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4" r:id="rId4"/>
    <p:sldId id="271" r:id="rId5"/>
    <p:sldId id="265" r:id="rId6"/>
    <p:sldId id="266" r:id="rId7"/>
    <p:sldId id="267" r:id="rId8"/>
    <p:sldId id="268" r:id="rId9"/>
    <p:sldId id="269" r:id="rId10"/>
    <p:sldId id="270" r:id="rId11"/>
    <p:sldId id="272" r:id="rId12"/>
    <p:sldId id="27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E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Μεσαίο στυλ 4 - Έμφαση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51CDE9-C1D2-4AE3-B756-34CC16964259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51CDE9-C1D2-4AE3-B756-34CC16964259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4000"/>
            </a:lvl1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600">
                <a:latin typeface="+mn-lt"/>
              </a:defRPr>
            </a:lvl1pPr>
          </a:lstStyle>
          <a:p>
            <a:fld id="{3FBA1AFB-E825-41E7-9816-E9D5437230C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600"/>
            </a:lvl1pPr>
          </a:lstStyle>
          <a:p>
            <a:fld id="{0F6C46D2-EAA6-4420-A921-CB001D19062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3ACF2F-F01B-4A42-BDDD-665991A853FA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AC817B-AF5B-4258-A168-674B1598A30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09F73E-6EC1-4BF4-A56B-768CAD9AA6F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D0F9C3-4E0B-4A3F-ADC0-DE67231104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F777B4-21B3-402F-A5D9-B938B3F35E6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8CBB1-3DD1-4384-8B77-2280D3E1EAD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50E71D-06C8-4638-9863-3F2CDDC615D9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3C8B30-65FE-402B-BE7B-466BE9F4A5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C2327D-0733-4876-95AA-25A0A2AA341C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58EF49-978D-436F-B7C1-8F0D78733D1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771D2-15D3-47D8-AA72-927FB9C16B1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E1877-0268-477A-A78E-EF89BB963F9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9D25A6-9107-41F8-8CE3-9616A1EE1C1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B344F-1FBC-4029-9821-575EFFCD70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66B06-9146-46E0-8C91-B60FB7907220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A9D40-9489-4FB8-92B5-BCD3D50869B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5C64C1-36D7-46E4-A654-C55C409E3C04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CF8D8-AB57-42F3-A37A-FABB9782862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7DF344E-D141-47D2-BBFB-D1DE6912CEC6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056FF9-C4F6-440B-AEEE-C428BC6662E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1951F00-B3DC-40C6-A375-F8FA7C38F041}" type="datetime1">
              <a:rPr lang="en-US"/>
              <a:pPr/>
              <a:t>7/16/2024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629400"/>
            <a:ext cx="5105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 dirty="0"/>
              <a:t>copyright 2006 www.brainybetty.com ALL RIGHTS RESERVED.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13525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1440633-1D41-42B0-AF0A-28E2F173D96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ndy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80"/>
            <a:ext cx="7304856" cy="5090120"/>
          </a:xfrm>
        </p:spPr>
        <p:txBody>
          <a:bodyPr/>
          <a:lstStyle/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55. </a:t>
            </a:r>
          </a:p>
          <a:p>
            <a:r>
              <a:rPr lang="en-US" sz="8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Adjectifs possessifs </a:t>
            </a:r>
            <a:r>
              <a:rPr lang="en-US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(plusieurs possesseurs)</a:t>
            </a:r>
            <a:endParaRPr lang="en-US" sz="6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20880" cy="6192688"/>
          </a:xfrm>
        </p:spPr>
        <p:txBody>
          <a:bodyPr/>
          <a:lstStyle/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aimez ……ville?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Tu ne prends pas ……voiture.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sont ……amis, mais je n’ai pas ……adresse.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Les enfants jouent avec ……père, et ……grands-parents.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Kevin va au cinéma avec ……ami et ……amie.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passons ……vacances dans une île grecque. </a:t>
            </a:r>
          </a:p>
          <a:p>
            <a:pPr marL="742950" indent="-742950" algn="l">
              <a:buAutoNum type="arabicPeriod"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por\OneDrive\Υπολογιστής\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0"/>
            <a:ext cx="8236243" cy="6858000"/>
          </a:xfrm>
          <a:prstGeom prst="rect">
            <a:avLst/>
          </a:prstGeom>
          <a:noFill/>
        </p:spPr>
      </p:pic>
      <p:sp>
        <p:nvSpPr>
          <p:cNvPr id="3" name="2 - Ορθογώνιο"/>
          <p:cNvSpPr/>
          <p:nvPr/>
        </p:nvSpPr>
        <p:spPr>
          <a:xfrm>
            <a:off x="8316416" y="260648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u="sng" dirty="0" smtClean="0">
                <a:solidFill>
                  <a:schemeClr val="accent2">
                    <a:lumMod val="50000"/>
                  </a:schemeClr>
                </a:solidFill>
              </a:rPr>
              <a:t>(f)</a:t>
            </a:r>
            <a:endParaRPr lang="el-GR" dirty="0"/>
          </a:p>
        </p:txBody>
      </p:sp>
    </p:spTree>
  </p:cSld>
  <p:clrMapOvr>
    <a:masterClrMapping/>
  </p:clrMapOvr>
  <p:transition spd="slow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por\OneDrive\Υπολογιστής\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1" y="260648"/>
            <a:ext cx="8064897" cy="633670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nous préparons pour l’école. Nous prenons </a:t>
            </a:r>
            <a:r>
              <a:rPr lang="fr-FR" sz="4400" b="1" dirty="0" smtClean="0">
                <a:solidFill>
                  <a:srgbClr val="FF0000"/>
                </a:solidFill>
                <a:latin typeface="+mj-lt"/>
              </a:rPr>
              <a:t>notre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petit-déjeuner, nous prenons </a:t>
            </a:r>
            <a:r>
              <a:rPr lang="fr-FR" sz="4400" b="1" dirty="0" smtClean="0">
                <a:solidFill>
                  <a:srgbClr val="FF0000"/>
                </a:solidFill>
                <a:latin typeface="+mj-lt"/>
              </a:rPr>
              <a:t>notre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sac et nous accompagnons </a:t>
            </a:r>
            <a:r>
              <a:rPr lang="fr-FR" sz="4400" b="1" dirty="0" smtClean="0">
                <a:solidFill>
                  <a:srgbClr val="FF0000"/>
                </a:solidFill>
                <a:latin typeface="+mj-lt"/>
              </a:rPr>
              <a:t>nos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frères et </a:t>
            </a:r>
            <a:r>
              <a:rPr lang="fr-FR" sz="4400" b="1" dirty="0" smtClean="0">
                <a:solidFill>
                  <a:srgbClr val="FF0000"/>
                </a:solidFill>
                <a:latin typeface="+mj-lt"/>
              </a:rPr>
              <a:t>nos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sœurs. Et vous? Vous allez a l’école avec </a:t>
            </a:r>
            <a:r>
              <a:rPr lang="fr-FR" sz="4400" b="1" dirty="0" smtClean="0">
                <a:solidFill>
                  <a:srgbClr val="FF0000"/>
                </a:solidFill>
                <a:latin typeface="+mj-lt"/>
              </a:rPr>
              <a:t>vos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frères? Eux, ils vont avec </a:t>
            </a:r>
            <a:r>
              <a:rPr lang="fr-FR" sz="4400" b="1" dirty="0" smtClean="0">
                <a:solidFill>
                  <a:srgbClr val="FF0000"/>
                </a:solidFill>
                <a:latin typeface="+mj-lt"/>
              </a:rPr>
              <a:t>leurs</a:t>
            </a: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parents. </a:t>
            </a:r>
            <a:endParaRPr lang="en-US" sz="4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- Πίνακας"/>
          <p:cNvGraphicFramePr>
            <a:graphicFrameLocks noGrp="1"/>
          </p:cNvGraphicFramePr>
          <p:nvPr/>
        </p:nvGraphicFramePr>
        <p:xfrm>
          <a:off x="971600" y="404664"/>
          <a:ext cx="7848871" cy="6004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6748"/>
                <a:gridCol w="2867857"/>
                <a:gridCol w="3094266"/>
              </a:tblGrid>
              <a:tr h="792088">
                <a:tc>
                  <a:txBody>
                    <a:bodyPr/>
                    <a:lstStyle/>
                    <a:p>
                      <a:pPr algn="ctr"/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un</a:t>
                      </a:r>
                      <a:r>
                        <a:rPr lang="fr-FR" sz="3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plusieurs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el-G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Μας 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Notre</a:t>
                      </a:r>
                      <a:endParaRPr lang="el-GR" sz="3600" b="1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Notre père</a:t>
                      </a:r>
                    </a:p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Notre mère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Nos </a:t>
                      </a:r>
                    </a:p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Nos</a:t>
                      </a:r>
                      <a:r>
                        <a:rPr lang="fr-FR" sz="3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parents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el-G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Σας 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Votre</a:t>
                      </a:r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</a:t>
                      </a:r>
                    </a:p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Votre</a:t>
                      </a:r>
                      <a:r>
                        <a:rPr lang="fr-FR" sz="3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père </a:t>
                      </a:r>
                    </a:p>
                    <a:p>
                      <a:r>
                        <a:rPr lang="fr-FR" sz="3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Votre mère 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Vos </a:t>
                      </a:r>
                    </a:p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Vos parents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1368152">
                <a:tc>
                  <a:txBody>
                    <a:bodyPr/>
                    <a:lstStyle/>
                    <a:p>
                      <a:pPr algn="ctr"/>
                      <a:r>
                        <a:rPr lang="el-G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Τους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Leur </a:t>
                      </a:r>
                    </a:p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Leur père </a:t>
                      </a:r>
                    </a:p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Leur</a:t>
                      </a:r>
                      <a:r>
                        <a:rPr lang="fr-FR" sz="3600" b="1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 mère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600" b="1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Leurs </a:t>
                      </a:r>
                    </a:p>
                    <a:p>
                      <a:r>
                        <a:rPr lang="fr-FR" sz="36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+mj-lt"/>
                        </a:rPr>
                        <a:t>Leurs parents</a:t>
                      </a:r>
                      <a:endParaRPr lang="el-GR" sz="36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por\OneDrive\Υπολογιστής\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7"/>
            <a:ext cx="8460432" cy="525658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704856" cy="6192688"/>
          </a:xfrm>
        </p:spPr>
        <p:txBody>
          <a:bodyPr/>
          <a:lstStyle/>
          <a:p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Quel est le correct?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Les élèves font (son, leur, leurs) exercices.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Rangez (tes, vos, notre) affaires.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Dans (notre, mon, nos) collège, nous jouons au foot.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Où est (vos, votre, nos) chambre, les garçons?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(notre, nos, leur) parents ne sont pas ici. 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20880" cy="6192688"/>
          </a:xfrm>
        </p:spPr>
        <p:txBody>
          <a:bodyPr/>
          <a:lstStyle/>
          <a:p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Complète avec un adjectif possessif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 prend ……raquette et ……balles de tennis.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prennent ……casque et ……. protections pour faire du skate.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mettons ……baskets et ……t-shirt pour nous entraîner.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avez ……skis et ……carte? </a:t>
            </a:r>
          </a:p>
          <a:p>
            <a:pPr marL="742950" indent="-742950" algn="l">
              <a:buAutoNum type="arabicPeriod"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92888" cy="6192688"/>
          </a:xfrm>
        </p:spPr>
        <p:txBody>
          <a:bodyPr/>
          <a:lstStyle/>
          <a:p>
            <a:r>
              <a:rPr lang="fr-FR" sz="44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Transforme les phrases</a:t>
            </a:r>
          </a:p>
          <a:p>
            <a:pPr algn="l"/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0.  Nous avons un grand collège:  Notre collège est grand.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Vous avez une belle maison.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ont un bon prof.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avons des copains sympas. </a:t>
            </a:r>
          </a:p>
          <a:p>
            <a:pPr marL="742950" indent="-742950" algn="l">
              <a:buAutoNum type="arabicPeriod"/>
            </a:pPr>
            <a:r>
              <a:rPr lang="fr-FR" sz="44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J’ai un repas délicieux. </a:t>
            </a:r>
          </a:p>
        </p:txBody>
      </p:sp>
    </p:spTree>
  </p:cSld>
  <p:clrMapOvr>
    <a:masterClrMapping/>
  </p:clrMapOvr>
  <p:transition spd="slow"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899592" y="332654"/>
          <a:ext cx="7776864" cy="6283424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080120"/>
                <a:gridCol w="6696744"/>
              </a:tblGrid>
              <a:tr h="1008112"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Je 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Ce sont …….ballon,</a:t>
                      </a:r>
                      <a:r>
                        <a:rPr lang="fr-FR" sz="32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…….raquette, …….baskets. 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Tu 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Ce sont</a:t>
                      </a:r>
                      <a:r>
                        <a:rPr lang="fr-FR" sz="32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……gomme, ……agenda, et ……feutres. 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il</a:t>
                      </a:r>
                      <a:r>
                        <a:rPr lang="fr-FR" sz="32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 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Ce sont ……cahiers,</a:t>
                      </a:r>
                      <a:r>
                        <a:rPr lang="fr-FR" sz="32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…….livre de maths et ……trousse. 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Nous 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Ce sont ……lits</a:t>
                      </a:r>
                      <a:r>
                        <a:rPr lang="fr-FR" sz="32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et ……ordinateur. 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Vous 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Ce</a:t>
                      </a:r>
                      <a:r>
                        <a:rPr lang="fr-FR" sz="32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sont ……casque et ……protections. 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Ils</a:t>
                      </a:r>
                      <a:r>
                        <a:rPr lang="fr-FR" sz="32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3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Ce sont …….cousins,</a:t>
                      </a:r>
                      <a:r>
                        <a:rPr lang="fr-FR" sz="3200" b="0" baseline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……oncle et …….tante. </a:t>
                      </a:r>
                      <a:endParaRPr lang="el-GR" sz="3200" b="0" dirty="0">
                        <a:solidFill>
                          <a:schemeClr val="accent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60648"/>
            <a:ext cx="7920880" cy="6192688"/>
          </a:xfrm>
        </p:spPr>
        <p:txBody>
          <a:bodyPr/>
          <a:lstStyle/>
          <a:p>
            <a:r>
              <a:rPr lang="fr-FR" sz="3600" u="sng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Complète avec un adjectif possessif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vont venir avec ……cousin.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Mets ……pull rose, il est joli!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Les enfants, vous avez toutes ……affaires?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Elles ne peuvent pas faire ……exercices de chimie.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Nous jouons avec ……..cousins et ……..cousines. </a:t>
            </a:r>
          </a:p>
          <a:p>
            <a:pPr marL="742950" indent="-742950" algn="l">
              <a:buAutoNum type="arabicPeriod"/>
            </a:pPr>
            <a:r>
              <a:rPr lang="fr-FR" sz="3600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Ils étudient ……leçon. </a:t>
            </a:r>
          </a:p>
          <a:p>
            <a:pPr marL="742950" indent="-742950" algn="l">
              <a:buAutoNum type="arabicPeriod"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slow">
    <p:wedge/>
  </p:transition>
</p:sld>
</file>

<file path=ppt/theme/theme1.xml><?xml version="1.0" encoding="utf-8"?>
<a:theme xmlns:a="http://schemas.openxmlformats.org/drawingml/2006/main" name="Notebook7">
  <a:themeElements>
    <a:clrScheme name="Θέμα του Offic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Θέμα του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Θέμα του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Θέμα του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Notebook7</Template>
  <TotalTime>373</TotalTime>
  <Words>416</Words>
  <Application>Microsoft Office PowerPoint</Application>
  <PresentationFormat>Προβολή στην οθόνη (4:3)</PresentationFormat>
  <Paragraphs>67</Paragraphs>
  <Slides>12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Notebook7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DE KERATEA</dc:title>
  <dc:creator>Δέσποινα Ορφανίδου</dc:creator>
  <cp:lastModifiedBy>Δέσποινα Ορφανίδου</cp:lastModifiedBy>
  <cp:revision>21</cp:revision>
  <dcterms:created xsi:type="dcterms:W3CDTF">2024-06-05T15:41:21Z</dcterms:created>
  <dcterms:modified xsi:type="dcterms:W3CDTF">2024-07-16T15:56:00Z</dcterms:modified>
</cp:coreProperties>
</file>