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64" r:id="rId4"/>
    <p:sldId id="266" r:id="rId5"/>
    <p:sldId id="267" r:id="rId6"/>
    <p:sldId id="276" r:id="rId7"/>
    <p:sldId id="268" r:id="rId8"/>
    <p:sldId id="275" r:id="rId9"/>
    <p:sldId id="269" r:id="rId10"/>
    <p:sldId id="270" r:id="rId11"/>
    <p:sldId id="271" r:id="rId12"/>
    <p:sldId id="272" r:id="rId13"/>
    <p:sldId id="273" r:id="rId14"/>
    <p:sldId id="27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Μεσαίο στυλ 4 - Έμφαση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dissolve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160840" cy="5688632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56. 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 passé composé 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avec avoir</a:t>
            </a:r>
          </a:p>
        </p:txBody>
      </p:sp>
    </p:spTree>
  </p:cSld>
  <p:clrMapOvr>
    <a:masterClrMapping/>
  </p:clrMapOvr>
  <p:transition spd="slow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Mets au passé composé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Finir : j’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Rougir : tu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Sentir : il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Jaunir : nous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Agir : vous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Réussir : ils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obéir: elle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Choisir : elles </a:t>
            </a:r>
            <a:endParaRPr lang="el-GR" sz="3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Mets au </a:t>
            </a:r>
            <a:r>
              <a:rPr lang="fr-FR" u="sng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passé </a:t>
            </a:r>
            <a:r>
              <a:rPr lang="fr-FR" u="sng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composé   </a:t>
            </a:r>
            <a:r>
              <a:rPr lang="fr-FR" u="sng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fr-FR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parle au professeur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écoutent de la musique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joues au tennis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mangez tous les fruits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téléphone à ma mère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aimons les films français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marche jusqu’à la plage</a:t>
            </a:r>
            <a:endParaRPr lang="el-GR" sz="3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Mets au passé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composé  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fr-FR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réussis à ton examen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obéissez à vos parents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choisis une jupe bleue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rougissons devant les garçons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punit les élèves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jaunissent de peur</a:t>
            </a:r>
            <a:endParaRPr lang="el-GR" sz="3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92888" cy="6192688"/>
          </a:xfrm>
        </p:spPr>
        <p:txBody>
          <a:bodyPr/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Autres verbes au passé composé</a:t>
            </a: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27584" y="1397000"/>
          <a:ext cx="7920880" cy="4907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816424"/>
                <a:gridCol w="4104456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4000" b="1" dirty="0" smtClean="0"/>
                        <a:t>Boire : j’ai bu</a:t>
                      </a:r>
                      <a:endParaRPr lang="el-GR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1" dirty="0" smtClean="0"/>
                        <a:t>Devoir</a:t>
                      </a:r>
                      <a:r>
                        <a:rPr lang="fr-FR" sz="4000" b="1" baseline="0" dirty="0" smtClean="0"/>
                        <a:t> : j’ai dû</a:t>
                      </a:r>
                      <a:endParaRPr lang="el-GR" sz="4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000" b="1" dirty="0" smtClean="0"/>
                        <a:t>Dire : j’ai dit </a:t>
                      </a:r>
                      <a:endParaRPr lang="el-GR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1" dirty="0" smtClean="0"/>
                        <a:t>Écrire : j’ai écrit</a:t>
                      </a:r>
                      <a:endParaRPr lang="el-GR" sz="4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000" b="1" dirty="0" smtClean="0"/>
                        <a:t>Faire : j’ai fait</a:t>
                      </a:r>
                      <a:endParaRPr lang="el-GR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1" dirty="0" smtClean="0"/>
                        <a:t>Mettre : j’ai mis</a:t>
                      </a:r>
                      <a:endParaRPr lang="el-GR" sz="4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000" b="1" dirty="0" smtClean="0"/>
                        <a:t>Pouvoir : j’ai pu</a:t>
                      </a:r>
                      <a:endParaRPr lang="el-GR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1" dirty="0" smtClean="0"/>
                        <a:t>Vouloir : j’ai voulu</a:t>
                      </a:r>
                      <a:endParaRPr lang="el-GR" sz="4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000" b="1" dirty="0" smtClean="0"/>
                        <a:t>Voir : j’ai vu </a:t>
                      </a:r>
                      <a:endParaRPr lang="el-GR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1" dirty="0" smtClean="0"/>
                        <a:t>Offrir : j’ai offert</a:t>
                      </a:r>
                      <a:endParaRPr lang="el-GR" sz="4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000" b="1" dirty="0" smtClean="0"/>
                        <a:t>Lire : j’ai lu</a:t>
                      </a:r>
                      <a:endParaRPr lang="el-GR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1" dirty="0" smtClean="0"/>
                        <a:t>Ouvrir</a:t>
                      </a:r>
                      <a:r>
                        <a:rPr lang="fr-FR" sz="4000" b="1" baseline="0" dirty="0" smtClean="0"/>
                        <a:t> : j’ai ouvert</a:t>
                      </a:r>
                      <a:endParaRPr lang="el-GR" sz="4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000" b="1" dirty="0" smtClean="0"/>
                        <a:t>Avoir : j’ai</a:t>
                      </a:r>
                      <a:r>
                        <a:rPr lang="fr-FR" sz="4000" b="1" baseline="0" dirty="0" smtClean="0"/>
                        <a:t> eu </a:t>
                      </a:r>
                      <a:endParaRPr lang="el-GR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1" dirty="0" smtClean="0"/>
                        <a:t>Être : j’ai été</a:t>
                      </a:r>
                      <a:endParaRPr lang="el-GR" sz="4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Mets au passé composé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lis un livre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voyons un beau film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veulent partir tôt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faites le ménage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dis la vérité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peut parler en français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boivent de la bière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mettent des pantalons gris</a:t>
            </a:r>
            <a:endParaRPr lang="el-GR" sz="3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3" y="260648"/>
            <a:ext cx="8210217" cy="62646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Χρησιμοποιείται για να δηλώσει μια πράξη που έγινε στο παρελθόν. 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Σχηματίζεται με τον ενεστώτα του βοηθητικού   και τη μετοχή αορίστου του κυρίως ρήματος.</a:t>
            </a: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Η μετοχή αορίστου σχηματίζεται ως εξής: </a:t>
            </a:r>
          </a:p>
          <a:p>
            <a:pPr marL="914400" indent="-914400">
              <a:buAutoNum type="arabicPeriod"/>
            </a:pP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Για τα ρήματα που λήγουν σε -</a:t>
            </a:r>
            <a:r>
              <a:rPr lang="fr-FR" sz="5400" dirty="0" smtClean="0">
                <a:solidFill>
                  <a:srgbClr val="C00000"/>
                </a:solidFill>
                <a:latin typeface="+mj-lt"/>
              </a:rPr>
              <a:t>er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, αντικαθιστούμε την κατάληξη –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er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με –</a:t>
            </a:r>
            <a:r>
              <a:rPr lang="fr-FR" sz="5400" dirty="0" smtClean="0">
                <a:solidFill>
                  <a:srgbClr val="C00000"/>
                </a:solidFill>
                <a:latin typeface="+mj-lt"/>
              </a:rPr>
              <a:t>é</a:t>
            </a:r>
          </a:p>
          <a:p>
            <a:pPr marL="914400" indent="-914400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Parler :parlé: j’ai parlé</a:t>
            </a:r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914400" indent="-914400"/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2. Για τα ρήματα 2</a:t>
            </a:r>
            <a:r>
              <a:rPr lang="el-GR" sz="5400" baseline="30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ης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συζυγίας (λήγουν σε -</a:t>
            </a:r>
            <a:r>
              <a:rPr lang="fr-FR" sz="5400" dirty="0" smtClean="0">
                <a:solidFill>
                  <a:srgbClr val="C00000"/>
                </a:solidFill>
                <a:latin typeface="+mj-lt"/>
              </a:rPr>
              <a:t>ir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), </a:t>
            </a:r>
            <a:r>
              <a:rPr lang="el-GR" sz="5400" dirty="0" smtClean="0">
                <a:solidFill>
                  <a:srgbClr val="C00000"/>
                </a:solidFill>
                <a:latin typeface="+mj-lt"/>
              </a:rPr>
              <a:t>αφαιρούμε το -</a:t>
            </a:r>
            <a:r>
              <a:rPr lang="fr-FR" sz="5400" dirty="0" smtClean="0">
                <a:solidFill>
                  <a:srgbClr val="C00000"/>
                </a:solidFill>
                <a:latin typeface="+mj-lt"/>
              </a:rPr>
              <a:t>r</a:t>
            </a:r>
            <a:r>
              <a:rPr lang="el-GR" sz="5400" dirty="0" smtClean="0">
                <a:solidFill>
                  <a:srgbClr val="C00000"/>
                </a:solidFill>
                <a:latin typeface="+mj-lt"/>
              </a:rPr>
              <a:t>  </a:t>
            </a:r>
            <a:endParaRPr lang="fr-FR" sz="5400" dirty="0" smtClean="0">
              <a:solidFill>
                <a:srgbClr val="C00000"/>
              </a:solidFill>
              <a:latin typeface="+mj-lt"/>
            </a:endParaRP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Finir : fini : j’ai fini</a:t>
            </a:r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3. Τα υπόλοιπα ρήματα σχηματίζουν με το δικό τους τρόπο τη μετοχή.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755576" y="332656"/>
          <a:ext cx="7920880" cy="57553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60440"/>
                <a:gridCol w="3960440"/>
              </a:tblGrid>
              <a:tr h="787112"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</a:rPr>
                        <a:t>Parler</a:t>
                      </a:r>
                      <a:r>
                        <a:rPr lang="fr-FR" sz="4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</a:rPr>
                        <a:t> </a:t>
                      </a:r>
                      <a:endParaRPr lang="el-GR" sz="4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</a:rPr>
                        <a:t>Finir</a:t>
                      </a:r>
                      <a:endParaRPr lang="el-GR" sz="4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787112"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</a:rPr>
                        <a:t>J’ai parlé</a:t>
                      </a:r>
                    </a:p>
                    <a:p>
                      <a:pPr algn="ctr"/>
                      <a:r>
                        <a:rPr lang="fr-FR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</a:rPr>
                        <a:t>Tu</a:t>
                      </a:r>
                      <a:r>
                        <a:rPr lang="fr-FR" sz="4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</a:rPr>
                        <a:t> as parlé</a:t>
                      </a:r>
                    </a:p>
                    <a:p>
                      <a:pPr algn="ctr"/>
                      <a:r>
                        <a:rPr lang="fr-FR" sz="4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</a:rPr>
                        <a:t>Il a parlé</a:t>
                      </a:r>
                    </a:p>
                    <a:p>
                      <a:pPr algn="ctr"/>
                      <a:r>
                        <a:rPr lang="fr-FR" sz="4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</a:rPr>
                        <a:t>Elle a parlé</a:t>
                      </a:r>
                    </a:p>
                    <a:p>
                      <a:pPr algn="ctr"/>
                      <a:r>
                        <a:rPr lang="fr-FR" sz="4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</a:rPr>
                        <a:t>Nous avons parlé</a:t>
                      </a:r>
                    </a:p>
                    <a:p>
                      <a:pPr algn="ctr"/>
                      <a:r>
                        <a:rPr lang="fr-FR" sz="4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</a:rPr>
                        <a:t>Vous avez parlé</a:t>
                      </a:r>
                    </a:p>
                    <a:p>
                      <a:pPr algn="ctr"/>
                      <a:r>
                        <a:rPr lang="fr-FR" sz="4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</a:rPr>
                        <a:t>Ils ont parlé</a:t>
                      </a:r>
                    </a:p>
                    <a:p>
                      <a:pPr algn="ctr"/>
                      <a:r>
                        <a:rPr lang="fr-FR" sz="4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</a:rPr>
                        <a:t>Elles ont parlé</a:t>
                      </a:r>
                      <a:endParaRPr lang="el-GR" sz="4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</a:rPr>
                        <a:t>J’ai fini</a:t>
                      </a:r>
                    </a:p>
                    <a:p>
                      <a:pPr algn="ctr"/>
                      <a:r>
                        <a:rPr lang="fr-FR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</a:rPr>
                        <a:t>Tu as fini</a:t>
                      </a:r>
                    </a:p>
                    <a:p>
                      <a:pPr algn="ctr"/>
                      <a:r>
                        <a:rPr lang="fr-FR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</a:rPr>
                        <a:t>Il a fini</a:t>
                      </a:r>
                    </a:p>
                    <a:p>
                      <a:pPr algn="ctr"/>
                      <a:r>
                        <a:rPr lang="fr-FR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</a:rPr>
                        <a:t>Elle a fini</a:t>
                      </a:r>
                    </a:p>
                    <a:p>
                      <a:pPr algn="ctr"/>
                      <a:r>
                        <a:rPr lang="fr-FR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</a:rPr>
                        <a:t>Nous avons fini</a:t>
                      </a:r>
                    </a:p>
                    <a:p>
                      <a:pPr algn="ctr"/>
                      <a:r>
                        <a:rPr lang="fr-FR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</a:rPr>
                        <a:t>Vous</a:t>
                      </a:r>
                      <a:r>
                        <a:rPr lang="fr-FR" sz="4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</a:rPr>
                        <a:t> avez fini</a:t>
                      </a:r>
                    </a:p>
                    <a:p>
                      <a:pPr algn="ctr"/>
                      <a:r>
                        <a:rPr lang="fr-FR" sz="4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</a:rPr>
                        <a:t>Ils ont fini</a:t>
                      </a:r>
                    </a:p>
                    <a:p>
                      <a:pPr algn="ctr"/>
                      <a:r>
                        <a:rPr lang="fr-FR" sz="4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</a:rPr>
                        <a:t>Elles ont fini</a:t>
                      </a:r>
                      <a:endParaRPr lang="el-GR" sz="4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ΠΡΟΣΟΧΗ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!!! 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Η μετοχή αορίστου παραμένει αμετάβλητη</a:t>
            </a:r>
            <a:endParaRPr lang="fr-F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a parlé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ont fini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por\OneDrive\Υπολογιστής\P.C.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0"/>
            <a:ext cx="7560840" cy="67262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Mets au passé composé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Chanter : j’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Marcher : tu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Visiter : il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Travailler : nous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Manger : vous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Trouver : ils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Ranger : elle </a:t>
            </a:r>
          </a:p>
          <a:p>
            <a:pPr marL="742950" indent="-742950" algn="l">
              <a:buAutoNum type="arabicPeriod"/>
            </a:pPr>
            <a:r>
              <a:rPr lang="fr-FR" sz="3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Penser : elles </a:t>
            </a:r>
            <a:endParaRPr lang="el-GR" sz="3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94</TotalTime>
  <Words>394</Words>
  <Application>Microsoft Office PowerPoint</Application>
  <PresentationFormat>Προβολή στην οθόνη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22</cp:revision>
  <dcterms:created xsi:type="dcterms:W3CDTF">2024-06-05T15:41:21Z</dcterms:created>
  <dcterms:modified xsi:type="dcterms:W3CDTF">2024-07-16T15:56:50Z</dcterms:modified>
</cp:coreProperties>
</file>