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8" r:id="rId3"/>
    <p:sldId id="264" r:id="rId4"/>
    <p:sldId id="272" r:id="rId5"/>
    <p:sldId id="266" r:id="rId6"/>
    <p:sldId id="267" r:id="rId7"/>
    <p:sldId id="273" r:id="rId8"/>
    <p:sldId id="268" r:id="rId9"/>
    <p:sldId id="269" r:id="rId10"/>
    <p:sldId id="270" r:id="rId11"/>
    <p:sldId id="271" r:id="rId12"/>
    <p:sldId id="27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9"/>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Μεσαίο στυλ 4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96" y="-5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F51CDE9-C1D2-4AE3-B756-34CC16964259}"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sz="5400"/>
            </a:lvl1pPr>
          </a:lstStyle>
          <a:p>
            <a:r>
              <a:rPr lang="el-GR" smtClean="0"/>
              <a:t>Kλικ για επεξεργασία του τίτλου</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sz="4000"/>
            </a:lvl1pPr>
          </a:lstStyle>
          <a:p>
            <a:r>
              <a:rPr lang="el-GR" smtClean="0"/>
              <a:t>Κάντε κλικ για να επεξεργαστείτε τον υπότιτλο του υποδείγματος</a:t>
            </a:r>
            <a:endParaRPr lang="en-US"/>
          </a:p>
        </p:txBody>
      </p:sp>
      <p:sp>
        <p:nvSpPr>
          <p:cNvPr id="4100" name="Rectangle 4"/>
          <p:cNvSpPr>
            <a:spLocks noGrp="1" noChangeArrowheads="1"/>
          </p:cNvSpPr>
          <p:nvPr>
            <p:ph type="dt" sz="half" idx="2"/>
          </p:nvPr>
        </p:nvSpPr>
        <p:spPr>
          <a:xfrm>
            <a:off x="457200" y="6245225"/>
            <a:ext cx="2133600" cy="476250"/>
          </a:xfrm>
        </p:spPr>
        <p:txBody>
          <a:bodyPr/>
          <a:lstStyle>
            <a:lvl1pPr>
              <a:defRPr sz="1600">
                <a:latin typeface="+mn-lt"/>
              </a:defRPr>
            </a:lvl1pPr>
          </a:lstStyle>
          <a:p>
            <a:fld id="{3FBA1AFB-E825-41E7-9816-E9D5437230CA}" type="datetime1">
              <a:rPr lang="en-US"/>
              <a:pPr/>
              <a:t>8/25/2024</a:t>
            </a:fld>
            <a:endParaRPr lang="en-US" dirty="0"/>
          </a:p>
        </p:txBody>
      </p:sp>
      <p:sp>
        <p:nvSpPr>
          <p:cNvPr id="4101" name="Rectangle 5"/>
          <p:cNvSpPr>
            <a:spLocks noGrp="1" noChangeArrowheads="1"/>
          </p:cNvSpPr>
          <p:nvPr>
            <p:ph type="ftr" sz="quarter" idx="3"/>
          </p:nvPr>
        </p:nvSpPr>
        <p:spPr>
          <a:xfrm>
            <a:off x="3124200" y="6245225"/>
            <a:ext cx="2895600" cy="476250"/>
          </a:xfrm>
        </p:spPr>
        <p:txBody>
          <a:bodyPr/>
          <a:lstStyle>
            <a:lvl1pPr>
              <a:defRPr sz="1600"/>
            </a:lvl1pPr>
          </a:lstStyle>
          <a:p>
            <a:r>
              <a:rPr lang="en-US" dirty="0"/>
              <a:t>copyright 2006 www.brainybetty.com ALL RIGHTS RESERVED.</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600"/>
            </a:lvl1pPr>
          </a:lstStyle>
          <a:p>
            <a:fld id="{0F6C46D2-EAA6-4420-A921-CB001D19062C}" type="slidenum">
              <a:rPr lang="en-US"/>
              <a:pPr/>
              <a:t>‹#›</a:t>
            </a:fld>
            <a:endParaRPr lang="en-US" dirty="0"/>
          </a:p>
        </p:txBody>
      </p:sp>
    </p:spTree>
  </p:cSld>
  <p:clrMapOvr>
    <a:masterClrMapping/>
  </p:clrMapOvr>
  <p:transition spd="slow">
    <p:strip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013ACF2F-F01B-4A42-BDDD-665991A853FA}" type="datetime1">
              <a:rPr lang="en-US"/>
              <a:pPr/>
              <a:t>8/25/2024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70AC817B-AF5B-4258-A168-674B1598A30A}" type="slidenum">
              <a:rPr lang="en-US"/>
              <a:pPr/>
              <a:t>‹#›</a:t>
            </a:fld>
            <a:endParaRPr lang="en-US" dirty="0"/>
          </a:p>
        </p:txBody>
      </p:sp>
    </p:spTree>
  </p:cSld>
  <p:clrMapOvr>
    <a:masterClrMapping/>
  </p:clrMapOvr>
  <p:transition spd="slow">
    <p:strip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E609F73E-6EC1-4BF4-A56B-768CAD9AA6F1}" type="datetime1">
              <a:rPr lang="en-US"/>
              <a:pPr/>
              <a:t>8/25/2024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A4D0F9C3-4E0B-4A3F-ADC0-DE6723110450}" type="slidenum">
              <a:rPr lang="en-US"/>
              <a:pPr/>
              <a:t>‹#›</a:t>
            </a:fld>
            <a:endParaRPr lang="en-US" dirty="0"/>
          </a:p>
        </p:txBody>
      </p:sp>
    </p:spTree>
  </p:cSld>
  <p:clrMapOvr>
    <a:masterClrMapping/>
  </p:clrMapOvr>
  <p:transition spd="slow">
    <p:strip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4F777B4-21B3-402F-A5D9-B938B3F35E6C}" type="datetime1">
              <a:rPr lang="en-US"/>
              <a:pPr/>
              <a:t>8/25/2024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BB28CBB1-3DD1-4384-8B77-2280D3E1EADB}" type="slidenum">
              <a:rPr lang="en-US"/>
              <a:pPr/>
              <a:t>‹#›</a:t>
            </a:fld>
            <a:endParaRPr lang="en-US" dirty="0"/>
          </a:p>
        </p:txBody>
      </p:sp>
    </p:spTree>
  </p:cSld>
  <p:clrMapOvr>
    <a:masterClrMapping/>
  </p:clrMapOvr>
  <p:transition spd="slow">
    <p:strip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E650E71D-06C8-4638-9863-3F2CDDC615D9}" type="datetime1">
              <a:rPr lang="en-US"/>
              <a:pPr/>
              <a:t>8/25/2024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8D3C8B30-65FE-402B-BE7B-466BE9F4A534}" type="slidenum">
              <a:rPr lang="en-US"/>
              <a:pPr/>
              <a:t>‹#›</a:t>
            </a:fld>
            <a:endParaRPr lang="en-US" dirty="0"/>
          </a:p>
        </p:txBody>
      </p:sp>
    </p:spTree>
  </p:cSld>
  <p:clrMapOvr>
    <a:masterClrMapping/>
  </p:clrMapOvr>
  <p:transition spd="slow">
    <p:strip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60C2327D-0733-4876-95AA-25A0A2AA341C}" type="datetime1">
              <a:rPr lang="en-US"/>
              <a:pPr/>
              <a:t>8/25/2024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2758EF49-978D-436F-B7C1-8F0D78733D18}" type="slidenum">
              <a:rPr lang="en-US"/>
              <a:pPr/>
              <a:t>‹#›</a:t>
            </a:fld>
            <a:endParaRPr lang="en-US" dirty="0"/>
          </a:p>
        </p:txBody>
      </p:sp>
    </p:spTree>
  </p:cSld>
  <p:clrMapOvr>
    <a:masterClrMapping/>
  </p:clrMapOvr>
  <p:transition spd="slow">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065771D2-15D3-47D8-AA72-927FB9C16B10}" type="datetime1">
              <a:rPr lang="en-US"/>
              <a:pPr/>
              <a:t>8/25/2024</a:t>
            </a:fld>
            <a:endParaRPr lang="en-US" dirty="0"/>
          </a:p>
        </p:txBody>
      </p:sp>
      <p:sp>
        <p:nvSpPr>
          <p:cNvPr id="8" name="7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9" name="8 - Θέση αριθμού διαφάνειας"/>
          <p:cNvSpPr>
            <a:spLocks noGrp="1"/>
          </p:cNvSpPr>
          <p:nvPr>
            <p:ph type="sldNum" sz="quarter" idx="12"/>
          </p:nvPr>
        </p:nvSpPr>
        <p:spPr/>
        <p:txBody>
          <a:bodyPr/>
          <a:lstStyle>
            <a:lvl1pPr>
              <a:defRPr/>
            </a:lvl1pPr>
          </a:lstStyle>
          <a:p>
            <a:fld id="{00AE1877-0268-477A-A78E-EF89BB963F97}" type="slidenum">
              <a:rPr lang="en-US"/>
              <a:pPr/>
              <a:t>‹#›</a:t>
            </a:fld>
            <a:endParaRPr lang="en-US" dirty="0"/>
          </a:p>
        </p:txBody>
      </p:sp>
    </p:spTree>
  </p:cSld>
  <p:clrMapOvr>
    <a:masterClrMapping/>
  </p:clrMapOvr>
  <p:transition spd="slow">
    <p:strip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69D25A6-9107-41F8-8CE3-9616A1EE1C16}" type="datetime1">
              <a:rPr lang="en-US"/>
              <a:pPr/>
              <a:t>8/25/2024</a:t>
            </a:fld>
            <a:endParaRPr lang="en-US" dirty="0"/>
          </a:p>
        </p:txBody>
      </p:sp>
      <p:sp>
        <p:nvSpPr>
          <p:cNvPr id="4" name="3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5" name="4 - Θέση αριθμού διαφάνειας"/>
          <p:cNvSpPr>
            <a:spLocks noGrp="1"/>
          </p:cNvSpPr>
          <p:nvPr>
            <p:ph type="sldNum" sz="quarter" idx="12"/>
          </p:nvPr>
        </p:nvSpPr>
        <p:spPr/>
        <p:txBody>
          <a:bodyPr/>
          <a:lstStyle>
            <a:lvl1pPr>
              <a:defRPr/>
            </a:lvl1pPr>
          </a:lstStyle>
          <a:p>
            <a:fld id="{54CB344F-1FBC-4029-9821-575EFFCD70D4}" type="slidenum">
              <a:rPr lang="en-US"/>
              <a:pPr/>
              <a:t>‹#›</a:t>
            </a:fld>
            <a:endParaRPr lang="en-US" dirty="0"/>
          </a:p>
        </p:txBody>
      </p:sp>
    </p:spTree>
  </p:cSld>
  <p:clrMapOvr>
    <a:masterClrMapping/>
  </p:clrMapOvr>
  <p:transition spd="slow">
    <p:strip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43A66B06-9146-46E0-8C91-B60FB7907220}" type="datetime1">
              <a:rPr lang="en-US"/>
              <a:pPr/>
              <a:t>8/25/2024</a:t>
            </a:fld>
            <a:endParaRPr lang="en-US" dirty="0"/>
          </a:p>
        </p:txBody>
      </p:sp>
      <p:sp>
        <p:nvSpPr>
          <p:cNvPr id="3" name="2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4" name="3 - Θέση αριθμού διαφάνειας"/>
          <p:cNvSpPr>
            <a:spLocks noGrp="1"/>
          </p:cNvSpPr>
          <p:nvPr>
            <p:ph type="sldNum" sz="quarter" idx="12"/>
          </p:nvPr>
        </p:nvSpPr>
        <p:spPr/>
        <p:txBody>
          <a:bodyPr/>
          <a:lstStyle>
            <a:lvl1pPr>
              <a:defRPr/>
            </a:lvl1pPr>
          </a:lstStyle>
          <a:p>
            <a:fld id="{999A9D40-9489-4FB8-92B5-BCD3D50869B4}" type="slidenum">
              <a:rPr lang="en-US"/>
              <a:pPr/>
              <a:t>‹#›</a:t>
            </a:fld>
            <a:endParaRPr lang="en-US" dirty="0"/>
          </a:p>
        </p:txBody>
      </p:sp>
    </p:spTree>
  </p:cSld>
  <p:clrMapOvr>
    <a:masterClrMapping/>
  </p:clrMapOvr>
  <p:transition spd="slow">
    <p:strip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725C64C1-36D7-46E4-A654-C55C409E3C04}" type="datetime1">
              <a:rPr lang="en-US"/>
              <a:pPr/>
              <a:t>8/25/2024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D6FCF8D8-AB57-42F3-A37A-FABB97828623}" type="slidenum">
              <a:rPr lang="en-US"/>
              <a:pPr/>
              <a:t>‹#›</a:t>
            </a:fld>
            <a:endParaRPr lang="en-US" dirty="0"/>
          </a:p>
        </p:txBody>
      </p:sp>
    </p:spTree>
  </p:cSld>
  <p:clrMapOvr>
    <a:masterClrMapping/>
  </p:clrMapOvr>
  <p:transition spd="slow">
    <p:strip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7DF344E-D141-47D2-BBFB-D1DE6912CEC6}" type="datetime1">
              <a:rPr lang="en-US"/>
              <a:pPr/>
              <a:t>8/25/2024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16056FF9-C4F6-440B-AEEE-C428BC6662EE}" type="slidenum">
              <a:rPr lang="en-US"/>
              <a:pPr/>
              <a:t>‹#›</a:t>
            </a:fld>
            <a:endParaRPr lang="en-US" dirty="0"/>
          </a:p>
        </p:txBody>
      </p:sp>
    </p:spTree>
  </p:cSld>
  <p:clrMapOvr>
    <a:masterClrMapping/>
  </p:clrMapOvr>
  <p:transition spd="slow">
    <p:strip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51951F00-B3DC-40C6-A375-F8FA7C38F041}" type="datetime1">
              <a:rPr lang="en-US"/>
              <a:pPr/>
              <a:t>8/25/2024</a:t>
            </a:fld>
            <a:endParaRPr lang="en-US" dirty="0"/>
          </a:p>
        </p:txBody>
      </p:sp>
      <p:sp>
        <p:nvSpPr>
          <p:cNvPr id="1029" name="Rectangle 5"/>
          <p:cNvSpPr>
            <a:spLocks noGrp="1" noChangeArrowheads="1"/>
          </p:cNvSpPr>
          <p:nvPr>
            <p:ph type="ftr" sz="quarter" idx="3"/>
          </p:nvPr>
        </p:nvSpPr>
        <p:spPr bwMode="auto">
          <a:xfrm>
            <a:off x="2209800" y="6629400"/>
            <a:ext cx="510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dirty="0"/>
              <a:t>copyright 2006 www.brainybetty.com ALL RIGHTS RESERVED.</a:t>
            </a:r>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1440633-1D41-42B0-AF0A-28E2F173D96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p:transition>
  <p:hf hdr="0"/>
  <p:txStyles>
    <p:titleStyle>
      <a:lvl1pPr algn="ctr" rtl="0" eaLnBrk="1" fontAlgn="base" hangingPunct="1">
        <a:spcBef>
          <a:spcPct val="0"/>
        </a:spcBef>
        <a:spcAft>
          <a:spcPct val="0"/>
        </a:spcAft>
        <a:defRPr sz="4800">
          <a:solidFill>
            <a:schemeClr val="tx2"/>
          </a:solidFill>
          <a:latin typeface="+mj-lt"/>
          <a:ea typeface="+mj-ea"/>
          <a:cs typeface="+mj-cs"/>
        </a:defRPr>
      </a:lvl1pPr>
      <a:lvl2pPr algn="ctr" rtl="0" eaLnBrk="1" fontAlgn="base" hangingPunct="1">
        <a:spcBef>
          <a:spcPct val="0"/>
        </a:spcBef>
        <a:spcAft>
          <a:spcPct val="0"/>
        </a:spcAft>
        <a:defRPr sz="4800">
          <a:solidFill>
            <a:schemeClr val="tx2"/>
          </a:solidFill>
          <a:latin typeface="Andy" pitchFamily="66" charset="0"/>
        </a:defRPr>
      </a:lvl2pPr>
      <a:lvl3pPr algn="ctr" rtl="0" eaLnBrk="1" fontAlgn="base" hangingPunct="1">
        <a:spcBef>
          <a:spcPct val="0"/>
        </a:spcBef>
        <a:spcAft>
          <a:spcPct val="0"/>
        </a:spcAft>
        <a:defRPr sz="4800">
          <a:solidFill>
            <a:schemeClr val="tx2"/>
          </a:solidFill>
          <a:latin typeface="Andy" pitchFamily="66" charset="0"/>
        </a:defRPr>
      </a:lvl3pPr>
      <a:lvl4pPr algn="ctr" rtl="0" eaLnBrk="1" fontAlgn="base" hangingPunct="1">
        <a:spcBef>
          <a:spcPct val="0"/>
        </a:spcBef>
        <a:spcAft>
          <a:spcPct val="0"/>
        </a:spcAft>
        <a:defRPr sz="4800">
          <a:solidFill>
            <a:schemeClr val="tx2"/>
          </a:solidFill>
          <a:latin typeface="Andy" pitchFamily="66" charset="0"/>
        </a:defRPr>
      </a:lvl4pPr>
      <a:lvl5pPr algn="ctr" rtl="0" eaLnBrk="1" fontAlgn="base" hangingPunct="1">
        <a:spcBef>
          <a:spcPct val="0"/>
        </a:spcBef>
        <a:spcAft>
          <a:spcPct val="0"/>
        </a:spcAft>
        <a:defRPr sz="4800">
          <a:solidFill>
            <a:schemeClr val="tx2"/>
          </a:solidFill>
          <a:latin typeface="Andy" pitchFamily="66" charset="0"/>
        </a:defRPr>
      </a:lvl5pPr>
      <a:lvl6pPr marL="457200" algn="ctr" rtl="0" eaLnBrk="1" fontAlgn="base" hangingPunct="1">
        <a:spcBef>
          <a:spcPct val="0"/>
        </a:spcBef>
        <a:spcAft>
          <a:spcPct val="0"/>
        </a:spcAft>
        <a:defRPr sz="4800">
          <a:solidFill>
            <a:schemeClr val="tx2"/>
          </a:solidFill>
          <a:latin typeface="Andy" pitchFamily="66" charset="0"/>
        </a:defRPr>
      </a:lvl6pPr>
      <a:lvl7pPr marL="914400" algn="ctr" rtl="0" eaLnBrk="1" fontAlgn="base" hangingPunct="1">
        <a:spcBef>
          <a:spcPct val="0"/>
        </a:spcBef>
        <a:spcAft>
          <a:spcPct val="0"/>
        </a:spcAft>
        <a:defRPr sz="4800">
          <a:solidFill>
            <a:schemeClr val="tx2"/>
          </a:solidFill>
          <a:latin typeface="Andy" pitchFamily="66" charset="0"/>
        </a:defRPr>
      </a:lvl7pPr>
      <a:lvl8pPr marL="1371600" algn="ctr" rtl="0" eaLnBrk="1" fontAlgn="base" hangingPunct="1">
        <a:spcBef>
          <a:spcPct val="0"/>
        </a:spcBef>
        <a:spcAft>
          <a:spcPct val="0"/>
        </a:spcAft>
        <a:defRPr sz="4800">
          <a:solidFill>
            <a:schemeClr val="tx2"/>
          </a:solidFill>
          <a:latin typeface="Andy" pitchFamily="66" charset="0"/>
        </a:defRPr>
      </a:lvl8pPr>
      <a:lvl9pPr marL="1828800" algn="ctr" rtl="0" eaLnBrk="1" fontAlgn="base" hangingPunct="1">
        <a:spcBef>
          <a:spcPct val="0"/>
        </a:spcBef>
        <a:spcAft>
          <a:spcPct val="0"/>
        </a:spcAft>
        <a:defRPr sz="4800">
          <a:solidFill>
            <a:schemeClr val="tx2"/>
          </a:solidFill>
          <a:latin typeface="Andy" pitchFamily="66" charset="0"/>
        </a:defRPr>
      </a:lvl9pPr>
    </p:titleStyle>
    <p:body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827584" y="548680"/>
            <a:ext cx="8316416" cy="5976664"/>
          </a:xfrm>
        </p:spPr>
        <p:txBody>
          <a:bodyPr/>
          <a:lstStyle/>
          <a:p>
            <a:r>
              <a:rPr lang="en-US" sz="8000" b="1" dirty="0" smtClean="0">
                <a:solidFill>
                  <a:srgbClr val="C00000"/>
                </a:solidFill>
                <a:effectLst>
                  <a:outerShdw blurRad="38100" dist="38100" dir="2700000" algn="tl">
                    <a:srgbClr val="000000">
                      <a:alpha val="43137"/>
                    </a:srgbClr>
                  </a:outerShdw>
                </a:effectLst>
                <a:latin typeface="+mj-lt"/>
              </a:rPr>
              <a:t>58. </a:t>
            </a:r>
          </a:p>
          <a:p>
            <a:r>
              <a:rPr lang="en-US" sz="6600" b="1" dirty="0" smtClean="0">
                <a:solidFill>
                  <a:srgbClr val="C00000"/>
                </a:solidFill>
                <a:effectLst>
                  <a:outerShdw blurRad="38100" dist="38100" dir="2700000" algn="tl">
                    <a:srgbClr val="000000">
                      <a:alpha val="43137"/>
                    </a:srgbClr>
                  </a:outerShdw>
                </a:effectLst>
                <a:latin typeface="+mj-lt"/>
              </a:rPr>
              <a:t>Portable</a:t>
            </a:r>
          </a:p>
          <a:p>
            <a:r>
              <a:rPr lang="en-US" sz="6600" b="1" dirty="0" smtClean="0">
                <a:solidFill>
                  <a:srgbClr val="C00000"/>
                </a:solidFill>
                <a:effectLst>
                  <a:outerShdw blurRad="38100" dist="38100" dir="2700000" algn="tl">
                    <a:srgbClr val="000000">
                      <a:alpha val="43137"/>
                    </a:srgbClr>
                  </a:outerShdw>
                </a:effectLst>
                <a:latin typeface="+mj-lt"/>
              </a:rPr>
              <a:t>Ordinateur</a:t>
            </a:r>
          </a:p>
          <a:p>
            <a:r>
              <a:rPr lang="en-US" sz="4800" b="1" dirty="0" smtClean="0">
                <a:solidFill>
                  <a:srgbClr val="C00000"/>
                </a:solidFill>
                <a:effectLst>
                  <a:outerShdw blurRad="38100" dist="38100" dir="2700000" algn="tl">
                    <a:srgbClr val="000000">
                      <a:alpha val="43137"/>
                    </a:srgbClr>
                  </a:outerShdw>
                </a:effectLst>
                <a:latin typeface="+mj-lt"/>
              </a:rPr>
              <a:t>Connecteurs chronologiques</a:t>
            </a:r>
          </a:p>
        </p:txBody>
      </p:sp>
    </p:spTree>
  </p:cSld>
  <p:clrMapOvr>
    <a:masterClrMapping/>
  </p:clrMapOvr>
  <p:transition spd="slow">
    <p:strip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55576" y="260648"/>
            <a:ext cx="8064896" cy="6336704"/>
          </a:xfrm>
        </p:spPr>
        <p:txBody>
          <a:bodyPr/>
          <a:lstStyle/>
          <a:p>
            <a:r>
              <a:rPr lang="fr-FR" u="sng" dirty="0" smtClean="0">
                <a:solidFill>
                  <a:schemeClr val="accent2">
                    <a:lumMod val="50000"/>
                  </a:schemeClr>
                </a:solidFill>
                <a:latin typeface="+mj-lt"/>
              </a:rPr>
              <a:t>Mets dans l’ordre  (f)</a:t>
            </a:r>
          </a:p>
          <a:p>
            <a:pPr algn="l"/>
            <a:r>
              <a:rPr lang="fr-FR" sz="3600" dirty="0" smtClean="0">
                <a:solidFill>
                  <a:schemeClr val="accent2">
                    <a:lumMod val="50000"/>
                  </a:schemeClr>
                </a:solidFill>
                <a:latin typeface="+mj-lt"/>
              </a:rPr>
              <a:t>1. Oui, ça va, mais j’ai un problème. </a:t>
            </a:r>
          </a:p>
          <a:p>
            <a:pPr algn="l"/>
            <a:r>
              <a:rPr lang="fr-FR" sz="3600" dirty="0" smtClean="0">
                <a:solidFill>
                  <a:schemeClr val="accent2">
                    <a:lumMod val="50000"/>
                  </a:schemeClr>
                </a:solidFill>
                <a:latin typeface="+mj-lt"/>
              </a:rPr>
              <a:t>2. Eh bon, viens chez moi.</a:t>
            </a:r>
          </a:p>
          <a:p>
            <a:pPr algn="l"/>
            <a:r>
              <a:rPr lang="fr-FR" sz="3600" dirty="0" smtClean="0">
                <a:solidFill>
                  <a:schemeClr val="accent2">
                    <a:lumMod val="50000"/>
                  </a:schemeClr>
                </a:solidFill>
                <a:latin typeface="+mj-lt"/>
              </a:rPr>
              <a:t>3. Qu’est-ce que tu as?</a:t>
            </a:r>
          </a:p>
          <a:p>
            <a:pPr algn="l"/>
            <a:r>
              <a:rPr lang="fr-FR" sz="3600" dirty="0" smtClean="0">
                <a:solidFill>
                  <a:schemeClr val="accent2">
                    <a:lumMod val="50000"/>
                  </a:schemeClr>
                </a:solidFill>
                <a:latin typeface="+mj-lt"/>
              </a:rPr>
              <a:t>4. Allô? C’est toi Pauline?</a:t>
            </a:r>
          </a:p>
          <a:p>
            <a:pPr algn="l"/>
            <a:r>
              <a:rPr lang="fr-FR" sz="3600" dirty="0" smtClean="0">
                <a:solidFill>
                  <a:schemeClr val="accent2">
                    <a:lumMod val="50000"/>
                  </a:schemeClr>
                </a:solidFill>
                <a:latin typeface="+mj-lt"/>
              </a:rPr>
              <a:t>5. Je t’attends. </a:t>
            </a:r>
          </a:p>
          <a:p>
            <a:pPr algn="l"/>
            <a:r>
              <a:rPr lang="fr-FR" sz="3600" dirty="0" smtClean="0">
                <a:solidFill>
                  <a:schemeClr val="accent2">
                    <a:lumMod val="50000"/>
                  </a:schemeClr>
                </a:solidFill>
                <a:latin typeface="+mj-lt"/>
              </a:rPr>
              <a:t>6. Mon imprimante ne marche pas et je dois imprimer un projet. </a:t>
            </a:r>
          </a:p>
          <a:p>
            <a:pPr algn="l"/>
            <a:r>
              <a:rPr lang="fr-FR" sz="3600" dirty="0" smtClean="0">
                <a:solidFill>
                  <a:schemeClr val="accent2">
                    <a:lumMod val="50000"/>
                  </a:schemeClr>
                </a:solidFill>
                <a:latin typeface="+mj-lt"/>
              </a:rPr>
              <a:t>7.  Ah merci! J’arrive tout de suite!</a:t>
            </a:r>
          </a:p>
          <a:p>
            <a:pPr algn="l"/>
            <a:r>
              <a:rPr lang="fr-FR" sz="3600" dirty="0" smtClean="0">
                <a:solidFill>
                  <a:schemeClr val="accent2">
                    <a:lumMod val="50000"/>
                  </a:schemeClr>
                </a:solidFill>
                <a:latin typeface="+mj-lt"/>
              </a:rPr>
              <a:t>8. Oui, c’est moi Marine. Ça va?</a:t>
            </a:r>
          </a:p>
          <a:p>
            <a:pPr algn="just"/>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strip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55576" y="260648"/>
            <a:ext cx="8064896" cy="6336704"/>
          </a:xfrm>
        </p:spPr>
        <p:txBody>
          <a:bodyPr/>
          <a:lstStyle/>
          <a:p>
            <a:r>
              <a:rPr lang="fr-FR" sz="4800" dirty="0" smtClean="0">
                <a:solidFill>
                  <a:schemeClr val="accent2">
                    <a:lumMod val="50000"/>
                  </a:schemeClr>
                </a:solidFill>
                <a:latin typeface="+mj-lt"/>
              </a:rPr>
              <a:t>Connecteurs chronologiques</a:t>
            </a:r>
          </a:p>
          <a:p>
            <a:pPr algn="just"/>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99592" y="1124744"/>
          <a:ext cx="7920880" cy="5733256"/>
        </p:xfrm>
        <a:graphic>
          <a:graphicData uri="http://schemas.openxmlformats.org/drawingml/2006/table">
            <a:tbl>
              <a:tblPr firstRow="1" bandRow="1">
                <a:tableStyleId>{8A107856-5554-42FB-B03E-39F5DBC370BA}</a:tableStyleId>
              </a:tblPr>
              <a:tblGrid>
                <a:gridCol w="3600400"/>
                <a:gridCol w="4320480"/>
              </a:tblGrid>
              <a:tr h="5733256">
                <a:tc>
                  <a:txBody>
                    <a:bodyPr/>
                    <a:lstStyle/>
                    <a:p>
                      <a:r>
                        <a:rPr lang="fr-FR" sz="4000" dirty="0" smtClean="0">
                          <a:solidFill>
                            <a:schemeClr val="accent2">
                              <a:lumMod val="50000"/>
                            </a:schemeClr>
                          </a:solidFill>
                          <a:latin typeface="+mj-lt"/>
                        </a:rPr>
                        <a:t>D’abord </a:t>
                      </a:r>
                    </a:p>
                    <a:p>
                      <a:endParaRPr lang="fr-FR" sz="4000" dirty="0" smtClean="0">
                        <a:solidFill>
                          <a:schemeClr val="accent2">
                            <a:lumMod val="50000"/>
                          </a:schemeClr>
                        </a:solidFill>
                        <a:latin typeface="+mj-lt"/>
                      </a:endParaRPr>
                    </a:p>
                    <a:p>
                      <a:r>
                        <a:rPr lang="fr-FR" sz="4000" dirty="0" smtClean="0">
                          <a:solidFill>
                            <a:schemeClr val="accent2">
                              <a:lumMod val="50000"/>
                            </a:schemeClr>
                          </a:solidFill>
                          <a:latin typeface="+mj-lt"/>
                        </a:rPr>
                        <a:t>Puis </a:t>
                      </a:r>
                    </a:p>
                    <a:p>
                      <a:r>
                        <a:rPr lang="fr-FR" sz="4000" dirty="0" smtClean="0">
                          <a:solidFill>
                            <a:schemeClr val="accent2">
                              <a:lumMod val="50000"/>
                            </a:schemeClr>
                          </a:solidFill>
                          <a:latin typeface="+mj-lt"/>
                        </a:rPr>
                        <a:t>Après</a:t>
                      </a:r>
                    </a:p>
                    <a:p>
                      <a:r>
                        <a:rPr lang="fr-FR" sz="4000" dirty="0" smtClean="0">
                          <a:solidFill>
                            <a:schemeClr val="accent2">
                              <a:lumMod val="50000"/>
                            </a:schemeClr>
                          </a:solidFill>
                          <a:latin typeface="+mj-lt"/>
                        </a:rPr>
                        <a:t>Ensuite </a:t>
                      </a:r>
                    </a:p>
                    <a:p>
                      <a:endParaRPr lang="fr-FR" sz="4000" dirty="0" smtClean="0">
                        <a:solidFill>
                          <a:schemeClr val="accent2">
                            <a:lumMod val="50000"/>
                          </a:schemeClr>
                        </a:solidFill>
                        <a:latin typeface="+mj-lt"/>
                      </a:endParaRPr>
                    </a:p>
                    <a:p>
                      <a:r>
                        <a:rPr lang="fr-FR" sz="4000" dirty="0" smtClean="0">
                          <a:solidFill>
                            <a:schemeClr val="accent2">
                              <a:lumMod val="50000"/>
                            </a:schemeClr>
                          </a:solidFill>
                          <a:latin typeface="+mj-lt"/>
                        </a:rPr>
                        <a:t>Enfin </a:t>
                      </a:r>
                    </a:p>
                    <a:p>
                      <a:r>
                        <a:rPr lang="fr-FR" sz="4000" dirty="0" smtClean="0">
                          <a:solidFill>
                            <a:schemeClr val="accent2">
                              <a:lumMod val="50000"/>
                            </a:schemeClr>
                          </a:solidFill>
                          <a:latin typeface="+mj-lt"/>
                        </a:rPr>
                        <a:t>finalement</a:t>
                      </a:r>
                    </a:p>
                    <a:p>
                      <a:endParaRPr lang="el-GR" sz="4000" dirty="0"/>
                    </a:p>
                  </a:txBody>
                  <a:tcPr/>
                </a:tc>
                <a:tc>
                  <a:txBody>
                    <a:bodyPr/>
                    <a:lstStyle/>
                    <a:p>
                      <a:r>
                        <a:rPr lang="fr-FR" sz="4000" dirty="0" smtClean="0">
                          <a:solidFill>
                            <a:schemeClr val="accent2">
                              <a:lumMod val="50000"/>
                            </a:schemeClr>
                          </a:solidFill>
                          <a:latin typeface="+mj-lt"/>
                        </a:rPr>
                        <a:t>Avant</a:t>
                      </a:r>
                    </a:p>
                    <a:p>
                      <a:r>
                        <a:rPr lang="fr-FR" sz="4000" dirty="0" smtClean="0">
                          <a:solidFill>
                            <a:schemeClr val="accent2">
                              <a:lumMod val="50000"/>
                            </a:schemeClr>
                          </a:solidFill>
                          <a:latin typeface="+mj-lt"/>
                        </a:rPr>
                        <a:t>Hier</a:t>
                      </a:r>
                    </a:p>
                    <a:p>
                      <a:endParaRPr lang="fr-FR" sz="4000" dirty="0" smtClean="0">
                        <a:solidFill>
                          <a:schemeClr val="accent2">
                            <a:lumMod val="50000"/>
                          </a:schemeClr>
                        </a:solidFill>
                        <a:latin typeface="+mj-lt"/>
                      </a:endParaRPr>
                    </a:p>
                    <a:p>
                      <a:r>
                        <a:rPr lang="fr-FR" sz="4000" dirty="0" smtClean="0">
                          <a:solidFill>
                            <a:schemeClr val="accent2">
                              <a:lumMod val="50000"/>
                            </a:schemeClr>
                          </a:solidFill>
                          <a:latin typeface="+mj-lt"/>
                        </a:rPr>
                        <a:t>Maintenant</a:t>
                      </a:r>
                      <a:r>
                        <a:rPr lang="fr-FR" sz="4000" baseline="0" dirty="0" smtClean="0">
                          <a:solidFill>
                            <a:schemeClr val="accent2">
                              <a:lumMod val="50000"/>
                            </a:schemeClr>
                          </a:solidFill>
                          <a:latin typeface="+mj-lt"/>
                        </a:rPr>
                        <a:t> </a:t>
                      </a:r>
                    </a:p>
                    <a:p>
                      <a:endParaRPr lang="fr-FR" sz="4000" baseline="0" dirty="0" smtClean="0">
                        <a:solidFill>
                          <a:schemeClr val="accent2">
                            <a:lumMod val="50000"/>
                          </a:schemeClr>
                        </a:solidFill>
                        <a:latin typeface="+mj-lt"/>
                      </a:endParaRPr>
                    </a:p>
                    <a:p>
                      <a:r>
                        <a:rPr lang="fr-FR" sz="4000" baseline="0" dirty="0" smtClean="0">
                          <a:solidFill>
                            <a:schemeClr val="accent2">
                              <a:lumMod val="50000"/>
                            </a:schemeClr>
                          </a:solidFill>
                          <a:latin typeface="+mj-lt"/>
                        </a:rPr>
                        <a:t>Demain</a:t>
                      </a:r>
                    </a:p>
                  </a:txBody>
                  <a:tcPr/>
                </a:tc>
              </a:tr>
            </a:tbl>
          </a:graphicData>
        </a:graphic>
      </p:graphicFrame>
    </p:spTree>
  </p:cSld>
  <p:clrMapOvr>
    <a:masterClrMapping/>
  </p:clrMapOvr>
  <p:transition spd="slow">
    <p:strip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55576" y="260648"/>
            <a:ext cx="8136904" cy="6192688"/>
          </a:xfrm>
        </p:spPr>
        <p:txBody>
          <a:bodyPr/>
          <a:lstStyle/>
          <a:p>
            <a:r>
              <a:rPr lang="fr-FR" u="sng" dirty="0" smtClean="0">
                <a:solidFill>
                  <a:schemeClr val="accent2">
                    <a:lumMod val="50000"/>
                  </a:schemeClr>
                </a:solidFill>
                <a:latin typeface="+mj-lt"/>
              </a:rPr>
              <a:t>Regarde l’agenda de Charlotte et raconte </a:t>
            </a:r>
            <a:r>
              <a:rPr lang="fr-FR" u="sng" smtClean="0">
                <a:solidFill>
                  <a:schemeClr val="accent2">
                    <a:lumMod val="50000"/>
                  </a:schemeClr>
                </a:solidFill>
                <a:latin typeface="+mj-lt"/>
              </a:rPr>
              <a:t>son samedi </a:t>
            </a:r>
            <a:r>
              <a:rPr lang="fr-FR" u="sng" smtClean="0">
                <a:solidFill>
                  <a:schemeClr val="accent2">
                    <a:lumMod val="50000"/>
                  </a:schemeClr>
                </a:solidFill>
              </a:rPr>
              <a:t>(f)</a:t>
            </a:r>
            <a:endParaRPr lang="fr-FR" u="sng" dirty="0" smtClean="0">
              <a:solidFill>
                <a:schemeClr val="accent2">
                  <a:lumMod val="50000"/>
                </a:schemeClr>
              </a:solidFill>
              <a:latin typeface="+mj-lt"/>
            </a:endParaRPr>
          </a:p>
          <a:p>
            <a:endParaRPr lang="fr-FR" dirty="0" smtClean="0">
              <a:solidFill>
                <a:schemeClr val="accent2">
                  <a:lumMod val="50000"/>
                </a:schemeClr>
              </a:solidFill>
              <a:latin typeface="+mj-lt"/>
            </a:endParaRPr>
          </a:p>
          <a:p>
            <a:pPr algn="just"/>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755576" y="1844824"/>
          <a:ext cx="8136904" cy="4480560"/>
        </p:xfrm>
        <a:graphic>
          <a:graphicData uri="http://schemas.openxmlformats.org/drawingml/2006/table">
            <a:tbl>
              <a:tblPr firstRow="1" bandRow="1">
                <a:tableStyleId>{8A107856-5554-42FB-B03E-39F5DBC370BA}</a:tableStyleId>
              </a:tblPr>
              <a:tblGrid>
                <a:gridCol w="8136904"/>
              </a:tblGrid>
              <a:tr h="720080">
                <a:tc>
                  <a:txBody>
                    <a:bodyPr/>
                    <a:lstStyle/>
                    <a:p>
                      <a:r>
                        <a:rPr lang="fr-FR" sz="3600" dirty="0" smtClean="0">
                          <a:solidFill>
                            <a:schemeClr val="accent2">
                              <a:lumMod val="50000"/>
                            </a:schemeClr>
                          </a:solidFill>
                        </a:rPr>
                        <a:t>Samedi </a:t>
                      </a:r>
                    </a:p>
                    <a:p>
                      <a:pPr>
                        <a:buFont typeface="Arial" pitchFamily="34" charset="0"/>
                        <a:buChar char="•"/>
                      </a:pPr>
                      <a:r>
                        <a:rPr lang="fr-FR" sz="3600" dirty="0" smtClean="0">
                          <a:solidFill>
                            <a:schemeClr val="accent2">
                              <a:lumMod val="50000"/>
                            </a:schemeClr>
                          </a:solidFill>
                        </a:rPr>
                        <a:t> Choisir</a:t>
                      </a:r>
                      <a:r>
                        <a:rPr lang="fr-FR" sz="3600" baseline="0" dirty="0" smtClean="0">
                          <a:solidFill>
                            <a:schemeClr val="accent2">
                              <a:lumMod val="50000"/>
                            </a:schemeClr>
                          </a:solidFill>
                        </a:rPr>
                        <a:t> un cadeau pour Pierre</a:t>
                      </a:r>
                    </a:p>
                    <a:p>
                      <a:pPr>
                        <a:buFont typeface="Arial" pitchFamily="34" charset="0"/>
                        <a:buChar char="•"/>
                      </a:pPr>
                      <a:r>
                        <a:rPr lang="fr-FR" sz="3600" baseline="0" dirty="0" smtClean="0">
                          <a:solidFill>
                            <a:schemeClr val="accent2">
                              <a:lumMod val="50000"/>
                            </a:schemeClr>
                          </a:solidFill>
                        </a:rPr>
                        <a:t> Finir mon projet pour l’école</a:t>
                      </a:r>
                    </a:p>
                    <a:p>
                      <a:pPr>
                        <a:buFont typeface="Arial" pitchFamily="34" charset="0"/>
                        <a:buChar char="•"/>
                      </a:pPr>
                      <a:r>
                        <a:rPr lang="fr-FR" sz="3600" baseline="0" dirty="0" smtClean="0">
                          <a:solidFill>
                            <a:schemeClr val="accent2">
                              <a:lumMod val="50000"/>
                            </a:schemeClr>
                          </a:solidFill>
                        </a:rPr>
                        <a:t> Regarder ma série </a:t>
                      </a:r>
                    </a:p>
                    <a:p>
                      <a:pPr>
                        <a:buFont typeface="Arial" pitchFamily="34" charset="0"/>
                        <a:buChar char="•"/>
                      </a:pPr>
                      <a:r>
                        <a:rPr lang="fr-FR" sz="3600" baseline="0" dirty="0" smtClean="0">
                          <a:solidFill>
                            <a:schemeClr val="accent2">
                              <a:lumMod val="50000"/>
                            </a:schemeClr>
                          </a:solidFill>
                        </a:rPr>
                        <a:t> Téléphoner à Claudine</a:t>
                      </a:r>
                    </a:p>
                    <a:p>
                      <a:pPr>
                        <a:buFont typeface="Arial" pitchFamily="34" charset="0"/>
                        <a:buChar char="•"/>
                      </a:pPr>
                      <a:r>
                        <a:rPr lang="fr-FR" sz="3600" baseline="0" dirty="0" smtClean="0">
                          <a:solidFill>
                            <a:schemeClr val="accent2">
                              <a:lumMod val="50000"/>
                            </a:schemeClr>
                          </a:solidFill>
                        </a:rPr>
                        <a:t> Faire mes devoirs </a:t>
                      </a:r>
                    </a:p>
                    <a:p>
                      <a:pPr>
                        <a:buFont typeface="Arial" pitchFamily="34" charset="0"/>
                        <a:buChar char="•"/>
                      </a:pPr>
                      <a:r>
                        <a:rPr lang="fr-FR" sz="3600" baseline="0" dirty="0" smtClean="0">
                          <a:solidFill>
                            <a:schemeClr val="accent2">
                              <a:lumMod val="50000"/>
                            </a:schemeClr>
                          </a:solidFill>
                        </a:rPr>
                        <a:t> Mettre ma nouvelle robe pour la fête de Paul.</a:t>
                      </a:r>
                      <a:endParaRPr lang="el-GR" sz="3600" dirty="0">
                        <a:solidFill>
                          <a:schemeClr val="accent2">
                            <a:lumMod val="50000"/>
                          </a:schemeClr>
                        </a:solidFill>
                      </a:endParaRPr>
                    </a:p>
                  </a:txBody>
                  <a:tcPr/>
                </a:tc>
              </a:tr>
            </a:tbl>
          </a:graphicData>
        </a:graphic>
      </p:graphicFrame>
    </p:spTree>
  </p:cSld>
  <p:clrMapOvr>
    <a:masterClrMapping/>
  </p:clrMapOvr>
  <p:transition spd="slow">
    <p:strip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dirty="0"/>
          </a:p>
        </p:txBody>
      </p:sp>
      <p:pic>
        <p:nvPicPr>
          <p:cNvPr id="1027" name="Picture 3" descr="C:\Users\depor\OneDrive\Υπολογιστής\Καταγραφή.PNG"/>
          <p:cNvPicPr>
            <a:picLocks noChangeAspect="1" noChangeArrowheads="1"/>
          </p:cNvPicPr>
          <p:nvPr/>
        </p:nvPicPr>
        <p:blipFill>
          <a:blip r:embed="rId2" cstate="print"/>
          <a:srcRect/>
          <a:stretch>
            <a:fillRect/>
          </a:stretch>
        </p:blipFill>
        <p:spPr bwMode="auto">
          <a:xfrm>
            <a:off x="755576" y="188639"/>
            <a:ext cx="8208912" cy="6504017"/>
          </a:xfrm>
          <a:prstGeom prst="rect">
            <a:avLst/>
          </a:prstGeom>
          <a:noFill/>
        </p:spPr>
      </p:pic>
    </p:spTree>
  </p:cSld>
  <p:clrMapOvr>
    <a:masterClrMapping/>
  </p:clrMapOvr>
  <p:transition spd="slow">
    <p:strip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fr-FR" sz="5400" dirty="0" smtClean="0">
                <a:solidFill>
                  <a:schemeClr val="accent2">
                    <a:lumMod val="50000"/>
                  </a:schemeClr>
                </a:solidFill>
                <a:latin typeface="+mj-lt"/>
              </a:rPr>
              <a:t>L’ordinateur (vocabulaire)</a:t>
            </a:r>
          </a:p>
          <a:p>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27584" y="1397000"/>
          <a:ext cx="8064896" cy="5120640"/>
        </p:xfrm>
        <a:graphic>
          <a:graphicData uri="http://schemas.openxmlformats.org/drawingml/2006/table">
            <a:tbl>
              <a:tblPr firstRow="1" bandRow="1">
                <a:tableStyleId>{8A107856-5554-42FB-B03E-39F5DBC370BA}</a:tableStyleId>
              </a:tblPr>
              <a:tblGrid>
                <a:gridCol w="4032448"/>
                <a:gridCol w="4032448"/>
              </a:tblGrid>
              <a:tr h="370840">
                <a:tc>
                  <a:txBody>
                    <a:bodyPr/>
                    <a:lstStyle/>
                    <a:p>
                      <a:r>
                        <a:rPr lang="fr-FR" sz="3200" b="1" dirty="0" smtClean="0"/>
                        <a:t>Un écran </a:t>
                      </a:r>
                      <a:endParaRPr lang="el-GR" sz="3200" b="1" dirty="0"/>
                    </a:p>
                  </a:txBody>
                  <a:tcPr/>
                </a:tc>
                <a:tc>
                  <a:txBody>
                    <a:bodyPr/>
                    <a:lstStyle/>
                    <a:p>
                      <a:r>
                        <a:rPr lang="fr-FR" sz="3200" b="1" dirty="0" smtClean="0"/>
                        <a:t>Une webcam</a:t>
                      </a:r>
                      <a:endParaRPr lang="el-GR" sz="3200" b="1" dirty="0"/>
                    </a:p>
                  </a:txBody>
                  <a:tcPr/>
                </a:tc>
              </a:tr>
              <a:tr h="370840">
                <a:tc>
                  <a:txBody>
                    <a:bodyPr/>
                    <a:lstStyle/>
                    <a:p>
                      <a:r>
                        <a:rPr lang="fr-FR" sz="3200" b="1" dirty="0" smtClean="0"/>
                        <a:t>Une souris</a:t>
                      </a:r>
                      <a:endParaRPr lang="el-GR" sz="3200" b="1" dirty="0"/>
                    </a:p>
                  </a:txBody>
                  <a:tcPr/>
                </a:tc>
                <a:tc>
                  <a:txBody>
                    <a:bodyPr/>
                    <a:lstStyle/>
                    <a:p>
                      <a:r>
                        <a:rPr lang="fr-FR" sz="3200" b="1" dirty="0" smtClean="0"/>
                        <a:t>Un clavier</a:t>
                      </a:r>
                      <a:endParaRPr lang="el-GR" sz="3200" b="1" dirty="0"/>
                    </a:p>
                  </a:txBody>
                  <a:tcPr/>
                </a:tc>
              </a:tr>
              <a:tr h="370840">
                <a:tc>
                  <a:txBody>
                    <a:bodyPr/>
                    <a:lstStyle/>
                    <a:p>
                      <a:r>
                        <a:rPr lang="fr-FR" sz="3200" b="1" dirty="0" smtClean="0"/>
                        <a:t>Une imprimante</a:t>
                      </a:r>
                      <a:endParaRPr lang="el-GR" sz="3200" b="1" dirty="0"/>
                    </a:p>
                  </a:txBody>
                  <a:tcPr/>
                </a:tc>
                <a:tc>
                  <a:txBody>
                    <a:bodyPr/>
                    <a:lstStyle/>
                    <a:p>
                      <a:r>
                        <a:rPr lang="fr-FR" sz="3200" b="1" dirty="0" smtClean="0"/>
                        <a:t>Une console</a:t>
                      </a:r>
                      <a:endParaRPr lang="el-GR" sz="3200" b="1" dirty="0"/>
                    </a:p>
                  </a:txBody>
                  <a:tcPr/>
                </a:tc>
              </a:tr>
              <a:tr h="370840">
                <a:tc>
                  <a:txBody>
                    <a:bodyPr/>
                    <a:lstStyle/>
                    <a:p>
                      <a:r>
                        <a:rPr lang="fr-FR" sz="3200" b="1" dirty="0" smtClean="0"/>
                        <a:t>Ça</a:t>
                      </a:r>
                      <a:r>
                        <a:rPr lang="fr-FR" sz="3200" b="1" baseline="0" dirty="0" smtClean="0"/>
                        <a:t> marche</a:t>
                      </a:r>
                      <a:endParaRPr lang="el-GR" sz="3200" b="1" dirty="0"/>
                    </a:p>
                  </a:txBody>
                  <a:tcPr/>
                </a:tc>
                <a:tc>
                  <a:txBody>
                    <a:bodyPr/>
                    <a:lstStyle/>
                    <a:p>
                      <a:r>
                        <a:rPr lang="fr-FR" sz="3200" b="1" dirty="0" smtClean="0"/>
                        <a:t>Ça</a:t>
                      </a:r>
                      <a:r>
                        <a:rPr lang="fr-FR" sz="3200" b="1" baseline="0" dirty="0" smtClean="0"/>
                        <a:t> ne marche pas</a:t>
                      </a:r>
                      <a:endParaRPr lang="el-GR" sz="3200" b="1" dirty="0"/>
                    </a:p>
                  </a:txBody>
                  <a:tcPr/>
                </a:tc>
              </a:tr>
              <a:tr h="370840">
                <a:tc>
                  <a:txBody>
                    <a:bodyPr/>
                    <a:lstStyle/>
                    <a:p>
                      <a:r>
                        <a:rPr lang="fr-FR" sz="3200" b="1" dirty="0" smtClean="0"/>
                        <a:t>Surfer sur Internet</a:t>
                      </a:r>
                      <a:endParaRPr lang="el-GR" sz="3200" b="1" dirty="0"/>
                    </a:p>
                  </a:txBody>
                  <a:tcPr/>
                </a:tc>
                <a:tc>
                  <a:txBody>
                    <a:bodyPr/>
                    <a:lstStyle/>
                    <a:p>
                      <a:r>
                        <a:rPr lang="fr-FR" sz="3200" b="1" dirty="0" smtClean="0"/>
                        <a:t>Visiter</a:t>
                      </a:r>
                      <a:r>
                        <a:rPr lang="fr-FR" sz="3200" b="1" baseline="0" dirty="0" smtClean="0"/>
                        <a:t> un site, un blog</a:t>
                      </a:r>
                      <a:endParaRPr lang="el-GR" sz="3200" b="1" dirty="0"/>
                    </a:p>
                  </a:txBody>
                  <a:tcPr/>
                </a:tc>
              </a:tr>
              <a:tr h="370840">
                <a:tc>
                  <a:txBody>
                    <a:bodyPr/>
                    <a:lstStyle/>
                    <a:p>
                      <a:r>
                        <a:rPr lang="fr-FR" sz="3200" b="1" dirty="0" smtClean="0"/>
                        <a:t>Chatter avec des copains</a:t>
                      </a:r>
                      <a:endParaRPr lang="el-GR" sz="3200" b="1" dirty="0"/>
                    </a:p>
                  </a:txBody>
                  <a:tcPr/>
                </a:tc>
                <a:tc>
                  <a:txBody>
                    <a:bodyPr/>
                    <a:lstStyle/>
                    <a:p>
                      <a:r>
                        <a:rPr lang="fr-FR" sz="3200" b="1" dirty="0" smtClean="0"/>
                        <a:t>Télécharger un film</a:t>
                      </a:r>
                      <a:endParaRPr lang="el-GR" sz="3200" b="1" dirty="0"/>
                    </a:p>
                  </a:txBody>
                  <a:tcPr/>
                </a:tc>
              </a:tr>
              <a:tr h="370840">
                <a:tc>
                  <a:txBody>
                    <a:bodyPr/>
                    <a:lstStyle/>
                    <a:p>
                      <a:r>
                        <a:rPr lang="fr-FR" sz="3200" b="1" dirty="0" smtClean="0"/>
                        <a:t>Jouer en</a:t>
                      </a:r>
                      <a:r>
                        <a:rPr lang="fr-FR" sz="3200" b="1" baseline="0" dirty="0" smtClean="0"/>
                        <a:t> réseau</a:t>
                      </a:r>
                      <a:endParaRPr lang="el-GR" sz="3200" b="1" dirty="0"/>
                    </a:p>
                  </a:txBody>
                  <a:tcPr/>
                </a:tc>
                <a:tc>
                  <a:txBody>
                    <a:bodyPr/>
                    <a:lstStyle/>
                    <a:p>
                      <a:r>
                        <a:rPr lang="fr-FR" sz="3200" b="1" dirty="0" smtClean="0"/>
                        <a:t>Jouer à la console</a:t>
                      </a:r>
                      <a:endParaRPr lang="el-GR" sz="3200" b="1" dirty="0"/>
                    </a:p>
                  </a:txBody>
                  <a:tcPr/>
                </a:tc>
              </a:tr>
              <a:tr h="370840">
                <a:tc>
                  <a:txBody>
                    <a:bodyPr/>
                    <a:lstStyle/>
                    <a:p>
                      <a:r>
                        <a:rPr lang="fr-FR" sz="3200" b="1" dirty="0" smtClean="0"/>
                        <a:t>Un jeu de simulation</a:t>
                      </a:r>
                      <a:endParaRPr lang="el-GR" sz="3200" b="1" dirty="0"/>
                    </a:p>
                  </a:txBody>
                  <a:tcPr/>
                </a:tc>
                <a:tc>
                  <a:txBody>
                    <a:bodyPr/>
                    <a:lstStyle/>
                    <a:p>
                      <a:r>
                        <a:rPr lang="fr-FR" sz="3200" b="1" dirty="0" smtClean="0"/>
                        <a:t>Un jeu de stratègie</a:t>
                      </a:r>
                      <a:endParaRPr lang="el-GR" sz="3200" b="1" dirty="0"/>
                    </a:p>
                  </a:txBody>
                  <a:tcPr/>
                </a:tc>
              </a:tr>
            </a:tbl>
          </a:graphicData>
        </a:graphic>
      </p:graphicFrame>
    </p:spTree>
  </p:cSld>
  <p:clrMapOvr>
    <a:masterClrMapping/>
  </p:clrMapOvr>
  <p:transition spd="slow">
    <p:strip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por\OneDrive\Υπολογιστής\Καταγραφή.PNG"/>
          <p:cNvPicPr>
            <a:picLocks noChangeAspect="1" noChangeArrowheads="1"/>
          </p:cNvPicPr>
          <p:nvPr/>
        </p:nvPicPr>
        <p:blipFill>
          <a:blip r:embed="rId2" cstate="print"/>
          <a:srcRect/>
          <a:stretch>
            <a:fillRect/>
          </a:stretch>
        </p:blipFill>
        <p:spPr bwMode="auto">
          <a:xfrm>
            <a:off x="827584" y="404664"/>
            <a:ext cx="8097864" cy="6048672"/>
          </a:xfrm>
          <a:prstGeom prst="rect">
            <a:avLst/>
          </a:prstGeom>
          <a:noFill/>
        </p:spPr>
      </p:pic>
    </p:spTree>
  </p:cSld>
  <p:clrMapOvr>
    <a:masterClrMapping/>
  </p:clrMapOvr>
  <p:transition spd="slow">
    <p:strip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3600" u="sng" dirty="0" smtClean="0">
                <a:solidFill>
                  <a:schemeClr val="accent2">
                    <a:lumMod val="50000"/>
                  </a:schemeClr>
                </a:solidFill>
                <a:latin typeface="+mj-lt"/>
              </a:rPr>
              <a:t>Complète avec les mots du lexique (f)</a:t>
            </a:r>
          </a:p>
          <a:p>
            <a:pPr algn="just"/>
            <a:r>
              <a:rPr lang="fr-FR" dirty="0" smtClean="0">
                <a:solidFill>
                  <a:schemeClr val="accent2">
                    <a:lumMod val="50000"/>
                  </a:schemeClr>
                </a:solidFill>
                <a:latin typeface="+mj-lt"/>
              </a:rPr>
              <a:t>Avec mon ……, je ……et je visite des ……intéressants. Je </a:t>
            </a:r>
            <a:r>
              <a:rPr lang="fr-FR" dirty="0" smtClean="0">
                <a:solidFill>
                  <a:schemeClr val="accent2">
                    <a:lumMod val="50000"/>
                  </a:schemeClr>
                </a:solidFill>
                <a:latin typeface="+mj-lt"/>
              </a:rPr>
              <a:t>……</a:t>
            </a:r>
            <a:r>
              <a:rPr lang="fr-FR" dirty="0" smtClean="0">
                <a:solidFill>
                  <a:schemeClr val="accent2">
                    <a:lumMod val="50000"/>
                  </a:schemeClr>
                </a:solidFill>
                <a:latin typeface="+mj-lt"/>
              </a:rPr>
              <a:t>le blog du collège et je ……avec mes collègues. Je ……..des films et des chansons. J’ ………des photos ou des exercices de l’école. J’adore jouer en ………. Je passe des heures à jouer à des jeux de …….ou de ………</a:t>
            </a:r>
          </a:p>
          <a:p>
            <a:pPr algn="just"/>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strip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fr-FR" sz="5400" dirty="0" smtClean="0">
                <a:solidFill>
                  <a:schemeClr val="accent2">
                    <a:lumMod val="50000"/>
                  </a:schemeClr>
                </a:solidFill>
                <a:latin typeface="+mj-lt"/>
              </a:rPr>
              <a:t>Le portable (vocabulaire)</a:t>
            </a:r>
          </a:p>
          <a:p>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27584" y="1397000"/>
          <a:ext cx="8064896" cy="4297680"/>
        </p:xfrm>
        <a:graphic>
          <a:graphicData uri="http://schemas.openxmlformats.org/drawingml/2006/table">
            <a:tbl>
              <a:tblPr firstRow="1" bandRow="1">
                <a:tableStyleId>{8A107856-5554-42FB-B03E-39F5DBC370BA}</a:tableStyleId>
              </a:tblPr>
              <a:tblGrid>
                <a:gridCol w="4032448"/>
                <a:gridCol w="4032448"/>
              </a:tblGrid>
              <a:tr h="370840">
                <a:tc>
                  <a:txBody>
                    <a:bodyPr/>
                    <a:lstStyle/>
                    <a:p>
                      <a:r>
                        <a:rPr lang="fr-FR" sz="3000" b="1" dirty="0" smtClean="0"/>
                        <a:t>Des écouteurs</a:t>
                      </a:r>
                      <a:endParaRPr lang="el-GR" sz="3000" b="1" dirty="0"/>
                    </a:p>
                  </a:txBody>
                  <a:tcPr/>
                </a:tc>
                <a:tc>
                  <a:txBody>
                    <a:bodyPr/>
                    <a:lstStyle/>
                    <a:p>
                      <a:r>
                        <a:rPr lang="fr-FR" sz="3000" b="1" dirty="0" smtClean="0"/>
                        <a:t>Une</a:t>
                      </a:r>
                      <a:r>
                        <a:rPr lang="fr-FR" sz="3000" b="1" baseline="0" dirty="0" smtClean="0"/>
                        <a:t> carte téléphonique</a:t>
                      </a:r>
                      <a:endParaRPr lang="el-GR" sz="3000" b="1" dirty="0"/>
                    </a:p>
                  </a:txBody>
                  <a:tcPr/>
                </a:tc>
              </a:tr>
              <a:tr h="370840">
                <a:tc>
                  <a:txBody>
                    <a:bodyPr/>
                    <a:lstStyle/>
                    <a:p>
                      <a:r>
                        <a:rPr lang="fr-FR" sz="3000" b="1" dirty="0" smtClean="0"/>
                        <a:t>Un chargeur</a:t>
                      </a:r>
                      <a:endParaRPr lang="el-GR" sz="3000" b="1" dirty="0"/>
                    </a:p>
                  </a:txBody>
                  <a:tcPr/>
                </a:tc>
                <a:tc>
                  <a:txBody>
                    <a:bodyPr/>
                    <a:lstStyle/>
                    <a:p>
                      <a:r>
                        <a:rPr lang="fr-FR" sz="3000" b="1" dirty="0" smtClean="0"/>
                        <a:t>Un code</a:t>
                      </a:r>
                      <a:endParaRPr lang="el-GR" sz="3000" b="1" dirty="0"/>
                    </a:p>
                  </a:txBody>
                  <a:tcPr/>
                </a:tc>
              </a:tr>
              <a:tr h="370840">
                <a:tc>
                  <a:txBody>
                    <a:bodyPr/>
                    <a:lstStyle/>
                    <a:p>
                      <a:r>
                        <a:rPr lang="fr-FR" sz="3000" b="1" dirty="0" smtClean="0"/>
                        <a:t>Je</a:t>
                      </a:r>
                      <a:r>
                        <a:rPr lang="fr-FR" sz="3000" b="1" baseline="0" dirty="0" smtClean="0"/>
                        <a:t> n’ai plus d’unités</a:t>
                      </a:r>
                      <a:endParaRPr lang="el-GR" sz="3000" b="1" dirty="0"/>
                    </a:p>
                  </a:txBody>
                  <a:tcPr/>
                </a:tc>
                <a:tc>
                  <a:txBody>
                    <a:bodyPr/>
                    <a:lstStyle/>
                    <a:p>
                      <a:r>
                        <a:rPr lang="fr-FR" sz="3000" b="1" dirty="0" smtClean="0"/>
                        <a:t>Ça</a:t>
                      </a:r>
                      <a:r>
                        <a:rPr lang="fr-FR" sz="3000" b="1" baseline="0" dirty="0" smtClean="0"/>
                        <a:t> ne capte pas </a:t>
                      </a:r>
                      <a:endParaRPr lang="el-GR" sz="3000" b="1" dirty="0"/>
                    </a:p>
                  </a:txBody>
                  <a:tcPr/>
                </a:tc>
              </a:tr>
              <a:tr h="370840">
                <a:tc>
                  <a:txBody>
                    <a:bodyPr/>
                    <a:lstStyle/>
                    <a:p>
                      <a:r>
                        <a:rPr lang="fr-FR" sz="3000" b="1" dirty="0" smtClean="0"/>
                        <a:t>Je n’entends rien</a:t>
                      </a:r>
                      <a:endParaRPr lang="el-GR" sz="3000" b="1" dirty="0"/>
                    </a:p>
                  </a:txBody>
                  <a:tcPr/>
                </a:tc>
                <a:tc>
                  <a:txBody>
                    <a:bodyPr/>
                    <a:lstStyle/>
                    <a:p>
                      <a:r>
                        <a:rPr lang="fr-FR" sz="3000" b="1" dirty="0" smtClean="0"/>
                        <a:t>Je</a:t>
                      </a:r>
                      <a:r>
                        <a:rPr lang="fr-FR" sz="3000" b="1" baseline="0" dirty="0" smtClean="0"/>
                        <a:t> n’ai plus de batterie</a:t>
                      </a:r>
                    </a:p>
                  </a:txBody>
                  <a:tcPr/>
                </a:tc>
              </a:tr>
              <a:tr h="370840">
                <a:tc>
                  <a:txBody>
                    <a:bodyPr/>
                    <a:lstStyle/>
                    <a:p>
                      <a:r>
                        <a:rPr lang="fr-FR" sz="3000" b="1" dirty="0" smtClean="0"/>
                        <a:t>Passer un coup</a:t>
                      </a:r>
                      <a:r>
                        <a:rPr lang="fr-FR" sz="3000" b="1" baseline="0" dirty="0" smtClean="0"/>
                        <a:t> de fil</a:t>
                      </a:r>
                      <a:endParaRPr lang="el-GR" sz="3000" b="1" dirty="0"/>
                    </a:p>
                  </a:txBody>
                  <a:tcPr/>
                </a:tc>
                <a:tc>
                  <a:txBody>
                    <a:bodyPr/>
                    <a:lstStyle/>
                    <a:p>
                      <a:r>
                        <a:rPr lang="fr-FR" sz="3000" b="1" dirty="0" smtClean="0"/>
                        <a:t>Le</a:t>
                      </a:r>
                      <a:r>
                        <a:rPr lang="fr-FR" sz="3000" b="1" baseline="0" dirty="0" smtClean="0"/>
                        <a:t> téléphone sonne</a:t>
                      </a:r>
                      <a:endParaRPr lang="el-GR" sz="3000" b="1" dirty="0"/>
                    </a:p>
                  </a:txBody>
                  <a:tcPr/>
                </a:tc>
              </a:tr>
              <a:tr h="370840">
                <a:tc>
                  <a:txBody>
                    <a:bodyPr/>
                    <a:lstStyle/>
                    <a:p>
                      <a:r>
                        <a:rPr lang="fr-FR" sz="3000" b="1" dirty="0" smtClean="0"/>
                        <a:t>Envoyer un SMS</a:t>
                      </a:r>
                      <a:endParaRPr lang="el-GR" sz="3000" b="1" dirty="0"/>
                    </a:p>
                  </a:txBody>
                  <a:tcPr/>
                </a:tc>
                <a:tc>
                  <a:txBody>
                    <a:bodyPr/>
                    <a:lstStyle/>
                    <a:p>
                      <a:r>
                        <a:rPr lang="fr-FR" sz="3000" b="1" dirty="0" smtClean="0"/>
                        <a:t>Recevoir</a:t>
                      </a:r>
                      <a:r>
                        <a:rPr lang="fr-FR" sz="3000" b="1" baseline="0" dirty="0" smtClean="0"/>
                        <a:t> un SMS</a:t>
                      </a:r>
                      <a:endParaRPr lang="el-GR" sz="3000" b="1" dirty="0"/>
                    </a:p>
                  </a:txBody>
                  <a:tcPr/>
                </a:tc>
              </a:tr>
              <a:tr h="370840">
                <a:tc>
                  <a:txBody>
                    <a:bodyPr/>
                    <a:lstStyle/>
                    <a:p>
                      <a:r>
                        <a:rPr lang="fr-FR" sz="3000" b="1" dirty="0" smtClean="0"/>
                        <a:t>Ma batterie se décharge</a:t>
                      </a:r>
                      <a:endParaRPr lang="el-GR" sz="3000" b="1" dirty="0"/>
                    </a:p>
                  </a:txBody>
                  <a:tcPr/>
                </a:tc>
                <a:tc>
                  <a:txBody>
                    <a:bodyPr/>
                    <a:lstStyle/>
                    <a:p>
                      <a:r>
                        <a:rPr lang="fr-FR" sz="3000" b="1" dirty="0" smtClean="0"/>
                        <a:t>Je recharge mon portable</a:t>
                      </a:r>
                      <a:endParaRPr lang="el-GR" sz="3000" b="1" dirty="0"/>
                    </a:p>
                  </a:txBody>
                  <a:tcPr/>
                </a:tc>
              </a:tr>
            </a:tbl>
          </a:graphicData>
        </a:graphic>
      </p:graphicFrame>
    </p:spTree>
  </p:cSld>
  <p:clrMapOvr>
    <a:masterClrMapping/>
  </p:clrMapOvr>
  <p:transition spd="slow">
    <p:strip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por\OneDrive\Υπολογιστής\Καταγραφή.PNG"/>
          <p:cNvPicPr>
            <a:picLocks noChangeAspect="1" noChangeArrowheads="1"/>
          </p:cNvPicPr>
          <p:nvPr/>
        </p:nvPicPr>
        <p:blipFill>
          <a:blip r:embed="rId2" cstate="print"/>
          <a:srcRect/>
          <a:stretch>
            <a:fillRect/>
          </a:stretch>
        </p:blipFill>
        <p:spPr bwMode="auto">
          <a:xfrm>
            <a:off x="1187624" y="188640"/>
            <a:ext cx="7200800" cy="6532070"/>
          </a:xfrm>
          <a:prstGeom prst="rect">
            <a:avLst/>
          </a:prstGeom>
          <a:noFill/>
        </p:spPr>
      </p:pic>
    </p:spTree>
  </p:cSld>
  <p:clrMapOvr>
    <a:masterClrMapping/>
  </p:clrMapOvr>
  <p:transition spd="slow">
    <p:strip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55576" y="260648"/>
            <a:ext cx="8136904" cy="6192688"/>
          </a:xfrm>
        </p:spPr>
        <p:txBody>
          <a:bodyPr/>
          <a:lstStyle/>
          <a:p>
            <a:r>
              <a:rPr lang="fr-FR" sz="3600" u="sng" dirty="0" smtClean="0">
                <a:solidFill>
                  <a:schemeClr val="accent2">
                    <a:lumMod val="50000"/>
                  </a:schemeClr>
                </a:solidFill>
                <a:latin typeface="+mj-lt"/>
              </a:rPr>
              <a:t>Complète avec les mots du lexique  (f)</a:t>
            </a:r>
          </a:p>
          <a:p>
            <a:pPr algn="just"/>
            <a:r>
              <a:rPr lang="fr-FR" dirty="0" smtClean="0">
                <a:solidFill>
                  <a:schemeClr val="accent2">
                    <a:lumMod val="50000"/>
                  </a:schemeClr>
                </a:solidFill>
                <a:latin typeface="+mj-lt"/>
              </a:rPr>
              <a:t>Ma sœur est un vrai ……au portable. Elle passe plus de 50 …… par jour! Elle ……avec ses copains. Elle envoie et elle …….des SMS. Elle ........une nouvelle chanson tous les jours. Elle ne me dit pas le ……de son portable. Quand je le lui demande elle me dit qu’elle n’a plus d’ …… ou que la batterie est ……. </a:t>
            </a:r>
          </a:p>
          <a:p>
            <a:pPr algn="just"/>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strip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764704"/>
            <a:ext cx="7920880" cy="5688632"/>
          </a:xfrm>
        </p:spPr>
        <p:txBody>
          <a:bodyPr/>
          <a:lstStyle/>
          <a:p>
            <a:r>
              <a:rPr lang="fr-FR" sz="4800" dirty="0" smtClean="0">
                <a:solidFill>
                  <a:schemeClr val="accent2">
                    <a:lumMod val="50000"/>
                  </a:schemeClr>
                </a:solidFill>
                <a:latin typeface="+mj-lt"/>
              </a:rPr>
              <a:t>Écris 4 phrases avec ce qu’on peut faire avec un ordinateur et 4 phrases avec ce qu’on peut faire avec un portable. </a:t>
            </a:r>
          </a:p>
          <a:p>
            <a:pPr algn="just"/>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strips/>
  </p:transition>
</p:sld>
</file>

<file path=ppt/theme/theme1.xml><?xml version="1.0" encoding="utf-8"?>
<a:theme xmlns:a="http://schemas.openxmlformats.org/drawingml/2006/main" name="Notebook7">
  <a:themeElements>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Notebook7</Template>
  <TotalTime>556</TotalTime>
  <Words>427</Words>
  <Application>Microsoft Office PowerPoint</Application>
  <PresentationFormat>Προβολή στην οθόνη (4:3)</PresentationFormat>
  <Paragraphs>74</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Notebook7</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DE KERATEA</dc:title>
  <dc:creator>Δέσποινα Ορφανίδου</dc:creator>
  <cp:lastModifiedBy>Δέσποινα Ορφανίδου</cp:lastModifiedBy>
  <cp:revision>26</cp:revision>
  <dcterms:created xsi:type="dcterms:W3CDTF">2024-06-05T15:41:21Z</dcterms:created>
  <dcterms:modified xsi:type="dcterms:W3CDTF">2024-08-25T09:19:05Z</dcterms:modified>
</cp:coreProperties>
</file>