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8" r:id="rId3"/>
    <p:sldId id="264" r:id="rId4"/>
    <p:sldId id="267" r:id="rId5"/>
    <p:sldId id="266" r:id="rId6"/>
    <p:sldId id="268" r:id="rId7"/>
    <p:sldId id="279" r:id="rId8"/>
    <p:sldId id="273" r:id="rId9"/>
    <p:sldId id="281" r:id="rId10"/>
    <p:sldId id="269" r:id="rId11"/>
    <p:sldId id="283" r:id="rId12"/>
    <p:sldId id="270" r:id="rId13"/>
    <p:sldId id="280" r:id="rId14"/>
    <p:sldId id="282" r:id="rId15"/>
    <p:sldId id="272" r:id="rId16"/>
    <p:sldId id="271" r:id="rId17"/>
    <p:sldId id="274" r:id="rId18"/>
    <p:sldId id="275" r:id="rId19"/>
    <p:sldId id="276" r:id="rId20"/>
    <p:sldId id="277" r:id="rId21"/>
    <p:sldId id="27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EB9"/>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0" y="-5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51CDE9-C1D2-4AE3-B756-34CC16964259}"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5400"/>
            </a:lvl1pPr>
          </a:lstStyle>
          <a:p>
            <a:r>
              <a:rPr lang="el-GR" smtClean="0"/>
              <a:t>Kλικ για επεξεργασία του τίτλου</a:t>
            </a:r>
            <a:endParaRPr lang="en-US"/>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l-GR" smtClean="0"/>
              <a:t>Κάντε κλικ για να επεξεργαστείτε τον υπότιτλο του υποδείγματος</a:t>
            </a:r>
            <a:endParaRPr lang="en-US"/>
          </a:p>
        </p:txBody>
      </p:sp>
      <p:sp>
        <p:nvSpPr>
          <p:cNvPr id="4100" name="Rectangle 4"/>
          <p:cNvSpPr>
            <a:spLocks noGrp="1" noChangeArrowheads="1"/>
          </p:cNvSpPr>
          <p:nvPr>
            <p:ph type="dt" sz="half" idx="2"/>
          </p:nvPr>
        </p:nvSpPr>
        <p:spPr>
          <a:xfrm>
            <a:off x="457200" y="6245225"/>
            <a:ext cx="2133600" cy="476250"/>
          </a:xfrm>
        </p:spPr>
        <p:txBody>
          <a:bodyPr/>
          <a:lstStyle>
            <a:lvl1pPr>
              <a:defRPr sz="1600">
                <a:latin typeface="+mn-lt"/>
              </a:defRPr>
            </a:lvl1pPr>
          </a:lstStyle>
          <a:p>
            <a:fld id="{3FBA1AFB-E825-41E7-9816-E9D5437230CA}" type="datetime1">
              <a:rPr lang="en-US"/>
              <a:pPr/>
              <a:t>8/6/2024</a:t>
            </a:fld>
            <a:endParaRPr lang="en-US" dirty="0"/>
          </a:p>
        </p:txBody>
      </p:sp>
      <p:sp>
        <p:nvSpPr>
          <p:cNvPr id="4101" name="Rectangle 5"/>
          <p:cNvSpPr>
            <a:spLocks noGrp="1" noChangeArrowheads="1"/>
          </p:cNvSpPr>
          <p:nvPr>
            <p:ph type="ftr" sz="quarter" idx="3"/>
          </p:nvPr>
        </p:nvSpPr>
        <p:spPr>
          <a:xfrm>
            <a:off x="3124200" y="6245225"/>
            <a:ext cx="2895600" cy="476250"/>
          </a:xfrm>
        </p:spPr>
        <p:txBody>
          <a:bodyPr/>
          <a:lstStyle>
            <a:lvl1pPr>
              <a:defRPr sz="1600"/>
            </a:lvl1pPr>
          </a:lstStyle>
          <a:p>
            <a:r>
              <a:rPr lang="en-US" dirty="0"/>
              <a:t>copyright 2006 www.brainybetty.com ALL RIGHTS RESERVED.</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600"/>
            </a:lvl1pPr>
          </a:lstStyle>
          <a:p>
            <a:fld id="{0F6C46D2-EAA6-4420-A921-CB001D19062C}" type="slidenum">
              <a:rPr lang="en-US"/>
              <a:pPr/>
              <a:t>‹#›</a:t>
            </a:fld>
            <a:endParaRPr lang="en-US" dirty="0"/>
          </a:p>
        </p:txBody>
      </p:sp>
    </p:spTree>
  </p:cSld>
  <p:clrMapOvr>
    <a:masterClrMapping/>
  </p:clrMapOvr>
  <p:transition spd="slow">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013ACF2F-F01B-4A42-BDDD-665991A853FA}" type="datetime1">
              <a:rPr lang="en-US"/>
              <a:pPr/>
              <a:t>8/6/2024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70AC817B-AF5B-4258-A168-674B1598A30A}" type="slidenum">
              <a:rPr lang="en-US"/>
              <a:pPr/>
              <a:t>‹#›</a:t>
            </a:fld>
            <a:endParaRPr lang="en-US" dirty="0"/>
          </a:p>
        </p:txBody>
      </p:sp>
    </p:spTree>
  </p:cSld>
  <p:clrMapOvr>
    <a:masterClrMapping/>
  </p:clrMapOvr>
  <p:transition spd="slow">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E609F73E-6EC1-4BF4-A56B-768CAD9AA6F1}" type="datetime1">
              <a:rPr lang="en-US"/>
              <a:pPr/>
              <a:t>8/6/2024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A4D0F9C3-4E0B-4A3F-ADC0-DE6723110450}" type="slidenum">
              <a:rPr lang="en-US"/>
              <a:pPr/>
              <a:t>‹#›</a:t>
            </a:fld>
            <a:endParaRPr lang="en-US" dirty="0"/>
          </a:p>
        </p:txBody>
      </p:sp>
    </p:spTree>
  </p:cSld>
  <p:clrMapOvr>
    <a:masterClrMapping/>
  </p:clrMapOvr>
  <p:transition spd="slow">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D4F777B4-21B3-402F-A5D9-B938B3F35E6C}" type="datetime1">
              <a:rPr lang="en-US"/>
              <a:pPr/>
              <a:t>8/6/2024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BB28CBB1-3DD1-4384-8B77-2280D3E1EADB}" type="slidenum">
              <a:rPr lang="en-US"/>
              <a:pPr/>
              <a:t>‹#›</a:t>
            </a:fld>
            <a:endParaRPr lang="en-US" dirty="0"/>
          </a:p>
        </p:txBody>
      </p:sp>
    </p:spTree>
  </p:cSld>
  <p:clrMapOvr>
    <a:masterClrMapping/>
  </p:clrMapOvr>
  <p:transition spd="slow">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E650E71D-06C8-4638-9863-3F2CDDC615D9}" type="datetime1">
              <a:rPr lang="en-US"/>
              <a:pPr/>
              <a:t>8/6/2024</a:t>
            </a:fld>
            <a:endParaRPr lang="en-US" dirty="0"/>
          </a:p>
        </p:txBody>
      </p:sp>
      <p:sp>
        <p:nvSpPr>
          <p:cNvPr id="5" name="4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6" name="5 - Θέση αριθμού διαφάνειας"/>
          <p:cNvSpPr>
            <a:spLocks noGrp="1"/>
          </p:cNvSpPr>
          <p:nvPr>
            <p:ph type="sldNum" sz="quarter" idx="12"/>
          </p:nvPr>
        </p:nvSpPr>
        <p:spPr/>
        <p:txBody>
          <a:bodyPr/>
          <a:lstStyle>
            <a:lvl1pPr>
              <a:defRPr/>
            </a:lvl1pPr>
          </a:lstStyle>
          <a:p>
            <a:fld id="{8D3C8B30-65FE-402B-BE7B-466BE9F4A534}" type="slidenum">
              <a:rPr lang="en-US"/>
              <a:pPr/>
              <a:t>‹#›</a:t>
            </a:fld>
            <a:endParaRPr lang="en-US" dirty="0"/>
          </a:p>
        </p:txBody>
      </p:sp>
    </p:spTree>
  </p:cSld>
  <p:clrMapOvr>
    <a:masterClrMapping/>
  </p:clrMapOvr>
  <p:transition spd="slow">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60C2327D-0733-4876-95AA-25A0A2AA341C}" type="datetime1">
              <a:rPr lang="en-US"/>
              <a:pPr/>
              <a:t>8/6/2024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2758EF49-978D-436F-B7C1-8F0D78733D18}" type="slidenum">
              <a:rPr lang="en-US"/>
              <a:pPr/>
              <a:t>‹#›</a:t>
            </a:fld>
            <a:endParaRPr lang="en-US" dirty="0"/>
          </a:p>
        </p:txBody>
      </p:sp>
    </p:spTree>
  </p:cSld>
  <p:clrMapOvr>
    <a:masterClrMapping/>
  </p:clrMapOvr>
  <p:transition spd="slow">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065771D2-15D3-47D8-AA72-927FB9C16B10}" type="datetime1">
              <a:rPr lang="en-US"/>
              <a:pPr/>
              <a:t>8/6/2024</a:t>
            </a:fld>
            <a:endParaRPr lang="en-US" dirty="0"/>
          </a:p>
        </p:txBody>
      </p:sp>
      <p:sp>
        <p:nvSpPr>
          <p:cNvPr id="8" name="7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9" name="8 - Θέση αριθμού διαφάνειας"/>
          <p:cNvSpPr>
            <a:spLocks noGrp="1"/>
          </p:cNvSpPr>
          <p:nvPr>
            <p:ph type="sldNum" sz="quarter" idx="12"/>
          </p:nvPr>
        </p:nvSpPr>
        <p:spPr/>
        <p:txBody>
          <a:bodyPr/>
          <a:lstStyle>
            <a:lvl1pPr>
              <a:defRPr/>
            </a:lvl1pPr>
          </a:lstStyle>
          <a:p>
            <a:fld id="{00AE1877-0268-477A-A78E-EF89BB963F97}" type="slidenum">
              <a:rPr lang="en-US"/>
              <a:pPr/>
              <a:t>‹#›</a:t>
            </a:fld>
            <a:endParaRPr lang="en-US" dirty="0"/>
          </a:p>
        </p:txBody>
      </p:sp>
    </p:spTree>
  </p:cSld>
  <p:clrMapOvr>
    <a:masterClrMapping/>
  </p:clrMapOvr>
  <p:transition spd="slow">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69D25A6-9107-41F8-8CE3-9616A1EE1C16}" type="datetime1">
              <a:rPr lang="en-US"/>
              <a:pPr/>
              <a:t>8/6/2024</a:t>
            </a:fld>
            <a:endParaRPr lang="en-US" dirty="0"/>
          </a:p>
        </p:txBody>
      </p:sp>
      <p:sp>
        <p:nvSpPr>
          <p:cNvPr id="4" name="3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5" name="4 - Θέση αριθμού διαφάνειας"/>
          <p:cNvSpPr>
            <a:spLocks noGrp="1"/>
          </p:cNvSpPr>
          <p:nvPr>
            <p:ph type="sldNum" sz="quarter" idx="12"/>
          </p:nvPr>
        </p:nvSpPr>
        <p:spPr/>
        <p:txBody>
          <a:bodyPr/>
          <a:lstStyle>
            <a:lvl1pPr>
              <a:defRPr/>
            </a:lvl1pPr>
          </a:lstStyle>
          <a:p>
            <a:fld id="{54CB344F-1FBC-4029-9821-575EFFCD70D4}" type="slidenum">
              <a:rPr lang="en-US"/>
              <a:pPr/>
              <a:t>‹#›</a:t>
            </a:fld>
            <a:endParaRPr lang="en-US" dirty="0"/>
          </a:p>
        </p:txBody>
      </p:sp>
    </p:spTree>
  </p:cSld>
  <p:clrMapOvr>
    <a:masterClrMapping/>
  </p:clrMapOvr>
  <p:transition spd="slow">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43A66B06-9146-46E0-8C91-B60FB7907220}" type="datetime1">
              <a:rPr lang="en-US"/>
              <a:pPr/>
              <a:t>8/6/2024</a:t>
            </a:fld>
            <a:endParaRPr lang="en-US" dirty="0"/>
          </a:p>
        </p:txBody>
      </p:sp>
      <p:sp>
        <p:nvSpPr>
          <p:cNvPr id="3" name="2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4" name="3 - Θέση αριθμού διαφάνειας"/>
          <p:cNvSpPr>
            <a:spLocks noGrp="1"/>
          </p:cNvSpPr>
          <p:nvPr>
            <p:ph type="sldNum" sz="quarter" idx="12"/>
          </p:nvPr>
        </p:nvSpPr>
        <p:spPr/>
        <p:txBody>
          <a:bodyPr/>
          <a:lstStyle>
            <a:lvl1pPr>
              <a:defRPr/>
            </a:lvl1pPr>
          </a:lstStyle>
          <a:p>
            <a:fld id="{999A9D40-9489-4FB8-92B5-BCD3D50869B4}" type="slidenum">
              <a:rPr lang="en-US"/>
              <a:pPr/>
              <a:t>‹#›</a:t>
            </a:fld>
            <a:endParaRPr lang="en-US" dirty="0"/>
          </a:p>
        </p:txBody>
      </p:sp>
    </p:spTree>
  </p:cSld>
  <p:clrMapOvr>
    <a:masterClrMapping/>
  </p:clrMapOvr>
  <p:transition spd="slow">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725C64C1-36D7-46E4-A654-C55C409E3C04}" type="datetime1">
              <a:rPr lang="en-US"/>
              <a:pPr/>
              <a:t>8/6/2024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D6FCF8D8-AB57-42F3-A37A-FABB97828623}" type="slidenum">
              <a:rPr lang="en-US"/>
              <a:pPr/>
              <a:t>‹#›</a:t>
            </a:fld>
            <a:endParaRPr lang="en-US" dirty="0"/>
          </a:p>
        </p:txBody>
      </p:sp>
    </p:spTree>
  </p:cSld>
  <p:clrMapOvr>
    <a:masterClrMapping/>
  </p:clrMapOvr>
  <p:transition spd="slow">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F7DF344E-D141-47D2-BBFB-D1DE6912CEC6}" type="datetime1">
              <a:rPr lang="en-US"/>
              <a:pPr/>
              <a:t>8/6/2024</a:t>
            </a:fld>
            <a:endParaRPr lang="en-US" dirty="0"/>
          </a:p>
        </p:txBody>
      </p:sp>
      <p:sp>
        <p:nvSpPr>
          <p:cNvPr id="6" name="5 - Θέση υποσέλιδου"/>
          <p:cNvSpPr>
            <a:spLocks noGrp="1"/>
          </p:cNvSpPr>
          <p:nvPr>
            <p:ph type="ftr" sz="quarter" idx="11"/>
          </p:nvPr>
        </p:nvSpPr>
        <p:spPr/>
        <p:txBody>
          <a:bodyPr/>
          <a:lstStyle>
            <a:lvl1pPr>
              <a:defRPr/>
            </a:lvl1pPr>
          </a:lstStyle>
          <a:p>
            <a:r>
              <a:rPr lang="en-US" dirty="0"/>
              <a:t>copyright 2006 www.brainybetty.com ALL RIGHTS RESERVED.</a:t>
            </a:r>
          </a:p>
        </p:txBody>
      </p:sp>
      <p:sp>
        <p:nvSpPr>
          <p:cNvPr id="7" name="6 - Θέση αριθμού διαφάνειας"/>
          <p:cNvSpPr>
            <a:spLocks noGrp="1"/>
          </p:cNvSpPr>
          <p:nvPr>
            <p:ph type="sldNum" sz="quarter" idx="12"/>
          </p:nvPr>
        </p:nvSpPr>
        <p:spPr/>
        <p:txBody>
          <a:bodyPr/>
          <a:lstStyle>
            <a:lvl1pPr>
              <a:defRPr/>
            </a:lvl1pPr>
          </a:lstStyle>
          <a:p>
            <a:fld id="{16056FF9-C4F6-440B-AEEE-C428BC6662EE}" type="slidenum">
              <a:rPr lang="en-US"/>
              <a:pPr/>
              <a:t>‹#›</a:t>
            </a:fld>
            <a:endParaRPr lang="en-US" dirty="0"/>
          </a:p>
        </p:txBody>
      </p:sp>
    </p:spTree>
  </p:cSld>
  <p:clrMapOvr>
    <a:masterClrMapping/>
  </p:clrMapOvr>
  <p:transition spd="slow">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51951F00-B3DC-40C6-A375-F8FA7C38F041}" type="datetime1">
              <a:rPr lang="en-US"/>
              <a:pPr/>
              <a:t>8/6/2024</a:t>
            </a:fld>
            <a:endParaRPr lang="en-US" dirty="0"/>
          </a:p>
        </p:txBody>
      </p:sp>
      <p:sp>
        <p:nvSpPr>
          <p:cNvPr id="1029" name="Rectangle 5"/>
          <p:cNvSpPr>
            <a:spLocks noGrp="1" noChangeArrowheads="1"/>
          </p:cNvSpPr>
          <p:nvPr>
            <p:ph type="ftr" sz="quarter" idx="3"/>
          </p:nvPr>
        </p:nvSpPr>
        <p:spPr bwMode="auto">
          <a:xfrm>
            <a:off x="2209800" y="6629400"/>
            <a:ext cx="51054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dirty="0"/>
              <a:t>copyright 2006 www.brainybetty.com ALL RIGHTS RESERVED.</a:t>
            </a:r>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1440633-1D41-42B0-AF0A-28E2F173D96C}"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mb dir="vert"/>
  </p:transition>
  <p:hf hdr="0"/>
  <p:txStyles>
    <p:titleStyle>
      <a:lvl1pPr algn="ctr" rtl="0" eaLnBrk="1" fontAlgn="base" hangingPunct="1">
        <a:spcBef>
          <a:spcPct val="0"/>
        </a:spcBef>
        <a:spcAft>
          <a:spcPct val="0"/>
        </a:spcAft>
        <a:defRPr sz="4800">
          <a:solidFill>
            <a:schemeClr val="tx2"/>
          </a:solidFill>
          <a:latin typeface="+mj-lt"/>
          <a:ea typeface="+mj-ea"/>
          <a:cs typeface="+mj-cs"/>
        </a:defRPr>
      </a:lvl1pPr>
      <a:lvl2pPr algn="ctr" rtl="0" eaLnBrk="1" fontAlgn="base" hangingPunct="1">
        <a:spcBef>
          <a:spcPct val="0"/>
        </a:spcBef>
        <a:spcAft>
          <a:spcPct val="0"/>
        </a:spcAft>
        <a:defRPr sz="4800">
          <a:solidFill>
            <a:schemeClr val="tx2"/>
          </a:solidFill>
          <a:latin typeface="Andy" pitchFamily="66" charset="0"/>
        </a:defRPr>
      </a:lvl2pPr>
      <a:lvl3pPr algn="ctr" rtl="0" eaLnBrk="1" fontAlgn="base" hangingPunct="1">
        <a:spcBef>
          <a:spcPct val="0"/>
        </a:spcBef>
        <a:spcAft>
          <a:spcPct val="0"/>
        </a:spcAft>
        <a:defRPr sz="4800">
          <a:solidFill>
            <a:schemeClr val="tx2"/>
          </a:solidFill>
          <a:latin typeface="Andy" pitchFamily="66" charset="0"/>
        </a:defRPr>
      </a:lvl3pPr>
      <a:lvl4pPr algn="ctr" rtl="0" eaLnBrk="1" fontAlgn="base" hangingPunct="1">
        <a:spcBef>
          <a:spcPct val="0"/>
        </a:spcBef>
        <a:spcAft>
          <a:spcPct val="0"/>
        </a:spcAft>
        <a:defRPr sz="4800">
          <a:solidFill>
            <a:schemeClr val="tx2"/>
          </a:solidFill>
          <a:latin typeface="Andy" pitchFamily="66" charset="0"/>
        </a:defRPr>
      </a:lvl4pPr>
      <a:lvl5pPr algn="ctr" rtl="0" eaLnBrk="1" fontAlgn="base" hangingPunct="1">
        <a:spcBef>
          <a:spcPct val="0"/>
        </a:spcBef>
        <a:spcAft>
          <a:spcPct val="0"/>
        </a:spcAft>
        <a:defRPr sz="4800">
          <a:solidFill>
            <a:schemeClr val="tx2"/>
          </a:solidFill>
          <a:latin typeface="Andy" pitchFamily="66" charset="0"/>
        </a:defRPr>
      </a:lvl5pPr>
      <a:lvl6pPr marL="457200" algn="ctr" rtl="0" eaLnBrk="1" fontAlgn="base" hangingPunct="1">
        <a:spcBef>
          <a:spcPct val="0"/>
        </a:spcBef>
        <a:spcAft>
          <a:spcPct val="0"/>
        </a:spcAft>
        <a:defRPr sz="4800">
          <a:solidFill>
            <a:schemeClr val="tx2"/>
          </a:solidFill>
          <a:latin typeface="Andy" pitchFamily="66" charset="0"/>
        </a:defRPr>
      </a:lvl6pPr>
      <a:lvl7pPr marL="914400" algn="ctr" rtl="0" eaLnBrk="1" fontAlgn="base" hangingPunct="1">
        <a:spcBef>
          <a:spcPct val="0"/>
        </a:spcBef>
        <a:spcAft>
          <a:spcPct val="0"/>
        </a:spcAft>
        <a:defRPr sz="4800">
          <a:solidFill>
            <a:schemeClr val="tx2"/>
          </a:solidFill>
          <a:latin typeface="Andy" pitchFamily="66" charset="0"/>
        </a:defRPr>
      </a:lvl7pPr>
      <a:lvl8pPr marL="1371600" algn="ctr" rtl="0" eaLnBrk="1" fontAlgn="base" hangingPunct="1">
        <a:spcBef>
          <a:spcPct val="0"/>
        </a:spcBef>
        <a:spcAft>
          <a:spcPct val="0"/>
        </a:spcAft>
        <a:defRPr sz="4800">
          <a:solidFill>
            <a:schemeClr val="tx2"/>
          </a:solidFill>
          <a:latin typeface="Andy" pitchFamily="66" charset="0"/>
        </a:defRPr>
      </a:lvl8pPr>
      <a:lvl9pPr marL="1828800" algn="ctr" rtl="0" eaLnBrk="1" fontAlgn="base" hangingPunct="1">
        <a:spcBef>
          <a:spcPct val="0"/>
        </a:spcBef>
        <a:spcAft>
          <a:spcPct val="0"/>
        </a:spcAft>
        <a:defRPr sz="4800">
          <a:solidFill>
            <a:schemeClr val="tx2"/>
          </a:solidFill>
          <a:latin typeface="Andy" pitchFamily="66" charset="0"/>
        </a:defRPr>
      </a:lvl9pPr>
    </p:titleStyle>
    <p:bodyStyle>
      <a:lvl1pPr marL="342900" indent="-342900" algn="l" rtl="0" eaLnBrk="1" fontAlgn="base" hangingPunct="1">
        <a:spcBef>
          <a:spcPct val="20000"/>
        </a:spcBef>
        <a:spcAft>
          <a:spcPct val="0"/>
        </a:spcAft>
        <a:buChar char="•"/>
        <a:defRPr sz="3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3200">
          <a:solidFill>
            <a:schemeClr val="tx1"/>
          </a:solidFill>
          <a:latin typeface="+mn-lt"/>
        </a:defRPr>
      </a:lvl2pPr>
      <a:lvl3pPr marL="1143000" indent="-228600" algn="l" rtl="0" eaLnBrk="1" fontAlgn="base" hangingPunct="1">
        <a:spcBef>
          <a:spcPct val="20000"/>
        </a:spcBef>
        <a:spcAft>
          <a:spcPct val="0"/>
        </a:spcAft>
        <a:buChar char="•"/>
        <a:defRPr sz="28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827584" y="548680"/>
            <a:ext cx="8064896" cy="5090120"/>
          </a:xfrm>
        </p:spPr>
        <p:txBody>
          <a:bodyPr/>
          <a:lstStyle/>
          <a:p>
            <a:r>
              <a:rPr lang="el-GR" sz="7200" b="1" dirty="0" smtClean="0">
                <a:solidFill>
                  <a:srgbClr val="C00000"/>
                </a:solidFill>
                <a:effectLst>
                  <a:outerShdw blurRad="38100" dist="38100" dir="2700000" algn="tl">
                    <a:srgbClr val="000000">
                      <a:alpha val="43137"/>
                    </a:srgbClr>
                  </a:outerShdw>
                </a:effectLst>
                <a:latin typeface="+mj-lt"/>
              </a:rPr>
              <a:t>60</a:t>
            </a:r>
            <a:r>
              <a:rPr lang="en-US" sz="7200" b="1" dirty="0" smtClean="0">
                <a:solidFill>
                  <a:srgbClr val="C00000"/>
                </a:solidFill>
                <a:effectLst>
                  <a:outerShdw blurRad="38100" dist="38100" dir="2700000" algn="tl">
                    <a:srgbClr val="000000">
                      <a:alpha val="43137"/>
                    </a:srgbClr>
                  </a:outerShdw>
                </a:effectLst>
                <a:latin typeface="+mj-lt"/>
              </a:rPr>
              <a:t>. </a:t>
            </a:r>
            <a:endParaRPr lang="en-US" sz="7200" b="1" dirty="0" smtClean="0">
              <a:solidFill>
                <a:srgbClr val="C00000"/>
              </a:solidFill>
              <a:effectLst>
                <a:outerShdw blurRad="38100" dist="38100" dir="2700000" algn="tl">
                  <a:srgbClr val="000000">
                    <a:alpha val="43137"/>
                  </a:srgbClr>
                </a:outerShdw>
              </a:effectLst>
              <a:latin typeface="+mj-lt"/>
            </a:endParaRPr>
          </a:p>
          <a:p>
            <a:r>
              <a:rPr lang="en-US" sz="7200" b="1" dirty="0" smtClean="0">
                <a:solidFill>
                  <a:srgbClr val="C00000"/>
                </a:solidFill>
                <a:effectLst>
                  <a:outerShdw blurRad="38100" dist="38100" dir="2700000" algn="tl">
                    <a:srgbClr val="000000">
                      <a:alpha val="43137"/>
                    </a:srgbClr>
                  </a:outerShdw>
                </a:effectLst>
                <a:latin typeface="+mj-lt"/>
              </a:rPr>
              <a:t>L’ argent de poche</a:t>
            </a:r>
            <a:endParaRPr lang="en-US" sz="7200" b="1" dirty="0">
              <a:solidFill>
                <a:srgbClr val="C00000"/>
              </a:solidFill>
              <a:effectLst>
                <a:outerShdw blurRad="38100" dist="38100" dir="2700000" algn="tl">
                  <a:srgbClr val="000000">
                    <a:alpha val="43137"/>
                  </a:srgbClr>
                </a:outerShdw>
              </a:effectLst>
              <a:latin typeface="+mj-lt"/>
            </a:endParaRPr>
          </a:p>
        </p:txBody>
      </p:sp>
      <p:pic>
        <p:nvPicPr>
          <p:cNvPr id="2050" name="Picture 2" descr="C:\Users\depor\OneDrive\Υπολογιστής\Argent-de-poche.jpg"/>
          <p:cNvPicPr>
            <a:picLocks noChangeAspect="1" noChangeArrowheads="1"/>
          </p:cNvPicPr>
          <p:nvPr/>
        </p:nvPicPr>
        <p:blipFill>
          <a:blip r:embed="rId2" cstate="print"/>
          <a:srcRect/>
          <a:stretch>
            <a:fillRect/>
          </a:stretch>
        </p:blipFill>
        <p:spPr bwMode="auto">
          <a:xfrm>
            <a:off x="2555776" y="3212976"/>
            <a:ext cx="5080000" cy="3390900"/>
          </a:xfrm>
          <a:prstGeom prst="ellipse">
            <a:avLst/>
          </a:prstGeom>
          <a:ln>
            <a:noFill/>
          </a:ln>
          <a:effectLst>
            <a:softEdge rad="112500"/>
          </a:effectLst>
        </p:spPr>
      </p:pic>
    </p:spTree>
  </p:cSld>
  <p:clrMapOvr>
    <a:masterClrMapping/>
  </p:clrMapOvr>
  <p:transition spd="slow">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buFontTx/>
              <a:buChar char="-"/>
            </a:pPr>
            <a:r>
              <a:rPr lang="fr-FR" sz="4400" b="1" dirty="0" smtClean="0">
                <a:solidFill>
                  <a:srgbClr val="C00000"/>
                </a:solidFill>
                <a:latin typeface="+mj-lt"/>
              </a:rPr>
              <a:t>Que fais-tu pour augmenter ton argent de poche? </a:t>
            </a:r>
          </a:p>
          <a:p>
            <a:pPr algn="just">
              <a:buFontTx/>
              <a:buChar char="-"/>
            </a:pPr>
            <a:r>
              <a:rPr lang="fr-FR" sz="4400" b="1" dirty="0" smtClean="0">
                <a:solidFill>
                  <a:schemeClr val="accent2">
                    <a:lumMod val="50000"/>
                  </a:schemeClr>
                </a:solidFill>
                <a:latin typeface="+mj-lt"/>
              </a:rPr>
              <a:t> je fais du ménage</a:t>
            </a:r>
          </a:p>
          <a:p>
            <a:pPr algn="just">
              <a:buFontTx/>
              <a:buChar char="-"/>
            </a:pPr>
            <a:r>
              <a:rPr lang="fr-FR" sz="4400" b="1" dirty="0" smtClean="0">
                <a:solidFill>
                  <a:schemeClr val="accent2">
                    <a:lumMod val="50000"/>
                  </a:schemeClr>
                </a:solidFill>
                <a:latin typeface="+mj-lt"/>
              </a:rPr>
              <a:t> je fais du babysitting</a:t>
            </a:r>
          </a:p>
          <a:p>
            <a:pPr algn="just">
              <a:buFontTx/>
              <a:buChar char="-"/>
            </a:pPr>
            <a:r>
              <a:rPr lang="fr-FR" sz="4400" b="1" dirty="0" smtClean="0">
                <a:solidFill>
                  <a:schemeClr val="accent2">
                    <a:lumMod val="50000"/>
                  </a:schemeClr>
                </a:solidFill>
                <a:latin typeface="+mj-lt"/>
              </a:rPr>
              <a:t> je lave des voitures </a:t>
            </a:r>
          </a:p>
          <a:p>
            <a:pPr algn="just">
              <a:buFontTx/>
              <a:buChar char="-"/>
            </a:pPr>
            <a:r>
              <a:rPr lang="fr-FR" sz="4400" b="1" dirty="0" smtClean="0">
                <a:solidFill>
                  <a:schemeClr val="accent2">
                    <a:lumMod val="50000"/>
                  </a:schemeClr>
                </a:solidFill>
                <a:latin typeface="+mj-lt"/>
              </a:rPr>
              <a:t> je fais des courses </a:t>
            </a:r>
          </a:p>
          <a:p>
            <a:pPr algn="just">
              <a:buFontTx/>
              <a:buChar char="-"/>
            </a:pPr>
            <a:r>
              <a:rPr lang="fr-FR" sz="4400" b="1" dirty="0" smtClean="0">
                <a:solidFill>
                  <a:schemeClr val="accent2">
                    <a:lumMod val="50000"/>
                  </a:schemeClr>
                </a:solidFill>
                <a:latin typeface="+mj-lt"/>
              </a:rPr>
              <a:t> j’ai un petit job dans un restaurant</a:t>
            </a:r>
          </a:p>
        </p:txBody>
      </p:sp>
    </p:spTree>
  </p:cSld>
  <p:clrMapOvr>
    <a:masterClrMapping/>
  </p:clrMapOvr>
  <p:transition spd="slow">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5122" name="Picture 2" descr="C:\Users\depor\OneDrive\Υπολογιστής\ARGENT5.GIF"/>
          <p:cNvPicPr>
            <a:picLocks noChangeAspect="1" noChangeArrowheads="1"/>
          </p:cNvPicPr>
          <p:nvPr/>
        </p:nvPicPr>
        <p:blipFill>
          <a:blip r:embed="rId2" cstate="print"/>
          <a:srcRect/>
          <a:stretch>
            <a:fillRect/>
          </a:stretch>
        </p:blipFill>
        <p:spPr bwMode="auto">
          <a:xfrm>
            <a:off x="611559" y="0"/>
            <a:ext cx="8697649" cy="7317432"/>
          </a:xfrm>
          <a:prstGeom prst="rect">
            <a:avLst/>
          </a:prstGeom>
          <a:noFill/>
        </p:spPr>
      </p:pic>
    </p:spTree>
  </p:cSld>
  <p:clrMapOvr>
    <a:masterClrMapping/>
  </p:clrMapOvr>
  <p:transition spd="slow">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buFontTx/>
              <a:buChar char="-"/>
            </a:pPr>
            <a:r>
              <a:rPr lang="fr-FR" sz="4400" b="1" dirty="0" smtClean="0">
                <a:solidFill>
                  <a:srgbClr val="C00000"/>
                </a:solidFill>
                <a:latin typeface="+mj-lt"/>
              </a:rPr>
              <a:t>Que fais-tu de ton argent? </a:t>
            </a:r>
          </a:p>
          <a:p>
            <a:pPr algn="just">
              <a:buFontTx/>
              <a:buChar char="-"/>
            </a:pPr>
            <a:r>
              <a:rPr lang="fr-FR" sz="4400" b="1" dirty="0" smtClean="0">
                <a:solidFill>
                  <a:schemeClr val="accent2">
                    <a:lumMod val="50000"/>
                  </a:schemeClr>
                </a:solidFill>
                <a:latin typeface="+mj-lt"/>
              </a:rPr>
              <a:t> j’achète des sucreries </a:t>
            </a:r>
          </a:p>
          <a:p>
            <a:pPr algn="just">
              <a:buFontTx/>
              <a:buChar char="-"/>
            </a:pPr>
            <a:r>
              <a:rPr lang="fr-FR" sz="4400" b="1" dirty="0" smtClean="0">
                <a:solidFill>
                  <a:schemeClr val="accent2">
                    <a:lumMod val="50000"/>
                  </a:schemeClr>
                </a:solidFill>
                <a:latin typeface="+mj-lt"/>
              </a:rPr>
              <a:t> J’achète du maquillage</a:t>
            </a:r>
          </a:p>
          <a:p>
            <a:pPr algn="just">
              <a:buFontTx/>
              <a:buChar char="-"/>
            </a:pPr>
            <a:r>
              <a:rPr lang="fr-FR" sz="4400" b="1" dirty="0" smtClean="0">
                <a:solidFill>
                  <a:schemeClr val="accent2">
                    <a:lumMod val="50000"/>
                  </a:schemeClr>
                </a:solidFill>
                <a:latin typeface="+mj-lt"/>
              </a:rPr>
              <a:t> Je vais au cinéma /au café</a:t>
            </a:r>
          </a:p>
          <a:p>
            <a:pPr algn="just">
              <a:buFontTx/>
              <a:buChar char="-"/>
            </a:pPr>
            <a:r>
              <a:rPr lang="fr-FR" sz="4400" b="1" dirty="0" smtClean="0">
                <a:solidFill>
                  <a:schemeClr val="accent2">
                    <a:lumMod val="50000"/>
                  </a:schemeClr>
                </a:solidFill>
                <a:latin typeface="+mj-lt"/>
              </a:rPr>
              <a:t> J’achète des vêtements</a:t>
            </a:r>
          </a:p>
          <a:p>
            <a:pPr algn="just">
              <a:buFontTx/>
              <a:buChar char="-"/>
            </a:pPr>
            <a:r>
              <a:rPr lang="fr-FR" sz="4400" b="1" dirty="0" smtClean="0">
                <a:solidFill>
                  <a:schemeClr val="accent2">
                    <a:lumMod val="50000"/>
                  </a:schemeClr>
                </a:solidFill>
                <a:latin typeface="+mj-lt"/>
              </a:rPr>
              <a:t> J’achète des unités</a:t>
            </a:r>
          </a:p>
          <a:p>
            <a:pPr algn="just">
              <a:buFontTx/>
              <a:buChar char="-"/>
            </a:pPr>
            <a:r>
              <a:rPr lang="fr-FR" sz="4400" b="1" dirty="0" smtClean="0">
                <a:solidFill>
                  <a:schemeClr val="accent2">
                    <a:lumMod val="50000"/>
                  </a:schemeClr>
                </a:solidFill>
                <a:latin typeface="+mj-lt"/>
              </a:rPr>
              <a:t> je fais des économies pour acheter un portable</a:t>
            </a:r>
          </a:p>
        </p:txBody>
      </p:sp>
    </p:spTree>
  </p:cSld>
  <p:clrMapOvr>
    <a:masterClrMapping/>
  </p:clrMapOvr>
  <p:transition spd="slow">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2050" name="Picture 2" descr="C:\Users\depor\OneDrive\Υπολογιστής\ARGENT2.GIF"/>
          <p:cNvPicPr>
            <a:picLocks noChangeAspect="1" noChangeArrowheads="1"/>
          </p:cNvPicPr>
          <p:nvPr/>
        </p:nvPicPr>
        <p:blipFill>
          <a:blip r:embed="rId2" cstate="print"/>
          <a:srcRect/>
          <a:stretch>
            <a:fillRect/>
          </a:stretch>
        </p:blipFill>
        <p:spPr bwMode="auto">
          <a:xfrm>
            <a:off x="755575" y="0"/>
            <a:ext cx="8670805" cy="6858000"/>
          </a:xfrm>
          <a:prstGeom prst="rect">
            <a:avLst/>
          </a:prstGeom>
          <a:noFill/>
        </p:spPr>
      </p:pic>
    </p:spTree>
  </p:cSld>
  <p:clrMapOvr>
    <a:masterClrMapping/>
  </p:clrMapOvr>
  <p:transition spd="slow">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3074" name="Picture 2" descr="C:\Users\depor\OneDrive\Υπολογιστής\ARGENT3.GIF"/>
          <p:cNvPicPr>
            <a:picLocks noChangeAspect="1" noChangeArrowheads="1"/>
          </p:cNvPicPr>
          <p:nvPr/>
        </p:nvPicPr>
        <p:blipFill>
          <a:blip r:embed="rId2" cstate="print"/>
          <a:srcRect/>
          <a:stretch>
            <a:fillRect/>
          </a:stretch>
        </p:blipFill>
        <p:spPr bwMode="auto">
          <a:xfrm>
            <a:off x="683567" y="0"/>
            <a:ext cx="8352993" cy="6858000"/>
          </a:xfrm>
          <a:prstGeom prst="rect">
            <a:avLst/>
          </a:prstGeom>
          <a:noFill/>
        </p:spPr>
      </p:pic>
    </p:spTree>
  </p:cSld>
  <p:clrMapOvr>
    <a:masterClrMapping/>
  </p:clrMapOvr>
  <p:transition spd="slow">
    <p:comb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por\OneDrive\Υπολογιστής\Καταγραφή.PNG"/>
          <p:cNvPicPr>
            <a:picLocks noChangeAspect="1" noChangeArrowheads="1"/>
          </p:cNvPicPr>
          <p:nvPr/>
        </p:nvPicPr>
        <p:blipFill>
          <a:blip r:embed="rId2" cstate="print"/>
          <a:srcRect/>
          <a:stretch>
            <a:fillRect/>
          </a:stretch>
        </p:blipFill>
        <p:spPr bwMode="auto">
          <a:xfrm>
            <a:off x="683568" y="1052736"/>
            <a:ext cx="8333726" cy="3744416"/>
          </a:xfrm>
          <a:prstGeom prst="rect">
            <a:avLst/>
          </a:prstGeom>
          <a:noFill/>
        </p:spPr>
      </p:pic>
    </p:spTree>
  </p:cSld>
  <p:clrMapOvr>
    <a:masterClrMapping/>
  </p:clrMapOvr>
  <p:transition spd="slow">
    <p:comb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depor\OneDrive\Υπολογιστής\Affiche-argent-de-poche-600x800.jpg"/>
          <p:cNvPicPr>
            <a:picLocks noChangeAspect="1" noChangeArrowheads="1"/>
          </p:cNvPicPr>
          <p:nvPr/>
        </p:nvPicPr>
        <p:blipFill>
          <a:blip r:embed="rId2" cstate="print"/>
          <a:srcRect/>
          <a:stretch>
            <a:fillRect/>
          </a:stretch>
        </p:blipFill>
        <p:spPr bwMode="auto">
          <a:xfrm>
            <a:off x="1619672" y="90391"/>
            <a:ext cx="6696744" cy="6767609"/>
          </a:xfrm>
          <a:prstGeom prst="rect">
            <a:avLst/>
          </a:prstGeom>
          <a:noFill/>
        </p:spPr>
      </p:pic>
    </p:spTree>
  </p:cSld>
  <p:clrMapOvr>
    <a:masterClrMapping/>
  </p:clrMapOvr>
  <p:transition spd="slow">
    <p:comb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r>
              <a:rPr lang="fr-FR" dirty="0" smtClean="0">
                <a:solidFill>
                  <a:schemeClr val="accent2">
                    <a:lumMod val="50000"/>
                  </a:schemeClr>
                </a:solidFill>
                <a:latin typeface="+mj-lt"/>
              </a:rPr>
              <a:t>Je ……. de l’argent de …… toutes les semaines. Mes parents me donnent 100 euros …… mois. Avec cet argent, je vais …… café ou ……cinéma avec mes copains. Je …… aussi de l’argent pour …… une BD ou un CD et pour …… cadeaux. Je ne fais pas d’ ……! 100 euros, ce n’est pas assez!</a:t>
            </a:r>
            <a:endParaRPr lang="en-US" sz="2800" dirty="0">
              <a:solidFill>
                <a:schemeClr val="accent2">
                  <a:lumMod val="50000"/>
                </a:schemeClr>
              </a:solidFill>
              <a:latin typeface="+mj-lt"/>
            </a:endParaRPr>
          </a:p>
        </p:txBody>
      </p:sp>
      <p:sp>
        <p:nvSpPr>
          <p:cNvPr id="3" name="2 - Ορθογώνιο"/>
          <p:cNvSpPr/>
          <p:nvPr/>
        </p:nvSpPr>
        <p:spPr>
          <a:xfrm>
            <a:off x="8532440" y="0"/>
            <a:ext cx="402674" cy="369332"/>
          </a:xfrm>
          <a:prstGeom prst="rect">
            <a:avLst/>
          </a:prstGeom>
        </p:spPr>
        <p:txBody>
          <a:bodyPr wrap="none">
            <a:spAutoFit/>
          </a:bodyPr>
          <a:lstStyle/>
          <a:p>
            <a:r>
              <a:rPr lang="fr-FR" u="sng" dirty="0" smtClean="0">
                <a:solidFill>
                  <a:schemeClr val="accent2">
                    <a:lumMod val="50000"/>
                  </a:schemeClr>
                </a:solidFill>
              </a:rPr>
              <a:t>(f)</a:t>
            </a:r>
            <a:endParaRPr lang="el-GR" dirty="0"/>
          </a:p>
        </p:txBody>
      </p:sp>
    </p:spTree>
  </p:cSld>
  <p:clrMapOvr>
    <a:masterClrMapping/>
  </p:clrMapOvr>
  <p:transition spd="slow">
    <p:comb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r>
              <a:rPr lang="fr-FR" sz="4400" b="1" dirty="0" smtClean="0">
                <a:solidFill>
                  <a:srgbClr val="C00000"/>
                </a:solidFill>
                <a:latin typeface="+mj-lt"/>
              </a:rPr>
              <a:t>    La fréquence</a:t>
            </a:r>
          </a:p>
          <a:p>
            <a:pPr algn="just">
              <a:buFontTx/>
              <a:buChar char="-"/>
            </a:pPr>
            <a:r>
              <a:rPr lang="fr-FR" sz="4400" b="1" dirty="0" smtClean="0">
                <a:solidFill>
                  <a:schemeClr val="accent2">
                    <a:lumMod val="50000"/>
                  </a:schemeClr>
                </a:solidFill>
                <a:latin typeface="+mj-lt"/>
              </a:rPr>
              <a:t>  Tous les jours , toutes les semaines</a:t>
            </a:r>
          </a:p>
          <a:p>
            <a:pPr algn="just">
              <a:buFontTx/>
              <a:buChar char="-"/>
            </a:pPr>
            <a:r>
              <a:rPr lang="fr-FR" sz="4400" b="1" dirty="0" smtClean="0">
                <a:solidFill>
                  <a:schemeClr val="accent2">
                    <a:lumMod val="50000"/>
                  </a:schemeClr>
                </a:solidFill>
                <a:latin typeface="+mj-lt"/>
              </a:rPr>
              <a:t>  Toujours</a:t>
            </a:r>
          </a:p>
          <a:p>
            <a:pPr algn="just">
              <a:buFontTx/>
              <a:buChar char="-"/>
            </a:pPr>
            <a:r>
              <a:rPr lang="fr-FR" sz="4400" b="1" dirty="0" smtClean="0">
                <a:solidFill>
                  <a:schemeClr val="accent2">
                    <a:lumMod val="50000"/>
                  </a:schemeClr>
                </a:solidFill>
                <a:latin typeface="+mj-lt"/>
              </a:rPr>
              <a:t>  Souvent</a:t>
            </a:r>
          </a:p>
          <a:p>
            <a:pPr algn="just">
              <a:buFontTx/>
              <a:buChar char="-"/>
            </a:pPr>
            <a:r>
              <a:rPr lang="fr-FR" sz="4400" b="1" dirty="0" smtClean="0">
                <a:solidFill>
                  <a:schemeClr val="accent2">
                    <a:lumMod val="50000"/>
                  </a:schemeClr>
                </a:solidFill>
                <a:latin typeface="+mj-lt"/>
              </a:rPr>
              <a:t>  Quelquefois </a:t>
            </a:r>
          </a:p>
          <a:p>
            <a:pPr algn="just">
              <a:buFontTx/>
              <a:buChar char="-"/>
            </a:pPr>
            <a:r>
              <a:rPr lang="fr-FR" sz="4400" b="1" dirty="0" smtClean="0">
                <a:solidFill>
                  <a:schemeClr val="accent2">
                    <a:lumMod val="50000"/>
                  </a:schemeClr>
                </a:solidFill>
                <a:latin typeface="+mj-lt"/>
              </a:rPr>
              <a:t>  Rarement </a:t>
            </a:r>
          </a:p>
          <a:p>
            <a:pPr algn="just">
              <a:buFontTx/>
              <a:buChar char="-"/>
            </a:pPr>
            <a:r>
              <a:rPr lang="fr-FR" sz="4400" b="1" dirty="0" smtClean="0">
                <a:solidFill>
                  <a:schemeClr val="accent2">
                    <a:lumMod val="50000"/>
                  </a:schemeClr>
                </a:solidFill>
                <a:latin typeface="+mj-lt"/>
              </a:rPr>
              <a:t>  Jamais </a:t>
            </a:r>
          </a:p>
        </p:txBody>
      </p:sp>
    </p:spTree>
  </p:cSld>
  <p:clrMapOvr>
    <a:masterClrMapping/>
  </p:clrMapOvr>
  <p:transition spd="slow">
    <p:comb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400" b="1" u="sng" dirty="0" smtClean="0">
                <a:solidFill>
                  <a:schemeClr val="accent2">
                    <a:lumMod val="50000"/>
                  </a:schemeClr>
                </a:solidFill>
                <a:latin typeface="+mj-lt"/>
              </a:rPr>
              <a:t>Réponds aux questions   </a:t>
            </a:r>
            <a:r>
              <a:rPr lang="fr-FR" sz="4400" u="sng" dirty="0" smtClean="0">
                <a:solidFill>
                  <a:schemeClr val="accent2">
                    <a:lumMod val="50000"/>
                  </a:schemeClr>
                </a:solidFill>
              </a:rPr>
              <a:t>(f)</a:t>
            </a:r>
            <a:endParaRPr lang="fr-FR" sz="4400" b="1" u="sng" dirty="0" smtClean="0">
              <a:solidFill>
                <a:schemeClr val="accent2">
                  <a:lumMod val="50000"/>
                </a:schemeClr>
              </a:solidFill>
              <a:latin typeface="+mj-lt"/>
            </a:endParaRPr>
          </a:p>
          <a:p>
            <a:pPr marL="742950" indent="-742950" algn="just">
              <a:buAutoNum type="arabicPeriod"/>
            </a:pPr>
            <a:r>
              <a:rPr lang="fr-FR" sz="3600" b="1" dirty="0" smtClean="0">
                <a:solidFill>
                  <a:schemeClr val="accent2">
                    <a:lumMod val="50000"/>
                  </a:schemeClr>
                </a:solidFill>
                <a:latin typeface="+mj-lt"/>
              </a:rPr>
              <a:t>Combien de fois par mois sors-tu avec tes copains? </a:t>
            </a:r>
          </a:p>
          <a:p>
            <a:pPr marL="742950" indent="-742950" algn="just">
              <a:buAutoNum type="arabicPeriod"/>
            </a:pPr>
            <a:r>
              <a:rPr lang="fr-FR" sz="3600" b="1" dirty="0" smtClean="0">
                <a:solidFill>
                  <a:schemeClr val="accent2">
                    <a:lumMod val="50000"/>
                  </a:schemeClr>
                </a:solidFill>
                <a:latin typeface="+mj-lt"/>
              </a:rPr>
              <a:t>Tu vas souvent à des boums?</a:t>
            </a:r>
          </a:p>
          <a:p>
            <a:pPr marL="742950" indent="-742950" algn="just">
              <a:buAutoNum type="arabicPeriod"/>
            </a:pPr>
            <a:r>
              <a:rPr lang="fr-FR" sz="3600" b="1" dirty="0" smtClean="0">
                <a:solidFill>
                  <a:schemeClr val="accent2">
                    <a:lumMod val="50000"/>
                  </a:schemeClr>
                </a:solidFill>
                <a:latin typeface="+mj-lt"/>
              </a:rPr>
              <a:t>Tu vas souvent au cinéma? </a:t>
            </a:r>
          </a:p>
          <a:p>
            <a:pPr marL="742950" indent="-742950" algn="just">
              <a:buAutoNum type="arabicPeriod"/>
            </a:pPr>
            <a:r>
              <a:rPr lang="fr-FR" sz="3600" b="1" dirty="0" smtClean="0">
                <a:solidFill>
                  <a:schemeClr val="accent2">
                    <a:lumMod val="50000"/>
                  </a:schemeClr>
                </a:solidFill>
                <a:latin typeface="+mj-lt"/>
              </a:rPr>
              <a:t>Tu fais du sport tous les jours?</a:t>
            </a:r>
          </a:p>
          <a:p>
            <a:pPr marL="742950" indent="-742950" algn="just">
              <a:buAutoNum type="arabicPeriod"/>
            </a:pPr>
            <a:r>
              <a:rPr lang="fr-FR" sz="3600" b="1" dirty="0" smtClean="0">
                <a:solidFill>
                  <a:schemeClr val="accent2">
                    <a:lumMod val="50000"/>
                  </a:schemeClr>
                </a:solidFill>
                <a:latin typeface="+mj-lt"/>
              </a:rPr>
              <a:t>Tu lis des BD.</a:t>
            </a:r>
          </a:p>
          <a:p>
            <a:pPr marL="742950" indent="-742950" algn="just">
              <a:buAutoNum type="arabicPeriod"/>
            </a:pPr>
            <a:r>
              <a:rPr lang="fr-FR" sz="3600" b="1" dirty="0" smtClean="0">
                <a:solidFill>
                  <a:schemeClr val="accent2">
                    <a:lumMod val="50000"/>
                  </a:schemeClr>
                </a:solidFill>
                <a:latin typeface="+mj-lt"/>
              </a:rPr>
              <a:t>Tu envoies souvent des SMS?</a:t>
            </a:r>
          </a:p>
          <a:p>
            <a:pPr marL="742950" indent="-742950" algn="just">
              <a:buAutoNum type="arabicPeriod"/>
            </a:pPr>
            <a:r>
              <a:rPr lang="fr-FR" sz="3600" b="1" dirty="0" smtClean="0">
                <a:solidFill>
                  <a:schemeClr val="accent2">
                    <a:lumMod val="50000"/>
                  </a:schemeClr>
                </a:solidFill>
                <a:latin typeface="+mj-lt"/>
              </a:rPr>
              <a:t>Combien de fois par jour surfes-tu?</a:t>
            </a:r>
          </a:p>
        </p:txBody>
      </p:sp>
    </p:spTree>
  </p:cSld>
  <p:clrMapOvr>
    <a:masterClrMapping/>
  </p:clrMapOvr>
  <p:transition spd="slow">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endParaRPr lang="en-US" sz="5400" dirty="0">
              <a:solidFill>
                <a:schemeClr val="accent2">
                  <a:lumMod val="50000"/>
                </a:schemeClr>
              </a:solidFill>
              <a:latin typeface="+mj-lt"/>
            </a:endParaRPr>
          </a:p>
        </p:txBody>
      </p:sp>
      <p:pic>
        <p:nvPicPr>
          <p:cNvPr id="1027" name="Picture 3" descr="C:\Users\depor\OneDrive\Υπολογιστής\Καταγραφή.PNG"/>
          <p:cNvPicPr>
            <a:picLocks noChangeAspect="1" noChangeArrowheads="1"/>
          </p:cNvPicPr>
          <p:nvPr/>
        </p:nvPicPr>
        <p:blipFill>
          <a:blip r:embed="rId2" cstate="print"/>
          <a:srcRect/>
          <a:stretch>
            <a:fillRect/>
          </a:stretch>
        </p:blipFill>
        <p:spPr bwMode="auto">
          <a:xfrm>
            <a:off x="683569" y="188640"/>
            <a:ext cx="8204048" cy="6408712"/>
          </a:xfrm>
          <a:prstGeom prst="rect">
            <a:avLst/>
          </a:prstGeom>
          <a:noFill/>
        </p:spPr>
      </p:pic>
    </p:spTree>
  </p:cSld>
  <p:clrMapOvr>
    <a:masterClrMapping/>
  </p:clrMapOvr>
  <p:transition spd="slow">
    <p:comb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400" b="1" u="sng" dirty="0" smtClean="0">
                <a:solidFill>
                  <a:schemeClr val="accent2">
                    <a:lumMod val="50000"/>
                  </a:schemeClr>
                </a:solidFill>
                <a:latin typeface="+mj-lt"/>
              </a:rPr>
              <a:t>Coche ce qui est correct</a:t>
            </a:r>
          </a:p>
          <a:p>
            <a:pPr algn="just"/>
            <a:endParaRPr lang="fr-FR" sz="4400" b="1" dirty="0" smtClean="0">
              <a:solidFill>
                <a:schemeClr val="accent2">
                  <a:lumMod val="50000"/>
                </a:schemeClr>
              </a:solidFill>
              <a:latin typeface="+mj-lt"/>
            </a:endParaRPr>
          </a:p>
          <a:p>
            <a:pPr algn="just"/>
            <a:r>
              <a:rPr lang="fr-FR" sz="4400" b="1" dirty="0" smtClean="0">
                <a:solidFill>
                  <a:schemeClr val="accent2">
                    <a:lumMod val="50000"/>
                  </a:schemeClr>
                </a:solidFill>
                <a:latin typeface="+mj-lt"/>
              </a:rPr>
              <a:t>Je n’aime pas le cinéma. </a:t>
            </a:r>
          </a:p>
          <a:p>
            <a:pPr marL="742950" indent="-742950" algn="just">
              <a:buAutoNum type="arabicPeriod"/>
            </a:pPr>
            <a:r>
              <a:rPr lang="fr-FR" sz="4400" b="1" dirty="0" smtClean="0">
                <a:solidFill>
                  <a:schemeClr val="accent2">
                    <a:lumMod val="50000"/>
                  </a:schemeClr>
                </a:solidFill>
                <a:latin typeface="+mj-lt"/>
              </a:rPr>
              <a:t>Je vais rarement au cinéma. </a:t>
            </a:r>
          </a:p>
          <a:p>
            <a:pPr marL="742950" indent="-742950" algn="just">
              <a:buAutoNum type="arabicPeriod"/>
            </a:pPr>
            <a:r>
              <a:rPr lang="fr-FR" sz="4400" b="1" dirty="0" smtClean="0">
                <a:solidFill>
                  <a:schemeClr val="accent2">
                    <a:lumMod val="50000"/>
                  </a:schemeClr>
                </a:solidFill>
                <a:latin typeface="+mj-lt"/>
              </a:rPr>
              <a:t>Je vais toujours au cinéma. </a:t>
            </a:r>
          </a:p>
          <a:p>
            <a:pPr marL="742950" indent="-742950" algn="just">
              <a:buAutoNum type="arabicPeriod"/>
            </a:pPr>
            <a:r>
              <a:rPr lang="fr-FR" sz="4400" b="1" dirty="0" smtClean="0">
                <a:solidFill>
                  <a:schemeClr val="accent2">
                    <a:lumMod val="50000"/>
                  </a:schemeClr>
                </a:solidFill>
                <a:latin typeface="+mj-lt"/>
              </a:rPr>
              <a:t>Je vais souvent au cinéma. </a:t>
            </a:r>
          </a:p>
          <a:p>
            <a:pPr algn="just"/>
            <a:endParaRPr lang="fr-FR" sz="4400" b="1" dirty="0" smtClean="0">
              <a:solidFill>
                <a:schemeClr val="accent2">
                  <a:lumMod val="50000"/>
                </a:schemeClr>
              </a:solidFill>
              <a:latin typeface="+mj-lt"/>
            </a:endParaRPr>
          </a:p>
        </p:txBody>
      </p:sp>
    </p:spTree>
  </p:cSld>
  <p:clrMapOvr>
    <a:masterClrMapping/>
  </p:clrMapOvr>
  <p:transition spd="slow">
    <p:comb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920880" cy="6192688"/>
          </a:xfrm>
        </p:spPr>
        <p:txBody>
          <a:bodyPr/>
          <a:lstStyle/>
          <a:p>
            <a:r>
              <a:rPr lang="fr-FR" sz="4400" b="1" u="sng" dirty="0" smtClean="0">
                <a:solidFill>
                  <a:schemeClr val="accent2">
                    <a:lumMod val="50000"/>
                  </a:schemeClr>
                </a:solidFill>
                <a:latin typeface="+mj-lt"/>
              </a:rPr>
              <a:t>Coche ce qui est correct</a:t>
            </a:r>
          </a:p>
          <a:p>
            <a:pPr algn="just"/>
            <a:endParaRPr lang="fr-FR" sz="4400" b="1" dirty="0" smtClean="0">
              <a:solidFill>
                <a:schemeClr val="accent2">
                  <a:lumMod val="50000"/>
                </a:schemeClr>
              </a:solidFill>
              <a:latin typeface="+mj-lt"/>
            </a:endParaRPr>
          </a:p>
          <a:p>
            <a:pPr algn="just"/>
            <a:r>
              <a:rPr lang="fr-FR" sz="4400" b="1" dirty="0" smtClean="0">
                <a:solidFill>
                  <a:schemeClr val="accent2">
                    <a:lumMod val="50000"/>
                  </a:schemeClr>
                </a:solidFill>
                <a:latin typeface="+mj-lt"/>
              </a:rPr>
              <a:t>Elles adorent le basket</a:t>
            </a:r>
          </a:p>
          <a:p>
            <a:pPr marL="742950" indent="-742950" algn="just">
              <a:buAutoNum type="arabicPeriod"/>
            </a:pPr>
            <a:r>
              <a:rPr lang="fr-FR" b="1" dirty="0" smtClean="0">
                <a:solidFill>
                  <a:schemeClr val="accent2">
                    <a:lumMod val="50000"/>
                  </a:schemeClr>
                </a:solidFill>
                <a:latin typeface="+mj-lt"/>
              </a:rPr>
              <a:t>Elles font du basket trois fois par semaine</a:t>
            </a:r>
          </a:p>
          <a:p>
            <a:pPr marL="742950" indent="-742950" algn="just">
              <a:buAutoNum type="arabicPeriod"/>
            </a:pPr>
            <a:r>
              <a:rPr lang="fr-FR" b="1" dirty="0" smtClean="0">
                <a:solidFill>
                  <a:schemeClr val="accent2">
                    <a:lumMod val="50000"/>
                  </a:schemeClr>
                </a:solidFill>
                <a:latin typeface="+mj-lt"/>
              </a:rPr>
              <a:t>Elles font du basket un jour sur deux</a:t>
            </a:r>
          </a:p>
          <a:p>
            <a:pPr marL="742950" indent="-742950" algn="just">
              <a:buAutoNum type="arabicPeriod"/>
            </a:pPr>
            <a:r>
              <a:rPr lang="fr-FR" b="1" dirty="0" smtClean="0">
                <a:solidFill>
                  <a:schemeClr val="accent2">
                    <a:lumMod val="50000"/>
                  </a:schemeClr>
                </a:solidFill>
                <a:latin typeface="+mj-lt"/>
              </a:rPr>
              <a:t>Elles font du basket quelquefois</a:t>
            </a:r>
          </a:p>
          <a:p>
            <a:pPr algn="just"/>
            <a:endParaRPr lang="fr-FR" sz="4400" b="1" dirty="0" smtClean="0">
              <a:solidFill>
                <a:schemeClr val="accent2">
                  <a:lumMod val="50000"/>
                </a:schemeClr>
              </a:solidFill>
              <a:latin typeface="+mj-lt"/>
            </a:endParaRPr>
          </a:p>
        </p:txBody>
      </p:sp>
    </p:spTree>
  </p:cSld>
  <p:clrMapOvr>
    <a:masterClrMapping/>
  </p:clrMapOvr>
  <p:transition spd="slow">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r>
              <a:rPr lang="fr-FR" sz="5400" dirty="0" smtClean="0">
                <a:solidFill>
                  <a:schemeClr val="accent2">
                    <a:lumMod val="50000"/>
                  </a:schemeClr>
                </a:solidFill>
                <a:latin typeface="+mj-lt"/>
              </a:rPr>
              <a:t> Qu’est-ce que les parents français  pensent de l’argent de poche? </a:t>
            </a:r>
          </a:p>
          <a:p>
            <a:pPr algn="just"/>
            <a:r>
              <a:rPr lang="fr-FR" sz="5400" dirty="0" smtClean="0">
                <a:solidFill>
                  <a:schemeClr val="accent2">
                    <a:lumMod val="50000"/>
                  </a:schemeClr>
                </a:solidFill>
                <a:latin typeface="+mj-lt"/>
              </a:rPr>
              <a:t>(3 réponses correctes)</a:t>
            </a:r>
          </a:p>
          <a:p>
            <a:pPr marL="742950" indent="-742950" algn="just"/>
            <a:endParaRPr lang="fr-FR" sz="3600" dirty="0" smtClean="0">
              <a:solidFill>
                <a:schemeClr val="accent2">
                  <a:lumMod val="50000"/>
                </a:schemeClr>
              </a:solidFill>
              <a:latin typeface="+mj-lt"/>
            </a:endParaRPr>
          </a:p>
          <a:p>
            <a:pPr marL="742950" indent="-742950" algn="just">
              <a:buAutoNum type="arabicPeriod"/>
            </a:pPr>
            <a:endParaRPr lang="en-US" dirty="0">
              <a:solidFill>
                <a:schemeClr val="accent2">
                  <a:lumMod val="50000"/>
                </a:schemeClr>
              </a:solidFill>
              <a:latin typeface="+mj-lt"/>
            </a:endParaRPr>
          </a:p>
        </p:txBody>
      </p:sp>
    </p:spTree>
  </p:cSld>
  <p:clrMapOvr>
    <a:masterClrMapping/>
  </p:clrMapOvr>
  <p:transition spd="slow">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r>
              <a:rPr lang="fr-FR" sz="5400" dirty="0" smtClean="0">
                <a:solidFill>
                  <a:schemeClr val="accent2">
                    <a:lumMod val="50000"/>
                  </a:schemeClr>
                </a:solidFill>
                <a:latin typeface="+mj-lt"/>
              </a:rPr>
              <a:t>Vrai ou faux?          </a:t>
            </a:r>
            <a:r>
              <a:rPr lang="fr-FR" sz="5400" u="sng" dirty="0" smtClean="0">
                <a:solidFill>
                  <a:schemeClr val="accent2">
                    <a:lumMod val="50000"/>
                  </a:schemeClr>
                </a:solidFill>
              </a:rPr>
              <a:t>(f)</a:t>
            </a:r>
            <a:endParaRPr lang="fr-FR" sz="5400" dirty="0" smtClean="0">
              <a:solidFill>
                <a:schemeClr val="accent2">
                  <a:lumMod val="50000"/>
                </a:schemeClr>
              </a:solidFill>
              <a:latin typeface="+mj-lt"/>
            </a:endParaRPr>
          </a:p>
          <a:p>
            <a:pPr marL="742950" indent="-742950" algn="just">
              <a:buAutoNum type="arabicPeriod"/>
            </a:pPr>
            <a:r>
              <a:rPr lang="fr-FR" dirty="0" smtClean="0">
                <a:solidFill>
                  <a:schemeClr val="accent2">
                    <a:lumMod val="50000"/>
                  </a:schemeClr>
                </a:solidFill>
                <a:latin typeface="+mj-lt"/>
              </a:rPr>
              <a:t>Les français donnent plus d’argent de poche que tous les pays de l’Europe. </a:t>
            </a:r>
          </a:p>
          <a:p>
            <a:pPr marL="742950" indent="-742950" algn="just">
              <a:buAutoNum type="arabicPeriod"/>
            </a:pPr>
            <a:r>
              <a:rPr lang="fr-FR" sz="3600" dirty="0" smtClean="0">
                <a:solidFill>
                  <a:schemeClr val="accent2">
                    <a:lumMod val="50000"/>
                  </a:schemeClr>
                </a:solidFill>
                <a:latin typeface="+mj-lt"/>
              </a:rPr>
              <a:t>En France seuls les parents donnent de l’argent de poche aux enfants. </a:t>
            </a:r>
          </a:p>
          <a:p>
            <a:pPr marL="742950" indent="-742950" algn="just">
              <a:buAutoNum type="arabicPeriod"/>
            </a:pPr>
            <a:r>
              <a:rPr lang="fr-FR" sz="3600" dirty="0" smtClean="0">
                <a:solidFill>
                  <a:schemeClr val="accent2">
                    <a:lumMod val="50000"/>
                  </a:schemeClr>
                </a:solidFill>
                <a:latin typeface="+mj-lt"/>
              </a:rPr>
              <a:t>Les parents sont d’accord que l’argent est un moyen d’éducation à la gestion. </a:t>
            </a:r>
          </a:p>
          <a:p>
            <a:pPr marL="742950" indent="-742950" algn="just"/>
            <a:endParaRPr lang="fr-FR" sz="3600" dirty="0" smtClean="0">
              <a:solidFill>
                <a:schemeClr val="accent2">
                  <a:lumMod val="50000"/>
                </a:schemeClr>
              </a:solidFill>
              <a:latin typeface="+mj-lt"/>
            </a:endParaRPr>
          </a:p>
          <a:p>
            <a:pPr marL="742950" indent="-742950" algn="just">
              <a:buAutoNum type="arabicPeriod"/>
            </a:pPr>
            <a:endParaRPr lang="en-US" dirty="0">
              <a:solidFill>
                <a:schemeClr val="accent2">
                  <a:lumMod val="50000"/>
                </a:schemeClr>
              </a:solidFill>
              <a:latin typeface="+mj-lt"/>
            </a:endParaRPr>
          </a:p>
        </p:txBody>
      </p:sp>
    </p:spTree>
  </p:cSld>
  <p:clrMapOvr>
    <a:masterClrMapping/>
  </p:clrMapOvr>
  <p:transition spd="slow">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755576" y="260648"/>
            <a:ext cx="7992888" cy="6048672"/>
          </a:xfrm>
        </p:spPr>
        <p:txBody>
          <a:bodyPr/>
          <a:lstStyle/>
          <a:p>
            <a:pPr marL="742950" indent="-742950" algn="just">
              <a:buAutoNum type="arabicPeriod"/>
            </a:pPr>
            <a:r>
              <a:rPr lang="fr-FR" sz="3500" dirty="0" smtClean="0">
                <a:solidFill>
                  <a:schemeClr val="accent2">
                    <a:lumMod val="50000"/>
                  </a:schemeClr>
                </a:solidFill>
                <a:latin typeface="+mj-lt"/>
              </a:rPr>
              <a:t>L’argent est dangereux pour les enfants, parce qu’ils ne vont pas à l’école.</a:t>
            </a:r>
          </a:p>
          <a:p>
            <a:pPr marL="742950" indent="-742950" algn="just">
              <a:buAutoNum type="arabicPeriod"/>
            </a:pPr>
            <a:r>
              <a:rPr lang="fr-FR" sz="3500" dirty="0" smtClean="0">
                <a:solidFill>
                  <a:schemeClr val="accent2">
                    <a:lumMod val="50000"/>
                  </a:schemeClr>
                </a:solidFill>
                <a:latin typeface="+mj-lt"/>
              </a:rPr>
              <a:t>L’argent de poche aide les enfants à être responsables. </a:t>
            </a:r>
          </a:p>
          <a:p>
            <a:pPr marL="742950" indent="-742950" algn="just">
              <a:buAutoNum type="arabicPeriod"/>
            </a:pPr>
            <a:r>
              <a:rPr lang="fr-FR" sz="3500" dirty="0" smtClean="0">
                <a:solidFill>
                  <a:schemeClr val="accent2">
                    <a:lumMod val="50000"/>
                  </a:schemeClr>
                </a:solidFill>
                <a:latin typeface="+mj-lt"/>
              </a:rPr>
              <a:t>Les enfants qui ne se comportent pas bien ne reçoivent pas d’argent</a:t>
            </a:r>
          </a:p>
          <a:p>
            <a:pPr marL="742950" indent="-742950" algn="just">
              <a:buAutoNum type="arabicPeriod"/>
            </a:pPr>
            <a:r>
              <a:rPr lang="fr-FR" sz="3500" dirty="0" smtClean="0">
                <a:solidFill>
                  <a:schemeClr val="accent2">
                    <a:lumMod val="50000"/>
                  </a:schemeClr>
                </a:solidFill>
                <a:latin typeface="+mj-lt"/>
              </a:rPr>
              <a:t>L’argent est pour les enfants qui ont des résultats positifs à l’école</a:t>
            </a:r>
          </a:p>
          <a:p>
            <a:pPr marL="742950" indent="-742950" algn="just">
              <a:buAutoNum type="arabicPeriod"/>
            </a:pPr>
            <a:r>
              <a:rPr lang="fr-FR" sz="3500" dirty="0" smtClean="0">
                <a:solidFill>
                  <a:schemeClr val="accent2">
                    <a:lumMod val="50000"/>
                  </a:schemeClr>
                </a:solidFill>
                <a:latin typeface="+mj-lt"/>
              </a:rPr>
              <a:t>Les enfants qui se portent bien reçoivent de l’argent de poche. </a:t>
            </a:r>
          </a:p>
          <a:p>
            <a:pPr marL="742950" indent="-742950" algn="just">
              <a:buAutoNum type="arabicPeriod"/>
            </a:pPr>
            <a:endParaRPr lang="fr-FR" sz="3600" dirty="0" smtClean="0">
              <a:solidFill>
                <a:schemeClr val="accent2">
                  <a:lumMod val="50000"/>
                </a:schemeClr>
              </a:solidFill>
              <a:latin typeface="+mj-lt"/>
            </a:endParaRPr>
          </a:p>
          <a:p>
            <a:pPr marL="742950" indent="-742950" algn="just">
              <a:buAutoNum type="arabicPeriod"/>
            </a:pPr>
            <a:endParaRPr lang="en-US" dirty="0">
              <a:solidFill>
                <a:schemeClr val="accent2">
                  <a:lumMod val="50000"/>
                </a:schemeClr>
              </a:solidFill>
              <a:latin typeface="+mj-lt"/>
            </a:endParaRPr>
          </a:p>
        </p:txBody>
      </p:sp>
    </p:spTree>
  </p:cSld>
  <p:clrMapOvr>
    <a:masterClrMapping/>
  </p:clrMapOvr>
  <p:transition spd="slow">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260648"/>
            <a:ext cx="7704856" cy="6192688"/>
          </a:xfrm>
        </p:spPr>
        <p:txBody>
          <a:bodyPr/>
          <a:lstStyle/>
          <a:p>
            <a:pPr algn="just"/>
            <a:r>
              <a:rPr lang="fr-FR" sz="5200" dirty="0" smtClean="0">
                <a:solidFill>
                  <a:schemeClr val="accent2">
                    <a:lumMod val="50000"/>
                  </a:schemeClr>
                </a:solidFill>
                <a:latin typeface="+mj-lt"/>
              </a:rPr>
              <a:t>-  </a:t>
            </a:r>
            <a:r>
              <a:rPr lang="fr-FR" sz="5200" b="1" dirty="0" smtClean="0">
                <a:solidFill>
                  <a:srgbClr val="C00000"/>
                </a:solidFill>
                <a:latin typeface="+mj-lt"/>
              </a:rPr>
              <a:t>Combien</a:t>
            </a:r>
            <a:r>
              <a:rPr lang="fr-FR" sz="5200" dirty="0" smtClean="0">
                <a:solidFill>
                  <a:schemeClr val="accent2">
                    <a:lumMod val="50000"/>
                  </a:schemeClr>
                </a:solidFill>
                <a:latin typeface="+mj-lt"/>
              </a:rPr>
              <a:t> d’argent de poche est-ce que tu </a:t>
            </a:r>
            <a:r>
              <a:rPr lang="fr-FR" sz="5200" b="1" dirty="0" smtClean="0">
                <a:solidFill>
                  <a:srgbClr val="C00000"/>
                </a:solidFill>
                <a:latin typeface="+mj-lt"/>
              </a:rPr>
              <a:t>reçois</a:t>
            </a:r>
            <a:r>
              <a:rPr lang="fr-FR" sz="5200" dirty="0" smtClean="0">
                <a:solidFill>
                  <a:schemeClr val="accent2">
                    <a:lumMod val="50000"/>
                  </a:schemeClr>
                </a:solidFill>
                <a:latin typeface="+mj-lt"/>
              </a:rPr>
              <a:t>? </a:t>
            </a:r>
          </a:p>
          <a:p>
            <a:pPr algn="just"/>
            <a:r>
              <a:rPr lang="fr-FR" sz="5200" dirty="0" smtClean="0">
                <a:solidFill>
                  <a:schemeClr val="accent2">
                    <a:lumMod val="50000"/>
                  </a:schemeClr>
                </a:solidFill>
                <a:latin typeface="+mj-lt"/>
              </a:rPr>
              <a:t>-  Je </a:t>
            </a:r>
            <a:r>
              <a:rPr lang="fr-FR" sz="5200" b="1" dirty="0" smtClean="0">
                <a:solidFill>
                  <a:schemeClr val="accent2">
                    <a:lumMod val="50000"/>
                  </a:schemeClr>
                </a:solidFill>
                <a:latin typeface="+mj-lt"/>
              </a:rPr>
              <a:t>reçois</a:t>
            </a:r>
            <a:r>
              <a:rPr lang="fr-FR" sz="5200" dirty="0" smtClean="0">
                <a:solidFill>
                  <a:schemeClr val="accent2">
                    <a:lumMod val="50000"/>
                  </a:schemeClr>
                </a:solidFill>
                <a:latin typeface="+mj-lt"/>
              </a:rPr>
              <a:t> ….euros </a:t>
            </a:r>
            <a:r>
              <a:rPr lang="fr-FR" sz="5200" b="1" dirty="0" smtClean="0">
                <a:solidFill>
                  <a:srgbClr val="C00000"/>
                </a:solidFill>
                <a:latin typeface="+mj-lt"/>
              </a:rPr>
              <a:t>par</a:t>
            </a:r>
            <a:r>
              <a:rPr lang="fr-FR" sz="5200" dirty="0" smtClean="0">
                <a:solidFill>
                  <a:schemeClr val="accent2">
                    <a:lumMod val="50000"/>
                  </a:schemeClr>
                </a:solidFill>
                <a:latin typeface="+mj-lt"/>
              </a:rPr>
              <a:t> jour / par semaine / par mois. </a:t>
            </a:r>
          </a:p>
          <a:p>
            <a:pPr marL="742950" indent="-742950" algn="just"/>
            <a:endParaRPr lang="fr-FR" sz="3600" dirty="0" smtClean="0">
              <a:solidFill>
                <a:schemeClr val="accent2">
                  <a:lumMod val="50000"/>
                </a:schemeClr>
              </a:solidFill>
              <a:latin typeface="+mj-lt"/>
            </a:endParaRPr>
          </a:p>
          <a:p>
            <a:pPr marL="742950" indent="-742950" algn="just">
              <a:buAutoNum type="arabicPeriod"/>
            </a:pPr>
            <a:endParaRPr lang="en-US" dirty="0">
              <a:solidFill>
                <a:schemeClr val="accent2">
                  <a:lumMod val="50000"/>
                </a:schemeClr>
              </a:solidFill>
              <a:latin typeface="+mj-lt"/>
            </a:endParaRPr>
          </a:p>
        </p:txBody>
      </p:sp>
    </p:spTree>
  </p:cSld>
  <p:clrMapOvr>
    <a:masterClrMapping/>
  </p:clrMapOvr>
  <p:transition spd="slow">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1027" name="Picture 3" descr="C:\Users\depor\OneDrive\Υπολογιστής\ARGENT1.GIF"/>
          <p:cNvPicPr>
            <a:picLocks noChangeAspect="1" noChangeArrowheads="1"/>
          </p:cNvPicPr>
          <p:nvPr/>
        </p:nvPicPr>
        <p:blipFill>
          <a:blip r:embed="rId2" cstate="print"/>
          <a:srcRect/>
          <a:stretch>
            <a:fillRect/>
          </a:stretch>
        </p:blipFill>
        <p:spPr bwMode="auto">
          <a:xfrm>
            <a:off x="683567" y="188640"/>
            <a:ext cx="8365735" cy="6669360"/>
          </a:xfrm>
          <a:prstGeom prst="rect">
            <a:avLst/>
          </a:prstGeom>
          <a:noFill/>
        </p:spPr>
      </p:pic>
    </p:spTree>
  </p:cSld>
  <p:clrMapOvr>
    <a:masterClrMapping/>
  </p:clrMapOvr>
  <p:transition spd="slow">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71600" y="692696"/>
            <a:ext cx="7704856" cy="5760640"/>
          </a:xfrm>
        </p:spPr>
        <p:txBody>
          <a:bodyPr/>
          <a:lstStyle/>
          <a:p>
            <a:pPr algn="just">
              <a:buFontTx/>
              <a:buChar char="-"/>
            </a:pPr>
            <a:r>
              <a:rPr lang="fr-FR" sz="5200" b="1" dirty="0" smtClean="0">
                <a:solidFill>
                  <a:schemeClr val="accent2">
                    <a:lumMod val="50000"/>
                  </a:schemeClr>
                </a:solidFill>
                <a:latin typeface="+mj-lt"/>
              </a:rPr>
              <a:t>Je reçois de l’argent de poche</a:t>
            </a:r>
          </a:p>
          <a:p>
            <a:pPr algn="just">
              <a:buFontTx/>
              <a:buChar char="-"/>
            </a:pPr>
            <a:r>
              <a:rPr lang="fr-FR" sz="5200" b="1" dirty="0" smtClean="0">
                <a:solidFill>
                  <a:schemeClr val="accent2">
                    <a:lumMod val="50000"/>
                  </a:schemeClr>
                </a:solidFill>
                <a:latin typeface="+mj-lt"/>
              </a:rPr>
              <a:t>Je dépense mon argent de poche</a:t>
            </a:r>
          </a:p>
          <a:p>
            <a:pPr algn="just">
              <a:buFontTx/>
              <a:buChar char="-"/>
            </a:pPr>
            <a:r>
              <a:rPr lang="fr-FR" sz="5200" b="1" dirty="0" smtClean="0">
                <a:solidFill>
                  <a:schemeClr val="accent2">
                    <a:lumMod val="50000"/>
                  </a:schemeClr>
                </a:solidFill>
                <a:latin typeface="+mj-lt"/>
              </a:rPr>
              <a:t>Je fais des économies</a:t>
            </a:r>
            <a:endParaRPr lang="fr-FR" sz="5200" dirty="0" smtClean="0">
              <a:solidFill>
                <a:schemeClr val="accent2">
                  <a:lumMod val="50000"/>
                </a:schemeClr>
              </a:solidFill>
              <a:latin typeface="+mj-lt"/>
            </a:endParaRPr>
          </a:p>
          <a:p>
            <a:pPr marL="742950" indent="-742950" algn="just"/>
            <a:endParaRPr lang="fr-FR" sz="3600" dirty="0" smtClean="0">
              <a:solidFill>
                <a:schemeClr val="accent2">
                  <a:lumMod val="50000"/>
                </a:schemeClr>
              </a:solidFill>
              <a:latin typeface="+mj-lt"/>
            </a:endParaRPr>
          </a:p>
          <a:p>
            <a:pPr marL="742950" indent="-742950" algn="just">
              <a:buAutoNum type="arabicPeriod"/>
            </a:pPr>
            <a:endParaRPr lang="en-US" dirty="0">
              <a:solidFill>
                <a:schemeClr val="accent2">
                  <a:lumMod val="50000"/>
                </a:schemeClr>
              </a:solidFill>
              <a:latin typeface="+mj-lt"/>
            </a:endParaRPr>
          </a:p>
        </p:txBody>
      </p:sp>
    </p:spTree>
  </p:cSld>
  <p:clrMapOvr>
    <a:masterClrMapping/>
  </p:clrMapOvr>
  <p:transition spd="slow">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pic>
        <p:nvPicPr>
          <p:cNvPr id="4098" name="Picture 2" descr="C:\Users\depor\OneDrive\Υπολογιστής\ARGENT4.GIF"/>
          <p:cNvPicPr>
            <a:picLocks noChangeAspect="1" noChangeArrowheads="1"/>
          </p:cNvPicPr>
          <p:nvPr/>
        </p:nvPicPr>
        <p:blipFill>
          <a:blip r:embed="rId2" cstate="print"/>
          <a:srcRect/>
          <a:stretch>
            <a:fillRect/>
          </a:stretch>
        </p:blipFill>
        <p:spPr bwMode="auto">
          <a:xfrm>
            <a:off x="683568" y="0"/>
            <a:ext cx="8433613" cy="6858000"/>
          </a:xfrm>
          <a:prstGeom prst="rect">
            <a:avLst/>
          </a:prstGeom>
          <a:noFill/>
        </p:spPr>
      </p:pic>
    </p:spTree>
  </p:cSld>
  <p:clrMapOvr>
    <a:masterClrMapping/>
  </p:clrMapOvr>
  <p:transition spd="slow">
    <p:comb dir="vert"/>
  </p:transition>
</p:sld>
</file>

<file path=ppt/theme/theme1.xml><?xml version="1.0" encoding="utf-8"?>
<a:theme xmlns:a="http://schemas.openxmlformats.org/drawingml/2006/main" name="Notebook7">
  <a:themeElements>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Notebook7</Template>
  <TotalTime>325</TotalTime>
  <Words>453</Words>
  <Application>Microsoft Office PowerPoint</Application>
  <PresentationFormat>Προβολή στην οθόνη (4:3)</PresentationFormat>
  <Paragraphs>60</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Notebook7</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DE KERATEA</dc:title>
  <dc:creator>Δέσποινα Ορφανίδου</dc:creator>
  <cp:lastModifiedBy>Δέσποινα Ορφανίδου</cp:lastModifiedBy>
  <cp:revision>27</cp:revision>
  <dcterms:created xsi:type="dcterms:W3CDTF">2024-06-05T15:41:21Z</dcterms:created>
  <dcterms:modified xsi:type="dcterms:W3CDTF">2024-08-06T09:26:48Z</dcterms:modified>
</cp:coreProperties>
</file>