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6" r:id="rId4"/>
    <p:sldId id="267" r:id="rId5"/>
    <p:sldId id="264" r:id="rId6"/>
    <p:sldId id="275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amond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66.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Pluriel irrégulier des noms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388424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Écris l’adjectif au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pluriel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un ami doux, j’ai des amies 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gros, ils sont 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exercice original, ce sont des exercices ….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hymne national, ce sont des hymnes 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athlète mondial, ce sont des athlètes 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beau, ils sont ….</a:t>
            </a:r>
            <a:endParaRPr lang="fr-F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les phrases au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pluriel 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grec, grand et sentimental.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français, beau et brun.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livre ennuyeux.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tableau est original.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cahier est bleu.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J’achète un nouveau stylo.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une lettre amicale. </a:t>
            </a:r>
          </a:p>
        </p:txBody>
      </p:sp>
    </p:spTree>
  </p:cSld>
  <p:clrMapOvr>
    <a:masterClrMapping/>
  </p:clrMapOvr>
  <p:transition spd="slow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388424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les phrases au pluriel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un piano.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un album.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un animal.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 un stylo bleu.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porte un manteau et une cravate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regardes l’ours.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prend un taxi. </a:t>
            </a:r>
          </a:p>
        </p:txBody>
      </p:sp>
    </p:spTree>
  </p:cSld>
  <p:clrMapOvr>
    <a:masterClrMapping/>
  </p:clrMapOvr>
  <p:transition spd="slow"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388424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les phrases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au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singulier  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ont des croix.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avez des bagages.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regardons les châteaux.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trois neveux.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y a des tableaux dans la classe.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adorons les gâteaux. </a:t>
            </a:r>
          </a:p>
          <a:p>
            <a:pPr marL="742950" indent="-742950" algn="l"/>
            <a:endParaRPr lang="fr-F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fr-F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Σου υπενθυμίζω:</a:t>
            </a:r>
          </a:p>
          <a:p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Γενικός κανόνας :</a:t>
            </a:r>
            <a:r>
              <a:rPr lang="el-G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 ένα –</a:t>
            </a:r>
            <a:r>
              <a:rPr lang="fr-F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s</a:t>
            </a:r>
            <a:r>
              <a:rPr lang="el-G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 στο τέλος του ενικού</a:t>
            </a:r>
            <a:endParaRPr lang="fr-FR" sz="4800" dirty="0" smtClean="0">
              <a:solidFill>
                <a:srgbClr val="C00000"/>
              </a:solidFill>
              <a:latin typeface="+mj-lt"/>
              <a:sym typeface="Wingdings" pitchFamily="2" charset="2"/>
            </a:endParaRPr>
          </a:p>
          <a:p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Un fruit– des fruits,  un bisou-des bisous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  <a:sym typeface="Wingdings" pitchFamily="2" charset="2"/>
            </a:endParaRPr>
          </a:p>
          <a:p>
            <a:r>
              <a:rPr lang="el-G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Όταν ο ενικός λήγει σε </a:t>
            </a:r>
            <a:r>
              <a:rPr lang="fr-F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s</a:t>
            </a:r>
            <a:r>
              <a:rPr lang="el-G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-</a:t>
            </a:r>
            <a:r>
              <a:rPr lang="fr-F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, </a:t>
            </a:r>
            <a:r>
              <a:rPr lang="el-G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-</a:t>
            </a:r>
            <a:r>
              <a:rPr lang="fr-F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z</a:t>
            </a:r>
            <a:r>
              <a:rPr lang="el-G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, -</a:t>
            </a:r>
            <a:r>
              <a:rPr lang="fr-F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x</a:t>
            </a:r>
            <a:r>
              <a:rPr lang="el-GR" sz="48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, ο πληθυντικός παραμένει ο ίδιος</a:t>
            </a:r>
            <a:endParaRPr lang="en-US" sz="4800" dirty="0" smtClean="0">
              <a:solidFill>
                <a:srgbClr val="C00000"/>
              </a:solidFill>
              <a:latin typeface="+mj-lt"/>
              <a:sym typeface="Wingdings" pitchFamily="2" charset="2"/>
            </a:endParaRPr>
          </a:p>
          <a:p>
            <a:r>
              <a:rPr lang="fr-FR" sz="3600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Un bras – des bras, un prix – des prix</a:t>
            </a:r>
            <a:endParaRPr lang="el-GR" sz="3600" b="1" dirty="0" smtClean="0">
              <a:solidFill>
                <a:schemeClr val="accent2">
                  <a:lumMod val="50000"/>
                </a:schemeClr>
              </a:solidFill>
              <a:sym typeface="Wingdings" pitchFamily="2" charset="2"/>
            </a:endParaRPr>
          </a:p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ο ενικός λήγει σε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al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 πληθυντικός λήγει σε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aux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Cheval - chevaux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ο ενικός λήγει σε -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au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ή –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eau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ή -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eu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στον πληθυντικό προσθέτουμε ένα –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Feu – feux, bateau - bateaux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ο ενικός λήγει σε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στον πληθυντικό προσθέτουμε ένα 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endParaRPr lang="el-GR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trou – les trous</a:t>
            </a:r>
          </a:p>
          <a:p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ΕΞΑΙΡΕΣΗ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bijou - les bijoux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chou – les choux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genou – les genoux</a:t>
            </a:r>
          </a:p>
        </p:txBody>
      </p:sp>
    </p:spTree>
  </p:cSld>
  <p:clrMapOvr>
    <a:masterClrMapping/>
  </p:clrMapOvr>
  <p:transition spd="slow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Άλλες εξαιρέσεις: 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travail – les travaux 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carnaval – les carnavals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récital – les récitals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Bleu – bleus 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œil – les yeux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ciel – les cieux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depor\OneDrive\Υπολογιστής\tumblr_5e7708a13447bac935f6ca241a407f31_38c2c86a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8114891" cy="6264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les mots entre parenthèse au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pluriel  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ne peux pas faire mes devoirs, </a:t>
            </a: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cause des (travail) ……dans la rue.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Est-ce qu’il y a des (festival) ……de musique dans la région?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(bus) ……partent à 6 (heure)….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ouvrent leurs (cadeau) ……</a:t>
            </a:r>
          </a:p>
        </p:txBody>
      </p:sp>
    </p:spTree>
  </p:cSld>
  <p:clrMapOvr>
    <a:masterClrMapping/>
  </p:clrMapOvr>
  <p:transition spd="slow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pPr marL="742950" indent="-742950" algn="l">
              <a:buAutoNum type="arabicPeriod" startAt="5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Mon oncle a des (âne) …… et des (cheval) ……</a:t>
            </a:r>
          </a:p>
          <a:p>
            <a:pPr marL="742950" indent="-742950" algn="l">
              <a:buAutoNum type="arabicPeriod" startAt="5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chien joue avec les (bâton) …</a:t>
            </a:r>
          </a:p>
          <a:p>
            <a:pPr marL="742950" indent="-742950" algn="l">
              <a:buAutoNum type="arabicPeriod" startAt="5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(cours) ……terminent à midi. </a:t>
            </a:r>
          </a:p>
          <a:p>
            <a:pPr marL="742950" indent="-742950" algn="l">
              <a:buAutoNum type="arabicPeriod" startAt="5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(sac) …… et les (valise) ……sont dans la voiture. </a:t>
            </a:r>
          </a:p>
          <a:p>
            <a:pPr marL="742950" indent="-742950" algn="l">
              <a:buAutoNum type="arabicPeriod" startAt="5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les (œil) …… (bleu) ……</a:t>
            </a:r>
          </a:p>
          <a:p>
            <a:pPr marL="742950" indent="-742950" algn="l">
              <a:buAutoNum type="arabicPeriod" startAt="5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porte des (chapeau) …… et des (bijou) ……</a:t>
            </a:r>
          </a:p>
        </p:txBody>
      </p:sp>
    </p:spTree>
  </p:cSld>
  <p:clrMapOvr>
    <a:masterClrMapping/>
  </p:clrMapOvr>
  <p:transition spd="slow"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388424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Écris l’adjectif au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pluriel 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Cet enfant est jaloux, ces enfants sont ….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magasin est fermé, les magasins sont ….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Mon prof est sympathique, mes profs sont 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 sœur est gentille, mes sœurs sont 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un ami grec, j’ai des amis </a:t>
            </a: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</a:t>
            </a:r>
          </a:p>
        </p:txBody>
      </p:sp>
    </p:spTree>
  </p:cSld>
  <p:clrMapOvr>
    <a:masterClrMapping/>
  </p:clrMapOvr>
  <p:transition spd="slow">
    <p:diamond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106</TotalTime>
  <Words>544</Words>
  <Application>Microsoft Office PowerPoint</Application>
  <PresentationFormat>Προβολή στην οθόνη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18</cp:revision>
  <dcterms:created xsi:type="dcterms:W3CDTF">2024-06-05T15:41:21Z</dcterms:created>
  <dcterms:modified xsi:type="dcterms:W3CDTF">2024-07-16T16:13:17Z</dcterms:modified>
</cp:coreProperties>
</file>