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80" r:id="rId5"/>
    <p:sldId id="259" r:id="rId6"/>
    <p:sldId id="261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CC"/>
    <a:srgbClr val="FF0000"/>
    <a:srgbClr val="CC3399"/>
    <a:srgbClr val="CCFFFF"/>
    <a:srgbClr val="CC0000"/>
    <a:srgbClr val="00FF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F9038-15E3-4380-9D66-46ACD6851D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E5A94-F0CE-45E6-AFEE-B9EB2B45928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1792B-BFA2-4DCC-90B1-791F4DFB24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909203-9D80-45EC-9974-E9F70279046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21E146-F2B0-4CDB-B67E-5CF42C6503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8BC46C-1025-4716-9C9E-AF3226B15B3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03687-E766-4C55-B877-6F2FBD8D95F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36412-AD6E-4D11-ADA2-3DB9B395960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4B89-05C8-45A6-85A0-C3B89ABBBD1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BF084-C72B-4CF3-9865-B0829A533C1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C31D-5AC2-4F47-A1BA-0127DACB7BC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62EB2-9ED1-4DEF-970C-689B4B03685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D9DE-3E4C-4B0A-B7A6-EEB5D29D59E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1738-3F59-4C85-91DD-FDECADD302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45C47-8C3F-49FE-99B7-B57CD43AA6C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33163C5C-7530-4681-A66C-0B2559E0E59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581400" cy="459422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638"/>
            <a:ext cx="8305800" cy="1020762"/>
          </a:xfrm>
        </p:spPr>
        <p:txBody>
          <a:bodyPr/>
          <a:lstStyle/>
          <a:p>
            <a:r>
              <a:rPr lang="el-GR" sz="4000" b="1" i="1">
                <a:solidFill>
                  <a:srgbClr val="CC0000"/>
                </a:solidFill>
                <a:latin typeface="Comic Sans MS" pitchFamily="66" charset="0"/>
              </a:rPr>
              <a:t>Η ΚΑΘΟΔΟΣ ΤΩΝ ΔΩΡΙΕΩΝ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1800">
                <a:latin typeface="Comic Sans MS" pitchFamily="66" charset="0"/>
              </a:rPr>
              <a:t>     </a:t>
            </a: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Γύρω στο 1100 πΧ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     (11</a:t>
            </a:r>
            <a:r>
              <a:rPr lang="el-GR" sz="2400" b="1" baseline="30000">
                <a:solidFill>
                  <a:srgbClr val="FF0000"/>
                </a:solidFill>
                <a:latin typeface="Comic Sans MS" pitchFamily="66" charset="0"/>
              </a:rPr>
              <a:t>ος</a:t>
            </a: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 αι πΧ) οι 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    Δωριείς μετακινήθηκαν από τα βόρεια προς τη νότιο Ελλάδα.</a:t>
            </a:r>
          </a:p>
          <a:p>
            <a:pPr algn="ctr">
              <a:buFontTx/>
              <a:buNone/>
            </a:pPr>
            <a:endParaRPr lang="el-GR" sz="2400" b="1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    Η μετακίνηση αυτή δεν έγινε μονομιάς. Κράτησε πολλά χρόνια.</a:t>
            </a:r>
          </a:p>
          <a:p>
            <a:pPr>
              <a:buFontTx/>
              <a:buNone/>
            </a:pPr>
            <a:r>
              <a:rPr lang="el-GR" sz="2800"/>
              <a:t> 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 rot="4713040">
            <a:off x="5143500" y="1905001"/>
            <a:ext cx="835025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l-G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39999"/>
                  </a:srgbClr>
                </a:solidFill>
                <a:latin typeface="Comic Sans MS"/>
              </a:rPr>
              <a:t>ΠΙΝΔΟΣ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4953000" y="4648200"/>
            <a:ext cx="213360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l-G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Comic Sans MS"/>
              </a:rPr>
              <a:t>ΠΕΛΟΠΟΝΝΗΣΟΣ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 rot="-933690">
            <a:off x="5851525" y="2943225"/>
            <a:ext cx="990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alpha val="42999"/>
                  </a:schemeClr>
                </a:solidFill>
                <a:latin typeface="Comic Sans MS"/>
              </a:rPr>
              <a:t>ΔΩΡΙΔΑ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3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3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6" grpId="0" animBg="1"/>
      <p:bldP spid="4107" grpId="0" animBg="1"/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3810000" cy="1295400"/>
          </a:xfrm>
        </p:spPr>
        <p:txBody>
          <a:bodyPr/>
          <a:lstStyle/>
          <a:p>
            <a:r>
              <a:rPr lang="el-GR" sz="4000" b="1">
                <a:solidFill>
                  <a:srgbClr val="336600"/>
                </a:solidFill>
                <a:latin typeface="Comic Sans MS" pitchFamily="66" charset="0"/>
              </a:rPr>
              <a:t>ΠΟΙΗΣΗ - ΘΡΗΣΚΕΙΑ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/>
              <a:t>                                          </a:t>
            </a:r>
            <a:r>
              <a:rPr lang="el-GR" sz="3600">
                <a:solidFill>
                  <a:srgbClr val="FF0000"/>
                </a:solidFill>
                <a:latin typeface="Comic Sans MS" pitchFamily="66" charset="0"/>
              </a:rPr>
              <a:t>Όμηρος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/>
              <a:t>                                     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(ο τυφλός ποιητής)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b="1">
                <a:solidFill>
                  <a:srgbClr val="003300"/>
                </a:solidFill>
                <a:latin typeface="Comic Sans MS" pitchFamily="66" charset="0"/>
              </a:rPr>
              <a:t>    ΙΛΙΑΔΑ</a:t>
            </a:r>
            <a:r>
              <a:rPr lang="el-GR"/>
              <a:t>      </a:t>
            </a:r>
            <a:r>
              <a:rPr lang="el-GR" sz="2400">
                <a:solidFill>
                  <a:srgbClr val="003300"/>
                </a:solidFill>
                <a:latin typeface="Comic Sans MS" pitchFamily="66" charset="0"/>
              </a:rPr>
              <a:t>(Η ιστορία του Τρωϊκού πολέμου)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b="1">
                <a:solidFill>
                  <a:srgbClr val="003300"/>
                </a:solidFill>
                <a:latin typeface="Comic Sans MS" pitchFamily="66" charset="0"/>
              </a:rPr>
              <a:t>    ΟΔΥΣΣΕΙΑ</a:t>
            </a:r>
            <a:r>
              <a:rPr lang="el-GR"/>
              <a:t> </a:t>
            </a:r>
            <a:r>
              <a:rPr lang="el-GR" sz="2400">
                <a:solidFill>
                  <a:srgbClr val="003300"/>
                </a:solidFill>
                <a:latin typeface="Comic Sans MS" pitchFamily="66" charset="0"/>
              </a:rPr>
              <a:t>(Οι περιπέτειες του Οδυσσέα)</a:t>
            </a:r>
          </a:p>
        </p:txBody>
      </p:sp>
      <p:pic>
        <p:nvPicPr>
          <p:cNvPr id="46085" name="Picture 5" descr="250px-Hom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238125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sz="3200" b="1">
                <a:solidFill>
                  <a:srgbClr val="FF0000"/>
                </a:solidFill>
                <a:latin typeface="Comic Sans MS" pitchFamily="66" charset="0"/>
              </a:rPr>
              <a:t>ΤΟ ΔΩΔΕΚΑΘΕΟ ΤΟΥ ΟΛΥΜΠΟΥ</a:t>
            </a:r>
          </a:p>
        </p:txBody>
      </p:sp>
      <p:pic>
        <p:nvPicPr>
          <p:cNvPr id="47113" name="Picture 9" descr="dias_thetis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2819400" cy="2667000"/>
          </a:xfrm>
          <a:noFill/>
          <a:ln/>
        </p:spPr>
      </p:pic>
      <p:pic>
        <p:nvPicPr>
          <p:cNvPr id="47114" name="Picture 10" descr="Ήρα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1066800"/>
            <a:ext cx="2743200" cy="2719388"/>
          </a:xfrm>
          <a:noFill/>
          <a:ln/>
        </p:spPr>
      </p:pic>
      <p:pic>
        <p:nvPicPr>
          <p:cNvPr id="47115" name="Picture 11" descr="Αθηνά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1295400"/>
            <a:ext cx="2286000" cy="2187575"/>
          </a:xfrm>
          <a:noFill/>
          <a:ln/>
        </p:spPr>
      </p:pic>
      <p:pic>
        <p:nvPicPr>
          <p:cNvPr id="47116" name="Picture 12" descr="Άρτεμη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581400" y="3657600"/>
            <a:ext cx="2133600" cy="2492375"/>
          </a:xfrm>
          <a:noFill/>
          <a:ln/>
        </p:spPr>
      </p:pic>
      <p:pic>
        <p:nvPicPr>
          <p:cNvPr id="47117" name="Picture 13" descr="Ποσειδώνας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96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 descr="Δήμητρ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886200"/>
            <a:ext cx="2286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3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apollo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2667000" cy="2438400"/>
          </a:xfrm>
          <a:noFill/>
          <a:ln/>
        </p:spPr>
      </p:pic>
      <p:pic>
        <p:nvPicPr>
          <p:cNvPr id="49163" name="Picture 11" descr="Ήφαιστος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05200" y="533400"/>
            <a:ext cx="2743200" cy="2362200"/>
          </a:xfrm>
          <a:noFill/>
          <a:ln/>
        </p:spPr>
      </p:pic>
      <p:pic>
        <p:nvPicPr>
          <p:cNvPr id="49164" name="Picture 12" descr="Αφροδίτη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3200400"/>
            <a:ext cx="2743200" cy="3124200"/>
          </a:xfrm>
          <a:noFill/>
          <a:ln/>
        </p:spPr>
      </p:pic>
      <p:pic>
        <p:nvPicPr>
          <p:cNvPr id="49165" name="Picture 13" descr="Ερμής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505200" y="3200400"/>
            <a:ext cx="2743200" cy="3048000"/>
          </a:xfrm>
          <a:noFill/>
          <a:ln/>
        </p:spPr>
      </p:pic>
      <p:pic>
        <p:nvPicPr>
          <p:cNvPr id="49166" name="Picture 14" descr="Άρη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57200"/>
            <a:ext cx="2171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16" descr="dionis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2766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336600"/>
                </a:solidFill>
                <a:latin typeface="Comic Sans MS" pitchFamily="66" charset="0"/>
              </a:rPr>
              <a:t>ΤΕΧΝΗ ΚΑΙ ΓΡΑΦΗ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800">
                <a:latin typeface="Comic Sans MS" pitchFamily="66" charset="0"/>
              </a:rPr>
              <a:t>     </a:t>
            </a:r>
            <a:r>
              <a:rPr lang="el-GR" sz="2800">
                <a:solidFill>
                  <a:srgbClr val="FF0000"/>
                </a:solidFill>
                <a:latin typeface="Comic Sans MS" pitchFamily="66" charset="0"/>
              </a:rPr>
              <a:t>Με την κάθοδο των Δωριέων παράκμασε ο Μυκηναϊκός πολιτισμός και ξεχάστηκε η γραφή .</a:t>
            </a:r>
          </a:p>
          <a:p>
            <a:pPr>
              <a:buFontTx/>
              <a:buNone/>
            </a:pPr>
            <a:endParaRPr lang="el-GR" sz="280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>
                <a:latin typeface="Comic Sans MS" pitchFamily="66" charset="0"/>
              </a:rPr>
              <a:t>         </a:t>
            </a:r>
            <a:r>
              <a:rPr lang="el-GR" sz="2800">
                <a:solidFill>
                  <a:srgbClr val="000066"/>
                </a:solidFill>
                <a:latin typeface="Comic Sans MS" pitchFamily="66" charset="0"/>
              </a:rPr>
              <a:t>Οι άνθρωποι όμως συνέχισαν να φτιάχνουν σπίτια και οικοδομήματα, γλυπτά και αγγεία αλλά και να μιλούν και να γράφουν μια νέα γλώσσα.</a:t>
            </a:r>
          </a:p>
          <a:p>
            <a:pPr>
              <a:buFontTx/>
              <a:buNone/>
            </a:pPr>
            <a:endParaRPr lang="el-GR" sz="280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>
                <a:solidFill>
                  <a:srgbClr val="0000CC"/>
                </a:solidFill>
                <a:latin typeface="Comic Sans MS" pitchFamily="66" charset="0"/>
              </a:rPr>
              <a:t>Η εποχή αυτή ονομάστηκε Γεωμετρική εποχή.</a:t>
            </a:r>
          </a:p>
          <a:p>
            <a:pPr>
              <a:buFontTx/>
              <a:buNone/>
            </a:pPr>
            <a:endParaRPr lang="el-GR" sz="280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rgbClr val="660033"/>
                </a:solidFill>
                <a:latin typeface="Comic Sans MS" pitchFamily="66" charset="0"/>
              </a:rPr>
              <a:t>ΓΕΩΜΕΤΡΙΚΗ…ΑΡΧΙΤΕΚΤΟΝΙΚΗ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800"/>
              <a:t>*</a:t>
            </a:r>
            <a:r>
              <a:rPr lang="el-GR" sz="2800" b="1">
                <a:latin typeface="Comic Sans MS" pitchFamily="66" charset="0"/>
              </a:rPr>
              <a:t>Κτίρια μικρά και απλά</a:t>
            </a:r>
          </a:p>
          <a:p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*Υλικά που φθείρονται</a:t>
            </a:r>
          </a:p>
          <a:p>
            <a:pPr>
              <a:buFontTx/>
              <a:buNone/>
            </a:pPr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*Θεμέλια πέτρινα</a:t>
            </a:r>
          </a:p>
          <a:p>
            <a:pPr>
              <a:buFontTx/>
              <a:buNone/>
            </a:pPr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*Μικρή ανάπτυξη της</a:t>
            </a: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  αρχιτεκτονικής</a:t>
            </a:r>
          </a:p>
        </p:txBody>
      </p:sp>
      <p:pic>
        <p:nvPicPr>
          <p:cNvPr id="52231" name="Picture 7" descr="ph72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60938" y="1371600"/>
            <a:ext cx="3413125" cy="2414588"/>
          </a:xfrm>
        </p:spPr>
      </p:pic>
      <p:pic>
        <p:nvPicPr>
          <p:cNvPr id="52232" name="Picture 8" descr="Αντίγραφο από scan0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0" y="3938588"/>
            <a:ext cx="3352800" cy="2462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2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52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0" y="533400"/>
            <a:ext cx="3429000" cy="205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3200" b="1">
                <a:solidFill>
                  <a:srgbClr val="003300"/>
                </a:solidFill>
                <a:latin typeface="Comic Sans MS" pitchFamily="66" charset="0"/>
              </a:rPr>
              <a:t>    Ένα χωριό</a:t>
            </a:r>
            <a:br>
              <a:rPr lang="el-GR" sz="32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el-GR" sz="3200" b="1">
                <a:solidFill>
                  <a:srgbClr val="003300"/>
                </a:solidFill>
                <a:latin typeface="Comic Sans MS" pitchFamily="66" charset="0"/>
              </a:rPr>
              <a:t>     με το τείχος του.</a:t>
            </a:r>
            <a:r>
              <a:rPr lang="el-GR" sz="3200">
                <a:latin typeface="Comic Sans MS" pitchFamily="66" charset="0"/>
              </a:rPr>
              <a:t/>
            </a:r>
            <a:br>
              <a:rPr lang="el-GR" sz="3200">
                <a:latin typeface="Comic Sans MS" pitchFamily="66" charset="0"/>
              </a:rPr>
            </a:br>
            <a:endParaRPr lang="el-GR" sz="3200">
              <a:latin typeface="Comic Sans MS" pitchFamily="66" charset="0"/>
            </a:endParaRPr>
          </a:p>
        </p:txBody>
      </p:sp>
      <p:pic>
        <p:nvPicPr>
          <p:cNvPr id="55303" name="Picture 7" descr="ph5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8600"/>
            <a:ext cx="4724400" cy="4114800"/>
          </a:xfrm>
        </p:spPr>
      </p:pic>
      <p:pic>
        <p:nvPicPr>
          <p:cNvPr id="55304" name="Picture 8" descr="ph60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4572000"/>
            <a:ext cx="7696200" cy="1828800"/>
          </a:xfrm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477000" y="22860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6477000" y="2590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7315200" y="2209800"/>
            <a:ext cx="381000" cy="1600200"/>
          </a:xfrm>
          <a:prstGeom prst="downArrow">
            <a:avLst>
              <a:gd name="adj1" fmla="val 50000"/>
              <a:gd name="adj2" fmla="val 105000"/>
            </a:avLst>
          </a:prstGeom>
          <a:gradFill rotWithShape="1">
            <a:gsLst>
              <a:gs pos="0">
                <a:srgbClr val="CC0000"/>
              </a:gs>
              <a:gs pos="100000">
                <a:srgbClr val="00FF9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4876800" y="9144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gradFill rotWithShape="1">
            <a:gsLst>
              <a:gs pos="0">
                <a:srgbClr val="CC0000"/>
              </a:gs>
              <a:gs pos="100000">
                <a:srgbClr val="00FF9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8" grpId="0" animBg="1"/>
      <p:bldP spid="553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chemeClr val="bg1"/>
                </a:solidFill>
                <a:latin typeface="Comic Sans MS" pitchFamily="66" charset="0"/>
              </a:rPr>
              <a:t>ΓΕΩΜΕΤΡΙΚΗ… ΓΛΥΠΤΙΚΗ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276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*Αγάλματα μικρά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         (ειδώλια)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*Ξύλινα, πήλινα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       και χάλκινα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*Μορφές ζώων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   και ανθρώπων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CC0000"/>
                </a:solidFill>
                <a:latin typeface="Comic Sans MS" pitchFamily="66" charset="0"/>
              </a:rPr>
              <a:t>*Μικρή ανάπτυξη</a:t>
            </a:r>
          </a:p>
        </p:txBody>
      </p:sp>
      <p:pic>
        <p:nvPicPr>
          <p:cNvPr id="57350" name="Picture 6" descr="Αντίγραφο (2) από scan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2057400"/>
            <a:ext cx="2838450" cy="2743200"/>
          </a:xfrm>
        </p:spPr>
      </p:pic>
      <p:pic>
        <p:nvPicPr>
          <p:cNvPr id="57351" name="Picture 7" descr="ph6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295400"/>
            <a:ext cx="1714500" cy="4699000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905125" y="5959475"/>
            <a:ext cx="3333750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         Ελεφάντινο ειδώλιο, Δίπυλο.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             Περίπου 750 π.Χ</a:t>
            </a:r>
            <a:r>
              <a:rPr lang="el-GR"/>
              <a:t>   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248400" y="4938713"/>
            <a:ext cx="2133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>
                <a:latin typeface="Comic Sans MS" pitchFamily="66" charset="0"/>
              </a:rPr>
              <a:t>                                          </a:t>
            </a:r>
            <a:r>
              <a:rPr lang="el-GR" sz="1400" b="1">
                <a:latin typeface="Comic Sans MS" pitchFamily="66" charset="0"/>
              </a:rPr>
              <a:t>Χάλκινο άγαλμα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ph5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609600"/>
            <a:ext cx="3706813" cy="4724400"/>
          </a:xfrm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09600" y="5334000"/>
            <a:ext cx="3657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800" b="1">
                <a:solidFill>
                  <a:srgbClr val="CC3399"/>
                </a:solidFill>
                <a:latin typeface="Comic Sans MS" pitchFamily="66" charset="0"/>
              </a:rPr>
              <a:t>Τροχήλατο ειδώλιο κενταύρου</a:t>
            </a:r>
            <a:r>
              <a:rPr lang="el-GR"/>
              <a:t> 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09600" y="5867400"/>
            <a:ext cx="599916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  </a:t>
            </a:r>
            <a:r>
              <a:rPr lang="el-GR" sz="1400" b="1">
                <a:solidFill>
                  <a:srgbClr val="CC3399"/>
                </a:solidFill>
                <a:latin typeface="Comic Sans MS" pitchFamily="66" charset="0"/>
              </a:rPr>
              <a:t>Λευκαντί. Τέλος 10ου αιώνα π.Χ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l-GR" sz="1400" b="1">
              <a:solidFill>
                <a:srgbClr val="CC3399"/>
              </a:solidFill>
              <a:latin typeface="Comic Sans MS" pitchFamily="66" charset="0"/>
            </a:endParaRPr>
          </a:p>
        </p:txBody>
      </p:sp>
      <p:pic>
        <p:nvPicPr>
          <p:cNvPr id="59402" name="Picture 10" descr="ph6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685800"/>
            <a:ext cx="3962400" cy="3581400"/>
          </a:xfrm>
        </p:spPr>
      </p:pic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724400" y="4849813"/>
            <a:ext cx="419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600" b="1">
                <a:solidFill>
                  <a:srgbClr val="CC3399"/>
                </a:solidFill>
                <a:latin typeface="Comic Sans MS" pitchFamily="66" charset="0"/>
              </a:rPr>
              <a:t>   </a:t>
            </a:r>
            <a:r>
              <a:rPr lang="el-GR" sz="1800" b="1">
                <a:solidFill>
                  <a:srgbClr val="CC3399"/>
                </a:solidFill>
                <a:latin typeface="Comic Sans MS" pitchFamily="66" charset="0"/>
              </a:rPr>
              <a:t>Δείγμα μεταλλοτεχνίας (ασπίδα)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l-GR" sz="3200" b="1">
                <a:latin typeface="Comic Sans MS" pitchFamily="66" charset="0"/>
              </a:rPr>
              <a:t>ΓΕΩΜΕΤΡΙΚΗ … ΑΓΓΕΙΟΠΛΑΣΤΙΚΗ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4038600" cy="5135563"/>
          </a:xfrm>
        </p:spPr>
        <p:txBody>
          <a:bodyPr/>
          <a:lstStyle/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*Μεγάλη ανάπτυξη</a:t>
            </a:r>
          </a:p>
          <a:p>
            <a:pPr>
              <a:buFontTx/>
              <a:buNone/>
            </a:pPr>
            <a:endParaRPr lang="el-GR" sz="24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*Πήλινα αγγεία διακοσμημέ-</a:t>
            </a: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  να με γεωμετρικά σχήματα.</a:t>
            </a:r>
          </a:p>
          <a:p>
            <a:pPr>
              <a:buFontTx/>
              <a:buNone/>
            </a:pPr>
            <a:endParaRPr lang="el-GR" sz="24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*Καθημερινή χρήση των αγ-</a:t>
            </a: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  γείων αλλά και σε πολλές</a:t>
            </a: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  τελετές (θυσίες, τάφους)</a:t>
            </a:r>
          </a:p>
          <a:p>
            <a:pPr>
              <a:buFontTx/>
              <a:buNone/>
            </a:pPr>
            <a:endParaRPr lang="el-GR" sz="24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*Πλούσια διακόσμηση (στα</a:t>
            </a:r>
          </a:p>
          <a:p>
            <a:pPr>
              <a:buFontTx/>
              <a:buNone/>
            </a:pPr>
            <a:r>
              <a:rPr lang="el-GR" sz="2400">
                <a:latin typeface="Comic Sans MS" pitchFamily="66" charset="0"/>
              </a:rPr>
              <a:t>  ταφικά αγγεία)</a:t>
            </a:r>
          </a:p>
        </p:txBody>
      </p:sp>
      <p:pic>
        <p:nvPicPr>
          <p:cNvPr id="61447" name="Picture 7" descr="ph01b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143000"/>
            <a:ext cx="1981200" cy="2566988"/>
          </a:xfrm>
          <a:noFill/>
          <a:ln/>
        </p:spPr>
      </p:pic>
      <p:pic>
        <p:nvPicPr>
          <p:cNvPr id="61448" name="Picture 8" descr="ph02b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3886200"/>
            <a:ext cx="1905000" cy="2514600"/>
          </a:xfrm>
          <a:noFill/>
          <a:ln/>
        </p:spPr>
      </p:pic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7239000" y="4511675"/>
            <a:ext cx="1676400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Αττικός κρατήρας.         745-740 π.Χ</a:t>
            </a:r>
            <a:r>
              <a:rPr lang="el-GR"/>
              <a:t>       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7162800" y="2590800"/>
            <a:ext cx="1371600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Αττικός, τεφροδόχος αμφορέας.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l-GR" sz="4000" b="1">
                <a:latin typeface="Comic Sans MS" pitchFamily="66" charset="0"/>
              </a:rPr>
              <a:t>…και άλλοι αμφορείς</a:t>
            </a:r>
          </a:p>
        </p:txBody>
      </p:sp>
      <p:pic>
        <p:nvPicPr>
          <p:cNvPr id="63496" name="Picture 8" descr="lk21m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2971800" cy="4678363"/>
          </a:xfrm>
        </p:spPr>
      </p:pic>
      <p:pic>
        <p:nvPicPr>
          <p:cNvPr id="63497" name="Picture 9" descr="lm05m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429000" y="1447800"/>
            <a:ext cx="2819400" cy="4648200"/>
          </a:xfrm>
        </p:spPr>
      </p:pic>
      <p:pic>
        <p:nvPicPr>
          <p:cNvPr id="63498" name="Picture 10" descr="lk03m0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324600" y="1447800"/>
            <a:ext cx="25908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rgbClr val="CC0000"/>
                </a:solidFill>
                <a:latin typeface="Comic Sans MS" pitchFamily="66" charset="0"/>
              </a:rPr>
              <a:t>Αιτίες της καθόδου των Δωριέων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l-GR" sz="2800">
                <a:solidFill>
                  <a:srgbClr val="CC0000"/>
                </a:solidFill>
                <a:latin typeface="Comic Sans MS" pitchFamily="66" charset="0"/>
              </a:rPr>
              <a:t>Οι Δωριείς κινδύνευαν κι </a:t>
            </a:r>
          </a:p>
          <a:p>
            <a:pPr>
              <a:buFontTx/>
              <a:buNone/>
            </a:pPr>
            <a:r>
              <a:rPr lang="el-GR" sz="2800">
                <a:solidFill>
                  <a:srgbClr val="CC0000"/>
                </a:solidFill>
                <a:latin typeface="Comic Sans MS" pitchFamily="66" charset="0"/>
              </a:rPr>
              <a:t>    αυτοί από άλλους λαούς</a:t>
            </a:r>
            <a:r>
              <a:rPr lang="el-GR" sz="2400">
                <a:solidFill>
                  <a:srgbClr val="CC0000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el-GR" sz="2400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el-GR" sz="2800">
                <a:solidFill>
                  <a:srgbClr val="CC0000"/>
                </a:solidFill>
                <a:latin typeface="Comic Sans MS" pitchFamily="66" charset="0"/>
              </a:rPr>
              <a:t>Αναζητούσαν καλύτερες</a:t>
            </a:r>
          </a:p>
          <a:p>
            <a:pPr>
              <a:buFontTx/>
              <a:buNone/>
            </a:pPr>
            <a:r>
              <a:rPr lang="el-GR" sz="2800">
                <a:solidFill>
                  <a:srgbClr val="CC0000"/>
                </a:solidFill>
                <a:latin typeface="Comic Sans MS" pitchFamily="66" charset="0"/>
              </a:rPr>
              <a:t>    συνθήκες ζωής  (δηλαδή </a:t>
            </a:r>
          </a:p>
          <a:p>
            <a:pPr>
              <a:buFontTx/>
              <a:buNone/>
            </a:pPr>
            <a:r>
              <a:rPr lang="el-GR" sz="2800">
                <a:solidFill>
                  <a:srgbClr val="CC0000"/>
                </a:solidFill>
                <a:latin typeface="Comic Sans MS" pitchFamily="66" charset="0"/>
              </a:rPr>
              <a:t>    εύφορο έδαφος και ήπιο </a:t>
            </a:r>
          </a:p>
          <a:p>
            <a:pPr>
              <a:buFontTx/>
              <a:buNone/>
            </a:pPr>
            <a:r>
              <a:rPr lang="el-GR" sz="2800">
                <a:solidFill>
                  <a:srgbClr val="CC0000"/>
                </a:solidFill>
                <a:latin typeface="Comic Sans MS" pitchFamily="66" charset="0"/>
              </a:rPr>
              <a:t>    κλίμα)</a:t>
            </a:r>
          </a:p>
          <a:p>
            <a:pPr>
              <a:buFontTx/>
              <a:buNone/>
            </a:pPr>
            <a:endParaRPr lang="el-GR" sz="280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73732" name="Picture 4" descr="ph20b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810000" cy="4953000"/>
          </a:xfrm>
          <a:prstGeom prst="rect">
            <a:avLst/>
          </a:prstGeom>
          <a:noFill/>
        </p:spPr>
      </p:pic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4191000" y="1219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5638800" y="1600200"/>
            <a:ext cx="609600" cy="1295400"/>
          </a:xfrm>
          <a:prstGeom prst="downArrow">
            <a:avLst>
              <a:gd name="adj1" fmla="val 50000"/>
              <a:gd name="adj2" fmla="val 5312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 rot="-857046">
            <a:off x="5943600" y="2057400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l-GR" sz="2400">
                <a:latin typeface="Comic Sans MS" pitchFamily="66" charset="0"/>
              </a:rPr>
              <a:t>…και άλλα αγγεία</a:t>
            </a:r>
          </a:p>
        </p:txBody>
      </p:sp>
      <p:pic>
        <p:nvPicPr>
          <p:cNvPr id="65545" name="Picture 9" descr="ph56b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762000"/>
            <a:ext cx="3657600" cy="2185988"/>
          </a:xfrm>
          <a:noFill/>
          <a:ln/>
        </p:spPr>
      </p:pic>
      <p:pic>
        <p:nvPicPr>
          <p:cNvPr id="65546" name="Picture 10" descr="ph59b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0" y="762000"/>
            <a:ext cx="3709988" cy="2185988"/>
          </a:xfrm>
          <a:noFill/>
          <a:ln/>
        </p:spPr>
      </p:pic>
      <p:pic>
        <p:nvPicPr>
          <p:cNvPr id="65548" name="Picture 12" descr="ph11b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29200" y="3657600"/>
            <a:ext cx="3657600" cy="2057400"/>
          </a:xfrm>
          <a:noFill/>
          <a:ln/>
        </p:spPr>
      </p:pic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4953000" y="2971800"/>
            <a:ext cx="40306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Κοτύλη κορινθιακού εργαστηρίου</a:t>
            </a:r>
            <a:r>
              <a:rPr lang="el-GR" sz="1400" b="1"/>
              <a:t>750-720 π.Χ</a:t>
            </a:r>
            <a:r>
              <a:rPr lang="el-GR"/>
              <a:t>  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4953000" y="5715000"/>
            <a:ext cx="3686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Κρατήρας γεωμετρικών χρόνων,</a:t>
            </a:r>
            <a:r>
              <a:rPr lang="el-GR" b="1"/>
              <a:t> </a:t>
            </a:r>
            <a:r>
              <a:rPr lang="el-GR" sz="1400" b="1">
                <a:latin typeface="Comic Sans MS" pitchFamily="66" charset="0"/>
              </a:rPr>
              <a:t>'Aργους</a:t>
            </a:r>
            <a:r>
              <a:rPr lang="el-GR"/>
              <a:t> 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228600" y="3048000"/>
            <a:ext cx="4800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Επίπεδη πυξίδα αττικού εργαστηρίου</a:t>
            </a:r>
            <a:r>
              <a:rPr lang="el-GR" b="1"/>
              <a:t> </a:t>
            </a:r>
            <a:r>
              <a:rPr lang="el-GR" sz="1400" b="1">
                <a:latin typeface="Comic Sans MS" pitchFamily="66" charset="0"/>
              </a:rPr>
              <a:t>750-735 π.Χ</a:t>
            </a:r>
            <a:r>
              <a:rPr lang="el-GR"/>
              <a:t> </a:t>
            </a:r>
          </a:p>
        </p:txBody>
      </p:sp>
      <p:pic>
        <p:nvPicPr>
          <p:cNvPr id="65553" name="Picture 17" descr="ph70b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533400" y="3657600"/>
            <a:ext cx="4114800" cy="2286000"/>
          </a:xfrm>
          <a:noFill/>
          <a:ln/>
        </p:spPr>
      </p:pic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762000" y="5943600"/>
            <a:ext cx="3090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400" b="1">
                <a:latin typeface="Comic Sans MS" pitchFamily="66" charset="0"/>
              </a:rPr>
              <a:t>Ευβοϊκός κρατήρας</a:t>
            </a:r>
            <a:r>
              <a:rPr lang="el-GR" b="1"/>
              <a:t> </a:t>
            </a:r>
            <a:r>
              <a:rPr lang="el-GR" sz="1400" b="1">
                <a:latin typeface="Comic Sans MS" pitchFamily="66" charset="0"/>
              </a:rPr>
              <a:t>735-710 π.Χ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3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304800"/>
            <a:ext cx="8229600" cy="258763"/>
          </a:xfrm>
        </p:spPr>
        <p:txBody>
          <a:bodyPr/>
          <a:lstStyle/>
          <a:p>
            <a:r>
              <a:rPr lang="el-GR" sz="1600" b="1">
                <a:solidFill>
                  <a:srgbClr val="003300"/>
                </a:solidFill>
                <a:latin typeface="Comic Sans MS" pitchFamily="66" charset="0"/>
              </a:rPr>
              <a:t>Αμφορείς, ψευδόστομοι αμφορείς, ταφικοί πίθοι και ζωγραφική σε ξύλο.</a:t>
            </a:r>
          </a:p>
        </p:txBody>
      </p:sp>
      <p:pic>
        <p:nvPicPr>
          <p:cNvPr id="67593" name="Picture 9" descr="ph06b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762000"/>
            <a:ext cx="3497263" cy="2667000"/>
          </a:xfrm>
          <a:noFill/>
          <a:ln/>
        </p:spPr>
      </p:pic>
      <p:pic>
        <p:nvPicPr>
          <p:cNvPr id="67594" name="Picture 10" descr="ph63b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14800" y="685800"/>
            <a:ext cx="2133600" cy="3048000"/>
          </a:xfrm>
          <a:noFill/>
          <a:ln/>
        </p:spPr>
      </p:pic>
      <p:pic>
        <p:nvPicPr>
          <p:cNvPr id="67595" name="Picture 11" descr="ph10b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" y="3810000"/>
            <a:ext cx="1828800" cy="2667000"/>
          </a:xfrm>
          <a:noFill/>
          <a:ln/>
        </p:spPr>
      </p:pic>
      <p:pic>
        <p:nvPicPr>
          <p:cNvPr id="67596" name="Picture 12" descr="ph55b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477000" y="685800"/>
            <a:ext cx="2133600" cy="3048000"/>
          </a:xfrm>
          <a:noFill/>
          <a:ln/>
        </p:spPr>
      </p:pic>
      <p:pic>
        <p:nvPicPr>
          <p:cNvPr id="67597" name="Picture 13" descr="lm05m0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810000"/>
            <a:ext cx="5943600" cy="273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rgbClr val="CC3399"/>
                </a:solidFill>
                <a:latin typeface="Comic Sans MS" pitchFamily="66" charset="0"/>
              </a:rPr>
              <a:t>ΓΡΑΦΗ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      Η Γραμμική γραφή Β, με την κάθοδο των Δωριέων, ξεχάστηκε.</a:t>
            </a: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      Όταν αργότερα (9</a:t>
            </a:r>
            <a:r>
              <a:rPr lang="el-GR" sz="2800" b="1" baseline="30000">
                <a:latin typeface="Comic Sans MS" pitchFamily="66" charset="0"/>
              </a:rPr>
              <a:t>ος</a:t>
            </a:r>
            <a:r>
              <a:rPr lang="el-GR" sz="2800" b="1">
                <a:latin typeface="Comic Sans MS" pitchFamily="66" charset="0"/>
              </a:rPr>
              <a:t> αι. πΧ) οι Έλληνες ήρθαν σε επαφή με τους Φοίνικες (λαό της Ανατολικής Μεσογείου), πήραν απ΄αυτούς το φοινικικό αλφάβητο και το προσάρμοσαν στην δική τους διάλεκτο, βάζοντας και φωνήεντα.</a:t>
            </a: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      Έτσι έχουμε την ελληνική γραφή.</a:t>
            </a:r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l-GR" sz="3600" b="1">
                <a:solidFill>
                  <a:srgbClr val="996600"/>
                </a:solidFill>
                <a:latin typeface="Comic Sans MS" pitchFamily="66" charset="0"/>
              </a:rPr>
              <a:t>ΦΟΙΝΙΚΟ ΑΛΦΑΒΗΤΟ</a:t>
            </a:r>
          </a:p>
        </p:txBody>
      </p:sp>
      <p:pic>
        <p:nvPicPr>
          <p:cNvPr id="69640" name="Picture 8" descr="φοι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19200"/>
            <a:ext cx="3962400" cy="4876800"/>
          </a:xfrm>
        </p:spPr>
      </p:pic>
      <p:pic>
        <p:nvPicPr>
          <p:cNvPr id="69641" name="Picture 9" descr="χωρίς τίτλο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1295400"/>
            <a:ext cx="3505200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l-GR" sz="2400">
                <a:solidFill>
                  <a:srgbClr val="003300"/>
                </a:solidFill>
                <a:latin typeface="Comic Sans MS" pitchFamily="66" charset="0"/>
              </a:rPr>
              <a:t>Λεπτομέρεια αγγείου με επιγραφή, γραμμένη από δεξιά προς αριστερά. Βρέθηκε στον Κεραμεικό της Αθήνας και μάλλον δόθηκε σαν βραβείο σε αθλητή.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2708" name="Picture 4" descr="scan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229600" cy="4800600"/>
          </a:xfrm>
          <a:prstGeom prst="rect">
            <a:avLst/>
          </a:prstGeom>
          <a:noFill/>
        </p:spPr>
      </p:pic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6400800" y="6400800"/>
            <a:ext cx="250507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C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Comic Sans MS"/>
              </a:rPr>
              <a:t>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2971800" cy="5364163"/>
          </a:xfrm>
        </p:spPr>
        <p:txBody>
          <a:bodyPr/>
          <a:lstStyle/>
          <a:p>
            <a:pPr algn="ctr">
              <a:buFontTx/>
              <a:buNone/>
            </a:pPr>
            <a:endParaRPr lang="el-GR" sz="2400" b="1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Άλλοι έμειναν στη 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Στερεά Ελλάδα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(Δωρίδα) και άλλοι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πέρασαν  στην 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Πελοπόννησο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μάλλον μέσω του</a:t>
            </a:r>
          </a:p>
          <a:p>
            <a:pPr algn="ctr">
              <a:buFontTx/>
              <a:buNone/>
            </a:pP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 Ισθμού</a:t>
            </a: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και έφτασαν ως την </a:t>
            </a:r>
          </a:p>
          <a:p>
            <a:pPr algn="ctr">
              <a:buFontTx/>
              <a:buNone/>
            </a:pPr>
            <a:r>
              <a:rPr lang="el-GR" sz="2400" b="1">
                <a:solidFill>
                  <a:srgbClr val="FF0000"/>
                </a:solidFill>
                <a:latin typeface="Comic Sans MS" pitchFamily="66" charset="0"/>
              </a:rPr>
              <a:t>     Σπάρτη.    </a:t>
            </a:r>
            <a:endParaRPr lang="el-GR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endParaRPr lang="el-GR"/>
          </a:p>
        </p:txBody>
      </p:sp>
      <p:pic>
        <p:nvPicPr>
          <p:cNvPr id="6158" name="Picture 14" descr="ph2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838200"/>
            <a:ext cx="5029200" cy="5105400"/>
          </a:xfrm>
          <a:prstGeom prst="rect">
            <a:avLst/>
          </a:prstGeom>
          <a:noFill/>
        </p:spPr>
      </p:pic>
      <p:sp>
        <p:nvSpPr>
          <p:cNvPr id="6159" name="AutoShape 15"/>
          <p:cNvSpPr>
            <a:spLocks noChangeArrowheads="1"/>
          </p:cNvSpPr>
          <p:nvPr/>
        </p:nvSpPr>
        <p:spPr bwMode="auto">
          <a:xfrm rot="-2552004">
            <a:off x="2895600" y="4419600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gradFill rotWithShape="1">
            <a:gsLst>
              <a:gs pos="0">
                <a:srgbClr val="CC0000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3000"/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3000"/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6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sz="3200" b="1">
                <a:solidFill>
                  <a:srgbClr val="CC0000"/>
                </a:solidFill>
                <a:latin typeface="Comic Sans MS" pitchFamily="66" charset="0"/>
              </a:rPr>
              <a:t>Αποτελέσματα της καθόδου των Δωριέων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  Παρακμάζει ο μυκηναϊκός πολιτισμός</a:t>
            </a:r>
          </a:p>
          <a:p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  Οι παλιοί κάτοικοι μεταναστεύουν </a:t>
            </a:r>
            <a:r>
              <a:rPr lang="el-GR" sz="2400" b="1">
                <a:latin typeface="Comic Sans MS" pitchFamily="66" charset="0"/>
              </a:rPr>
              <a:t>(αποικισμός)</a:t>
            </a:r>
            <a:r>
              <a:rPr lang="el-GR" sz="2800" b="1">
                <a:latin typeface="Comic Sans MS" pitchFamily="66" charset="0"/>
              </a:rPr>
              <a:t> </a:t>
            </a:r>
          </a:p>
          <a:p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  Επικρατεί η δωρική διάλεκτος</a:t>
            </a:r>
          </a:p>
          <a:p>
            <a:endParaRPr lang="el-GR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latin typeface="Comic Sans MS" pitchFamily="66" charset="0"/>
              </a:rPr>
              <a:t>*  Αιχμαλωσία κατοίκων (δούλοι-είλωτες)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3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l-GR" sz="4000" b="1">
                <a:solidFill>
                  <a:srgbClr val="003366"/>
                </a:solidFill>
                <a:latin typeface="Comic Sans MS" pitchFamily="66" charset="0"/>
              </a:rPr>
              <a:t>Α΄ Ελληνικός αποικισμός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724400" y="1905000"/>
            <a:ext cx="4191000" cy="3124200"/>
          </a:xfrm>
        </p:spPr>
        <p:txBody>
          <a:bodyPr/>
          <a:lstStyle/>
          <a:p>
            <a:pPr>
              <a:buFontTx/>
              <a:buNone/>
            </a:pPr>
            <a:r>
              <a:rPr lang="el-GR" sz="2400"/>
              <a:t>   </a:t>
            </a:r>
            <a:r>
              <a:rPr lang="el-GR" sz="2400" b="1">
                <a:solidFill>
                  <a:srgbClr val="333300"/>
                </a:solidFill>
                <a:latin typeface="Comic Sans MS" pitchFamily="66" charset="0"/>
              </a:rPr>
              <a:t>Η κάθοδος των Δωριέων</a:t>
            </a:r>
          </a:p>
          <a:p>
            <a:pPr>
              <a:buFontTx/>
              <a:buNone/>
            </a:pPr>
            <a:r>
              <a:rPr lang="el-GR" sz="2400" b="1">
                <a:solidFill>
                  <a:srgbClr val="333300"/>
                </a:solidFill>
                <a:latin typeface="Comic Sans MS" pitchFamily="66" charset="0"/>
              </a:rPr>
              <a:t>   ήταν κυρίως η αιτία της </a:t>
            </a:r>
          </a:p>
          <a:p>
            <a:pPr>
              <a:buFontTx/>
              <a:buNone/>
            </a:pPr>
            <a:r>
              <a:rPr lang="el-GR" sz="2400" b="1">
                <a:solidFill>
                  <a:srgbClr val="333300"/>
                </a:solidFill>
                <a:latin typeface="Comic Sans MS" pitchFamily="66" charset="0"/>
              </a:rPr>
              <a:t>μετακίνησης των Ελληνικών </a:t>
            </a:r>
          </a:p>
          <a:p>
            <a:pPr>
              <a:buFontTx/>
              <a:buNone/>
            </a:pPr>
            <a:r>
              <a:rPr lang="el-GR" sz="2400" b="1">
                <a:solidFill>
                  <a:srgbClr val="333300"/>
                </a:solidFill>
                <a:latin typeface="Comic Sans MS" pitchFamily="66" charset="0"/>
              </a:rPr>
              <a:t>φύλων από την Ελλάδα στα νησιά και στη Μ</a:t>
            </a:r>
            <a:r>
              <a:rPr lang="en-US" sz="2400" b="1">
                <a:solidFill>
                  <a:srgbClr val="333300"/>
                </a:solidFill>
                <a:latin typeface="Comic Sans MS" pitchFamily="66" charset="0"/>
              </a:rPr>
              <a:t>.</a:t>
            </a:r>
            <a:r>
              <a:rPr lang="el-GR" sz="2400" b="1">
                <a:solidFill>
                  <a:srgbClr val="333300"/>
                </a:solidFill>
                <a:latin typeface="Comic Sans MS" pitchFamily="66" charset="0"/>
              </a:rPr>
              <a:t> Ασία</a:t>
            </a:r>
          </a:p>
        </p:txBody>
      </p:sp>
      <p:pic>
        <p:nvPicPr>
          <p:cNvPr id="13320" name="Picture 8" descr="scan0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90600"/>
            <a:ext cx="4191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457200"/>
            <a:ext cx="3048000" cy="5668963"/>
          </a:xfrm>
        </p:spPr>
        <p:txBody>
          <a:bodyPr/>
          <a:lstStyle/>
          <a:p>
            <a:pPr>
              <a:buFontTx/>
              <a:buNone/>
            </a:pPr>
            <a:endParaRPr lang="el-GR" sz="2800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</a:rPr>
              <a:t> </a:t>
            </a:r>
            <a:r>
              <a:rPr lang="el-GR" b="1">
                <a:solidFill>
                  <a:srgbClr val="FF0000"/>
                </a:solidFill>
                <a:latin typeface="Comic Sans MS" pitchFamily="66" charset="0"/>
              </a:rPr>
              <a:t>ΑΙΟΛΕΙΣ </a:t>
            </a:r>
          </a:p>
          <a:p>
            <a:pPr>
              <a:buFontTx/>
              <a:buNone/>
            </a:pPr>
            <a:endParaRPr lang="el-GR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l-GR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l-GR" sz="28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Λέσβος  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Τένεδος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Μ.Ασία</a:t>
            </a: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</p:txBody>
      </p:sp>
      <p:pic>
        <p:nvPicPr>
          <p:cNvPr id="20484" name="Picture 4" descr="ph2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14400"/>
            <a:ext cx="4495800" cy="4648200"/>
          </a:xfrm>
          <a:prstGeom prst="rect">
            <a:avLst/>
          </a:prstGeom>
          <a:noFill/>
        </p:spPr>
      </p:pic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447800" y="1676400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743200" y="4267200"/>
            <a:ext cx="1371600" cy="304800"/>
          </a:xfrm>
          <a:prstGeom prst="notchedRightArrow">
            <a:avLst>
              <a:gd name="adj1" fmla="val 50000"/>
              <a:gd name="adj2" fmla="val 1125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457200"/>
            <a:ext cx="3048000" cy="5668963"/>
          </a:xfrm>
        </p:spPr>
        <p:txBody>
          <a:bodyPr/>
          <a:lstStyle/>
          <a:p>
            <a:pPr>
              <a:buFontTx/>
              <a:buNone/>
            </a:pPr>
            <a:endParaRPr lang="el-GR" sz="2800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</a:rPr>
              <a:t>   </a:t>
            </a:r>
            <a:r>
              <a:rPr lang="el-GR" b="1">
                <a:solidFill>
                  <a:srgbClr val="336600"/>
                </a:solidFill>
                <a:latin typeface="Comic Sans MS" pitchFamily="66" charset="0"/>
              </a:rPr>
              <a:t>ΙΩΝΕΣ</a:t>
            </a:r>
          </a:p>
          <a:p>
            <a:pPr>
              <a:buFontTx/>
              <a:buNone/>
            </a:pPr>
            <a:endParaRPr lang="el-GR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l-GR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   Σάμος  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    Χίος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   Μ.Ασία 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1447800" y="1676400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2743200" y="4267200"/>
            <a:ext cx="1371600" cy="304800"/>
          </a:xfrm>
          <a:prstGeom prst="notchedRightArrow">
            <a:avLst>
              <a:gd name="adj1" fmla="val 50000"/>
              <a:gd name="adj2" fmla="val 1125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4038" name="Picture 6" descr="ph1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762000"/>
            <a:ext cx="4572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457200"/>
            <a:ext cx="3048000" cy="5668963"/>
          </a:xfrm>
        </p:spPr>
        <p:txBody>
          <a:bodyPr/>
          <a:lstStyle/>
          <a:p>
            <a:pPr>
              <a:buFontTx/>
              <a:buNone/>
            </a:pPr>
            <a:endParaRPr lang="el-GR" sz="2800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</a:rPr>
              <a:t> </a:t>
            </a:r>
            <a:r>
              <a:rPr lang="el-GR" b="1">
                <a:solidFill>
                  <a:srgbClr val="000066"/>
                </a:solidFill>
                <a:latin typeface="Comic Sans MS" pitchFamily="66" charset="0"/>
              </a:rPr>
              <a:t>ΔΩΡΙΕΙΣ</a:t>
            </a:r>
          </a:p>
          <a:p>
            <a:pPr>
              <a:buFontTx/>
              <a:buNone/>
            </a:pPr>
            <a:endParaRPr lang="el-GR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l-GR" b="1">
              <a:solidFill>
                <a:srgbClr val="3366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l-GR" sz="2800" b="1">
                <a:solidFill>
                  <a:srgbClr val="003366"/>
                </a:solidFill>
                <a:latin typeface="Comic Sans MS" pitchFamily="66" charset="0"/>
                <a:sym typeface="Wingdings" pitchFamily="2" charset="2"/>
              </a:rPr>
              <a:t>Ρόδος 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003366"/>
                </a:solidFill>
                <a:latin typeface="Comic Sans MS" pitchFamily="66" charset="0"/>
                <a:sym typeface="Wingdings" pitchFamily="2" charset="2"/>
              </a:rPr>
              <a:t>    Κρήτη</a:t>
            </a:r>
          </a:p>
          <a:p>
            <a:pPr>
              <a:buFontTx/>
              <a:buNone/>
            </a:pPr>
            <a:r>
              <a:rPr lang="el-GR" sz="2800" b="1">
                <a:solidFill>
                  <a:srgbClr val="003366"/>
                </a:solidFill>
                <a:latin typeface="Comic Sans MS" pitchFamily="66" charset="0"/>
                <a:sym typeface="Wingdings" pitchFamily="2" charset="2"/>
              </a:rPr>
              <a:t>    Μ.Ασία</a:t>
            </a:r>
            <a:r>
              <a:rPr lang="el-GR" sz="2800" b="1">
                <a:solidFill>
                  <a:srgbClr val="3366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447800" y="1676400"/>
            <a:ext cx="533400" cy="1371600"/>
          </a:xfrm>
          <a:prstGeom prst="down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743200" y="4267200"/>
            <a:ext cx="1371600" cy="304800"/>
          </a:xfrm>
          <a:prstGeom prst="notchedRightArrow">
            <a:avLst>
              <a:gd name="adj1" fmla="val 50000"/>
              <a:gd name="adj2" fmla="val 1125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5066" name="Picture 10" descr="ph3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6096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l-GR" sz="2400" b="1">
                <a:solidFill>
                  <a:srgbClr val="CC0000"/>
                </a:solidFill>
                <a:latin typeface="Comic Sans MS" pitchFamily="66" charset="0"/>
              </a:rPr>
              <a:t>Η εγκατάσταση των αποίκων δε γινόταν πάντα ειρηνικά.</a:t>
            </a:r>
            <a:br>
              <a:rPr lang="el-GR" sz="2400" b="1">
                <a:solidFill>
                  <a:srgbClr val="CC0000"/>
                </a:solidFill>
                <a:latin typeface="Comic Sans MS" pitchFamily="66" charset="0"/>
              </a:rPr>
            </a:br>
            <a:r>
              <a:rPr lang="el-GR" sz="2400" b="1">
                <a:solidFill>
                  <a:srgbClr val="CC0000"/>
                </a:solidFill>
                <a:latin typeface="Comic Sans MS" pitchFamily="66" charset="0"/>
              </a:rPr>
              <a:t>Πολλές φορές είχαν να αντιμετωπίσουν τους ντόπιους κατοίκους καθώς και πολλούς άλλους κινδύνους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743200"/>
          </a:xfrm>
        </p:spPr>
        <p:txBody>
          <a:bodyPr/>
          <a:lstStyle/>
          <a:p>
            <a:endParaRPr lang="el-GR"/>
          </a:p>
        </p:txBody>
      </p:sp>
      <p:pic>
        <p:nvPicPr>
          <p:cNvPr id="15369" name="Picture 9" descr="scan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382000" cy="3505200"/>
          </a:xfrm>
          <a:prstGeom prst="rect">
            <a:avLst/>
          </a:prstGeom>
          <a:noFill/>
        </p:spPr>
      </p:pic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304800" y="5410200"/>
            <a:ext cx="82296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Όμως πάντα μαζεύονταν στα ιερά στις μεγάλες γιορτές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71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544</Words>
  <Application>Microsoft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Comic Sans MS</vt:lpstr>
      <vt:lpstr>Wingdings</vt:lpstr>
      <vt:lpstr>Προεπιλεγμένη σχεδίαση</vt:lpstr>
      <vt:lpstr>Η ΚΑΘΟΔΟΣ ΤΩΝ ΔΩΡΙΕΩΝ</vt:lpstr>
      <vt:lpstr>Αιτίες της καθόδου των Δωριέων</vt:lpstr>
      <vt:lpstr>Slide 3</vt:lpstr>
      <vt:lpstr>Αποτελέσματα της καθόδου των Δωριέων</vt:lpstr>
      <vt:lpstr>Α΄ Ελληνικός αποικισμός</vt:lpstr>
      <vt:lpstr>Slide 6</vt:lpstr>
      <vt:lpstr>Slide 7</vt:lpstr>
      <vt:lpstr>Slide 8</vt:lpstr>
      <vt:lpstr>Η εγκατάσταση των αποίκων δε γινόταν πάντα ειρηνικά. Πολλές φορές είχαν να αντιμετωπίσουν τους ντόπιους κατοίκους καθώς και πολλούς άλλους κινδύνους</vt:lpstr>
      <vt:lpstr>ΠΟΙΗΣΗ - ΘΡΗΣΚΕΙΑ</vt:lpstr>
      <vt:lpstr>ΤΟ ΔΩΔΕΚΑΘΕΟ ΤΟΥ ΟΛΥΜΠΟΥ</vt:lpstr>
      <vt:lpstr>Slide 12</vt:lpstr>
      <vt:lpstr>ΤΕΧΝΗ ΚΑΙ ΓΡΑΦΗ</vt:lpstr>
      <vt:lpstr>ΓΕΩΜΕΤΡΙΚΗ…ΑΡΧΙΤΕΚΤΟΝΙΚΗ</vt:lpstr>
      <vt:lpstr>    Ένα χωριό      με το τείχος του. </vt:lpstr>
      <vt:lpstr>ΓΕΩΜΕΤΡΙΚΗ… ΓΛΥΠΤΙΚΗ</vt:lpstr>
      <vt:lpstr>Slide 17</vt:lpstr>
      <vt:lpstr>ΓΕΩΜΕΤΡΙΚΗ … ΑΓΓΕΙΟΠΛΑΣΤΙΚΗ</vt:lpstr>
      <vt:lpstr>…και άλλοι αμφορείς</vt:lpstr>
      <vt:lpstr>…και άλλα αγγεία</vt:lpstr>
      <vt:lpstr>Αμφορείς, ψευδόστομοι αμφορείς, ταφικοί πίθοι και ζωγραφική σε ξύλο.</vt:lpstr>
      <vt:lpstr>ΓΡΑΦΗ</vt:lpstr>
      <vt:lpstr>ΦΟΙΝΙΚΟ ΑΛΦΑΒΗΤΟ</vt:lpstr>
      <vt:lpstr>Λεπτομέρεια αγγείου με επιγραφή, γραμμένη από δεξιά προς αριστερά. Βρέθηκε στον Κεραμεικό της Αθήνας και μάλλον δόθηκε σαν βραβείο σε αθλητή.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 diamant</dc:creator>
  <cp:lastModifiedBy>user</cp:lastModifiedBy>
  <cp:revision>30</cp:revision>
  <cp:lastPrinted>1601-01-01T00:00:00Z</cp:lastPrinted>
  <dcterms:created xsi:type="dcterms:W3CDTF">1601-01-01T00:00:00Z</dcterms:created>
  <dcterms:modified xsi:type="dcterms:W3CDTF">2016-10-14T19:16:10Z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