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 id="264" r:id="rId7"/>
    <p:sldId id="265"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showGuides="1">
      <p:cViewPr varScale="1">
        <p:scale>
          <a:sx n="116" d="100"/>
          <a:sy n="116" d="100"/>
        </p:scale>
        <p:origin x="138"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87A9C4E-3B9F-4477-A2F4-B8FAF2BCFB34}" type="datetimeFigureOut">
              <a:rPr lang="el-GR" smtClean="0"/>
              <a:t>17/9/2024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06F240-11EF-484F-B29A-F3F95132B2E5}" type="slidenum">
              <a:rPr lang="el-GR" smtClean="0"/>
              <a:t>‹#›</a:t>
            </a:fld>
            <a:endParaRPr lang="el-GR"/>
          </a:p>
        </p:txBody>
      </p:sp>
    </p:spTree>
    <p:extLst>
      <p:ext uri="{BB962C8B-B14F-4D97-AF65-F5344CB8AC3E}">
        <p14:creationId xmlns:p14="http://schemas.microsoft.com/office/powerpoint/2010/main" val="2020401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87A9C4E-3B9F-4477-A2F4-B8FAF2BCFB34}" type="datetimeFigureOut">
              <a:rPr lang="el-GR" smtClean="0"/>
              <a:t>17/9/2024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406F240-11EF-484F-B29A-F3F95132B2E5}" type="slidenum">
              <a:rPr lang="el-GR" smtClean="0"/>
              <a:t>‹#›</a:t>
            </a:fld>
            <a:endParaRPr lang="el-GR"/>
          </a:p>
        </p:txBody>
      </p:sp>
    </p:spTree>
    <p:extLst>
      <p:ext uri="{BB962C8B-B14F-4D97-AF65-F5344CB8AC3E}">
        <p14:creationId xmlns:p14="http://schemas.microsoft.com/office/powerpoint/2010/main" val="335838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87A9C4E-3B9F-4477-A2F4-B8FAF2BCFB34}" type="datetimeFigureOut">
              <a:rPr lang="el-GR" smtClean="0"/>
              <a:t>17/9/2024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06F240-11EF-484F-B29A-F3F95132B2E5}" type="slidenum">
              <a:rPr lang="el-GR" smtClean="0"/>
              <a:t>‹#›</a:t>
            </a:fld>
            <a:endParaRPr lang="el-GR"/>
          </a:p>
        </p:txBody>
      </p:sp>
    </p:spTree>
    <p:extLst>
      <p:ext uri="{BB962C8B-B14F-4D97-AF65-F5344CB8AC3E}">
        <p14:creationId xmlns:p14="http://schemas.microsoft.com/office/powerpoint/2010/main" val="1648531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87A9C4E-3B9F-4477-A2F4-B8FAF2BCFB34}" type="datetimeFigureOut">
              <a:rPr lang="el-GR" smtClean="0"/>
              <a:t>17/9/2024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06F240-11EF-484F-B29A-F3F95132B2E5}"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74115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87A9C4E-3B9F-4477-A2F4-B8FAF2BCFB34}" type="datetimeFigureOut">
              <a:rPr lang="el-GR" smtClean="0"/>
              <a:t>17/9/2024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06F240-11EF-484F-B29A-F3F95132B2E5}" type="slidenum">
              <a:rPr lang="el-GR" smtClean="0"/>
              <a:t>‹#›</a:t>
            </a:fld>
            <a:endParaRPr lang="el-GR"/>
          </a:p>
        </p:txBody>
      </p:sp>
    </p:spTree>
    <p:extLst>
      <p:ext uri="{BB962C8B-B14F-4D97-AF65-F5344CB8AC3E}">
        <p14:creationId xmlns:p14="http://schemas.microsoft.com/office/powerpoint/2010/main" val="3788545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87A9C4E-3B9F-4477-A2F4-B8FAF2BCFB34}" type="datetimeFigureOut">
              <a:rPr lang="el-GR" smtClean="0"/>
              <a:t>17/9/2024</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06F240-11EF-484F-B29A-F3F95132B2E5}" type="slidenum">
              <a:rPr lang="el-GR" smtClean="0"/>
              <a:t>‹#›</a:t>
            </a:fld>
            <a:endParaRPr lang="el-GR"/>
          </a:p>
        </p:txBody>
      </p:sp>
    </p:spTree>
    <p:extLst>
      <p:ext uri="{BB962C8B-B14F-4D97-AF65-F5344CB8AC3E}">
        <p14:creationId xmlns:p14="http://schemas.microsoft.com/office/powerpoint/2010/main" val="4110481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87A9C4E-3B9F-4477-A2F4-B8FAF2BCFB34}" type="datetimeFigureOut">
              <a:rPr lang="el-GR" smtClean="0"/>
              <a:t>17/9/2024</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06F240-11EF-484F-B29A-F3F95132B2E5}" type="slidenum">
              <a:rPr lang="el-GR" smtClean="0"/>
              <a:t>‹#›</a:t>
            </a:fld>
            <a:endParaRPr lang="el-GR"/>
          </a:p>
        </p:txBody>
      </p:sp>
    </p:spTree>
    <p:extLst>
      <p:ext uri="{BB962C8B-B14F-4D97-AF65-F5344CB8AC3E}">
        <p14:creationId xmlns:p14="http://schemas.microsoft.com/office/powerpoint/2010/main" val="327385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87A9C4E-3B9F-4477-A2F4-B8FAF2BCFB34}" type="datetimeFigureOut">
              <a:rPr lang="el-GR" smtClean="0"/>
              <a:t>17/9/2024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06F240-11EF-484F-B29A-F3F95132B2E5}" type="slidenum">
              <a:rPr lang="el-GR" smtClean="0"/>
              <a:t>‹#›</a:t>
            </a:fld>
            <a:endParaRPr lang="el-GR"/>
          </a:p>
        </p:txBody>
      </p:sp>
    </p:spTree>
    <p:extLst>
      <p:ext uri="{BB962C8B-B14F-4D97-AF65-F5344CB8AC3E}">
        <p14:creationId xmlns:p14="http://schemas.microsoft.com/office/powerpoint/2010/main" val="254580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87A9C4E-3B9F-4477-A2F4-B8FAF2BCFB34}" type="datetimeFigureOut">
              <a:rPr lang="el-GR" smtClean="0"/>
              <a:t>17/9/2024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06F240-11EF-484F-B29A-F3F95132B2E5}" type="slidenum">
              <a:rPr lang="el-GR" smtClean="0"/>
              <a:t>‹#›</a:t>
            </a:fld>
            <a:endParaRPr lang="el-GR"/>
          </a:p>
        </p:txBody>
      </p:sp>
    </p:spTree>
    <p:extLst>
      <p:ext uri="{BB962C8B-B14F-4D97-AF65-F5344CB8AC3E}">
        <p14:creationId xmlns:p14="http://schemas.microsoft.com/office/powerpoint/2010/main" val="342525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3"/>
          <p:cNvSpPr>
            <a:spLocks noGrp="1"/>
          </p:cNvSpPr>
          <p:nvPr>
            <p:ph type="dt" sz="half" idx="10"/>
          </p:nvPr>
        </p:nvSpPr>
        <p:spPr/>
        <p:txBody>
          <a:bodyPr/>
          <a:lstStyle/>
          <a:p>
            <a:fld id="{187A9C4E-3B9F-4477-A2F4-B8FAF2BCFB34}" type="datetimeFigureOut">
              <a:rPr lang="el-GR" smtClean="0"/>
              <a:t>17/9/2024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06F240-11EF-484F-B29A-F3F95132B2E5}" type="slidenum">
              <a:rPr lang="el-GR" smtClean="0"/>
              <a:t>‹#›</a:t>
            </a:fld>
            <a:endParaRPr lang="el-GR"/>
          </a:p>
        </p:txBody>
      </p:sp>
    </p:spTree>
    <p:extLst>
      <p:ext uri="{BB962C8B-B14F-4D97-AF65-F5344CB8AC3E}">
        <p14:creationId xmlns:p14="http://schemas.microsoft.com/office/powerpoint/2010/main" val="271078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87A9C4E-3B9F-4477-A2F4-B8FAF2BCFB34}" type="datetimeFigureOut">
              <a:rPr lang="el-GR" smtClean="0"/>
              <a:t>17/9/2024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06F240-11EF-484F-B29A-F3F95132B2E5}" type="slidenum">
              <a:rPr lang="el-GR" smtClean="0"/>
              <a:t>‹#›</a:t>
            </a:fld>
            <a:endParaRPr lang="el-GR"/>
          </a:p>
        </p:txBody>
      </p:sp>
    </p:spTree>
    <p:extLst>
      <p:ext uri="{BB962C8B-B14F-4D97-AF65-F5344CB8AC3E}">
        <p14:creationId xmlns:p14="http://schemas.microsoft.com/office/powerpoint/2010/main" val="318201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87A9C4E-3B9F-4477-A2F4-B8FAF2BCFB34}" type="datetimeFigureOut">
              <a:rPr lang="el-GR" smtClean="0"/>
              <a:t>17/9/2024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406F240-11EF-484F-B29A-F3F95132B2E5}" type="slidenum">
              <a:rPr lang="el-GR" smtClean="0"/>
              <a:t>‹#›</a:t>
            </a:fld>
            <a:endParaRPr lang="el-GR"/>
          </a:p>
        </p:txBody>
      </p:sp>
    </p:spTree>
    <p:extLst>
      <p:ext uri="{BB962C8B-B14F-4D97-AF65-F5344CB8AC3E}">
        <p14:creationId xmlns:p14="http://schemas.microsoft.com/office/powerpoint/2010/main" val="352721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87A9C4E-3B9F-4477-A2F4-B8FAF2BCFB34}" type="datetimeFigureOut">
              <a:rPr lang="el-GR" smtClean="0"/>
              <a:t>17/9/2024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406F240-11EF-484F-B29A-F3F95132B2E5}" type="slidenum">
              <a:rPr lang="el-GR" smtClean="0"/>
              <a:t>‹#›</a:t>
            </a:fld>
            <a:endParaRPr lang="el-GR"/>
          </a:p>
        </p:txBody>
      </p:sp>
    </p:spTree>
    <p:extLst>
      <p:ext uri="{BB962C8B-B14F-4D97-AF65-F5344CB8AC3E}">
        <p14:creationId xmlns:p14="http://schemas.microsoft.com/office/powerpoint/2010/main" val="2649590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187A9C4E-3B9F-4477-A2F4-B8FAF2BCFB34}" type="datetimeFigureOut">
              <a:rPr lang="el-GR" smtClean="0"/>
              <a:t>17/9/2024</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9406F240-11EF-484F-B29A-F3F95132B2E5}" type="slidenum">
              <a:rPr lang="el-GR" smtClean="0"/>
              <a:t>‹#›</a:t>
            </a:fld>
            <a:endParaRPr lang="el-GR"/>
          </a:p>
        </p:txBody>
      </p:sp>
    </p:spTree>
    <p:extLst>
      <p:ext uri="{BB962C8B-B14F-4D97-AF65-F5344CB8AC3E}">
        <p14:creationId xmlns:p14="http://schemas.microsoft.com/office/powerpoint/2010/main" val="350064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87A9C4E-3B9F-4477-A2F4-B8FAF2BCFB34}" type="datetimeFigureOut">
              <a:rPr lang="el-GR" smtClean="0"/>
              <a:t>17/9/2024</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9406F240-11EF-484F-B29A-F3F95132B2E5}" type="slidenum">
              <a:rPr lang="el-GR" smtClean="0"/>
              <a:t>‹#›</a:t>
            </a:fld>
            <a:endParaRPr lang="el-GR"/>
          </a:p>
        </p:txBody>
      </p:sp>
    </p:spTree>
    <p:extLst>
      <p:ext uri="{BB962C8B-B14F-4D97-AF65-F5344CB8AC3E}">
        <p14:creationId xmlns:p14="http://schemas.microsoft.com/office/powerpoint/2010/main" val="1074021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187A9C4E-3B9F-4477-A2F4-B8FAF2BCFB34}" type="datetimeFigureOut">
              <a:rPr lang="el-GR" smtClean="0"/>
              <a:t>17/9/2024</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9406F240-11EF-484F-B29A-F3F95132B2E5}" type="slidenum">
              <a:rPr lang="el-GR" smtClean="0"/>
              <a:t>‹#›</a:t>
            </a:fld>
            <a:endParaRPr lang="el-GR"/>
          </a:p>
        </p:txBody>
      </p:sp>
    </p:spTree>
    <p:extLst>
      <p:ext uri="{BB962C8B-B14F-4D97-AF65-F5344CB8AC3E}">
        <p14:creationId xmlns:p14="http://schemas.microsoft.com/office/powerpoint/2010/main" val="1012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87A9C4E-3B9F-4477-A2F4-B8FAF2BCFB34}" type="datetimeFigureOut">
              <a:rPr lang="el-GR" smtClean="0"/>
              <a:t>17/9/2024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406F240-11EF-484F-B29A-F3F95132B2E5}" type="slidenum">
              <a:rPr lang="el-GR" smtClean="0"/>
              <a:t>‹#›</a:t>
            </a:fld>
            <a:endParaRPr lang="el-GR"/>
          </a:p>
        </p:txBody>
      </p:sp>
    </p:spTree>
    <p:extLst>
      <p:ext uri="{BB962C8B-B14F-4D97-AF65-F5344CB8AC3E}">
        <p14:creationId xmlns:p14="http://schemas.microsoft.com/office/powerpoint/2010/main" val="216153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87A9C4E-3B9F-4477-A2F4-B8FAF2BCFB34}" type="datetimeFigureOut">
              <a:rPr lang="el-GR" smtClean="0"/>
              <a:t>17/9/2024</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406F240-11EF-484F-B29A-F3F95132B2E5}" type="slidenum">
              <a:rPr lang="el-GR" smtClean="0"/>
              <a:t>‹#›</a:t>
            </a:fld>
            <a:endParaRPr lang="el-GR"/>
          </a:p>
        </p:txBody>
      </p:sp>
    </p:spTree>
    <p:extLst>
      <p:ext uri="{BB962C8B-B14F-4D97-AF65-F5344CB8AC3E}">
        <p14:creationId xmlns:p14="http://schemas.microsoft.com/office/powerpoint/2010/main" val="33341933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EF7A048-EB73-04BF-1A62-0E1AA0726A6F}"/>
              </a:ext>
            </a:extLst>
          </p:cNvPr>
          <p:cNvSpPr>
            <a:spLocks noGrp="1"/>
          </p:cNvSpPr>
          <p:nvPr>
            <p:ph type="title"/>
          </p:nvPr>
        </p:nvSpPr>
        <p:spPr>
          <a:xfrm>
            <a:off x="646111" y="452718"/>
            <a:ext cx="9404723" cy="1005379"/>
          </a:xfrm>
        </p:spPr>
        <p:txBody>
          <a:bodyPr/>
          <a:lstStyle/>
          <a:p>
            <a:r>
              <a:rPr lang="el-GR" b="1" i="1" dirty="0">
                <a:solidFill>
                  <a:srgbClr val="FFC000"/>
                </a:solidFill>
                <a:latin typeface="+mn-lt"/>
              </a:rPr>
              <a:t>ΑΠΟ ΤΗ ΡΩΜΗ ΣΤΗ ΝΕΑ ΡΩΜΗ</a:t>
            </a:r>
          </a:p>
        </p:txBody>
      </p:sp>
      <p:sp>
        <p:nvSpPr>
          <p:cNvPr id="5" name="Θέση περιεχομένου 4">
            <a:extLst>
              <a:ext uri="{FF2B5EF4-FFF2-40B4-BE49-F238E27FC236}">
                <a16:creationId xmlns:a16="http://schemas.microsoft.com/office/drawing/2014/main" id="{447AAC1E-4B8D-CFB6-8162-E2218659DC89}"/>
              </a:ext>
            </a:extLst>
          </p:cNvPr>
          <p:cNvSpPr>
            <a:spLocks noGrp="1"/>
          </p:cNvSpPr>
          <p:nvPr>
            <p:ph idx="1"/>
          </p:nvPr>
        </p:nvSpPr>
        <p:spPr>
          <a:xfrm>
            <a:off x="1103312" y="1614616"/>
            <a:ext cx="8946541" cy="4633783"/>
          </a:xfrm>
        </p:spPr>
        <p:txBody>
          <a:bodyPr>
            <a:normAutofit lnSpcReduction="10000"/>
          </a:bodyPr>
          <a:lstStyle/>
          <a:p>
            <a:pPr algn="just"/>
            <a:r>
              <a:rPr lang="el-GR" dirty="0"/>
              <a:t>Ο </a:t>
            </a:r>
            <a:r>
              <a:rPr lang="el-GR" b="1" dirty="0"/>
              <a:t>Άγιος Κωνσταντίνος - Κωνσταντίνος Α</a:t>
            </a:r>
            <a:r>
              <a:rPr lang="el-GR" dirty="0"/>
              <a:t>' (</a:t>
            </a:r>
            <a:r>
              <a:rPr lang="el-GR" dirty="0" err="1"/>
              <a:t>Flavius</a:t>
            </a:r>
            <a:r>
              <a:rPr lang="el-GR" dirty="0"/>
              <a:t> </a:t>
            </a:r>
            <a:r>
              <a:rPr lang="el-GR" dirty="0" err="1"/>
              <a:t>Valerius</a:t>
            </a:r>
            <a:r>
              <a:rPr lang="el-GR" dirty="0"/>
              <a:t> </a:t>
            </a:r>
            <a:r>
              <a:rPr lang="el-GR" dirty="0" err="1"/>
              <a:t>Constantinus</a:t>
            </a:r>
            <a:r>
              <a:rPr lang="el-GR" dirty="0"/>
              <a:t>, 27 Φεβρουαρίου 272[1] - 22 Μαΐου 337), γνωστός και ως Μέγας Κωνσταντίνος, ήταν Ρωμαίος Αυτοκράτορας που κυβέρνησε από το 306 έως το 337. Γεννημένος στην περιοχή που σήμερα είναι γνωστή ως Νις στη Σερβία, ήταν γιος του Φλάβιου Βαλέριου </a:t>
            </a:r>
            <a:r>
              <a:rPr lang="el-GR" b="1" dirty="0"/>
              <a:t>Κωνστάντιου</a:t>
            </a:r>
            <a:r>
              <a:rPr lang="el-GR" dirty="0"/>
              <a:t>, αξιωματικού του ρωμαϊκού στρατού με καταγωγή από την περιοχή των Βαλκανίων. Η μητέρα του, </a:t>
            </a:r>
            <a:r>
              <a:rPr lang="el-GR" b="1" dirty="0"/>
              <a:t>Ελένη</a:t>
            </a:r>
            <a:r>
              <a:rPr lang="el-GR" dirty="0"/>
              <a:t>, ήταν Ελληνίδα Μικρασιάτισσα, με καταγωγή από την πόλη Δρέπανο στη Βιθυνία της Μικράς Ασίας. Ο πατέρας του έγινε Καίσαρας και αναπληρωτής αυτοκράτορα στη Δύση το 293. </a:t>
            </a:r>
          </a:p>
          <a:p>
            <a:pPr algn="just"/>
            <a:r>
              <a:rPr lang="el-GR" dirty="0"/>
              <a:t>Το 305 αναρριχήθηκε στο βαθμό του Αυγούστου. Μετά τον θάνατο του πατέρα του, το 306, αναγνωρίστηκε ως Αυτοκράτορας από τον στρατό στο </a:t>
            </a:r>
            <a:r>
              <a:rPr lang="el-GR" dirty="0" err="1"/>
              <a:t>Εβόρακο</a:t>
            </a:r>
            <a:r>
              <a:rPr lang="el-GR" dirty="0"/>
              <a:t> και αναδείχθηκε νικητής σε μία σειρά εμφυλίων πολέμων εναντίον των αυτοκρατόρων Μαξέντιου και </a:t>
            </a:r>
            <a:r>
              <a:rPr lang="el-GR" dirty="0" err="1"/>
              <a:t>Λικίνιου</a:t>
            </a:r>
            <a:r>
              <a:rPr lang="el-GR" dirty="0"/>
              <a:t> για να γίνει ο μοναδικός ηγέτης Δύσης και Ανατολής από το 324</a:t>
            </a:r>
          </a:p>
        </p:txBody>
      </p:sp>
    </p:spTree>
    <p:extLst>
      <p:ext uri="{BB962C8B-B14F-4D97-AF65-F5344CB8AC3E}">
        <p14:creationId xmlns:p14="http://schemas.microsoft.com/office/powerpoint/2010/main" val="4121061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EF7A048-EB73-04BF-1A62-0E1AA0726A6F}"/>
              </a:ext>
            </a:extLst>
          </p:cNvPr>
          <p:cNvSpPr>
            <a:spLocks noGrp="1"/>
          </p:cNvSpPr>
          <p:nvPr>
            <p:ph type="title"/>
          </p:nvPr>
        </p:nvSpPr>
        <p:spPr/>
        <p:txBody>
          <a:bodyPr/>
          <a:lstStyle/>
          <a:p>
            <a:r>
              <a:rPr lang="el-GR" b="1" i="1" dirty="0">
                <a:solidFill>
                  <a:srgbClr val="FFC000"/>
                </a:solidFill>
              </a:rPr>
              <a:t>ΑΠΟ ΤΗ ΡΩΜΗ ΣΤΗ ΝΕΑ ΡΩΜΗ</a:t>
            </a:r>
          </a:p>
        </p:txBody>
      </p:sp>
      <p:sp>
        <p:nvSpPr>
          <p:cNvPr id="3" name="Θέση περιεχομένου 2">
            <a:extLst>
              <a:ext uri="{FF2B5EF4-FFF2-40B4-BE49-F238E27FC236}">
                <a16:creationId xmlns:a16="http://schemas.microsoft.com/office/drawing/2014/main" id="{30834313-A553-5BAC-AB1A-11449BDC2107}"/>
              </a:ext>
            </a:extLst>
          </p:cNvPr>
          <p:cNvSpPr>
            <a:spLocks noGrp="1"/>
          </p:cNvSpPr>
          <p:nvPr>
            <p:ph sz="half" idx="2"/>
          </p:nvPr>
        </p:nvSpPr>
        <p:spPr>
          <a:xfrm>
            <a:off x="329514" y="1773195"/>
            <a:ext cx="5324981" cy="4632086"/>
          </a:xfrm>
        </p:spPr>
        <p:txBody>
          <a:bodyPr/>
          <a:lstStyle/>
          <a:p>
            <a:r>
              <a:rPr lang="el-GR" sz="2400" dirty="0"/>
              <a:t>Μετά τη νίκη επί του </a:t>
            </a:r>
            <a:r>
              <a:rPr lang="el-GR" sz="2400" dirty="0" err="1"/>
              <a:t>Λικινίου</a:t>
            </a:r>
            <a:r>
              <a:rPr lang="el-GR" sz="2400" dirty="0"/>
              <a:t> ο Κωνσταντίνος μετέφερε την κύρια έδρα στην Ανατολή. Αυτή η πρακτική δεν αποτελούσε καινοτομία, αφότου την εποχή της Τετραρχίας οι Καίσαρες είχαν επιλέξει διαφορετικές πρωτεύουσες ο καθένας. </a:t>
            </a:r>
          </a:p>
          <a:p>
            <a:r>
              <a:rPr lang="el-GR" sz="2400" dirty="0"/>
              <a:t>Ο Κωνσταντίνος έπρεπε να εξετάσει πολλές περιοχές, αλλά τελικά επέλεξε την αρχαία ελληνική αποικία του Βυζαντίου. </a:t>
            </a:r>
          </a:p>
          <a:p>
            <a:endParaRPr lang="el-GR" dirty="0"/>
          </a:p>
        </p:txBody>
      </p:sp>
      <p:pic>
        <p:nvPicPr>
          <p:cNvPr id="8" name="Θέση περιεχομένου 7">
            <a:extLst>
              <a:ext uri="{FF2B5EF4-FFF2-40B4-BE49-F238E27FC236}">
                <a16:creationId xmlns:a16="http://schemas.microsoft.com/office/drawing/2014/main" id="{CC71A752-0120-E9A6-F024-67AAB9C3D9D1}"/>
              </a:ext>
            </a:extLst>
          </p:cNvPr>
          <p:cNvPicPr>
            <a:picLocks noGrp="1" noChangeAspect="1"/>
          </p:cNvPicPr>
          <p:nvPr>
            <p:ph sz="quarter" idx="4"/>
          </p:nvPr>
        </p:nvPicPr>
        <p:blipFill>
          <a:blip r:embed="rId2"/>
          <a:stretch>
            <a:fillRect/>
          </a:stretch>
        </p:blipFill>
        <p:spPr>
          <a:xfrm>
            <a:off x="6537505" y="1408670"/>
            <a:ext cx="5324981" cy="4703806"/>
          </a:xfrm>
          <a:prstGeom prst="rect">
            <a:avLst/>
          </a:prstGeom>
        </p:spPr>
      </p:pic>
    </p:spTree>
    <p:extLst>
      <p:ext uri="{BB962C8B-B14F-4D97-AF65-F5344CB8AC3E}">
        <p14:creationId xmlns:p14="http://schemas.microsoft.com/office/powerpoint/2010/main" val="6688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EF7A048-EB73-04BF-1A62-0E1AA0726A6F}"/>
              </a:ext>
            </a:extLst>
          </p:cNvPr>
          <p:cNvSpPr>
            <a:spLocks noGrp="1"/>
          </p:cNvSpPr>
          <p:nvPr>
            <p:ph type="title"/>
          </p:nvPr>
        </p:nvSpPr>
        <p:spPr>
          <a:xfrm>
            <a:off x="728489" y="304437"/>
            <a:ext cx="9404723" cy="906525"/>
          </a:xfrm>
        </p:spPr>
        <p:txBody>
          <a:bodyPr/>
          <a:lstStyle/>
          <a:p>
            <a:r>
              <a:rPr lang="el-GR" b="1" i="1" dirty="0">
                <a:solidFill>
                  <a:srgbClr val="FFC000"/>
                </a:solidFill>
              </a:rPr>
              <a:t>ΑΠΟ ΤΗ ΡΩΜΗ ΣΤΗ ΝΕΑ ΡΩΜΗ</a:t>
            </a:r>
          </a:p>
        </p:txBody>
      </p:sp>
      <p:sp>
        <p:nvSpPr>
          <p:cNvPr id="9" name="Θέση περιεχομένου 8">
            <a:extLst>
              <a:ext uri="{FF2B5EF4-FFF2-40B4-BE49-F238E27FC236}">
                <a16:creationId xmlns:a16="http://schemas.microsoft.com/office/drawing/2014/main" id="{E13945A1-8E43-7C41-05AE-E3734E508FC3}"/>
              </a:ext>
            </a:extLst>
          </p:cNvPr>
          <p:cNvSpPr>
            <a:spLocks noGrp="1"/>
          </p:cNvSpPr>
          <p:nvPr>
            <p:ph sz="half" idx="1"/>
          </p:nvPr>
        </p:nvSpPr>
        <p:spPr>
          <a:xfrm>
            <a:off x="345990" y="1210963"/>
            <a:ext cx="5544064" cy="5045376"/>
          </a:xfrm>
        </p:spPr>
        <p:txBody>
          <a:bodyPr>
            <a:normAutofit fontScale="92500" lnSpcReduction="10000"/>
          </a:bodyPr>
          <a:lstStyle/>
          <a:p>
            <a:r>
              <a:rPr lang="el-GR" sz="2000" dirty="0"/>
              <a:t>Γιατί ο Κωνσταντίνος αποφάσισε να ιδρύσει μια νέα πρωτεύουσα του ρωμαϊκού κράτους στην Ανατολή, στη θέση του αρχαίου Βυζαντίου; </a:t>
            </a:r>
          </a:p>
        </p:txBody>
      </p:sp>
      <p:sp>
        <p:nvSpPr>
          <p:cNvPr id="10" name="Θέση περιεχομένου 9">
            <a:extLst>
              <a:ext uri="{FF2B5EF4-FFF2-40B4-BE49-F238E27FC236}">
                <a16:creationId xmlns:a16="http://schemas.microsoft.com/office/drawing/2014/main" id="{E78BBB7F-5403-E0A6-1505-C44F90FF3898}"/>
              </a:ext>
            </a:extLst>
          </p:cNvPr>
          <p:cNvSpPr>
            <a:spLocks noGrp="1"/>
          </p:cNvSpPr>
          <p:nvPr>
            <p:ph sz="half" idx="2"/>
          </p:nvPr>
        </p:nvSpPr>
        <p:spPr>
          <a:xfrm>
            <a:off x="6535941" y="1210961"/>
            <a:ext cx="5310069" cy="5140411"/>
          </a:xfrm>
        </p:spPr>
        <p:txBody>
          <a:bodyPr>
            <a:normAutofit fontScale="92500" lnSpcReduction="10000"/>
          </a:bodyPr>
          <a:lstStyle/>
          <a:p>
            <a:r>
              <a:rPr lang="el-GR" dirty="0"/>
              <a:t> Είχε μοναδική γεωγραφική θέση: βρίσκεται στο σταυροδρόμι ανάμεσα στην Ασία και την Ευρώπη, τον Εύξεινο Πόντο και την Μεσόγειο: μεγάλη εμπορική σημασία.</a:t>
            </a:r>
          </a:p>
          <a:p>
            <a:r>
              <a:rPr lang="el-GR" dirty="0"/>
              <a:t>Από το Βυζάντιο ο Κωνσταντίνος μπορούσε να αποκρούσει ευκολότερα τους εξωτερικούς εχθρούς της αυτοκρατορίας: τους Γότθους από το βορρά (Δούναβης) και τους Πέρσες από την Ανατολή (Ευφράτης)</a:t>
            </a:r>
          </a:p>
          <a:p>
            <a:r>
              <a:rPr lang="el-GR" dirty="0"/>
              <a:t>Οι υπόλοιπες πόλεις της Ανατολής υπέφεραν από θρησκευτικές συγκρούσεις και έτσι δεν ήταν κατάλληλες για να γίνουν το νέο διοικητικό κέντρο της αυτοκρατορίας.</a:t>
            </a:r>
          </a:p>
          <a:p>
            <a:r>
              <a:rPr lang="el-GR" dirty="0"/>
              <a:t>Η Ανατολή, σε αντίθεση με τη Δύση, διέθετε ισχυρό πληθυσμό και οικονομία</a:t>
            </a:r>
          </a:p>
          <a:p>
            <a:r>
              <a:rPr lang="el-GR" dirty="0"/>
              <a:t> Οι χριστιανοί, στους οποίους στηρίχθηκε ο Κωνσταντίνος, ήταν περισσότεροι στην Ανατολή.</a:t>
            </a:r>
          </a:p>
        </p:txBody>
      </p:sp>
      <p:pic>
        <p:nvPicPr>
          <p:cNvPr id="12" name="Εικόνα 11">
            <a:extLst>
              <a:ext uri="{FF2B5EF4-FFF2-40B4-BE49-F238E27FC236}">
                <a16:creationId xmlns:a16="http://schemas.microsoft.com/office/drawing/2014/main" id="{22FD7154-D132-1871-27E4-7A783A32A0AF}"/>
              </a:ext>
            </a:extLst>
          </p:cNvPr>
          <p:cNvPicPr>
            <a:picLocks noChangeAspect="1"/>
          </p:cNvPicPr>
          <p:nvPr/>
        </p:nvPicPr>
        <p:blipFill>
          <a:blip r:embed="rId2"/>
          <a:stretch>
            <a:fillRect/>
          </a:stretch>
        </p:blipFill>
        <p:spPr>
          <a:xfrm>
            <a:off x="601362" y="2454214"/>
            <a:ext cx="5231027" cy="3802125"/>
          </a:xfrm>
          <a:prstGeom prst="rect">
            <a:avLst/>
          </a:prstGeom>
        </p:spPr>
      </p:pic>
    </p:spTree>
    <p:extLst>
      <p:ext uri="{BB962C8B-B14F-4D97-AF65-F5344CB8AC3E}">
        <p14:creationId xmlns:p14="http://schemas.microsoft.com/office/powerpoint/2010/main" val="2529836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A2E156-1416-4E43-19D2-C94EB61B4D15}"/>
              </a:ext>
            </a:extLst>
          </p:cNvPr>
          <p:cNvSpPr>
            <a:spLocks noGrp="1"/>
          </p:cNvSpPr>
          <p:nvPr>
            <p:ph type="title"/>
          </p:nvPr>
        </p:nvSpPr>
        <p:spPr>
          <a:xfrm>
            <a:off x="646111" y="452718"/>
            <a:ext cx="9404723" cy="609963"/>
          </a:xfrm>
        </p:spPr>
        <p:txBody>
          <a:bodyPr/>
          <a:lstStyle/>
          <a:p>
            <a:r>
              <a:rPr lang="el-GR" b="1" i="1" dirty="0">
                <a:solidFill>
                  <a:srgbClr val="FFC000"/>
                </a:solidFill>
              </a:rPr>
              <a:t>ΑΠΟ ΤΗ ΡΩΜΗ ΣΤΗ ΝΕΑ ΡΩΜΗ</a:t>
            </a:r>
          </a:p>
        </p:txBody>
      </p:sp>
      <p:sp>
        <p:nvSpPr>
          <p:cNvPr id="3" name="Θέση περιεχομένου 2">
            <a:extLst>
              <a:ext uri="{FF2B5EF4-FFF2-40B4-BE49-F238E27FC236}">
                <a16:creationId xmlns:a16="http://schemas.microsoft.com/office/drawing/2014/main" id="{11FBFC75-64E9-6D89-1DE0-F90A87015DF6}"/>
              </a:ext>
            </a:extLst>
          </p:cNvPr>
          <p:cNvSpPr>
            <a:spLocks noGrp="1"/>
          </p:cNvSpPr>
          <p:nvPr>
            <p:ph sz="half" idx="1"/>
          </p:nvPr>
        </p:nvSpPr>
        <p:spPr>
          <a:xfrm>
            <a:off x="255375" y="1331118"/>
            <a:ext cx="5593490" cy="5132546"/>
          </a:xfrm>
        </p:spPr>
        <p:txBody>
          <a:bodyPr>
            <a:normAutofit/>
          </a:bodyPr>
          <a:lstStyle/>
          <a:p>
            <a:r>
              <a:rPr lang="el-GR" sz="2000" b="1" dirty="0"/>
              <a:t>Πώς </a:t>
            </a:r>
            <a:r>
              <a:rPr lang="el-GR" sz="2000" b="1" dirty="0" err="1"/>
              <a:t>οικοδομήθηκε</a:t>
            </a:r>
            <a:r>
              <a:rPr lang="el-GR" sz="2000" b="1" dirty="0"/>
              <a:t> η νέα πρωτεύουσα;</a:t>
            </a:r>
          </a:p>
        </p:txBody>
      </p:sp>
      <p:pic>
        <p:nvPicPr>
          <p:cNvPr id="9" name="Θέση περιεχομένου 8">
            <a:extLst>
              <a:ext uri="{FF2B5EF4-FFF2-40B4-BE49-F238E27FC236}">
                <a16:creationId xmlns:a16="http://schemas.microsoft.com/office/drawing/2014/main" id="{202C7AD2-403F-DEC1-6CB1-0CF5038D68A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03171" y="1664042"/>
            <a:ext cx="5433455" cy="4333103"/>
          </a:xfrm>
        </p:spPr>
      </p:pic>
      <p:pic>
        <p:nvPicPr>
          <p:cNvPr id="10" name="Εικόνα 9">
            <a:extLst>
              <a:ext uri="{FF2B5EF4-FFF2-40B4-BE49-F238E27FC236}">
                <a16:creationId xmlns:a16="http://schemas.microsoft.com/office/drawing/2014/main" id="{8237EA7E-B3CB-D2D6-0E19-DCCC49F2C96A}"/>
              </a:ext>
            </a:extLst>
          </p:cNvPr>
          <p:cNvPicPr>
            <a:picLocks noChangeAspect="1"/>
          </p:cNvPicPr>
          <p:nvPr/>
        </p:nvPicPr>
        <p:blipFill>
          <a:blip r:embed="rId3"/>
          <a:stretch>
            <a:fillRect/>
          </a:stretch>
        </p:blipFill>
        <p:spPr>
          <a:xfrm>
            <a:off x="1031433" y="2356022"/>
            <a:ext cx="4395597" cy="3572183"/>
          </a:xfrm>
          <a:prstGeom prst="rect">
            <a:avLst/>
          </a:prstGeom>
        </p:spPr>
      </p:pic>
    </p:spTree>
    <p:extLst>
      <p:ext uri="{BB962C8B-B14F-4D97-AF65-F5344CB8AC3E}">
        <p14:creationId xmlns:p14="http://schemas.microsoft.com/office/powerpoint/2010/main" val="887813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A2E156-1416-4E43-19D2-C94EB61B4D15}"/>
              </a:ext>
            </a:extLst>
          </p:cNvPr>
          <p:cNvSpPr>
            <a:spLocks noGrp="1"/>
          </p:cNvSpPr>
          <p:nvPr>
            <p:ph type="title"/>
          </p:nvPr>
        </p:nvSpPr>
        <p:spPr>
          <a:xfrm>
            <a:off x="646111" y="452718"/>
            <a:ext cx="9404723" cy="799433"/>
          </a:xfrm>
        </p:spPr>
        <p:txBody>
          <a:bodyPr/>
          <a:lstStyle/>
          <a:p>
            <a:r>
              <a:rPr lang="el-GR" b="1" i="1" dirty="0">
                <a:solidFill>
                  <a:srgbClr val="FFC000"/>
                </a:solidFill>
              </a:rPr>
              <a:t>ΑΠΟ ΤΗ ΡΩΜΗ ΣΤΗ ΝΕΑ ΡΩΜΗ</a:t>
            </a:r>
          </a:p>
        </p:txBody>
      </p:sp>
      <p:sp>
        <p:nvSpPr>
          <p:cNvPr id="3" name="Θέση περιεχομένου 2">
            <a:extLst>
              <a:ext uri="{FF2B5EF4-FFF2-40B4-BE49-F238E27FC236}">
                <a16:creationId xmlns:a16="http://schemas.microsoft.com/office/drawing/2014/main" id="{11FBFC75-64E9-6D89-1DE0-F90A87015DF6}"/>
              </a:ext>
            </a:extLst>
          </p:cNvPr>
          <p:cNvSpPr>
            <a:spLocks noGrp="1"/>
          </p:cNvSpPr>
          <p:nvPr>
            <p:ph sz="half" idx="1"/>
          </p:nvPr>
        </p:nvSpPr>
        <p:spPr>
          <a:xfrm>
            <a:off x="321278" y="1331118"/>
            <a:ext cx="5153660" cy="5160298"/>
          </a:xfrm>
        </p:spPr>
        <p:txBody>
          <a:bodyPr>
            <a:normAutofit/>
          </a:bodyPr>
          <a:lstStyle/>
          <a:p>
            <a:r>
              <a:rPr lang="el-GR" dirty="0"/>
              <a:t>Ο Κωνσταντίνος οικοδόμησε το </a:t>
            </a:r>
            <a:r>
              <a:rPr lang="el-GR" dirty="0" err="1"/>
              <a:t>βυζάντιο</a:t>
            </a:r>
            <a:r>
              <a:rPr lang="el-GR" dirty="0"/>
              <a:t> σύμφωνα με το σχέδιο της Ρώμης: η πόλη απέκτησε νέα τείχη, επιβλητικές λεωφόρους, το φόρουμ (πλατεία) του Κωνσταντίνου, το Ιερόν </a:t>
            </a:r>
            <a:r>
              <a:rPr lang="el-GR" dirty="0" err="1"/>
              <a:t>Παλάτιον</a:t>
            </a:r>
            <a:r>
              <a:rPr lang="el-GR" dirty="0"/>
              <a:t>, τον Ιππόδρομο, εκκλησίες, λουτρά και δεξαμενές νερού.</a:t>
            </a:r>
          </a:p>
          <a:p>
            <a:r>
              <a:rPr lang="el-GR" dirty="0"/>
              <a:t>Το 330 έγιναν τα εγκαίνια της πόλης που αρχικά ονομάστηκε Νέα Ρώμη αλλά επικράτησε η ονομασία Κωνσταντινούπολη. Σιγά σιγά </a:t>
            </a:r>
            <a:r>
              <a:rPr lang="el-GR" dirty="0" err="1"/>
              <a:t>οικοδομήθηκαν</a:t>
            </a:r>
            <a:r>
              <a:rPr lang="el-GR" dirty="0"/>
              <a:t> πολλές εκκλησίες και η πόλη απέκτησε χαρακτηριστικά χριστιανικής πόλης. Πολύ γρήγορα αυξήθηκε ο πληθυσμός: από 150.000 τον 50 αιώνα έφτασε σε 300.000 τον 6ο αιώνα.</a:t>
            </a:r>
          </a:p>
        </p:txBody>
      </p:sp>
      <p:pic>
        <p:nvPicPr>
          <p:cNvPr id="6" name="Θέση περιεχομένου 5">
            <a:extLst>
              <a:ext uri="{FF2B5EF4-FFF2-40B4-BE49-F238E27FC236}">
                <a16:creationId xmlns:a16="http://schemas.microsoft.com/office/drawing/2014/main" id="{DDE471E8-6CCE-2C4F-A7DE-30D3FBFADF3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91324" y="1631092"/>
            <a:ext cx="5079399" cy="4423719"/>
          </a:xfrm>
        </p:spPr>
      </p:pic>
    </p:spTree>
    <p:extLst>
      <p:ext uri="{BB962C8B-B14F-4D97-AF65-F5344CB8AC3E}">
        <p14:creationId xmlns:p14="http://schemas.microsoft.com/office/powerpoint/2010/main" val="213167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A2E156-1416-4E43-19D2-C94EB61B4D15}"/>
              </a:ext>
            </a:extLst>
          </p:cNvPr>
          <p:cNvSpPr>
            <a:spLocks noGrp="1"/>
          </p:cNvSpPr>
          <p:nvPr>
            <p:ph type="title" idx="4294967295"/>
          </p:nvPr>
        </p:nvSpPr>
        <p:spPr>
          <a:xfrm>
            <a:off x="0" y="452438"/>
            <a:ext cx="9404350" cy="1400175"/>
          </a:xfrm>
        </p:spPr>
        <p:txBody>
          <a:bodyPr/>
          <a:lstStyle/>
          <a:p>
            <a:r>
              <a:rPr lang="el-GR" b="1" i="1" dirty="0">
                <a:solidFill>
                  <a:srgbClr val="FFC000"/>
                </a:solidFill>
              </a:rPr>
              <a:t>ΑΠΟ ΤΗ ΡΩΜΗ ΣΤΗ ΝΕΑ ΡΩΜΗ</a:t>
            </a:r>
          </a:p>
        </p:txBody>
      </p:sp>
      <p:pic>
        <p:nvPicPr>
          <p:cNvPr id="18" name="Εικόνα 17">
            <a:extLst>
              <a:ext uri="{FF2B5EF4-FFF2-40B4-BE49-F238E27FC236}">
                <a16:creationId xmlns:a16="http://schemas.microsoft.com/office/drawing/2014/main" id="{CA22A4D5-2556-F873-523F-722AE6B44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97" y="1399357"/>
            <a:ext cx="4772906" cy="3732815"/>
          </a:xfrm>
          <a:prstGeom prst="rect">
            <a:avLst/>
          </a:prstGeom>
        </p:spPr>
      </p:pic>
      <p:pic>
        <p:nvPicPr>
          <p:cNvPr id="20" name="Εικόνα 19">
            <a:extLst>
              <a:ext uri="{FF2B5EF4-FFF2-40B4-BE49-F238E27FC236}">
                <a16:creationId xmlns:a16="http://schemas.microsoft.com/office/drawing/2014/main" id="{AE1A7C33-40C0-FCA4-AB6A-8ACED8381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4865" y="1576129"/>
            <a:ext cx="6076950" cy="4562475"/>
          </a:xfrm>
          <a:prstGeom prst="rect">
            <a:avLst/>
          </a:prstGeom>
        </p:spPr>
      </p:pic>
    </p:spTree>
    <p:extLst>
      <p:ext uri="{BB962C8B-B14F-4D97-AF65-F5344CB8AC3E}">
        <p14:creationId xmlns:p14="http://schemas.microsoft.com/office/powerpoint/2010/main" val="260147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A2E156-1416-4E43-19D2-C94EB61B4D15}"/>
              </a:ext>
            </a:extLst>
          </p:cNvPr>
          <p:cNvSpPr>
            <a:spLocks noGrp="1"/>
          </p:cNvSpPr>
          <p:nvPr>
            <p:ph type="title" idx="4294967295"/>
          </p:nvPr>
        </p:nvSpPr>
        <p:spPr>
          <a:xfrm>
            <a:off x="0" y="452438"/>
            <a:ext cx="9404350" cy="1400175"/>
          </a:xfrm>
        </p:spPr>
        <p:txBody>
          <a:bodyPr/>
          <a:lstStyle/>
          <a:p>
            <a:r>
              <a:rPr lang="el-GR" dirty="0"/>
              <a:t>ΑΠΟ ΤΗ ΡΩΜΗ ΣΤΗ ΝΕΑ ΡΩΜΗ</a:t>
            </a:r>
          </a:p>
        </p:txBody>
      </p:sp>
      <p:pic>
        <p:nvPicPr>
          <p:cNvPr id="4" name="Εικόνα 3">
            <a:extLst>
              <a:ext uri="{FF2B5EF4-FFF2-40B4-BE49-F238E27FC236}">
                <a16:creationId xmlns:a16="http://schemas.microsoft.com/office/drawing/2014/main" id="{2BFB758A-BED8-62BD-C556-2B54076ED8AC}"/>
              </a:ext>
            </a:extLst>
          </p:cNvPr>
          <p:cNvPicPr>
            <a:picLocks noChangeAspect="1"/>
          </p:cNvPicPr>
          <p:nvPr/>
        </p:nvPicPr>
        <p:blipFill>
          <a:blip r:embed="rId2"/>
          <a:srcRect b="4108"/>
          <a:stretch/>
        </p:blipFill>
        <p:spPr>
          <a:xfrm>
            <a:off x="0" y="-57665"/>
            <a:ext cx="12257903" cy="6631460"/>
          </a:xfrm>
          <a:prstGeom prst="rect">
            <a:avLst/>
          </a:prstGeom>
        </p:spPr>
      </p:pic>
    </p:spTree>
    <p:extLst>
      <p:ext uri="{BB962C8B-B14F-4D97-AF65-F5344CB8AC3E}">
        <p14:creationId xmlns:p14="http://schemas.microsoft.com/office/powerpoint/2010/main" val="286282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A2E156-1416-4E43-19D2-C94EB61B4D15}"/>
              </a:ext>
            </a:extLst>
          </p:cNvPr>
          <p:cNvSpPr>
            <a:spLocks noGrp="1"/>
          </p:cNvSpPr>
          <p:nvPr>
            <p:ph type="title"/>
          </p:nvPr>
        </p:nvSpPr>
        <p:spPr>
          <a:xfrm>
            <a:off x="646111" y="452718"/>
            <a:ext cx="9404723" cy="758244"/>
          </a:xfrm>
        </p:spPr>
        <p:txBody>
          <a:bodyPr/>
          <a:lstStyle/>
          <a:p>
            <a:r>
              <a:rPr lang="el-GR" b="1" i="1" dirty="0">
                <a:solidFill>
                  <a:srgbClr val="FFC000"/>
                </a:solidFill>
              </a:rPr>
              <a:t>ΑΠΟ ΤΗ ΡΩΜΗ ΣΤΗ ΝΕΑ ΡΩΜΗ</a:t>
            </a:r>
          </a:p>
        </p:txBody>
      </p:sp>
      <p:sp>
        <p:nvSpPr>
          <p:cNvPr id="3" name="Θέση περιεχομένου 2">
            <a:extLst>
              <a:ext uri="{FF2B5EF4-FFF2-40B4-BE49-F238E27FC236}">
                <a16:creationId xmlns:a16="http://schemas.microsoft.com/office/drawing/2014/main" id="{CB511A00-9D29-5786-5DF7-052B247CA53C}"/>
              </a:ext>
            </a:extLst>
          </p:cNvPr>
          <p:cNvSpPr>
            <a:spLocks noGrp="1"/>
          </p:cNvSpPr>
          <p:nvPr>
            <p:ph idx="1"/>
          </p:nvPr>
        </p:nvSpPr>
        <p:spPr>
          <a:xfrm>
            <a:off x="1103312" y="1359244"/>
            <a:ext cx="9918915" cy="4889156"/>
          </a:xfrm>
        </p:spPr>
        <p:txBody>
          <a:bodyPr>
            <a:normAutofit/>
          </a:bodyPr>
          <a:lstStyle/>
          <a:p>
            <a:r>
              <a:rPr lang="el-GR" sz="2400" b="1" dirty="0">
                <a:solidFill>
                  <a:srgbClr val="FFC000"/>
                </a:solidFill>
              </a:rPr>
              <a:t>312</a:t>
            </a:r>
            <a:r>
              <a:rPr lang="el-GR" sz="2400" dirty="0"/>
              <a:t> : Νίκη κατά του Μαξέντιου</a:t>
            </a:r>
          </a:p>
          <a:p>
            <a:r>
              <a:rPr lang="el-GR" sz="2400" dirty="0" err="1">
                <a:solidFill>
                  <a:srgbClr val="FFC000"/>
                </a:solidFill>
              </a:rPr>
              <a:t>Χριστόγραμμα</a:t>
            </a:r>
            <a:r>
              <a:rPr lang="el-GR" sz="2400" dirty="0"/>
              <a:t> : Σύμβολο στα στρατιωτικά λάβαρα και στα νομίσματα</a:t>
            </a:r>
          </a:p>
          <a:p>
            <a:r>
              <a:rPr lang="el-GR" sz="2400" b="1" dirty="0">
                <a:solidFill>
                  <a:srgbClr val="FFC000"/>
                </a:solidFill>
              </a:rPr>
              <a:t>313</a:t>
            </a:r>
            <a:r>
              <a:rPr lang="el-GR" sz="2400" dirty="0"/>
              <a:t> : Νίκη κατά του </a:t>
            </a:r>
            <a:r>
              <a:rPr lang="el-GR" sz="2400" dirty="0" err="1"/>
              <a:t>Λικίνιου</a:t>
            </a:r>
            <a:r>
              <a:rPr lang="el-GR" sz="2400" dirty="0"/>
              <a:t> </a:t>
            </a:r>
            <a:r>
              <a:rPr lang="el-GR" sz="2400" dirty="0">
                <a:latin typeface="Calibri" panose="020F0502020204030204" pitchFamily="34" charset="0"/>
                <a:cs typeface="Calibri" panose="020F0502020204030204" pitchFamily="34" charset="0"/>
              </a:rPr>
              <a:t>→ </a:t>
            </a:r>
            <a:r>
              <a:rPr lang="el-GR" sz="2400" dirty="0">
                <a:solidFill>
                  <a:srgbClr val="FFC000"/>
                </a:solidFill>
              </a:rPr>
              <a:t>Διάταγμα των Μεδιολάνων </a:t>
            </a:r>
            <a:r>
              <a:rPr lang="el-GR" sz="2400" dirty="0">
                <a:latin typeface="Calibri" panose="020F0502020204030204" pitchFamily="34" charset="0"/>
                <a:cs typeface="Calibri" panose="020F0502020204030204" pitchFamily="34" charset="0"/>
              </a:rPr>
              <a:t>→ Ελεύθερη λατρεία του χριστιανισμού</a:t>
            </a:r>
          </a:p>
          <a:p>
            <a:r>
              <a:rPr lang="el-GR" sz="2400" dirty="0">
                <a:solidFill>
                  <a:srgbClr val="FFC000"/>
                </a:solidFill>
                <a:latin typeface="Calibri" panose="020F0502020204030204" pitchFamily="34" charset="0"/>
                <a:cs typeface="Calibri" panose="020F0502020204030204" pitchFamily="34" charset="0"/>
              </a:rPr>
              <a:t>324</a:t>
            </a:r>
            <a:r>
              <a:rPr lang="el-GR" sz="2400" dirty="0">
                <a:latin typeface="Calibri" panose="020F0502020204030204" pitchFamily="34" charset="0"/>
                <a:cs typeface="Calibri" panose="020F0502020204030204" pitchFamily="34" charset="0"/>
              </a:rPr>
              <a:t> : Παύουν οι διωγμοί των χριστιανών</a:t>
            </a:r>
          </a:p>
          <a:p>
            <a:r>
              <a:rPr lang="el-GR" sz="2400" dirty="0">
                <a:solidFill>
                  <a:srgbClr val="FFC000"/>
                </a:solidFill>
                <a:latin typeface="Calibri" panose="020F0502020204030204" pitchFamily="34" charset="0"/>
                <a:cs typeface="Calibri" panose="020F0502020204030204" pitchFamily="34" charset="0"/>
              </a:rPr>
              <a:t>325</a:t>
            </a:r>
            <a:r>
              <a:rPr lang="el-GR" sz="2400" dirty="0">
                <a:latin typeface="Calibri" panose="020F0502020204030204" pitchFamily="34" charset="0"/>
                <a:cs typeface="Calibri" panose="020F0502020204030204" pitchFamily="34" charset="0"/>
              </a:rPr>
              <a:t> : </a:t>
            </a:r>
            <a:r>
              <a:rPr lang="el-GR" sz="2400" dirty="0" err="1">
                <a:solidFill>
                  <a:srgbClr val="FFC000"/>
                </a:solidFill>
                <a:latin typeface="Calibri" panose="020F0502020204030204" pitchFamily="34" charset="0"/>
                <a:cs typeface="Calibri" panose="020F0502020204030204" pitchFamily="34" charset="0"/>
              </a:rPr>
              <a:t>Α΄Οικουμενική</a:t>
            </a:r>
            <a:r>
              <a:rPr lang="el-GR" sz="2400" dirty="0">
                <a:solidFill>
                  <a:srgbClr val="FFC000"/>
                </a:solidFill>
                <a:latin typeface="Calibri" panose="020F0502020204030204" pitchFamily="34" charset="0"/>
                <a:cs typeface="Calibri" panose="020F0502020204030204" pitchFamily="34" charset="0"/>
              </a:rPr>
              <a:t> Σύνοδος </a:t>
            </a:r>
            <a:r>
              <a:rPr lang="el-GR" sz="2400" dirty="0">
                <a:latin typeface="Calibri" panose="020F0502020204030204" pitchFamily="34" charset="0"/>
                <a:cs typeface="Calibri" panose="020F0502020204030204" pitchFamily="34" charset="0"/>
              </a:rPr>
              <a:t>→ Νίκαια της Βιθυνίας → Αντιμετώπιση των αιρέσεων</a:t>
            </a:r>
            <a:endParaRPr lang="el-GR" sz="2400" dirty="0"/>
          </a:p>
        </p:txBody>
      </p:sp>
    </p:spTree>
    <p:extLst>
      <p:ext uri="{BB962C8B-B14F-4D97-AF65-F5344CB8AC3E}">
        <p14:creationId xmlns:p14="http://schemas.microsoft.com/office/powerpoint/2010/main" val="14719101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79</TotalTime>
  <Words>541</Words>
  <Application>Microsoft Office PowerPoint</Application>
  <PresentationFormat>Ευρεία οθόνη</PresentationFormat>
  <Paragraphs>26</Paragraphs>
  <Slides>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8</vt:i4>
      </vt:variant>
    </vt:vector>
  </HeadingPairs>
  <TitlesOfParts>
    <vt:vector size="12" baseType="lpstr">
      <vt:lpstr>Calibri</vt:lpstr>
      <vt:lpstr>Century Gothic</vt:lpstr>
      <vt:lpstr>Wingdings 3</vt:lpstr>
      <vt:lpstr>Ιόν</vt:lpstr>
      <vt:lpstr>ΑΠΟ ΤΗ ΡΩΜΗ ΣΤΗ ΝΕΑ ΡΩΜΗ</vt:lpstr>
      <vt:lpstr>ΑΠΟ ΤΗ ΡΩΜΗ ΣΤΗ ΝΕΑ ΡΩΜΗ</vt:lpstr>
      <vt:lpstr>ΑΠΟ ΤΗ ΡΩΜΗ ΣΤΗ ΝΕΑ ΡΩΜΗ</vt:lpstr>
      <vt:lpstr>ΑΠΟ ΤΗ ΡΩΜΗ ΣΤΗ ΝΕΑ ΡΩΜΗ</vt:lpstr>
      <vt:lpstr>ΑΠΟ ΤΗ ΡΩΜΗ ΣΤΗ ΝΕΑ ΡΩΜΗ</vt:lpstr>
      <vt:lpstr>ΑΠΟ ΤΗ ΡΩΜΗ ΣΤΗ ΝΕΑ ΡΩΜΗ</vt:lpstr>
      <vt:lpstr>ΑΠΟ ΤΗ ΡΩΜΗ ΣΤΗ ΝΕΑ ΡΩΜΗ</vt:lpstr>
      <vt:lpstr>ΑΠΟ ΤΗ ΡΩΜΗ ΣΤΗ ΝΕΑ ΡΩΜΗ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Iliana Margariti</dc:creator>
  <cp:lastModifiedBy>Iliana Margariti</cp:lastModifiedBy>
  <cp:revision>2</cp:revision>
  <dcterms:created xsi:type="dcterms:W3CDTF">2024-09-17T17:12:37Z</dcterms:created>
  <dcterms:modified xsi:type="dcterms:W3CDTF">2024-09-17T18:31:38Z</dcterms:modified>
</cp:coreProperties>
</file>