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36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67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59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81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77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11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92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88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18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0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49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13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28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2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10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1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E5FAAD-F06B-4DE1-901B-71B59936A107}" type="datetimeFigureOut">
              <a:rPr lang="el-GR" smtClean="0"/>
              <a:t>17/9/2024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8347BC2-0E11-46BD-89FB-37653C8DCD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4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F%86%CE%B3%CE%B1%CE%BD%CE%B9%CF%83%CF%84%CE%AC%CE%BD" TargetMode="External"/><Relationship Id="rId3" Type="http://schemas.openxmlformats.org/officeDocument/2006/relationships/hyperlink" Target="https://el.wikipedia.org/wiki/%CE%A3%CF%85%CF%81%CE%AF%CE%B1" TargetMode="External"/><Relationship Id="rId7" Type="http://schemas.openxmlformats.org/officeDocument/2006/relationships/hyperlink" Target="https://el.wikipedia.org/wiki/%CE%A0%CE%B5%CF%81%CF%83%CE%AF%CE%B1" TargetMode="External"/><Relationship Id="rId2" Type="http://schemas.openxmlformats.org/officeDocument/2006/relationships/hyperlink" Target="https://el.wikipedia.org/wiki/%CE%9C%CE%B9%CE%BA%CF%81%CE%AC_%CE%91%CF%83%CE%AF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C%CE%B5%CF%83%CE%BF%CF%80%CE%BF%CF%84%CE%B1%CE%BC%CE%AF%CE%B1" TargetMode="External"/><Relationship Id="rId11" Type="http://schemas.openxmlformats.org/officeDocument/2006/relationships/hyperlink" Target="https://el.wikipedia.org/wiki/%CE%A4%CE%AC%CE%BE%CE%B9%CE%BB%CE%B1" TargetMode="External"/><Relationship Id="rId5" Type="http://schemas.openxmlformats.org/officeDocument/2006/relationships/hyperlink" Target="https://el.wikipedia.org/wiki/%CE%91%CF%81%CF%87%CE%B1%CE%AF%CE%B1_%CE%91%CE%AF%CE%B3%CF%85%CF%80%CF%84%CE%BF%CF%82" TargetMode="External"/><Relationship Id="rId10" Type="http://schemas.openxmlformats.org/officeDocument/2006/relationships/hyperlink" Target="https://el.wikipedia.org/wiki/%CE%9C%CE%B1%CE%BA%CE%B5%CE%B4%CE%BF%CE%BD%CE%B9%CE%BA%CE%AE_%CE%B1%CF%85%CF%84%CE%BF%CE%BA%CF%81%CE%B1%CF%84%CE%BF%CF%81%CE%AF%CE%B1" TargetMode="External"/><Relationship Id="rId4" Type="http://schemas.openxmlformats.org/officeDocument/2006/relationships/hyperlink" Target="https://el.wikipedia.org/wiki/%CE%A6%CE%BF%CE%B9%CE%BD%CE%AF%CE%BA%CE%B7" TargetMode="External"/><Relationship Id="rId9" Type="http://schemas.openxmlformats.org/officeDocument/2006/relationships/hyperlink" Target="https://el.wikipedia.org/wiki/%CE%99%CE%BD%CE%B4%CE%AF%CE%B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ΑΥΤΟΚΡΑΤΟΡΙΑ ΜΕΓΑΛΟΥ ΑΛΕΞΑΝΔΡΟΥ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48C034A-2C09-CAA0-611B-1BD24B3C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Ο Μέγας Αλέξανδρος , μετά τη δολοφονία του Φιλίππου, συνενώνει τις περισσότερες πόλεις κράτη σε μία κοινή εκστρατεία εναντίον των Περσών.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Μέσα σε 12 περίπου χρόνια (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334 </a:t>
            </a:r>
            <a:r>
              <a:rPr lang="el-GR" b="0" i="0" dirty="0" err="1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π.Χ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- 323 </a:t>
            </a:r>
            <a:r>
              <a:rPr lang="el-GR" b="0" i="0" dirty="0" err="1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π.Χ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μετά από πολλές σημαντικές </a:t>
            </a:r>
            <a:r>
              <a:rPr lang="el-GR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μάχες</a:t>
            </a:r>
            <a:r>
              <a:rPr lang="el-GR" b="1" i="0" dirty="0" err="1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Γρανικός</a:t>
            </a:r>
            <a:r>
              <a:rPr lang="el-GR" b="1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Ισσός, </a:t>
            </a:r>
            <a:r>
              <a:rPr lang="el-GR" b="1" i="0" dirty="0" err="1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Τύρος</a:t>
            </a:r>
            <a:r>
              <a:rPr lang="el-GR" b="1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Γαυγάμηλα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l-GR" b="1" i="0" dirty="0" err="1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Υδάσπης</a:t>
            </a:r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,  η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εκστρατεία </a:t>
            </a:r>
            <a:r>
              <a:rPr lang="el-GR" b="0" i="0" dirty="0" err="1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κατακτήσεών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του από την Ελλάδα εκτεινόταν σε όλη την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2" tooltip="Μικρά Ασ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Μικρά Ασία</a:t>
            </a:r>
            <a:r>
              <a:rPr lang="el-GR" b="0" i="0" dirty="0">
                <a:solidFill>
                  <a:srgbClr val="202122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τη</a:t>
            </a:r>
            <a:r>
              <a:rPr lang="el-GR" b="0" i="0" dirty="0">
                <a:solidFill>
                  <a:srgbClr val="202122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3" tooltip="Συρ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Συρία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τη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4" tooltip="Φοινίκ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Φοινίκη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την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5" tooltip="Αρχαία Αίγυπτ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Αίγυπτο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τη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6" tooltip="Μεσοποταμ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Μεσοποταμία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την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7" tooltip="Περσ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Περσία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το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8" tooltip="Αφγανιστά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Αφγανιστάν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και την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9" tooltip="Ινδ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Ινδία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Επέκτεινε τα όρια της </a:t>
            </a:r>
            <a:r>
              <a:rPr lang="el-GR" b="0" i="0" u="none" strike="noStrike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10" tooltip="Μακεδονική αυτοκρατορ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Μακεδονικής Αυτοκρατορίας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του μέχρι την πόλη </a:t>
            </a:r>
            <a:r>
              <a:rPr lang="el-GR" b="0" i="0" u="none" strike="noStrike" dirty="0" err="1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hlinkClick r:id="rId11" tooltip="Τάξιλ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Τάξιλα</a:t>
            </a:r>
            <a:r>
              <a:rPr lang="el-GR" b="0" i="0" dirty="0">
                <a:solidFill>
                  <a:srgbClr val="FFC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στο σημερινό Πακιστάν.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Ο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Αλέξανδρος </a:t>
            </a:r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πεθαίνει 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στη Βαβυλώνα, πριν κλείσει το 33ο έτος της ηλικίας του, στις 10 Ιουνίου του 323 π.Χ..</a:t>
            </a:r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497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6DC54-1837-988E-4041-63C4DB034614}"/>
              </a:ext>
            </a:extLst>
          </p:cNvPr>
          <p:cNvSpPr txBox="1"/>
          <p:nvPr/>
        </p:nvSpPr>
        <p:spPr>
          <a:xfrm>
            <a:off x="426720" y="2372979"/>
            <a:ext cx="113211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Οι σπουδαιότερες πόλεις ήταν: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▪ η Αλεξάνδρεια                        ▪ η Αντιόχεια                         ▪ η Πέργαμος </a:t>
            </a:r>
          </a:p>
          <a:p>
            <a:endParaRPr lang="el-GR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ΑΛΕΞΑΝΔΡΕΙΑ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Ιδρύθηκε από τον Μ. Αλέξανδρο (331 π.Χ.) και εξελίχθηκε γρήγορα σε εμπορικό, οικονομικό και πολιτιστικό κέντρο. Η ανάπτυξή της οφείλεται κυρίως στο λιμάνι της, το οποίο προστατευόταν από ένα μικρό νησάκι, πάνω στο οποίο κατασκευάστηκε ένα από τα 7 θαύματα του αρχαίου κόσμου: Ο φάρος της Αλεξάνδρειας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Στην Αλεξάνδρεια ξεχώριζαν: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το Μουσείο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η Βιβλιοθήκη</a:t>
            </a:r>
          </a:p>
        </p:txBody>
      </p:sp>
    </p:spTree>
    <p:extLst>
      <p:ext uri="{BB962C8B-B14F-4D97-AF65-F5344CB8AC3E}">
        <p14:creationId xmlns:p14="http://schemas.microsoft.com/office/powerpoint/2010/main" val="106152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FD388-CF86-FB24-A90D-CA36EB57AB9D}"/>
              </a:ext>
            </a:extLst>
          </p:cNvPr>
          <p:cNvSpPr txBox="1"/>
          <p:nvPr/>
        </p:nvSpPr>
        <p:spPr>
          <a:xfrm>
            <a:off x="448197" y="2758673"/>
            <a:ext cx="112956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Το Μουσείο ήταν αφιερωμένο στις Μούσες, όπου συγκεντρώνονταν πνευματικοί άνθρωποι. Είχε ζωολογικό και βοτανικό κήπο και χώρους αστρονομικής μελέτης. Η Βιβλιοθήκη ήταν χώρος εργασίας των γραμματικών, οι οποίο κατέγραφαν και σχολίαζαν κείμενα αρχαίων συγγραφέων. Η ανάπτυξή της οφειλόταν στην εύκολη επεξεργασία του πάπυρου. Υπολογίζεται ότι υπήρχαν περίπου 500.000 χειρόγραφα στην βιβλιοθήκη.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sz="2000" b="1" i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ΑΝΤΙΟΧΕΙΑ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Ιδρύθηκε από τον Σέλευκο το 300 π.Χ. στον ποταμό </a:t>
            </a:r>
            <a:r>
              <a:rPr lang="el-GR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Ορόντη</a:t>
            </a:r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Είχε 4 συνοικισμούς και γι’ αυτό ονομάστηκε και «</a:t>
            </a:r>
            <a:r>
              <a:rPr lang="el-GR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τετράπολις</a:t>
            </a:r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». Αρχικοί κάτοικοι ήταν Έλληνες, αργότερα ήρθαν κι άλλα ασιατικά έθνη και έτσι μεταβλήθηκε σε πολυπολιτισμικό κέντρο.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74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EB2BF-BD18-06A6-1BDB-E608C682A358}"/>
              </a:ext>
            </a:extLst>
          </p:cNvPr>
          <p:cNvSpPr txBox="1"/>
          <p:nvPr/>
        </p:nvSpPr>
        <p:spPr>
          <a:xfrm>
            <a:off x="1227909" y="2766370"/>
            <a:ext cx="101019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ΠΕΡΓΑΜΟΣ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Πρωτεύουσα του κράτους των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Ατταλιδών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 στην Μικρά Ασία. Ο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Άτταλος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 Α΄ επέκτεινε την εξουσία του σε όλη την Μικρά Ασία. Η Πέργαμος φημιζόταν για: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τη βιβλιοθήκη της (200.000 χειρόγραφα)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την ακρόπολή της με τον βωμό της αφιερωμένο στον Δία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Η έλλειψη παπύρου οδήγησε στην ανακάλυψη της «περγαμηνής», ενός υλικού προερχόμενο από το δέρμα κατσίκας.</a:t>
            </a:r>
          </a:p>
        </p:txBody>
      </p:sp>
    </p:spTree>
    <p:extLst>
      <p:ext uri="{BB962C8B-B14F-4D97-AF65-F5344CB8AC3E}">
        <p14:creationId xmlns:p14="http://schemas.microsoft.com/office/powerpoint/2010/main" val="133707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00D16-2DE5-941E-788B-F6D5C3E5A685}"/>
              </a:ext>
            </a:extLst>
          </p:cNvPr>
          <p:cNvSpPr txBox="1"/>
          <p:nvPr/>
        </p:nvSpPr>
        <p:spPr>
          <a:xfrm>
            <a:off x="687978" y="2801204"/>
            <a:ext cx="110424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l-GR" b="1" i="1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Η ΓΛΩΣΣΑ</a:t>
            </a:r>
          </a:p>
          <a:p>
            <a:pPr algn="just" fontAlgn="base"/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Η </a:t>
            </a:r>
            <a:r>
              <a:rPr lang="el-GR" b="1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οικουμενικότητα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του Ελληνιστικού Πολιτισμού φαίνεται στη χρήση της </a:t>
            </a:r>
            <a:r>
              <a:rPr lang="el-GR" b="1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γλώσσας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</a:p>
          <a:p>
            <a:pPr algn="just" fontAlgn="base"/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 fontAlgn="base"/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Η </a:t>
            </a:r>
            <a:r>
              <a:rPr lang="el-GR" b="1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κοινή ελληνική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ή απλώς κοινή προήλθε από τη συγχώνευση των ελληνικών διαλέκτων με βάση την αττική διάλεκτο.</a:t>
            </a:r>
          </a:p>
          <a:p>
            <a:pPr algn="just" fontAlgn="base"/>
            <a:endParaRPr lang="el-GR" b="0" i="0" dirty="0">
              <a:solidFill>
                <a:srgbClr val="C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 fontAlgn="base"/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Η κοινή χρησιμοποιήθηκε τόσο προφορικά όσο και γραπτά από τον λαό (δηλαδή τόσο τους Έλληνες όσο και του εξελληνισμένους γηγενείς) και από τους συγγραφείς. </a:t>
            </a:r>
          </a:p>
          <a:p>
            <a:pPr algn="just" fontAlgn="base"/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 fontAlgn="base"/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Τα κηρύγματα του Χριστιανισμού διαδόθηκαν με την κοινή και η </a:t>
            </a:r>
            <a:r>
              <a:rPr lang="el-GR" b="1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Βίβλος</a:t>
            </a:r>
            <a:r>
              <a:rPr lang="el-GR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είναι γραμμένη στην κοινή ελληνική.</a:t>
            </a:r>
          </a:p>
        </p:txBody>
      </p:sp>
    </p:spTree>
    <p:extLst>
      <p:ext uri="{BB962C8B-B14F-4D97-AF65-F5344CB8AC3E}">
        <p14:creationId xmlns:p14="http://schemas.microsoft.com/office/powerpoint/2010/main" val="164122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93EB7-6121-31EE-910E-28BBEC417FF7}"/>
              </a:ext>
            </a:extLst>
          </p:cNvPr>
          <p:cNvSpPr txBox="1"/>
          <p:nvPr/>
        </p:nvSpPr>
        <p:spPr>
          <a:xfrm>
            <a:off x="1254034" y="2765533"/>
            <a:ext cx="92920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l-GR" sz="2000" b="1" i="1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ΤΑ ΓΡΑΜΜΑΤΑ</a:t>
            </a:r>
          </a:p>
          <a:p>
            <a:pPr algn="ctr" fontAlgn="base"/>
            <a:endParaRPr lang="el-GR" sz="2000" b="0" i="0" dirty="0">
              <a:solidFill>
                <a:srgbClr val="C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 fontAlgn="base"/>
            <a:r>
              <a:rPr lang="el-GR" sz="2000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Κατά την ελληνιστική εποχή υπάρχει μαζική παραγωγή βιβλίων λόγω της ευρείας χρήσης του παπύρου και της περγαμηνής, αλλά και λόγω της ύπαρξης των βιβλιοθηκών. (Αλεξάνδρεια και Πέργαμος)</a:t>
            </a:r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l-GR" sz="2000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algn="just" fontAlgn="base"/>
            <a:endParaRPr lang="el-GR" sz="2000" b="0" i="0" dirty="0">
              <a:solidFill>
                <a:srgbClr val="C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 fontAlgn="base"/>
            <a:r>
              <a:rPr lang="el-GR" sz="2000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Οι συγγραφείς είναι κυρίως μιμητές έργων της κλασσικής εποχής. Στις βιβλιοθήκες αντέγραφαν και σχολίαζαν τα κείμενα των κλασσικών συγγραφέων. </a:t>
            </a:r>
          </a:p>
          <a:p>
            <a:pPr algn="just" fontAlgn="base"/>
            <a:endParaRPr lang="el-GR" sz="2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 fontAlgn="base"/>
            <a:r>
              <a:rPr lang="el-GR" sz="2000" b="0" i="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Αυτήν την εργασία επιτελούσαν οι γραμματικοί, που μπορούν να θεωρηθούν οι πρώτοι φιλόλογοι.</a:t>
            </a:r>
          </a:p>
        </p:txBody>
      </p:sp>
    </p:spTree>
    <p:extLst>
      <p:ext uri="{BB962C8B-B14F-4D97-AF65-F5344CB8AC3E}">
        <p14:creationId xmlns:p14="http://schemas.microsoft.com/office/powerpoint/2010/main" val="28199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A21AC-9491-6997-F7D7-9C12446FF1B7}"/>
              </a:ext>
            </a:extLst>
          </p:cNvPr>
          <p:cNvSpPr txBox="1"/>
          <p:nvPr/>
        </p:nvSpPr>
        <p:spPr>
          <a:xfrm>
            <a:off x="3048000" y="30993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Ερατοσθένης ο </a:t>
            </a:r>
            <a:r>
              <a:rPr lang="el-GR" b="1" i="0" dirty="0" err="1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Κυρηναίος</a:t>
            </a:r>
            <a:r>
              <a:rPr lang="el-GR" b="1" i="0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(Κυρήνη, 276 π.Χ. – Αλεξάνδρεια, 194 π.Χ.)</a:t>
            </a:r>
            <a:endParaRPr lang="el-GR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983A4-3965-2543-3871-D32068473E80}"/>
              </a:ext>
            </a:extLst>
          </p:cNvPr>
          <p:cNvSpPr txBox="1"/>
          <p:nvPr/>
        </p:nvSpPr>
        <p:spPr>
          <a:xfrm>
            <a:off x="3048000" y="38474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Αρίσταρχος ο Σάμιος (310 π.Χ. - περίπου 230 π.Χ.) </a:t>
            </a:r>
            <a:endParaRPr lang="el-GR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E5ADD-4EFD-4F96-4EED-D696BA2A2D5B}"/>
              </a:ext>
            </a:extLst>
          </p:cNvPr>
          <p:cNvSpPr txBox="1"/>
          <p:nvPr/>
        </p:nvSpPr>
        <p:spPr>
          <a:xfrm>
            <a:off x="3048000" y="444996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Αρχιμήδης ο Συρακούσιος (Συρακούσες, Μεγάλη Ελλάδα, περ. 287 π.Χ. – Συρακούσες, Μεγάλη Ελλάδα, περ. 212 π.Χ.)</a:t>
            </a:r>
            <a:endParaRPr lang="el-GR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F06C8-A233-08DD-AA35-180E59D9DEED}"/>
              </a:ext>
            </a:extLst>
          </p:cNvPr>
          <p:cNvSpPr txBox="1"/>
          <p:nvPr/>
        </p:nvSpPr>
        <p:spPr>
          <a:xfrm>
            <a:off x="3048000" y="55611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B05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Ευκλείδης από την Αλεξάνδρεια (περ. 350 π.Χ. - 270 π.Χ.)</a:t>
            </a:r>
            <a:endParaRPr lang="el-GR" b="1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93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ΑΥΤΟΚΡΑΤΟΡΙΑ ΜΕΓΑΛΟΥ ΑΛΕΞΑΝΔΡΟΥ</a:t>
            </a:r>
          </a:p>
        </p:txBody>
      </p:sp>
      <p:pic>
        <p:nvPicPr>
          <p:cNvPr id="6" name="y2mate.com - ΜΕΓΑΣ ΑΛΕΞΑΝΔΡΟΣ   Η ΕΚΣΤΡΑΤΕΙΑ 334 πΧ 324 πΧHD_360P">
            <a:hlinkClick r:id="" action="ppaction://media"/>
            <a:extLst>
              <a:ext uri="{FF2B5EF4-FFF2-40B4-BE49-F238E27FC236}">
                <a16:creationId xmlns:a16="http://schemas.microsoft.com/office/drawing/2014/main" id="{63379687-76D7-06A2-A510-AAA8C6EC33A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2063" y="2603500"/>
            <a:ext cx="6073775" cy="3416300"/>
          </a:xfrm>
        </p:spPr>
      </p:pic>
    </p:spTree>
    <p:extLst>
      <p:ext uri="{BB962C8B-B14F-4D97-AF65-F5344CB8AC3E}">
        <p14:creationId xmlns:p14="http://schemas.microsoft.com/office/powerpoint/2010/main" val="11647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C8F331C7-2BF7-E53F-332A-CDA6FFD38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785701"/>
              </p:ext>
            </p:extLst>
          </p:nvPr>
        </p:nvGraphicFramePr>
        <p:xfrm>
          <a:off x="940526" y="2603500"/>
          <a:ext cx="10232570" cy="3590277"/>
        </p:xfrm>
        <a:graphic>
          <a:graphicData uri="http://schemas.openxmlformats.org/drawingml/2006/table">
            <a:tbl>
              <a:tblPr/>
              <a:tblGrid>
                <a:gridCol w="2104529">
                  <a:extLst>
                    <a:ext uri="{9D8B030D-6E8A-4147-A177-3AD203B41FA5}">
                      <a16:colId xmlns:a16="http://schemas.microsoft.com/office/drawing/2014/main" val="777246252"/>
                    </a:ext>
                  </a:extLst>
                </a:gridCol>
                <a:gridCol w="8128041">
                  <a:extLst>
                    <a:ext uri="{9D8B030D-6E8A-4147-A177-3AD203B41FA5}">
                      <a16:colId xmlns:a16="http://schemas.microsoft.com/office/drawing/2014/main" val="1968979686"/>
                    </a:ext>
                  </a:extLst>
                </a:gridCol>
              </a:tblGrid>
              <a:tr h="1583417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θέμα της διαδοχής</a:t>
                      </a:r>
                    </a:p>
                  </a:txBody>
                  <a:tcPr marL="43310" marR="43310" marT="43310" marB="433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800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Ο Αλέξανδρος πέθανε χωρίς να αφήσει διάδοχο. Ο ετεροθαλής αδελφός του Φίλιππος </a:t>
                      </a:r>
                      <a:r>
                        <a:rPr lang="el-GR" sz="1800" dirty="0" err="1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Αρριδαίος</a:t>
                      </a:r>
                      <a:r>
                        <a:rPr lang="el-GR" sz="1800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δεν είχε τα απαραίτητα προσόντα. Δεν μπορούσε, ως εκ τούτου, να αποτελέσει λύση στο οξύ πρόβλημα της διακυβέρνησης του κράτους˙ το ίδιο επίσης ίσχυε και για τον γιο του Αλέξανδρου, που στο μεταξύ είχε γεννηθεί.</a:t>
                      </a:r>
                    </a:p>
                  </a:txBody>
                  <a:tcPr marL="43310" marR="43310" marT="43310" marB="433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99670"/>
                  </a:ext>
                </a:extLst>
              </a:tr>
              <a:tr h="1832883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Διάσπαση της αυτοκρατορίας</a:t>
                      </a:r>
                    </a:p>
                  </a:txBody>
                  <a:tcPr marL="43310" marR="43310" marT="43310" marB="433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800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Η σύγκρουση των «διαδόχων» υπήρξε άγρια. Ο καθένας προσπαθούσε με κάθε τρόπο να υπερισχύσει. Παρατηρήθηκε μάλιστα το φαινόμενο να στρέφονται όλοι κατά του εκάστοτε ισχυρού. Η πιο αποφασιστική μάχη, στην οποία πήραν μέρος οι κυριότεροι διεκδικητές, έγινε στην </a:t>
                      </a:r>
                      <a:r>
                        <a:rPr lang="el-GR" sz="1800" dirty="0" err="1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Ιψό</a:t>
                      </a:r>
                      <a:r>
                        <a:rPr lang="el-GR" sz="1800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(301 π.Χ.). Η αυτοκρατορία του Αλέξανδρου διασπάστηκε οριστικά. Τα κράτη που προέκυψαν ήταν: της Μακεδονίας, της Θράκης, της Συρίας και της Αιγύπτου.</a:t>
                      </a:r>
                    </a:p>
                  </a:txBody>
                  <a:tcPr marL="43310" marR="43310" marT="43310" marB="433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4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6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5329F5F2-FEF7-8C19-5C3B-5D4B17C9D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53186"/>
              </p:ext>
            </p:extLst>
          </p:nvPr>
        </p:nvGraphicFramePr>
        <p:xfrm>
          <a:off x="1154954" y="2325188"/>
          <a:ext cx="8604202" cy="1576251"/>
        </p:xfrm>
        <a:graphic>
          <a:graphicData uri="http://schemas.openxmlformats.org/drawingml/2006/table">
            <a:tbl>
              <a:tblPr/>
              <a:tblGrid>
                <a:gridCol w="1564400">
                  <a:extLst>
                    <a:ext uri="{9D8B030D-6E8A-4147-A177-3AD203B41FA5}">
                      <a16:colId xmlns:a16="http://schemas.microsoft.com/office/drawing/2014/main" val="4139396575"/>
                    </a:ext>
                  </a:extLst>
                </a:gridCol>
                <a:gridCol w="7039802">
                  <a:extLst>
                    <a:ext uri="{9D8B030D-6E8A-4147-A177-3AD203B41FA5}">
                      <a16:colId xmlns:a16="http://schemas.microsoft.com/office/drawing/2014/main" val="3602169483"/>
                    </a:ext>
                  </a:extLst>
                </a:gridCol>
              </a:tblGrid>
              <a:tr h="1576251">
                <a:tc>
                  <a:txBody>
                    <a:bodyPr/>
                    <a:lstStyle/>
                    <a:p>
                      <a:pPr algn="l" fontAlgn="t"/>
                      <a:r>
                        <a:rPr lang="el-GR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κράτος της Αιγύπτου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κράτος της Αιγύπτου ίδρυσε ο στρατηγός του Αλέξανδρου, </a:t>
                      </a:r>
                      <a:r>
                        <a:rPr lang="el-GR" b="1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Πτολεμαίος.</a:t>
                      </a:r>
                      <a:r>
                        <a:rPr lang="el-GR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 Η ζωή οργανώθηκε με βάση τα ελληνικά πρότυπα, ενώ στη διοίκηση διατηρήθηκε γενικά το σύστημα των Φαραώ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4045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D785FC18-3F30-F72D-787E-E2D573478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21594"/>
              </p:ext>
            </p:extLst>
          </p:nvPr>
        </p:nvGraphicFramePr>
        <p:xfrm>
          <a:off x="1154954" y="4049486"/>
          <a:ext cx="8382000" cy="20367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486638574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1695228236"/>
                    </a:ext>
                  </a:extLst>
                </a:gridCol>
              </a:tblGrid>
              <a:tr h="2036718">
                <a:tc>
                  <a:txBody>
                    <a:bodyPr/>
                    <a:lstStyle/>
                    <a:p>
                      <a:pPr algn="l" fontAlgn="t"/>
                      <a:r>
                        <a:rPr lang="el-GR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κράτος της Συρίας</a:t>
                      </a:r>
                      <a:br>
                        <a:rPr lang="el-GR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br>
                        <a:rPr lang="el-GR" dirty="0">
                          <a:solidFill>
                            <a:srgbClr val="BC3539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l-GR" dirty="0">
                          <a:solidFill>
                            <a:srgbClr val="BC3539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l-GR" dirty="0">
                          <a:solidFill>
                            <a:srgbClr val="BC3539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l-GR" dirty="0">
                        <a:solidFill>
                          <a:srgbClr val="BC353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κράτος της Συρίας, του οποίου ιδρυτής υπήρξε ο Σέλευκος (312-281 π.Χ.), αποτελούσε ένα μωσαϊκό εθνοτήτων με ασταθή σύνορα. Ο Σέλευκος μετέφερε την πρωτεύουσα από τη Βαβυλώνα στην Αντιόχεια, πόλη που πήρε το όνομα του πατέρα του. Επίσημη γλώσσα του κράτους ήταν η ελληνική.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8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C427D2DF-0C4C-D6A4-9973-F3482AEAB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58407"/>
              </p:ext>
            </p:extLst>
          </p:nvPr>
        </p:nvGraphicFramePr>
        <p:xfrm>
          <a:off x="1534367" y="2441757"/>
          <a:ext cx="8382000" cy="119253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22678254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217825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l-GR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κράτος της Περγάμου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b="0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Το κράτος της Θράκης διαλύθηκε γρήγορα. Αντίθετα, η περιοχή της Περγάμου που παραχωρήθηκε από τον Σέλευκο στον Φιλέταιρο (281 π.Χ.) εξελίχθηκε σταδιακά σε ανεξάρτητο κράτος.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31849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BDB6C805-99C9-0ABC-B0B3-1F70CB75A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02496"/>
              </p:ext>
            </p:extLst>
          </p:nvPr>
        </p:nvGraphicFramePr>
        <p:xfrm>
          <a:off x="1154954" y="3715385"/>
          <a:ext cx="8572453" cy="1466850"/>
        </p:xfrm>
        <a:graphic>
          <a:graphicData uri="http://schemas.openxmlformats.org/drawingml/2006/table">
            <a:tbl>
              <a:tblPr/>
              <a:tblGrid>
                <a:gridCol w="1736292">
                  <a:extLst>
                    <a:ext uri="{9D8B030D-6E8A-4147-A177-3AD203B41FA5}">
                      <a16:colId xmlns:a16="http://schemas.microsoft.com/office/drawing/2014/main" val="1427342435"/>
                    </a:ext>
                  </a:extLst>
                </a:gridCol>
                <a:gridCol w="6836161">
                  <a:extLst>
                    <a:ext uri="{9D8B030D-6E8A-4147-A177-3AD203B41FA5}">
                      <a16:colId xmlns:a16="http://schemas.microsoft.com/office/drawing/2014/main" val="4273483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l-GR" b="1" i="1" dirty="0">
                          <a:solidFill>
                            <a:srgbClr val="00B05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Η τύχη των ελληνιστικών κρατών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Τα ελληνιστικά βασίλεια δέχθηκαν ένα μεγάλο μεταναστευτικό ρεύμα από την Ελλάδα και </a:t>
                      </a:r>
                      <a:r>
                        <a:rPr lang="el-GR" dirty="0" err="1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απέβησαν</a:t>
                      </a:r>
                      <a:r>
                        <a:rPr lang="el-GR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για πολλά χρόνια κυψέλες του ελληνικού πολιτισμού. Βαθμιαία </a:t>
                      </a:r>
                      <a:r>
                        <a:rPr lang="el-GR" dirty="0" err="1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παρήκμασαν</a:t>
                      </a:r>
                      <a:r>
                        <a:rPr lang="el-GR" dirty="0">
                          <a:solidFill>
                            <a:srgbClr val="C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και υπέκυψαν στη Ρώμη, τη νέα δύναμη που πρόβαλε στη Δύση.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3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4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6708812-7F2E-339F-CE1E-6AEBF84D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2490651"/>
            <a:ext cx="9579429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4D4BA-F417-2117-EBD7-7E0F54F15DD4}"/>
              </a:ext>
            </a:extLst>
          </p:cNvPr>
          <p:cNvSpPr txBox="1"/>
          <p:nvPr/>
        </p:nvSpPr>
        <p:spPr>
          <a:xfrm>
            <a:off x="801189" y="2943497"/>
            <a:ext cx="103457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Ο ελληνιστικός πολιτισμός προήλθε από την σύνθεση ελληνικών και ανατολικών πολιτιστικών στοιχείων. Αυτός ο πολιτισμός ξεπέρασε τα όρια των ελληνιστικών βασιλείων και απέκτησε χαρακτήρα οικουμενικό. Αυτό οφείλεται:</a:t>
            </a:r>
          </a:p>
          <a:p>
            <a:endParaRPr lang="el-GR" sz="2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στη συνεχή μετακίνηση ανθρώπων και αγαθών στα όρια του ελληνιστικού κόσμου</a:t>
            </a:r>
          </a:p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στη δημιουργία μεγαλουπόλεων που εξελίχθηκαν σε πνευματικά κέντρα, όπως: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F75C89-10CB-DB37-1F79-2503C5DAFF96}"/>
              </a:ext>
            </a:extLst>
          </p:cNvPr>
          <p:cNvSpPr txBox="1"/>
          <p:nvPr/>
        </p:nvSpPr>
        <p:spPr>
          <a:xfrm>
            <a:off x="4554583" y="4843530"/>
            <a:ext cx="22293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▪ η Αλεξάνδρεια</a:t>
            </a:r>
          </a:p>
          <a:p>
            <a:endParaRPr lang="el-GR" sz="2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▪ η Αντιόχεια</a:t>
            </a:r>
          </a:p>
          <a:p>
            <a:endParaRPr lang="el-GR" sz="2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▪ η Πέργαμος</a:t>
            </a:r>
          </a:p>
        </p:txBody>
      </p:sp>
    </p:spTree>
    <p:extLst>
      <p:ext uri="{BB962C8B-B14F-4D97-AF65-F5344CB8AC3E}">
        <p14:creationId xmlns:p14="http://schemas.microsoft.com/office/powerpoint/2010/main" val="230041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2DB8D-9084-FDB7-15AB-8EC31F605AFF}"/>
              </a:ext>
            </a:extLst>
          </p:cNvPr>
          <p:cNvSpPr txBox="1"/>
          <p:nvPr/>
        </p:nvSpPr>
        <p:spPr>
          <a:xfrm>
            <a:off x="1036320" y="253324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Η οικουμενικότητα γίνεται φανερή σε όλες τις εκφράσεις της καθημερινής ζωής, όπως: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65EDF-925B-604B-486B-A5727AF04904}"/>
              </a:ext>
            </a:extLst>
          </p:cNvPr>
          <p:cNvSpPr txBox="1"/>
          <p:nvPr/>
        </p:nvSpPr>
        <p:spPr>
          <a:xfrm>
            <a:off x="3884023" y="378108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στη γλώσσα</a:t>
            </a:r>
          </a:p>
          <a:p>
            <a:r>
              <a:rPr lang="el-G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στις θρησκευτικές πεποιθήσεις</a:t>
            </a:r>
          </a:p>
          <a:p>
            <a:r>
              <a:rPr lang="el-G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στα γράμματα</a:t>
            </a:r>
          </a:p>
          <a:p>
            <a:r>
              <a:rPr lang="el-G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στις επιστήμες</a:t>
            </a:r>
          </a:p>
          <a:p>
            <a:r>
              <a:rPr lang="el-G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στις τέχνες</a:t>
            </a:r>
          </a:p>
        </p:txBody>
      </p:sp>
    </p:spTree>
    <p:extLst>
      <p:ext uri="{BB962C8B-B14F-4D97-AF65-F5344CB8AC3E}">
        <p14:creationId xmlns:p14="http://schemas.microsoft.com/office/powerpoint/2010/main" val="68383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3ECD25F-2950-6640-5EB9-2C12B58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rgbClr val="FFC000"/>
                </a:solidFill>
              </a:rPr>
              <a:t>ΕΛΛΗΝΙΣΤΙΚΑ  ΒΑΣΙΛΕΙΑ</a:t>
            </a:r>
            <a:br>
              <a:rPr lang="el-GR" sz="3200" b="1" i="1" dirty="0">
                <a:solidFill>
                  <a:srgbClr val="FFC000"/>
                </a:solidFill>
              </a:rPr>
            </a:br>
            <a:endParaRPr lang="el-GR" sz="3200" b="1" i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26C3-E5A9-FE3B-03EE-4FAD28EB1D97}"/>
              </a:ext>
            </a:extLst>
          </p:cNvPr>
          <p:cNvSpPr txBox="1"/>
          <p:nvPr/>
        </p:nvSpPr>
        <p:spPr>
          <a:xfrm>
            <a:off x="505097" y="2544974"/>
            <a:ext cx="114169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1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ΤΑ ΕΛΛΗΝΙΣΤΙΚΑ ΠΝΕΥΜΑΤΙΚΑ ΚΕΝΤΡΑ</a:t>
            </a:r>
          </a:p>
          <a:p>
            <a:endParaRPr lang="el-GR" dirty="0"/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Οι πόλεις που ιδρύθηκαν από τον Μ. Αλέξανδρο και τους διαδόχους του εξελίχθηκαν γρήγορα σε μεγάλα οικονομικά και πνευματικά κέντρα. Ιδρύθηκαν με:</a:t>
            </a:r>
          </a:p>
          <a:p>
            <a:endParaRPr lang="el-GR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πολεοδομικό σύστημα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τείχη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ανάκτορα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αγορές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γυμνάσια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παλαίστρες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στάδια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θέατρα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βιβλιοθήκες</a:t>
            </a:r>
          </a:p>
          <a:p>
            <a:r>
              <a:rPr lang="el-G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ναούς και βωμούς</a:t>
            </a:r>
          </a:p>
        </p:txBody>
      </p:sp>
    </p:spTree>
    <p:extLst>
      <p:ext uri="{BB962C8B-B14F-4D97-AF65-F5344CB8AC3E}">
        <p14:creationId xmlns:p14="http://schemas.microsoft.com/office/powerpoint/2010/main" val="164855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Αίθουσα συσκέψεων (Ιόντα)</Template>
  <TotalTime>155</TotalTime>
  <Words>1085</Words>
  <Application>Microsoft Office PowerPoint</Application>
  <PresentationFormat>Ευρεία οθόνη</PresentationFormat>
  <Paragraphs>104</Paragraphs>
  <Slides>15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Batang</vt:lpstr>
      <vt:lpstr>Arial</vt:lpstr>
      <vt:lpstr>Century Gothic</vt:lpstr>
      <vt:lpstr>Wingdings 3</vt:lpstr>
      <vt:lpstr>Αίθουσα συσκέψεων "Ιόν"</vt:lpstr>
      <vt:lpstr>ΑΥΤΟΚΡΑΤΟΡΙΑ ΜΕΓΑΛΟΥ ΑΛΕΞΑΝΔΡΟΥ</vt:lpstr>
      <vt:lpstr>ΑΥΤΟΚΡΑΤΟΡΙΑ ΜΕΓΑΛΟΥ ΑΛΕΞΑΝΔΡΟΥ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  <vt:lpstr>ΕΛΛΗΝΙΣΤΙΚΑ  ΒΑΣΙΛΕΙΑ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Iliana Margariti</dc:creator>
  <cp:lastModifiedBy>Iliana Margariti</cp:lastModifiedBy>
  <cp:revision>7</cp:revision>
  <dcterms:created xsi:type="dcterms:W3CDTF">2024-09-17T08:40:36Z</dcterms:created>
  <dcterms:modified xsi:type="dcterms:W3CDTF">2024-09-17T11:18:54Z</dcterms:modified>
</cp:coreProperties>
</file>