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s/slide47.xml" ContentType="application/vnd.openxmlformats-officedocument.presentationml.slide+xml"/>
  <Override PartName="/ppt/slides/slide56.xml" ContentType="application/vnd.openxmlformats-officedocument.presentationml.slide+xml"/>
  <Override PartName="/ppt/slides/slide58.xml" ContentType="application/vnd.openxmlformats-officedocument.presentationml.slide+xml"/>
  <Override PartName="/ppt/slides/slide67.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7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slides/slide70.xml" ContentType="application/vnd.openxmlformats-officedocument.presentationml.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s/slide7.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slides/slide68.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s/slide66.xml" ContentType="application/vnd.openxmlformats-officedocument.presentationml.slide+xml"/>
  <Override PartName="/ppt/slideLayouts/slideLayout7.xml" ContentType="application/vnd.openxmlformats-officedocument.presentationml.slideLayout+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slides/slide64.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s/slide71.xml" ContentType="application/vnd.openxmlformats-officedocument.presentationml.slide+xml"/>
  <Default Extension="jpeg" ContentType="image/jpeg"/>
  <Override PartName="/ppt/slideLayouts/slideLayout3.xml" ContentType="application/vnd.openxmlformats-officedocument.presentationml.slideLayout+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0.xml" ContentType="application/vnd.openxmlformats-officedocument.presentationml.slideLayout+xml"/>
  <Default Extension="gif" ContentType="image/gif"/>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sldIdLst>
    <p:sldId id="257" r:id="rId2"/>
    <p:sldId id="307" r:id="rId3"/>
    <p:sldId id="306" r:id="rId4"/>
    <p:sldId id="308" r:id="rId5"/>
    <p:sldId id="256" r:id="rId6"/>
    <p:sldId id="276" r:id="rId7"/>
    <p:sldId id="259" r:id="rId8"/>
    <p:sldId id="277" r:id="rId9"/>
    <p:sldId id="278" r:id="rId10"/>
    <p:sldId id="258" r:id="rId11"/>
    <p:sldId id="298" r:id="rId12"/>
    <p:sldId id="299" r:id="rId13"/>
    <p:sldId id="300" r:id="rId14"/>
    <p:sldId id="302" r:id="rId15"/>
    <p:sldId id="331" r:id="rId16"/>
    <p:sldId id="301" r:id="rId17"/>
    <p:sldId id="386" r:id="rId18"/>
    <p:sldId id="303" r:id="rId19"/>
    <p:sldId id="261" r:id="rId20"/>
    <p:sldId id="260" r:id="rId21"/>
    <p:sldId id="262" r:id="rId22"/>
    <p:sldId id="263" r:id="rId23"/>
    <p:sldId id="264" r:id="rId24"/>
    <p:sldId id="339" r:id="rId25"/>
    <p:sldId id="341" r:id="rId26"/>
    <p:sldId id="345" r:id="rId27"/>
    <p:sldId id="286" r:id="rId28"/>
    <p:sldId id="351" r:id="rId29"/>
    <p:sldId id="353" r:id="rId30"/>
    <p:sldId id="350" r:id="rId31"/>
    <p:sldId id="352" r:id="rId32"/>
    <p:sldId id="354" r:id="rId33"/>
    <p:sldId id="355" r:id="rId34"/>
    <p:sldId id="364" r:id="rId35"/>
    <p:sldId id="361" r:id="rId36"/>
    <p:sldId id="360" r:id="rId37"/>
    <p:sldId id="376" r:id="rId38"/>
    <p:sldId id="377" r:id="rId39"/>
    <p:sldId id="356" r:id="rId40"/>
    <p:sldId id="374" r:id="rId41"/>
    <p:sldId id="375" r:id="rId42"/>
    <p:sldId id="296" r:id="rId43"/>
    <p:sldId id="362" r:id="rId44"/>
    <p:sldId id="366" r:id="rId45"/>
    <p:sldId id="367" r:id="rId46"/>
    <p:sldId id="357" r:id="rId47"/>
    <p:sldId id="368" r:id="rId48"/>
    <p:sldId id="369" r:id="rId49"/>
    <p:sldId id="370" r:id="rId50"/>
    <p:sldId id="371" r:id="rId51"/>
    <p:sldId id="372" r:id="rId52"/>
    <p:sldId id="373" r:id="rId53"/>
    <p:sldId id="358" r:id="rId54"/>
    <p:sldId id="378" r:id="rId55"/>
    <p:sldId id="379" r:id="rId56"/>
    <p:sldId id="359" r:id="rId57"/>
    <p:sldId id="363" r:id="rId58"/>
    <p:sldId id="297" r:id="rId59"/>
    <p:sldId id="383" r:id="rId60"/>
    <p:sldId id="384" r:id="rId61"/>
    <p:sldId id="380" r:id="rId62"/>
    <p:sldId id="381" r:id="rId63"/>
    <p:sldId id="382" r:id="rId64"/>
    <p:sldId id="287" r:id="rId65"/>
    <p:sldId id="290" r:id="rId66"/>
    <p:sldId id="291" r:id="rId67"/>
    <p:sldId id="292" r:id="rId68"/>
    <p:sldId id="293" r:id="rId69"/>
    <p:sldId id="294" r:id="rId70"/>
    <p:sldId id="387" r:id="rId71"/>
    <p:sldId id="385" r:id="rId72"/>
    <p:sldId id="365" r:id="rId73"/>
  </p:sldIdLst>
  <p:sldSz cx="9144000" cy="6858000" type="screen4x3"/>
  <p:notesSz cx="7104063" cy="10234613"/>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5368" autoAdjust="0"/>
    <p:restoredTop sz="94660"/>
  </p:normalViewPr>
  <p:slideViewPr>
    <p:cSldViewPr>
      <p:cViewPr varScale="1">
        <p:scale>
          <a:sx n="64" d="100"/>
          <a:sy n="64" d="100"/>
        </p:scale>
        <p:origin x="-1488" y="-102"/>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Διαφάνεια τίτλου">
    <p:bg>
      <p:bgRef idx="1001">
        <a:schemeClr val="bg1"/>
      </p:bgRef>
    </p:bg>
    <p:spTree>
      <p:nvGrpSpPr>
        <p:cNvPr id="1" name=""/>
        <p:cNvGrpSpPr/>
        <p:nvPr/>
      </p:nvGrpSpPr>
      <p:grpSpPr>
        <a:xfrm>
          <a:off x="0" y="0"/>
          <a:ext cx="0" cy="0"/>
          <a:chOff x="0" y="0"/>
          <a:chExt cx="0" cy="0"/>
        </a:xfrm>
      </p:grpSpPr>
      <p:sp>
        <p:nvSpPr>
          <p:cNvPr id="8" name="7 - Τίτλος"/>
          <p:cNvSpPr>
            <a:spLocks noGrp="1"/>
          </p:cNvSpPr>
          <p:nvPr>
            <p:ph type="ctrTitle"/>
          </p:nvPr>
        </p:nvSpPr>
        <p:spPr>
          <a:xfrm>
            <a:off x="2286000" y="3124200"/>
            <a:ext cx="6172200" cy="1894362"/>
          </a:xfrm>
        </p:spPr>
        <p:txBody>
          <a:bodyPr/>
          <a:lstStyle>
            <a:lvl1pPr>
              <a:defRPr b="1"/>
            </a:lvl1pPr>
          </a:lstStyle>
          <a:p>
            <a:r>
              <a:rPr kumimoji="0" lang="el-GR" smtClean="0"/>
              <a:t>Kλικ για επεξεργασία του τίτλου</a:t>
            </a:r>
            <a:endParaRPr kumimoji="0" lang="en-US"/>
          </a:p>
        </p:txBody>
      </p:sp>
      <p:sp>
        <p:nvSpPr>
          <p:cNvPr id="9" name="8 - Υπότιτλος"/>
          <p:cNvSpPr>
            <a:spLocks noGrp="1"/>
          </p:cNvSpPr>
          <p:nvPr>
            <p:ph type="subTitle" idx="1"/>
          </p:nvPr>
        </p:nvSpPr>
        <p:spPr>
          <a:xfrm>
            <a:off x="2286000" y="5003322"/>
            <a:ext cx="6172200" cy="1371600"/>
          </a:xfrm>
        </p:spPr>
        <p:txBody>
          <a:bodyPr/>
          <a:lstStyle>
            <a:lvl1pPr marL="0" indent="0" algn="l">
              <a:buNone/>
              <a:defRPr sz="1800" b="1">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l-GR" smtClean="0"/>
              <a:t>Κάντε κλικ για να επεξεργαστείτε τον υπότιτλο του υποδείγματος</a:t>
            </a:r>
            <a:endParaRPr kumimoji="0" lang="en-US"/>
          </a:p>
        </p:txBody>
      </p:sp>
      <p:sp>
        <p:nvSpPr>
          <p:cNvPr id="28" name="27 - Θέση ημερομηνίας"/>
          <p:cNvSpPr>
            <a:spLocks noGrp="1"/>
          </p:cNvSpPr>
          <p:nvPr>
            <p:ph type="dt" sz="half" idx="10"/>
          </p:nvPr>
        </p:nvSpPr>
        <p:spPr bwMode="auto">
          <a:xfrm rot="5400000">
            <a:off x="7764621" y="1174097"/>
            <a:ext cx="2286000" cy="381000"/>
          </a:xfrm>
        </p:spPr>
        <p:txBody>
          <a:bodyPr/>
          <a:lstStyle/>
          <a:p>
            <a:fld id="{E241D325-9990-4B8A-8267-A20C1011F2AF}" type="datetimeFigureOut">
              <a:rPr lang="el-GR" smtClean="0"/>
              <a:pPr/>
              <a:t>12/9/2023</a:t>
            </a:fld>
            <a:endParaRPr lang="el-GR"/>
          </a:p>
        </p:txBody>
      </p:sp>
      <p:sp>
        <p:nvSpPr>
          <p:cNvPr id="17" name="16 - Θέση υποσέλιδου"/>
          <p:cNvSpPr>
            <a:spLocks noGrp="1"/>
          </p:cNvSpPr>
          <p:nvPr>
            <p:ph type="ftr" sz="quarter" idx="11"/>
          </p:nvPr>
        </p:nvSpPr>
        <p:spPr bwMode="auto">
          <a:xfrm rot="5400000">
            <a:off x="7077269" y="4181669"/>
            <a:ext cx="3657600" cy="384048"/>
          </a:xfrm>
        </p:spPr>
        <p:txBody>
          <a:bodyPr/>
          <a:lstStyle/>
          <a:p>
            <a:endParaRPr lang="el-GR"/>
          </a:p>
        </p:txBody>
      </p:sp>
      <p:sp>
        <p:nvSpPr>
          <p:cNvPr id="10" name="9 - Ορθογώνιο"/>
          <p:cNvSpPr/>
          <p:nvPr/>
        </p:nvSpPr>
        <p:spPr bwMode="auto">
          <a:xfrm>
            <a:off x="381000" y="0"/>
            <a:ext cx="609600" cy="6858000"/>
          </a:xfrm>
          <a:prstGeom prst="rect">
            <a:avLst/>
          </a:prstGeom>
          <a:solidFill>
            <a:schemeClr val="accent1">
              <a:tint val="60000"/>
              <a:alpha val="54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11 - Ορθογώνιο"/>
          <p:cNvSpPr/>
          <p:nvPr/>
        </p:nvSpPr>
        <p:spPr bwMode="auto">
          <a:xfrm>
            <a:off x="276336" y="0"/>
            <a:ext cx="104664" cy="6858000"/>
          </a:xfrm>
          <a:prstGeom prst="rect">
            <a:avLst/>
          </a:prstGeom>
          <a:solidFill>
            <a:schemeClr val="accent1">
              <a:tint val="40000"/>
              <a:alpha val="36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4" name="13 - Ορθογώνιο"/>
          <p:cNvSpPr/>
          <p:nvPr/>
        </p:nvSpPr>
        <p:spPr bwMode="auto">
          <a:xfrm>
            <a:off x="990600" y="0"/>
            <a:ext cx="181872" cy="6858000"/>
          </a:xfrm>
          <a:prstGeom prst="rect">
            <a:avLst/>
          </a:prstGeom>
          <a:solidFill>
            <a:schemeClr val="accent1">
              <a:tint val="40000"/>
              <a:alpha val="7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9" name="18 - Ορθογώνιο"/>
          <p:cNvSpPr/>
          <p:nvPr/>
        </p:nvSpPr>
        <p:spPr bwMode="auto">
          <a:xfrm>
            <a:off x="1141320" y="0"/>
            <a:ext cx="230280" cy="6858000"/>
          </a:xfrm>
          <a:prstGeom prst="rect">
            <a:avLst/>
          </a:prstGeom>
          <a:solidFill>
            <a:schemeClr val="accent1">
              <a:tint val="20000"/>
              <a:alpha val="7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10 - Ευθεία γραμμή σύνδεσης"/>
          <p:cNvSpPr>
            <a:spLocks noChangeShapeType="1"/>
          </p:cNvSpPr>
          <p:nvPr/>
        </p:nvSpPr>
        <p:spPr bwMode="auto">
          <a:xfrm>
            <a:off x="106344" y="0"/>
            <a:ext cx="0" cy="6858000"/>
          </a:xfrm>
          <a:prstGeom prst="line">
            <a:avLst/>
          </a:prstGeom>
          <a:noFill/>
          <a:ln w="57150" cap="flat" cmpd="sng" algn="ctr">
            <a:solidFill>
              <a:schemeClr val="accent1">
                <a:tint val="60000"/>
                <a:alpha val="7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8" name="17 - Ευθεία γραμμή σύνδεσης"/>
          <p:cNvSpPr>
            <a:spLocks noChangeShapeType="1"/>
          </p:cNvSpPr>
          <p:nvPr/>
        </p:nvSpPr>
        <p:spPr bwMode="auto">
          <a:xfrm>
            <a:off x="914400" y="0"/>
            <a:ext cx="0" cy="6858000"/>
          </a:xfrm>
          <a:prstGeom prst="line">
            <a:avLst/>
          </a:prstGeom>
          <a:noFill/>
          <a:ln w="57150" cap="flat" cmpd="sng" algn="ctr">
            <a:solidFill>
              <a:schemeClr val="accent1">
                <a:tint val="20000"/>
                <a:alpha val="8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0" name="19 - Ευθεία γραμμή σύνδεσης"/>
          <p:cNvSpPr>
            <a:spLocks noChangeShapeType="1"/>
          </p:cNvSpPr>
          <p:nvPr/>
        </p:nvSpPr>
        <p:spPr bwMode="auto">
          <a:xfrm>
            <a:off x="854112" y="0"/>
            <a:ext cx="0" cy="6858000"/>
          </a:xfrm>
          <a:prstGeom prst="line">
            <a:avLst/>
          </a:prstGeom>
          <a:noFill/>
          <a:ln w="5715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6" name="15 - Ευθεία γραμμή σύνδεσης"/>
          <p:cNvSpPr>
            <a:spLocks noChangeShapeType="1"/>
          </p:cNvSpPr>
          <p:nvPr/>
        </p:nvSpPr>
        <p:spPr bwMode="auto">
          <a:xfrm>
            <a:off x="1726640" y="0"/>
            <a:ext cx="0" cy="6858000"/>
          </a:xfrm>
          <a:prstGeom prst="line">
            <a:avLst/>
          </a:prstGeom>
          <a:noFill/>
          <a:ln w="28575" cap="flat" cmpd="sng" algn="ctr">
            <a:solidFill>
              <a:schemeClr val="accent1">
                <a:tint val="60000"/>
                <a:alpha val="82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5" name="14 - Ευθεία γραμμή σύνδεσης"/>
          <p:cNvSpPr>
            <a:spLocks noChangeShapeType="1"/>
          </p:cNvSpPr>
          <p:nvPr/>
        </p:nvSpPr>
        <p:spPr bwMode="auto">
          <a:xfrm>
            <a:off x="1066800" y="0"/>
            <a:ext cx="0" cy="6858000"/>
          </a:xfrm>
          <a:prstGeom prst="line">
            <a:avLst/>
          </a:prstGeom>
          <a:noFill/>
          <a:ln w="9525"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2" name="21 - Ευθεία γραμμή σύνδεσης"/>
          <p:cNvSpPr>
            <a:spLocks noChangeShapeType="1"/>
          </p:cNvSpPr>
          <p:nvPr/>
        </p:nvSpPr>
        <p:spPr bwMode="auto">
          <a:xfrm>
            <a:off x="9113856"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7" name="26 - Ορθογώνιο"/>
          <p:cNvSpPr/>
          <p:nvPr/>
        </p:nvSpPr>
        <p:spPr bwMode="auto">
          <a:xfrm>
            <a:off x="1219200" y="0"/>
            <a:ext cx="76200" cy="6858000"/>
          </a:xfrm>
          <a:prstGeom prst="rect">
            <a:avLst/>
          </a:prstGeom>
          <a:solidFill>
            <a:schemeClr val="accent1">
              <a:tint val="60000"/>
              <a:alpha val="5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1" name="20 - Έλλειψη"/>
          <p:cNvSpPr/>
          <p:nvPr/>
        </p:nvSpPr>
        <p:spPr bwMode="auto">
          <a:xfrm>
            <a:off x="609600" y="3429000"/>
            <a:ext cx="1295400" cy="1295400"/>
          </a:xfrm>
          <a:prstGeom prst="ellipse">
            <a:avLst/>
          </a:prstGeom>
          <a:solidFill>
            <a:schemeClr val="accent1"/>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3" name="22 - Έλλειψη"/>
          <p:cNvSpPr/>
          <p:nvPr/>
        </p:nvSpPr>
        <p:spPr bwMode="auto">
          <a:xfrm>
            <a:off x="1309632" y="4866752"/>
            <a:ext cx="641424" cy="641424"/>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4" name="23 - Έλλειψη"/>
          <p:cNvSpPr/>
          <p:nvPr/>
        </p:nvSpPr>
        <p:spPr bwMode="auto">
          <a:xfrm>
            <a:off x="1091080" y="5500632"/>
            <a:ext cx="137160" cy="13716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6" name="25 - Έλλειψη"/>
          <p:cNvSpPr/>
          <p:nvPr/>
        </p:nvSpPr>
        <p:spPr bwMode="auto">
          <a:xfrm>
            <a:off x="1664208" y="5788152"/>
            <a:ext cx="274320" cy="27432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5" name="24 - Έλλειψη"/>
          <p:cNvSpPr/>
          <p:nvPr/>
        </p:nvSpPr>
        <p:spPr>
          <a:xfrm>
            <a:off x="1905000" y="4495800"/>
            <a:ext cx="365760" cy="365760"/>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9" name="28 - Θέση αριθμού διαφάνειας"/>
          <p:cNvSpPr>
            <a:spLocks noGrp="1"/>
          </p:cNvSpPr>
          <p:nvPr>
            <p:ph type="sldNum" sz="quarter" idx="12"/>
          </p:nvPr>
        </p:nvSpPr>
        <p:spPr bwMode="auto">
          <a:xfrm>
            <a:off x="1325544" y="4928702"/>
            <a:ext cx="609600" cy="517524"/>
          </a:xfrm>
        </p:spPr>
        <p:txBody>
          <a:bodyPr/>
          <a:lstStyle/>
          <a:p>
            <a:fld id="{722ABC40-64E2-4DE2-A1BD-1D7EFEE5FECE}" type="slidenum">
              <a:rPr lang="el-GR" smtClean="0"/>
              <a:pPr/>
              <a:t>‹#›</a:t>
            </a:fld>
            <a:endParaRPr lang="el-GR"/>
          </a:p>
        </p:txBody>
      </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kumimoji="0" lang="el-GR" smtClean="0"/>
              <a:t>Kλικ για επεξεργασία του τίτλου</a:t>
            </a:r>
            <a:endParaRPr kumimoji="0" lang="en-US"/>
          </a:p>
        </p:txBody>
      </p:sp>
      <p:sp>
        <p:nvSpPr>
          <p:cNvPr id="3" name="2 - Θέση κατακόρυφου κειμένου"/>
          <p:cNvSpPr>
            <a:spLocks noGrp="1"/>
          </p:cNvSpPr>
          <p:nvPr>
            <p:ph type="body" orient="vert" idx="1"/>
          </p:nvPr>
        </p:nvSpPr>
        <p:spPr/>
        <p:txBody>
          <a:bodyPr vert="eaVert"/>
          <a:lstStyle/>
          <a:p>
            <a:pPr lvl="0" eaLnBrk="1" latinLnBrk="0" hangingPunct="1"/>
            <a:r>
              <a:rPr lang="el-GR" smtClean="0"/>
              <a:t>Kλικ για επεξεργασία των στυλ του υποδείγματος</a:t>
            </a:r>
          </a:p>
          <a:p>
            <a:pPr lvl="1" eaLnBrk="1" latinLnBrk="0" hangingPunct="1"/>
            <a:r>
              <a:rPr lang="el-GR" smtClean="0"/>
              <a:t>Δεύτερου επιπέδου</a:t>
            </a:r>
          </a:p>
          <a:p>
            <a:pPr lvl="2" eaLnBrk="1" latinLnBrk="0" hangingPunct="1"/>
            <a:r>
              <a:rPr lang="el-GR" smtClean="0"/>
              <a:t>Τρίτου επιπέδου</a:t>
            </a:r>
          </a:p>
          <a:p>
            <a:pPr lvl="3" eaLnBrk="1" latinLnBrk="0" hangingPunct="1"/>
            <a:r>
              <a:rPr lang="el-GR" smtClean="0"/>
              <a:t>Τέταρτου επιπέδου</a:t>
            </a:r>
          </a:p>
          <a:p>
            <a:pPr lvl="4" eaLnBrk="1" latinLnBrk="0" hangingPunct="1"/>
            <a:r>
              <a:rPr lang="el-GR" smtClean="0"/>
              <a:t>Πέμπτου επιπέδου</a:t>
            </a:r>
            <a:endParaRPr kumimoji="0" lang="en-US"/>
          </a:p>
        </p:txBody>
      </p:sp>
      <p:sp>
        <p:nvSpPr>
          <p:cNvPr id="4" name="3 - Θέση ημερομηνίας"/>
          <p:cNvSpPr>
            <a:spLocks noGrp="1"/>
          </p:cNvSpPr>
          <p:nvPr>
            <p:ph type="dt" sz="half" idx="10"/>
          </p:nvPr>
        </p:nvSpPr>
        <p:spPr/>
        <p:txBody>
          <a:bodyPr/>
          <a:lstStyle/>
          <a:p>
            <a:fld id="{E241D325-9990-4B8A-8267-A20C1011F2AF}" type="datetimeFigureOut">
              <a:rPr lang="el-GR" smtClean="0"/>
              <a:pPr/>
              <a:t>12/9/2023</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722ABC40-64E2-4DE2-A1BD-1D7EFEE5FECE}" type="slidenum">
              <a:rPr lang="el-GR" smtClean="0"/>
              <a:pPr/>
              <a:t>‹#›</a:t>
            </a:fld>
            <a:endParaRPr lang="el-G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1 - Κατακόρυφος τίτλος"/>
          <p:cNvSpPr>
            <a:spLocks noGrp="1"/>
          </p:cNvSpPr>
          <p:nvPr>
            <p:ph type="title" orient="vert"/>
          </p:nvPr>
        </p:nvSpPr>
        <p:spPr>
          <a:xfrm>
            <a:off x="6629400" y="274639"/>
            <a:ext cx="1676400" cy="5851525"/>
          </a:xfrm>
        </p:spPr>
        <p:txBody>
          <a:bodyPr vert="eaVert"/>
          <a:lstStyle/>
          <a:p>
            <a:r>
              <a:rPr kumimoji="0" lang="el-GR" smtClean="0"/>
              <a:t>Kλικ για επεξεργασία του τίτλου</a:t>
            </a:r>
            <a:endParaRPr kumimoji="0" lang="en-US"/>
          </a:p>
        </p:txBody>
      </p:sp>
      <p:sp>
        <p:nvSpPr>
          <p:cNvPr id="3" name="2 - Θέση κατακόρυφου κειμένου"/>
          <p:cNvSpPr>
            <a:spLocks noGrp="1"/>
          </p:cNvSpPr>
          <p:nvPr>
            <p:ph type="body" orient="vert" idx="1"/>
          </p:nvPr>
        </p:nvSpPr>
        <p:spPr>
          <a:xfrm>
            <a:off x="457200" y="274638"/>
            <a:ext cx="6019800" cy="5851525"/>
          </a:xfrm>
        </p:spPr>
        <p:txBody>
          <a:bodyPr vert="eaVert"/>
          <a:lstStyle/>
          <a:p>
            <a:pPr lvl="0" eaLnBrk="1" latinLnBrk="0" hangingPunct="1"/>
            <a:r>
              <a:rPr lang="el-GR" smtClean="0"/>
              <a:t>Kλικ για επεξεργασία των στυλ του υποδείγματος</a:t>
            </a:r>
          </a:p>
          <a:p>
            <a:pPr lvl="1" eaLnBrk="1" latinLnBrk="0" hangingPunct="1"/>
            <a:r>
              <a:rPr lang="el-GR" smtClean="0"/>
              <a:t>Δεύτερου επιπέδου</a:t>
            </a:r>
          </a:p>
          <a:p>
            <a:pPr lvl="2" eaLnBrk="1" latinLnBrk="0" hangingPunct="1"/>
            <a:r>
              <a:rPr lang="el-GR" smtClean="0"/>
              <a:t>Τρίτου επιπέδου</a:t>
            </a:r>
          </a:p>
          <a:p>
            <a:pPr lvl="3" eaLnBrk="1" latinLnBrk="0" hangingPunct="1"/>
            <a:r>
              <a:rPr lang="el-GR" smtClean="0"/>
              <a:t>Τέταρτου επιπέδου</a:t>
            </a:r>
          </a:p>
          <a:p>
            <a:pPr lvl="4" eaLnBrk="1" latinLnBrk="0" hangingPunct="1"/>
            <a:r>
              <a:rPr lang="el-GR" smtClean="0"/>
              <a:t>Πέμπτου επιπέδου</a:t>
            </a:r>
            <a:endParaRPr kumimoji="0" lang="en-US"/>
          </a:p>
        </p:txBody>
      </p:sp>
      <p:sp>
        <p:nvSpPr>
          <p:cNvPr id="4" name="3 - Θέση ημερομηνίας"/>
          <p:cNvSpPr>
            <a:spLocks noGrp="1"/>
          </p:cNvSpPr>
          <p:nvPr>
            <p:ph type="dt" sz="half" idx="10"/>
          </p:nvPr>
        </p:nvSpPr>
        <p:spPr/>
        <p:txBody>
          <a:bodyPr/>
          <a:lstStyle/>
          <a:p>
            <a:fld id="{E241D325-9990-4B8A-8267-A20C1011F2AF}" type="datetimeFigureOut">
              <a:rPr lang="el-GR" smtClean="0"/>
              <a:pPr/>
              <a:t>12/9/2023</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722ABC40-64E2-4DE2-A1BD-1D7EFEE5FECE}" type="slidenum">
              <a:rPr lang="el-GR" smtClean="0"/>
              <a:pPr/>
              <a:t>‹#›</a:t>
            </a:fld>
            <a:endParaRPr lang="el-G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Αντι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kumimoji="0" lang="el-GR" smtClean="0"/>
              <a:t>Kλικ για επεξεργασία του τίτλου</a:t>
            </a:r>
            <a:endParaRPr kumimoji="0" lang="en-US"/>
          </a:p>
        </p:txBody>
      </p:sp>
      <p:sp>
        <p:nvSpPr>
          <p:cNvPr id="8" name="7 - Θέση περιεχομένου"/>
          <p:cNvSpPr>
            <a:spLocks noGrp="1"/>
          </p:cNvSpPr>
          <p:nvPr>
            <p:ph sz="quarter" idx="1"/>
          </p:nvPr>
        </p:nvSpPr>
        <p:spPr>
          <a:xfrm>
            <a:off x="457200" y="1600200"/>
            <a:ext cx="7467600" cy="4873752"/>
          </a:xfrm>
        </p:spPr>
        <p:txBody>
          <a:bodyPr/>
          <a:lstStyle/>
          <a:p>
            <a:pPr lvl="0" eaLnBrk="1" latinLnBrk="0" hangingPunct="1"/>
            <a:r>
              <a:rPr lang="el-GR" smtClean="0"/>
              <a:t>Kλικ για επεξεργασία των στυλ του υποδείγματος</a:t>
            </a:r>
          </a:p>
          <a:p>
            <a:pPr lvl="1" eaLnBrk="1" latinLnBrk="0" hangingPunct="1"/>
            <a:r>
              <a:rPr lang="el-GR" smtClean="0"/>
              <a:t>Δεύτερου επιπέδου</a:t>
            </a:r>
          </a:p>
          <a:p>
            <a:pPr lvl="2" eaLnBrk="1" latinLnBrk="0" hangingPunct="1"/>
            <a:r>
              <a:rPr lang="el-GR" smtClean="0"/>
              <a:t>Τρίτου επιπέδου</a:t>
            </a:r>
          </a:p>
          <a:p>
            <a:pPr lvl="3" eaLnBrk="1" latinLnBrk="0" hangingPunct="1"/>
            <a:r>
              <a:rPr lang="el-GR" smtClean="0"/>
              <a:t>Τέταρτου επιπέδου</a:t>
            </a:r>
          </a:p>
          <a:p>
            <a:pPr lvl="4" eaLnBrk="1" latinLnBrk="0" hangingPunct="1"/>
            <a:r>
              <a:rPr lang="el-GR" smtClean="0"/>
              <a:t>Πέμπτου επιπέδου</a:t>
            </a:r>
            <a:endParaRPr kumimoji="0" lang="en-US"/>
          </a:p>
        </p:txBody>
      </p:sp>
      <p:sp>
        <p:nvSpPr>
          <p:cNvPr id="7" name="6 - Θέση ημερομηνίας"/>
          <p:cNvSpPr>
            <a:spLocks noGrp="1"/>
          </p:cNvSpPr>
          <p:nvPr>
            <p:ph type="dt" sz="half" idx="14"/>
          </p:nvPr>
        </p:nvSpPr>
        <p:spPr/>
        <p:txBody>
          <a:bodyPr rtlCol="0"/>
          <a:lstStyle/>
          <a:p>
            <a:fld id="{E241D325-9990-4B8A-8267-A20C1011F2AF}" type="datetimeFigureOut">
              <a:rPr lang="el-GR" smtClean="0"/>
              <a:pPr/>
              <a:t>12/9/2023</a:t>
            </a:fld>
            <a:endParaRPr lang="el-GR"/>
          </a:p>
        </p:txBody>
      </p:sp>
      <p:sp>
        <p:nvSpPr>
          <p:cNvPr id="9" name="8 - Θέση αριθμού διαφάνειας"/>
          <p:cNvSpPr>
            <a:spLocks noGrp="1"/>
          </p:cNvSpPr>
          <p:nvPr>
            <p:ph type="sldNum" sz="quarter" idx="15"/>
          </p:nvPr>
        </p:nvSpPr>
        <p:spPr/>
        <p:txBody>
          <a:bodyPr rtlCol="0"/>
          <a:lstStyle/>
          <a:p>
            <a:fld id="{722ABC40-64E2-4DE2-A1BD-1D7EFEE5FECE}" type="slidenum">
              <a:rPr lang="el-GR" smtClean="0"/>
              <a:pPr/>
              <a:t>‹#›</a:t>
            </a:fld>
            <a:endParaRPr lang="el-GR"/>
          </a:p>
        </p:txBody>
      </p:sp>
      <p:sp>
        <p:nvSpPr>
          <p:cNvPr id="10" name="9 - Θέση υποσέλιδου"/>
          <p:cNvSpPr>
            <a:spLocks noGrp="1"/>
          </p:cNvSpPr>
          <p:nvPr>
            <p:ph type="ftr" sz="quarter" idx="16"/>
          </p:nvPr>
        </p:nvSpPr>
        <p:spPr/>
        <p:txBody>
          <a:bodyPr rtlCol="0"/>
          <a:lstStyle/>
          <a:p>
            <a:endParaRPr lang="el-G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Κεφαλίδα ενότητας">
    <p:bg>
      <p:bgRef idx="1001">
        <a:schemeClr val="bg2"/>
      </p:bgRef>
    </p:bg>
    <p:spTree>
      <p:nvGrpSpPr>
        <p:cNvPr id="1" name=""/>
        <p:cNvGrpSpPr/>
        <p:nvPr/>
      </p:nvGrpSpPr>
      <p:grpSpPr>
        <a:xfrm>
          <a:off x="0" y="0"/>
          <a:ext cx="0" cy="0"/>
          <a:chOff x="0" y="0"/>
          <a:chExt cx="0" cy="0"/>
        </a:xfrm>
      </p:grpSpPr>
      <p:sp>
        <p:nvSpPr>
          <p:cNvPr id="2" name="1 - Τίτλος"/>
          <p:cNvSpPr>
            <a:spLocks noGrp="1"/>
          </p:cNvSpPr>
          <p:nvPr>
            <p:ph type="title"/>
          </p:nvPr>
        </p:nvSpPr>
        <p:spPr>
          <a:xfrm>
            <a:off x="2286000" y="2895600"/>
            <a:ext cx="6172200" cy="2053590"/>
          </a:xfrm>
        </p:spPr>
        <p:txBody>
          <a:bodyPr/>
          <a:lstStyle>
            <a:lvl1pPr algn="l">
              <a:buNone/>
              <a:defRPr sz="3000" b="1" cap="small" baseline="0"/>
            </a:lvl1pPr>
          </a:lstStyle>
          <a:p>
            <a:r>
              <a:rPr kumimoji="0" lang="el-GR" smtClean="0"/>
              <a:t>Kλικ για επεξεργασία του τίτλου</a:t>
            </a:r>
            <a:endParaRPr kumimoji="0" lang="en-US"/>
          </a:p>
        </p:txBody>
      </p:sp>
      <p:sp>
        <p:nvSpPr>
          <p:cNvPr id="3" name="2 - Θέση κειμένου"/>
          <p:cNvSpPr>
            <a:spLocks noGrp="1"/>
          </p:cNvSpPr>
          <p:nvPr>
            <p:ph type="body" idx="1"/>
          </p:nvPr>
        </p:nvSpPr>
        <p:spPr>
          <a:xfrm>
            <a:off x="2286000" y="5010150"/>
            <a:ext cx="6172200" cy="1371600"/>
          </a:xfrm>
        </p:spPr>
        <p:txBody>
          <a:bodyPr anchor="t"/>
          <a:lstStyle>
            <a:lvl1pPr marL="0" indent="0">
              <a:buNone/>
              <a:defRPr sz="1800" b="1">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l-GR" smtClean="0"/>
              <a:t>Kλικ για επεξεργασία των στυλ του υποδείγματος</a:t>
            </a:r>
          </a:p>
        </p:txBody>
      </p:sp>
      <p:sp>
        <p:nvSpPr>
          <p:cNvPr id="4" name="3 - Θέση ημερομηνίας"/>
          <p:cNvSpPr>
            <a:spLocks noGrp="1"/>
          </p:cNvSpPr>
          <p:nvPr>
            <p:ph type="dt" sz="half" idx="10"/>
          </p:nvPr>
        </p:nvSpPr>
        <p:spPr bwMode="auto">
          <a:xfrm rot="5400000">
            <a:off x="7763256" y="1170432"/>
            <a:ext cx="2286000" cy="381000"/>
          </a:xfrm>
        </p:spPr>
        <p:txBody>
          <a:bodyPr/>
          <a:lstStyle/>
          <a:p>
            <a:fld id="{E241D325-9990-4B8A-8267-A20C1011F2AF}" type="datetimeFigureOut">
              <a:rPr lang="el-GR" smtClean="0"/>
              <a:pPr/>
              <a:t>12/9/2023</a:t>
            </a:fld>
            <a:endParaRPr lang="el-GR"/>
          </a:p>
        </p:txBody>
      </p:sp>
      <p:sp>
        <p:nvSpPr>
          <p:cNvPr id="5" name="4 - Θέση υποσέλιδου"/>
          <p:cNvSpPr>
            <a:spLocks noGrp="1"/>
          </p:cNvSpPr>
          <p:nvPr>
            <p:ph type="ftr" sz="quarter" idx="11"/>
          </p:nvPr>
        </p:nvSpPr>
        <p:spPr bwMode="auto">
          <a:xfrm rot="5400000">
            <a:off x="7077456" y="4178808"/>
            <a:ext cx="3657600" cy="384048"/>
          </a:xfrm>
        </p:spPr>
        <p:txBody>
          <a:bodyPr/>
          <a:lstStyle/>
          <a:p>
            <a:endParaRPr lang="el-GR"/>
          </a:p>
        </p:txBody>
      </p:sp>
      <p:sp>
        <p:nvSpPr>
          <p:cNvPr id="9" name="8 - Ορθογώνιο"/>
          <p:cNvSpPr/>
          <p:nvPr/>
        </p:nvSpPr>
        <p:spPr bwMode="auto">
          <a:xfrm>
            <a:off x="381000" y="0"/>
            <a:ext cx="609600" cy="6858000"/>
          </a:xfrm>
          <a:prstGeom prst="rect">
            <a:avLst/>
          </a:prstGeom>
          <a:solidFill>
            <a:schemeClr val="accent1">
              <a:tint val="60000"/>
              <a:alpha val="54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9 - Ορθογώνιο"/>
          <p:cNvSpPr/>
          <p:nvPr/>
        </p:nvSpPr>
        <p:spPr bwMode="auto">
          <a:xfrm>
            <a:off x="276336" y="0"/>
            <a:ext cx="104664" cy="6858000"/>
          </a:xfrm>
          <a:prstGeom prst="rect">
            <a:avLst/>
          </a:prstGeom>
          <a:solidFill>
            <a:schemeClr val="accent1">
              <a:tint val="40000"/>
              <a:alpha val="36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10 - Ορθογώνιο"/>
          <p:cNvSpPr/>
          <p:nvPr/>
        </p:nvSpPr>
        <p:spPr bwMode="auto">
          <a:xfrm>
            <a:off x="990600" y="0"/>
            <a:ext cx="181872" cy="6858000"/>
          </a:xfrm>
          <a:prstGeom prst="rect">
            <a:avLst/>
          </a:prstGeom>
          <a:solidFill>
            <a:schemeClr val="accent1">
              <a:tint val="40000"/>
              <a:alpha val="7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11 - Ορθογώνιο"/>
          <p:cNvSpPr/>
          <p:nvPr/>
        </p:nvSpPr>
        <p:spPr bwMode="auto">
          <a:xfrm>
            <a:off x="1141320" y="0"/>
            <a:ext cx="230280" cy="6858000"/>
          </a:xfrm>
          <a:prstGeom prst="rect">
            <a:avLst/>
          </a:prstGeom>
          <a:solidFill>
            <a:schemeClr val="accent1">
              <a:tint val="20000"/>
              <a:alpha val="7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12 - Ευθεία γραμμή σύνδεσης"/>
          <p:cNvSpPr>
            <a:spLocks noChangeShapeType="1"/>
          </p:cNvSpPr>
          <p:nvPr/>
        </p:nvSpPr>
        <p:spPr bwMode="auto">
          <a:xfrm>
            <a:off x="106344" y="0"/>
            <a:ext cx="0" cy="6858000"/>
          </a:xfrm>
          <a:prstGeom prst="line">
            <a:avLst/>
          </a:prstGeom>
          <a:noFill/>
          <a:ln w="57150" cap="flat" cmpd="sng" algn="ctr">
            <a:solidFill>
              <a:schemeClr val="accent1">
                <a:tint val="60000"/>
                <a:alpha val="7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4" name="13 - Ευθεία γραμμή σύνδεσης"/>
          <p:cNvSpPr>
            <a:spLocks noChangeShapeType="1"/>
          </p:cNvSpPr>
          <p:nvPr/>
        </p:nvSpPr>
        <p:spPr bwMode="auto">
          <a:xfrm>
            <a:off x="914400" y="0"/>
            <a:ext cx="0" cy="6858000"/>
          </a:xfrm>
          <a:prstGeom prst="line">
            <a:avLst/>
          </a:prstGeom>
          <a:noFill/>
          <a:ln w="57150" cap="flat" cmpd="sng" algn="ctr">
            <a:solidFill>
              <a:schemeClr val="accent1">
                <a:tint val="20000"/>
                <a:alpha val="8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5" name="14 - Ευθεία γραμμή σύνδεσης"/>
          <p:cNvSpPr>
            <a:spLocks noChangeShapeType="1"/>
          </p:cNvSpPr>
          <p:nvPr/>
        </p:nvSpPr>
        <p:spPr bwMode="auto">
          <a:xfrm>
            <a:off x="854112" y="0"/>
            <a:ext cx="0" cy="6858000"/>
          </a:xfrm>
          <a:prstGeom prst="line">
            <a:avLst/>
          </a:prstGeom>
          <a:noFill/>
          <a:ln w="5715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6" name="15 - Ευθεία γραμμή σύνδεσης"/>
          <p:cNvSpPr>
            <a:spLocks noChangeShapeType="1"/>
          </p:cNvSpPr>
          <p:nvPr/>
        </p:nvSpPr>
        <p:spPr bwMode="auto">
          <a:xfrm>
            <a:off x="1726640" y="0"/>
            <a:ext cx="0" cy="6858000"/>
          </a:xfrm>
          <a:prstGeom prst="line">
            <a:avLst/>
          </a:prstGeom>
          <a:noFill/>
          <a:ln w="28575" cap="flat" cmpd="sng" algn="ctr">
            <a:solidFill>
              <a:schemeClr val="accent1">
                <a:tint val="60000"/>
                <a:alpha val="82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7" name="16 - Ευθεία γραμμή σύνδεσης"/>
          <p:cNvSpPr>
            <a:spLocks noChangeShapeType="1"/>
          </p:cNvSpPr>
          <p:nvPr/>
        </p:nvSpPr>
        <p:spPr bwMode="auto">
          <a:xfrm>
            <a:off x="1066800" y="0"/>
            <a:ext cx="0" cy="6858000"/>
          </a:xfrm>
          <a:prstGeom prst="line">
            <a:avLst/>
          </a:prstGeom>
          <a:noFill/>
          <a:ln w="9525"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8" name="17 - Ορθογώνιο"/>
          <p:cNvSpPr/>
          <p:nvPr/>
        </p:nvSpPr>
        <p:spPr bwMode="auto">
          <a:xfrm>
            <a:off x="1219200" y="0"/>
            <a:ext cx="76200" cy="6858000"/>
          </a:xfrm>
          <a:prstGeom prst="rect">
            <a:avLst/>
          </a:prstGeom>
          <a:solidFill>
            <a:schemeClr val="accent1">
              <a:tint val="60000"/>
              <a:alpha val="5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9" name="18 - Έλλειψη"/>
          <p:cNvSpPr/>
          <p:nvPr/>
        </p:nvSpPr>
        <p:spPr bwMode="auto">
          <a:xfrm>
            <a:off x="609600" y="3429000"/>
            <a:ext cx="1295400" cy="129540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0" name="19 - Έλλειψη"/>
          <p:cNvSpPr/>
          <p:nvPr/>
        </p:nvSpPr>
        <p:spPr bwMode="auto">
          <a:xfrm>
            <a:off x="1324704" y="4866752"/>
            <a:ext cx="641424" cy="641424"/>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1" name="20 - Έλλειψη"/>
          <p:cNvSpPr/>
          <p:nvPr/>
        </p:nvSpPr>
        <p:spPr bwMode="auto">
          <a:xfrm>
            <a:off x="1091080" y="5500632"/>
            <a:ext cx="137160" cy="13716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2" name="21 - Έλλειψη"/>
          <p:cNvSpPr/>
          <p:nvPr/>
        </p:nvSpPr>
        <p:spPr bwMode="auto">
          <a:xfrm>
            <a:off x="1664208" y="5791200"/>
            <a:ext cx="274320" cy="27432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3" name="22 - Έλλειψη"/>
          <p:cNvSpPr/>
          <p:nvPr/>
        </p:nvSpPr>
        <p:spPr bwMode="auto">
          <a:xfrm>
            <a:off x="1879040" y="4479888"/>
            <a:ext cx="365760" cy="365760"/>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6" name="25 - Ευθεία γραμμή σύνδεσης"/>
          <p:cNvSpPr>
            <a:spLocks noChangeShapeType="1"/>
          </p:cNvSpPr>
          <p:nvPr/>
        </p:nvSpPr>
        <p:spPr bwMode="auto">
          <a:xfrm>
            <a:off x="9097944"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6" name="5 - Θέση αριθμού διαφάνειας"/>
          <p:cNvSpPr>
            <a:spLocks noGrp="1"/>
          </p:cNvSpPr>
          <p:nvPr>
            <p:ph type="sldNum" sz="quarter" idx="12"/>
          </p:nvPr>
        </p:nvSpPr>
        <p:spPr bwMode="auto">
          <a:xfrm>
            <a:off x="1340616" y="4928702"/>
            <a:ext cx="609600" cy="517524"/>
          </a:xfrm>
        </p:spPr>
        <p:txBody>
          <a:bodyPr/>
          <a:lstStyle/>
          <a:p>
            <a:fld id="{722ABC40-64E2-4DE2-A1BD-1D7EFEE5FECE}" type="slidenum">
              <a:rPr lang="el-GR" smtClean="0"/>
              <a:pPr/>
              <a:t>‹#›</a:t>
            </a:fld>
            <a:endParaRPr lang="el-GR"/>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kumimoji="0" lang="el-GR" smtClean="0"/>
              <a:t>Kλικ για επεξεργασία του τίτλου</a:t>
            </a:r>
            <a:endParaRPr kumimoji="0" lang="en-US"/>
          </a:p>
        </p:txBody>
      </p:sp>
      <p:sp>
        <p:nvSpPr>
          <p:cNvPr id="5" name="4 - Θέση ημερομηνίας"/>
          <p:cNvSpPr>
            <a:spLocks noGrp="1"/>
          </p:cNvSpPr>
          <p:nvPr>
            <p:ph type="dt" sz="half" idx="10"/>
          </p:nvPr>
        </p:nvSpPr>
        <p:spPr/>
        <p:txBody>
          <a:bodyPr/>
          <a:lstStyle/>
          <a:p>
            <a:fld id="{E241D325-9990-4B8A-8267-A20C1011F2AF}" type="datetimeFigureOut">
              <a:rPr lang="el-GR" smtClean="0"/>
              <a:pPr/>
              <a:t>12/9/2023</a:t>
            </a:fld>
            <a:endParaRPr lang="el-GR"/>
          </a:p>
        </p:txBody>
      </p:sp>
      <p:sp>
        <p:nvSpPr>
          <p:cNvPr id="6" name="5 - Θέση υποσέλιδου"/>
          <p:cNvSpPr>
            <a:spLocks noGrp="1"/>
          </p:cNvSpPr>
          <p:nvPr>
            <p:ph type="ftr" sz="quarter" idx="11"/>
          </p:nvPr>
        </p:nvSpPr>
        <p:spPr/>
        <p:txBody>
          <a:bodyPr/>
          <a:lstStyle/>
          <a:p>
            <a:endParaRPr lang="el-GR"/>
          </a:p>
        </p:txBody>
      </p:sp>
      <p:sp>
        <p:nvSpPr>
          <p:cNvPr id="7" name="6 - Θέση αριθμού διαφάνειας"/>
          <p:cNvSpPr>
            <a:spLocks noGrp="1"/>
          </p:cNvSpPr>
          <p:nvPr>
            <p:ph type="sldNum" sz="quarter" idx="12"/>
          </p:nvPr>
        </p:nvSpPr>
        <p:spPr/>
        <p:txBody>
          <a:bodyPr/>
          <a:lstStyle/>
          <a:p>
            <a:fld id="{722ABC40-64E2-4DE2-A1BD-1D7EFEE5FECE}" type="slidenum">
              <a:rPr lang="el-GR" smtClean="0"/>
              <a:pPr/>
              <a:t>‹#›</a:t>
            </a:fld>
            <a:endParaRPr lang="el-GR"/>
          </a:p>
        </p:txBody>
      </p:sp>
      <p:sp>
        <p:nvSpPr>
          <p:cNvPr id="9" name="8 - Θέση περιεχομένου"/>
          <p:cNvSpPr>
            <a:spLocks noGrp="1"/>
          </p:cNvSpPr>
          <p:nvPr>
            <p:ph sz="quarter" idx="1"/>
          </p:nvPr>
        </p:nvSpPr>
        <p:spPr>
          <a:xfrm>
            <a:off x="457200" y="1600200"/>
            <a:ext cx="3657600" cy="4572000"/>
          </a:xfrm>
        </p:spPr>
        <p:txBody>
          <a:bodyPr/>
          <a:lstStyle/>
          <a:p>
            <a:pPr lvl="0" eaLnBrk="1" latinLnBrk="0" hangingPunct="1"/>
            <a:r>
              <a:rPr lang="el-GR" smtClean="0"/>
              <a:t>Kλικ για επεξεργασία των στυλ του υποδείγματος</a:t>
            </a:r>
          </a:p>
          <a:p>
            <a:pPr lvl="1" eaLnBrk="1" latinLnBrk="0" hangingPunct="1"/>
            <a:r>
              <a:rPr lang="el-GR" smtClean="0"/>
              <a:t>Δεύτερου επιπέδου</a:t>
            </a:r>
          </a:p>
          <a:p>
            <a:pPr lvl="2" eaLnBrk="1" latinLnBrk="0" hangingPunct="1"/>
            <a:r>
              <a:rPr lang="el-GR" smtClean="0"/>
              <a:t>Τρίτου επιπέδου</a:t>
            </a:r>
          </a:p>
          <a:p>
            <a:pPr lvl="3" eaLnBrk="1" latinLnBrk="0" hangingPunct="1"/>
            <a:r>
              <a:rPr lang="el-GR" smtClean="0"/>
              <a:t>Τέταρτου επιπέδου</a:t>
            </a:r>
          </a:p>
          <a:p>
            <a:pPr lvl="4" eaLnBrk="1" latinLnBrk="0" hangingPunct="1"/>
            <a:r>
              <a:rPr lang="el-GR" smtClean="0"/>
              <a:t>Πέμπτου επιπέδου</a:t>
            </a:r>
            <a:endParaRPr kumimoji="0" lang="en-US"/>
          </a:p>
        </p:txBody>
      </p:sp>
      <p:sp>
        <p:nvSpPr>
          <p:cNvPr id="11" name="10 - Θέση περιεχομένου"/>
          <p:cNvSpPr>
            <a:spLocks noGrp="1"/>
          </p:cNvSpPr>
          <p:nvPr>
            <p:ph sz="quarter" idx="2"/>
          </p:nvPr>
        </p:nvSpPr>
        <p:spPr>
          <a:xfrm>
            <a:off x="4270248" y="1600200"/>
            <a:ext cx="3657600" cy="4572000"/>
          </a:xfrm>
        </p:spPr>
        <p:txBody>
          <a:bodyPr/>
          <a:lstStyle/>
          <a:p>
            <a:pPr lvl="0" eaLnBrk="1" latinLnBrk="0" hangingPunct="1"/>
            <a:r>
              <a:rPr lang="el-GR" smtClean="0"/>
              <a:t>Kλικ για επεξεργασία των στυλ του υποδείγματος</a:t>
            </a:r>
          </a:p>
          <a:p>
            <a:pPr lvl="1" eaLnBrk="1" latinLnBrk="0" hangingPunct="1"/>
            <a:r>
              <a:rPr lang="el-GR" smtClean="0"/>
              <a:t>Δεύτερου επιπέδου</a:t>
            </a:r>
          </a:p>
          <a:p>
            <a:pPr lvl="2" eaLnBrk="1" latinLnBrk="0" hangingPunct="1"/>
            <a:r>
              <a:rPr lang="el-GR" smtClean="0"/>
              <a:t>Τρίτου επιπέδου</a:t>
            </a:r>
          </a:p>
          <a:p>
            <a:pPr lvl="3" eaLnBrk="1" latinLnBrk="0" hangingPunct="1"/>
            <a:r>
              <a:rPr lang="el-GR" smtClean="0"/>
              <a:t>Τέταρτου επιπέδου</a:t>
            </a:r>
          </a:p>
          <a:p>
            <a:pPr lvl="4" eaLnBrk="1" latinLnBrk="0" hangingPunct="1"/>
            <a:r>
              <a:rPr lang="el-GR" smtClean="0"/>
              <a:t>Πέμπτου επιπέδου</a:t>
            </a:r>
            <a:endParaRPr kumimoji="0"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3050"/>
            <a:ext cx="7543800" cy="1143000"/>
          </a:xfrm>
        </p:spPr>
        <p:txBody>
          <a:bodyPr anchor="b"/>
          <a:lstStyle>
            <a:lvl1pPr>
              <a:defRPr/>
            </a:lvl1pPr>
          </a:lstStyle>
          <a:p>
            <a:r>
              <a:rPr kumimoji="0" lang="el-GR" smtClean="0"/>
              <a:t>Kλικ για επεξεργασία του τίτλου</a:t>
            </a:r>
            <a:endParaRPr kumimoji="0" lang="en-US"/>
          </a:p>
        </p:txBody>
      </p:sp>
      <p:sp>
        <p:nvSpPr>
          <p:cNvPr id="7" name="6 - Θέση ημερομηνίας"/>
          <p:cNvSpPr>
            <a:spLocks noGrp="1"/>
          </p:cNvSpPr>
          <p:nvPr>
            <p:ph type="dt" sz="half" idx="10"/>
          </p:nvPr>
        </p:nvSpPr>
        <p:spPr/>
        <p:txBody>
          <a:bodyPr/>
          <a:lstStyle/>
          <a:p>
            <a:fld id="{E241D325-9990-4B8A-8267-A20C1011F2AF}" type="datetimeFigureOut">
              <a:rPr lang="el-GR" smtClean="0"/>
              <a:pPr/>
              <a:t>12/9/2023</a:t>
            </a:fld>
            <a:endParaRPr lang="el-GR"/>
          </a:p>
        </p:txBody>
      </p:sp>
      <p:sp>
        <p:nvSpPr>
          <p:cNvPr id="8" name="7 - Θέση υποσέλιδου"/>
          <p:cNvSpPr>
            <a:spLocks noGrp="1"/>
          </p:cNvSpPr>
          <p:nvPr>
            <p:ph type="ftr" sz="quarter" idx="11"/>
          </p:nvPr>
        </p:nvSpPr>
        <p:spPr/>
        <p:txBody>
          <a:bodyPr/>
          <a:lstStyle/>
          <a:p>
            <a:endParaRPr lang="el-GR"/>
          </a:p>
        </p:txBody>
      </p:sp>
      <p:sp>
        <p:nvSpPr>
          <p:cNvPr id="9" name="8 - Θέση αριθμού διαφάνειας"/>
          <p:cNvSpPr>
            <a:spLocks noGrp="1"/>
          </p:cNvSpPr>
          <p:nvPr>
            <p:ph type="sldNum" sz="quarter" idx="12"/>
          </p:nvPr>
        </p:nvSpPr>
        <p:spPr/>
        <p:txBody>
          <a:bodyPr/>
          <a:lstStyle/>
          <a:p>
            <a:fld id="{722ABC40-64E2-4DE2-A1BD-1D7EFEE5FECE}" type="slidenum">
              <a:rPr lang="el-GR" smtClean="0"/>
              <a:pPr/>
              <a:t>‹#›</a:t>
            </a:fld>
            <a:endParaRPr lang="el-GR"/>
          </a:p>
        </p:txBody>
      </p:sp>
      <p:sp>
        <p:nvSpPr>
          <p:cNvPr id="11" name="10 - Θέση περιεχομένου"/>
          <p:cNvSpPr>
            <a:spLocks noGrp="1"/>
          </p:cNvSpPr>
          <p:nvPr>
            <p:ph sz="quarter" idx="2"/>
          </p:nvPr>
        </p:nvSpPr>
        <p:spPr>
          <a:xfrm>
            <a:off x="457200" y="2362200"/>
            <a:ext cx="3657600" cy="3886200"/>
          </a:xfrm>
        </p:spPr>
        <p:txBody>
          <a:bodyPr/>
          <a:lstStyle/>
          <a:p>
            <a:pPr lvl="0" eaLnBrk="1" latinLnBrk="0" hangingPunct="1"/>
            <a:r>
              <a:rPr lang="el-GR" smtClean="0"/>
              <a:t>Kλικ για επεξεργασία των στυλ του υποδείγματος</a:t>
            </a:r>
          </a:p>
          <a:p>
            <a:pPr lvl="1" eaLnBrk="1" latinLnBrk="0" hangingPunct="1"/>
            <a:r>
              <a:rPr lang="el-GR" smtClean="0"/>
              <a:t>Δεύτερου επιπέδου</a:t>
            </a:r>
          </a:p>
          <a:p>
            <a:pPr lvl="2" eaLnBrk="1" latinLnBrk="0" hangingPunct="1"/>
            <a:r>
              <a:rPr lang="el-GR" smtClean="0"/>
              <a:t>Τρίτου επιπέδου</a:t>
            </a:r>
          </a:p>
          <a:p>
            <a:pPr lvl="3" eaLnBrk="1" latinLnBrk="0" hangingPunct="1"/>
            <a:r>
              <a:rPr lang="el-GR" smtClean="0"/>
              <a:t>Τέταρτου επιπέδου</a:t>
            </a:r>
          </a:p>
          <a:p>
            <a:pPr lvl="4" eaLnBrk="1" latinLnBrk="0" hangingPunct="1"/>
            <a:r>
              <a:rPr lang="el-GR" smtClean="0"/>
              <a:t>Πέμπτου επιπέδου</a:t>
            </a:r>
            <a:endParaRPr kumimoji="0" lang="en-US"/>
          </a:p>
        </p:txBody>
      </p:sp>
      <p:sp>
        <p:nvSpPr>
          <p:cNvPr id="13" name="12 - Θέση περιεχομένου"/>
          <p:cNvSpPr>
            <a:spLocks noGrp="1"/>
          </p:cNvSpPr>
          <p:nvPr>
            <p:ph sz="quarter" idx="4"/>
          </p:nvPr>
        </p:nvSpPr>
        <p:spPr>
          <a:xfrm>
            <a:off x="4371975" y="2362200"/>
            <a:ext cx="3657600" cy="3886200"/>
          </a:xfrm>
        </p:spPr>
        <p:txBody>
          <a:bodyPr/>
          <a:lstStyle/>
          <a:p>
            <a:pPr lvl="0" eaLnBrk="1" latinLnBrk="0" hangingPunct="1"/>
            <a:r>
              <a:rPr lang="el-GR" smtClean="0"/>
              <a:t>Kλικ για επεξεργασία των στυλ του υποδείγματος</a:t>
            </a:r>
          </a:p>
          <a:p>
            <a:pPr lvl="1" eaLnBrk="1" latinLnBrk="0" hangingPunct="1"/>
            <a:r>
              <a:rPr lang="el-GR" smtClean="0"/>
              <a:t>Δεύτερου επιπέδου</a:t>
            </a:r>
          </a:p>
          <a:p>
            <a:pPr lvl="2" eaLnBrk="1" latinLnBrk="0" hangingPunct="1"/>
            <a:r>
              <a:rPr lang="el-GR" smtClean="0"/>
              <a:t>Τρίτου επιπέδου</a:t>
            </a:r>
          </a:p>
          <a:p>
            <a:pPr lvl="3" eaLnBrk="1" latinLnBrk="0" hangingPunct="1"/>
            <a:r>
              <a:rPr lang="el-GR" smtClean="0"/>
              <a:t>Τέταρτου επιπέδου</a:t>
            </a:r>
          </a:p>
          <a:p>
            <a:pPr lvl="4" eaLnBrk="1" latinLnBrk="0" hangingPunct="1"/>
            <a:r>
              <a:rPr lang="el-GR" smtClean="0"/>
              <a:t>Πέμπτου επιπέδου</a:t>
            </a:r>
            <a:endParaRPr kumimoji="0" lang="en-US"/>
          </a:p>
        </p:txBody>
      </p:sp>
      <p:sp>
        <p:nvSpPr>
          <p:cNvPr id="12" name="11 - Θέση κειμένου"/>
          <p:cNvSpPr>
            <a:spLocks noGrp="1"/>
          </p:cNvSpPr>
          <p:nvPr>
            <p:ph type="body" sz="quarter" idx="1"/>
          </p:nvPr>
        </p:nvSpPr>
        <p:spPr>
          <a:xfrm>
            <a:off x="457200" y="1569720"/>
            <a:ext cx="3657600" cy="658368"/>
          </a:xfrm>
          <a:prstGeom prst="roundRect">
            <a:avLst>
              <a:gd name="adj" fmla="val 16667"/>
            </a:avLst>
          </a:prstGeom>
          <a:solidFill>
            <a:schemeClr val="accent1"/>
          </a:solidFill>
        </p:spPr>
        <p:txBody>
          <a:bodyPr rtlCol="0" anchor="ctr">
            <a:noAutofit/>
          </a:bodyPr>
          <a:lstStyle>
            <a:lvl1pPr marL="0" indent="0">
              <a:buFontTx/>
              <a:buNone/>
              <a:defRPr sz="2000" b="1">
                <a:solidFill>
                  <a:srgbClr val="FFFFFF"/>
                </a:solidFill>
              </a:defRPr>
            </a:lvl1pPr>
          </a:lstStyle>
          <a:p>
            <a:pPr lvl="0" eaLnBrk="1" latinLnBrk="0" hangingPunct="1"/>
            <a:r>
              <a:rPr kumimoji="0" lang="el-GR" smtClean="0"/>
              <a:t>Kλικ για επεξεργασία των στυλ του υποδείγματος</a:t>
            </a:r>
          </a:p>
        </p:txBody>
      </p:sp>
      <p:sp>
        <p:nvSpPr>
          <p:cNvPr id="14" name="13 - Θέση κειμένου"/>
          <p:cNvSpPr>
            <a:spLocks noGrp="1"/>
          </p:cNvSpPr>
          <p:nvPr>
            <p:ph type="body" sz="quarter" idx="3"/>
          </p:nvPr>
        </p:nvSpPr>
        <p:spPr>
          <a:xfrm>
            <a:off x="4343400" y="1569720"/>
            <a:ext cx="3657600" cy="658368"/>
          </a:xfrm>
          <a:prstGeom prst="roundRect">
            <a:avLst>
              <a:gd name="adj" fmla="val 16667"/>
            </a:avLst>
          </a:prstGeom>
          <a:solidFill>
            <a:schemeClr val="accent1"/>
          </a:solidFill>
        </p:spPr>
        <p:txBody>
          <a:bodyPr rtlCol="0" anchor="ctr">
            <a:noAutofit/>
          </a:bodyPr>
          <a:lstStyle>
            <a:lvl1pPr marL="0" indent="0">
              <a:buFontTx/>
              <a:buNone/>
              <a:defRPr sz="2000" b="1">
                <a:solidFill>
                  <a:srgbClr val="FFFFFF"/>
                </a:solidFill>
              </a:defRPr>
            </a:lvl1pPr>
          </a:lstStyle>
          <a:p>
            <a:pPr lvl="0" eaLnBrk="1" latinLnBrk="0" hangingPunct="1"/>
            <a:r>
              <a:rPr kumimoji="0" lang="el-GR" smtClean="0"/>
              <a:t>Kλικ για επεξεργασία των στυλ του υποδείγματος</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kumimoji="0" lang="el-GR" smtClean="0"/>
              <a:t>Kλικ για επεξεργασία του τίτλου</a:t>
            </a:r>
            <a:endParaRPr kumimoji="0" lang="en-US"/>
          </a:p>
        </p:txBody>
      </p:sp>
      <p:sp>
        <p:nvSpPr>
          <p:cNvPr id="6" name="5 - Θέση ημερομηνίας"/>
          <p:cNvSpPr>
            <a:spLocks noGrp="1"/>
          </p:cNvSpPr>
          <p:nvPr>
            <p:ph type="dt" sz="half" idx="10"/>
          </p:nvPr>
        </p:nvSpPr>
        <p:spPr/>
        <p:txBody>
          <a:bodyPr rtlCol="0"/>
          <a:lstStyle/>
          <a:p>
            <a:fld id="{E241D325-9990-4B8A-8267-A20C1011F2AF}" type="datetimeFigureOut">
              <a:rPr lang="el-GR" smtClean="0"/>
              <a:pPr/>
              <a:t>12/9/2023</a:t>
            </a:fld>
            <a:endParaRPr lang="el-GR"/>
          </a:p>
        </p:txBody>
      </p:sp>
      <p:sp>
        <p:nvSpPr>
          <p:cNvPr id="7" name="6 - Θέση αριθμού διαφάνειας"/>
          <p:cNvSpPr>
            <a:spLocks noGrp="1"/>
          </p:cNvSpPr>
          <p:nvPr>
            <p:ph type="sldNum" sz="quarter" idx="11"/>
          </p:nvPr>
        </p:nvSpPr>
        <p:spPr/>
        <p:txBody>
          <a:bodyPr rtlCol="0"/>
          <a:lstStyle/>
          <a:p>
            <a:fld id="{722ABC40-64E2-4DE2-A1BD-1D7EFEE5FECE}" type="slidenum">
              <a:rPr lang="el-GR" smtClean="0"/>
              <a:pPr/>
              <a:t>‹#›</a:t>
            </a:fld>
            <a:endParaRPr lang="el-GR"/>
          </a:p>
        </p:txBody>
      </p:sp>
      <p:sp>
        <p:nvSpPr>
          <p:cNvPr id="8" name="7 - Θέση υποσέλιδου"/>
          <p:cNvSpPr>
            <a:spLocks noGrp="1"/>
          </p:cNvSpPr>
          <p:nvPr>
            <p:ph type="ftr" sz="quarter" idx="12"/>
          </p:nvPr>
        </p:nvSpPr>
        <p:spPr/>
        <p:txBody>
          <a:bodyPr rtlCol="0"/>
          <a:lstStyle/>
          <a:p>
            <a:endParaRPr lang="el-G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2" name="1 - Θέση ημερομηνίας"/>
          <p:cNvSpPr>
            <a:spLocks noGrp="1"/>
          </p:cNvSpPr>
          <p:nvPr>
            <p:ph type="dt" sz="half" idx="10"/>
          </p:nvPr>
        </p:nvSpPr>
        <p:spPr/>
        <p:txBody>
          <a:bodyPr/>
          <a:lstStyle/>
          <a:p>
            <a:fld id="{E241D325-9990-4B8A-8267-A20C1011F2AF}" type="datetimeFigureOut">
              <a:rPr lang="el-GR" smtClean="0"/>
              <a:pPr/>
              <a:t>12/9/2023</a:t>
            </a:fld>
            <a:endParaRPr lang="el-GR"/>
          </a:p>
        </p:txBody>
      </p:sp>
      <p:sp>
        <p:nvSpPr>
          <p:cNvPr id="3" name="2 - Θέση υποσέλιδου"/>
          <p:cNvSpPr>
            <a:spLocks noGrp="1"/>
          </p:cNvSpPr>
          <p:nvPr>
            <p:ph type="ftr" sz="quarter" idx="11"/>
          </p:nvPr>
        </p:nvSpPr>
        <p:spPr/>
        <p:txBody>
          <a:bodyPr/>
          <a:lstStyle/>
          <a:p>
            <a:endParaRPr lang="el-GR"/>
          </a:p>
        </p:txBody>
      </p:sp>
      <p:sp>
        <p:nvSpPr>
          <p:cNvPr id="4" name="3 - Θέση αριθμού διαφάνειας"/>
          <p:cNvSpPr>
            <a:spLocks noGrp="1"/>
          </p:cNvSpPr>
          <p:nvPr>
            <p:ph type="sldNum" sz="quarter" idx="12"/>
          </p:nvPr>
        </p:nvSpPr>
        <p:spPr/>
        <p:txBody>
          <a:bodyPr/>
          <a:lstStyle/>
          <a:p>
            <a:fld id="{722ABC40-64E2-4DE2-A1BD-1D7EFEE5FECE}" type="slidenum">
              <a:rPr lang="el-GR" smtClean="0"/>
              <a:pPr/>
              <a:t>‹#›</a:t>
            </a:fld>
            <a:endParaRPr lang="el-G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Περιεχόμενο με λεζάντα">
    <p:bg>
      <p:bgRef idx="1001">
        <a:schemeClr val="bg1"/>
      </p:bgRef>
    </p:bg>
    <p:spTree>
      <p:nvGrpSpPr>
        <p:cNvPr id="1" name=""/>
        <p:cNvGrpSpPr/>
        <p:nvPr/>
      </p:nvGrpSpPr>
      <p:grpSpPr>
        <a:xfrm>
          <a:off x="0" y="0"/>
          <a:ext cx="0" cy="0"/>
          <a:chOff x="0" y="0"/>
          <a:chExt cx="0" cy="0"/>
        </a:xfrm>
      </p:grpSpPr>
      <p:sp>
        <p:nvSpPr>
          <p:cNvPr id="10" name="9 - Ευθεία γραμμή σύνδεσης"/>
          <p:cNvSpPr>
            <a:spLocks noChangeShapeType="1"/>
          </p:cNvSpPr>
          <p:nvPr/>
        </p:nvSpPr>
        <p:spPr bwMode="auto">
          <a:xfrm>
            <a:off x="8763000" y="0"/>
            <a:ext cx="0" cy="6858000"/>
          </a:xfrm>
          <a:prstGeom prst="line">
            <a:avLst/>
          </a:prstGeom>
          <a:noFill/>
          <a:ln w="38100" cap="flat" cmpd="sng" algn="ctr">
            <a:solidFill>
              <a:schemeClr val="accent1">
                <a:tint val="60000"/>
                <a:alpha val="93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2" name="1 - Τίτλος"/>
          <p:cNvSpPr>
            <a:spLocks noGrp="1"/>
          </p:cNvSpPr>
          <p:nvPr>
            <p:ph type="title"/>
          </p:nvPr>
        </p:nvSpPr>
        <p:spPr>
          <a:xfrm rot="5400000">
            <a:off x="3371850" y="3200400"/>
            <a:ext cx="6309360" cy="457200"/>
          </a:xfrm>
        </p:spPr>
        <p:txBody>
          <a:bodyPr anchor="b"/>
          <a:lstStyle>
            <a:lvl1pPr algn="l">
              <a:buNone/>
              <a:defRPr sz="2000" b="1" cap="small" baseline="0"/>
            </a:lvl1pPr>
          </a:lstStyle>
          <a:p>
            <a:r>
              <a:rPr kumimoji="0" lang="el-GR" smtClean="0"/>
              <a:t>Kλικ για επεξεργασία του τίτλου</a:t>
            </a:r>
            <a:endParaRPr kumimoji="0" lang="en-US"/>
          </a:p>
        </p:txBody>
      </p:sp>
      <p:sp>
        <p:nvSpPr>
          <p:cNvPr id="3" name="2 - Θέση κειμένου"/>
          <p:cNvSpPr>
            <a:spLocks noGrp="1"/>
          </p:cNvSpPr>
          <p:nvPr>
            <p:ph type="body" idx="2"/>
          </p:nvPr>
        </p:nvSpPr>
        <p:spPr>
          <a:xfrm>
            <a:off x="6812280" y="274320"/>
            <a:ext cx="1527048" cy="4983480"/>
          </a:xfrm>
        </p:spPr>
        <p:txBody>
          <a:bodyPr/>
          <a:lstStyle>
            <a:lvl1pPr marL="0" indent="0">
              <a:spcBef>
                <a:spcPts val="400"/>
              </a:spcBef>
              <a:spcAft>
                <a:spcPts val="1000"/>
              </a:spcAft>
              <a:buNone/>
              <a:defRPr sz="1200"/>
            </a:lvl1pPr>
            <a:lvl2pPr>
              <a:buNone/>
              <a:defRPr sz="1200"/>
            </a:lvl2pPr>
            <a:lvl3pPr>
              <a:buNone/>
              <a:defRPr sz="1000"/>
            </a:lvl3pPr>
            <a:lvl4pPr>
              <a:buNone/>
              <a:defRPr sz="900"/>
            </a:lvl4pPr>
            <a:lvl5pPr>
              <a:buNone/>
              <a:defRPr sz="900"/>
            </a:lvl5pPr>
          </a:lstStyle>
          <a:p>
            <a:pPr lvl="0" eaLnBrk="1" latinLnBrk="0" hangingPunct="1"/>
            <a:r>
              <a:rPr kumimoji="0" lang="el-GR" smtClean="0"/>
              <a:t>Kλικ για επεξεργασία των στυλ του υποδείγματος</a:t>
            </a:r>
          </a:p>
        </p:txBody>
      </p:sp>
      <p:sp>
        <p:nvSpPr>
          <p:cNvPr id="8" name="7 - Ευθεία γραμμή σύνδεσης"/>
          <p:cNvSpPr>
            <a:spLocks noChangeShapeType="1"/>
          </p:cNvSpPr>
          <p:nvPr/>
        </p:nvSpPr>
        <p:spPr bwMode="auto">
          <a:xfrm>
            <a:off x="62484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9" name="8 - Ευθεία γραμμή σύνδεσης"/>
          <p:cNvSpPr>
            <a:spLocks noChangeShapeType="1"/>
          </p:cNvSpPr>
          <p:nvPr/>
        </p:nvSpPr>
        <p:spPr bwMode="auto">
          <a:xfrm>
            <a:off x="6192296" y="0"/>
            <a:ext cx="0" cy="6858000"/>
          </a:xfrm>
          <a:prstGeom prst="line">
            <a:avLst/>
          </a:prstGeom>
          <a:noFill/>
          <a:ln w="1270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11" name="10 - Ευθεία γραμμή σύνδεσης"/>
          <p:cNvSpPr>
            <a:spLocks noChangeShapeType="1"/>
          </p:cNvSpPr>
          <p:nvPr/>
        </p:nvSpPr>
        <p:spPr bwMode="auto">
          <a:xfrm>
            <a:off x="8991600" y="0"/>
            <a:ext cx="0" cy="6858000"/>
          </a:xfrm>
          <a:prstGeom prst="line">
            <a:avLst/>
          </a:prstGeom>
          <a:noFill/>
          <a:ln w="1905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11 - Ορθογώνιο"/>
          <p:cNvSpPr/>
          <p:nvPr/>
        </p:nvSpPr>
        <p:spPr bwMode="auto">
          <a:xfrm>
            <a:off x="8839200" y="0"/>
            <a:ext cx="304800" cy="6858000"/>
          </a:xfrm>
          <a:prstGeom prst="rect">
            <a:avLst/>
          </a:prstGeom>
          <a:solidFill>
            <a:schemeClr val="accent1">
              <a:tint val="60000"/>
              <a:alpha val="87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12 - Ευθεία γραμμή σύνδεσης"/>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4" name="13 - Έλλειψη"/>
          <p:cNvSpPr/>
          <p:nvPr/>
        </p:nvSpPr>
        <p:spPr>
          <a:xfrm>
            <a:off x="8156448" y="5715000"/>
            <a:ext cx="54864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8" name="17 - Θέση περιεχομένου"/>
          <p:cNvSpPr>
            <a:spLocks noGrp="1"/>
          </p:cNvSpPr>
          <p:nvPr>
            <p:ph sz="quarter" idx="1"/>
          </p:nvPr>
        </p:nvSpPr>
        <p:spPr>
          <a:xfrm>
            <a:off x="304800" y="274320"/>
            <a:ext cx="5638800" cy="6327648"/>
          </a:xfrm>
        </p:spPr>
        <p:txBody>
          <a:bodyPr/>
          <a:lstStyle/>
          <a:p>
            <a:pPr lvl="0" eaLnBrk="1" latinLnBrk="0" hangingPunct="1"/>
            <a:r>
              <a:rPr lang="el-GR" smtClean="0"/>
              <a:t>Kλικ για επεξεργασία των στυλ του υποδείγματος</a:t>
            </a:r>
          </a:p>
          <a:p>
            <a:pPr lvl="1" eaLnBrk="1" latinLnBrk="0" hangingPunct="1"/>
            <a:r>
              <a:rPr lang="el-GR" smtClean="0"/>
              <a:t>Δεύτερου επιπέδου</a:t>
            </a:r>
          </a:p>
          <a:p>
            <a:pPr lvl="2" eaLnBrk="1" latinLnBrk="0" hangingPunct="1"/>
            <a:r>
              <a:rPr lang="el-GR" smtClean="0"/>
              <a:t>Τρίτου επιπέδου</a:t>
            </a:r>
          </a:p>
          <a:p>
            <a:pPr lvl="3" eaLnBrk="1" latinLnBrk="0" hangingPunct="1"/>
            <a:r>
              <a:rPr lang="el-GR" smtClean="0"/>
              <a:t>Τέταρτου επιπέδου</a:t>
            </a:r>
          </a:p>
          <a:p>
            <a:pPr lvl="4" eaLnBrk="1" latinLnBrk="0" hangingPunct="1"/>
            <a:r>
              <a:rPr lang="el-GR" smtClean="0"/>
              <a:t>Πέμπτου επιπέδου</a:t>
            </a:r>
            <a:endParaRPr kumimoji="0" lang="en-US"/>
          </a:p>
        </p:txBody>
      </p:sp>
      <p:sp>
        <p:nvSpPr>
          <p:cNvPr id="21" name="20 - Θέση ημερομηνίας"/>
          <p:cNvSpPr>
            <a:spLocks noGrp="1"/>
          </p:cNvSpPr>
          <p:nvPr>
            <p:ph type="dt" sz="half" idx="14"/>
          </p:nvPr>
        </p:nvSpPr>
        <p:spPr/>
        <p:txBody>
          <a:bodyPr rtlCol="0"/>
          <a:lstStyle/>
          <a:p>
            <a:fld id="{E241D325-9990-4B8A-8267-A20C1011F2AF}" type="datetimeFigureOut">
              <a:rPr lang="el-GR" smtClean="0"/>
              <a:pPr/>
              <a:t>12/9/2023</a:t>
            </a:fld>
            <a:endParaRPr lang="el-GR"/>
          </a:p>
        </p:txBody>
      </p:sp>
      <p:sp>
        <p:nvSpPr>
          <p:cNvPr id="22" name="21 - Θέση αριθμού διαφάνειας"/>
          <p:cNvSpPr>
            <a:spLocks noGrp="1"/>
          </p:cNvSpPr>
          <p:nvPr>
            <p:ph type="sldNum" sz="quarter" idx="15"/>
          </p:nvPr>
        </p:nvSpPr>
        <p:spPr/>
        <p:txBody>
          <a:bodyPr rtlCol="0"/>
          <a:lstStyle/>
          <a:p>
            <a:fld id="{722ABC40-64E2-4DE2-A1BD-1D7EFEE5FECE}" type="slidenum">
              <a:rPr lang="el-GR" smtClean="0"/>
              <a:pPr/>
              <a:t>‹#›</a:t>
            </a:fld>
            <a:endParaRPr lang="el-GR"/>
          </a:p>
        </p:txBody>
      </p:sp>
      <p:sp>
        <p:nvSpPr>
          <p:cNvPr id="23" name="22 - Θέση υποσέλιδου"/>
          <p:cNvSpPr>
            <a:spLocks noGrp="1"/>
          </p:cNvSpPr>
          <p:nvPr>
            <p:ph type="ftr" sz="quarter" idx="16"/>
          </p:nvPr>
        </p:nvSpPr>
        <p:spPr/>
        <p:txBody>
          <a:bodyPr rtlCol="0"/>
          <a:lstStyle/>
          <a:p>
            <a:endParaRPr lang="el-GR"/>
          </a:p>
        </p:txBody>
      </p:sp>
    </p:spTree>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Εικόνα με λεζάντα">
    <p:spTree>
      <p:nvGrpSpPr>
        <p:cNvPr id="1" name=""/>
        <p:cNvGrpSpPr/>
        <p:nvPr/>
      </p:nvGrpSpPr>
      <p:grpSpPr>
        <a:xfrm>
          <a:off x="0" y="0"/>
          <a:ext cx="0" cy="0"/>
          <a:chOff x="0" y="0"/>
          <a:chExt cx="0" cy="0"/>
        </a:xfrm>
      </p:grpSpPr>
      <p:sp>
        <p:nvSpPr>
          <p:cNvPr id="9" name="8 - Ευθεία γραμμή σύνδεσης"/>
          <p:cNvSpPr>
            <a:spLocks noChangeShapeType="1"/>
          </p:cNvSpPr>
          <p:nvPr/>
        </p:nvSpPr>
        <p:spPr bwMode="auto">
          <a:xfrm>
            <a:off x="87630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3" name="12 - Έλλειψη"/>
          <p:cNvSpPr/>
          <p:nvPr/>
        </p:nvSpPr>
        <p:spPr>
          <a:xfrm>
            <a:off x="8156448" y="5715000"/>
            <a:ext cx="54864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 name="1 - Τίτλος"/>
          <p:cNvSpPr>
            <a:spLocks noGrp="1"/>
          </p:cNvSpPr>
          <p:nvPr>
            <p:ph type="title"/>
          </p:nvPr>
        </p:nvSpPr>
        <p:spPr>
          <a:xfrm rot="5400000">
            <a:off x="3350133" y="3200400"/>
            <a:ext cx="6309360" cy="457200"/>
          </a:xfrm>
        </p:spPr>
        <p:txBody>
          <a:bodyPr anchor="b"/>
          <a:lstStyle>
            <a:lvl1pPr algn="l">
              <a:buNone/>
              <a:defRPr sz="2000" b="1"/>
            </a:lvl1pPr>
          </a:lstStyle>
          <a:p>
            <a:r>
              <a:rPr kumimoji="0" lang="el-GR" smtClean="0"/>
              <a:t>Kλικ για επεξεργασία του τίτλου</a:t>
            </a:r>
            <a:endParaRPr kumimoji="0" lang="en-US"/>
          </a:p>
        </p:txBody>
      </p:sp>
      <p:sp>
        <p:nvSpPr>
          <p:cNvPr id="3" name="2 - Θέση εικόνας"/>
          <p:cNvSpPr>
            <a:spLocks noGrp="1"/>
          </p:cNvSpPr>
          <p:nvPr>
            <p:ph type="pic" idx="1"/>
          </p:nvPr>
        </p:nvSpPr>
        <p:spPr>
          <a:xfrm>
            <a:off x="0" y="0"/>
            <a:ext cx="6172200" cy="6858000"/>
          </a:xfrm>
          <a:solidFill>
            <a:schemeClr val="bg2"/>
          </a:solidFill>
          <a:ln w="1270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lstStyle>
            <a:lvl1pPr marL="0" indent="0">
              <a:buNone/>
              <a:defRPr sz="3200"/>
            </a:lvl1pPr>
          </a:lstStyle>
          <a:p>
            <a:pPr algn="ctr" eaLnBrk="1" latinLnBrk="0" hangingPunct="1">
              <a:buFontTx/>
              <a:buNone/>
            </a:pPr>
            <a:r>
              <a:rPr kumimoji="0" lang="el-GR" smtClean="0"/>
              <a:t>Κάντε κλικ στο εικονίδιο για να προσθέσετε μια εικόνα</a:t>
            </a:r>
            <a:endParaRPr kumimoji="0" lang="en-US" dirty="0"/>
          </a:p>
        </p:txBody>
      </p:sp>
      <p:sp>
        <p:nvSpPr>
          <p:cNvPr id="4" name="3 - Θέση κειμένου"/>
          <p:cNvSpPr>
            <a:spLocks noGrp="1"/>
          </p:cNvSpPr>
          <p:nvPr>
            <p:ph type="body" sz="half" idx="2"/>
          </p:nvPr>
        </p:nvSpPr>
        <p:spPr>
          <a:xfrm>
            <a:off x="6765798" y="264795"/>
            <a:ext cx="1524000" cy="4956048"/>
          </a:xfrm>
        </p:spPr>
        <p:txBody>
          <a:bodyPr rot="0" spcFirstLastPara="0" vertOverflow="overflow" horzOverflow="overflow" vert="horz" wrap="square" lIns="91440" tIns="45720" rIns="91440" bIns="45720" numCol="1" spcCol="274320" rtlCol="0" fromWordArt="0" anchor="t" anchorCtr="0" forceAA="0" compatLnSpc="1">
            <a:normAutofit/>
          </a:bodyPr>
          <a:lstStyle>
            <a:lvl1pPr marL="0" indent="0">
              <a:spcBef>
                <a:spcPts val="100"/>
              </a:spcBef>
              <a:spcAft>
                <a:spcPts val="400"/>
              </a:spcAft>
              <a:buFontTx/>
              <a:buNone/>
              <a:defRPr sz="1200"/>
            </a:lvl1pPr>
            <a:lvl2pPr>
              <a:defRPr sz="1200"/>
            </a:lvl2pPr>
            <a:lvl3pPr>
              <a:defRPr sz="1000"/>
            </a:lvl3pPr>
            <a:lvl4pPr>
              <a:defRPr sz="900"/>
            </a:lvl4pPr>
            <a:lvl5pPr>
              <a:defRPr sz="900"/>
            </a:lvl5pPr>
          </a:lstStyle>
          <a:p>
            <a:pPr lvl="0" eaLnBrk="1" latinLnBrk="0" hangingPunct="1"/>
            <a:r>
              <a:rPr kumimoji="0" lang="el-GR" smtClean="0"/>
              <a:t>Kλικ για επεξεργασία των στυλ του υποδείγματος</a:t>
            </a:r>
          </a:p>
        </p:txBody>
      </p:sp>
      <p:sp>
        <p:nvSpPr>
          <p:cNvPr id="10" name="9 - Ευθεία γραμμή σύνδεσης"/>
          <p:cNvSpPr>
            <a:spLocks noChangeShapeType="1"/>
          </p:cNvSpPr>
          <p:nvPr/>
        </p:nvSpPr>
        <p:spPr bwMode="auto">
          <a:xfrm>
            <a:off x="8991600" y="0"/>
            <a:ext cx="0" cy="6858000"/>
          </a:xfrm>
          <a:prstGeom prst="line">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1" name="10 - Ορθογώνιο"/>
          <p:cNvSpPr/>
          <p:nvPr/>
        </p:nvSpPr>
        <p:spPr bwMode="auto">
          <a:xfrm>
            <a:off x="8839200" y="0"/>
            <a:ext cx="304800" cy="6858000"/>
          </a:xfrm>
          <a:prstGeom prst="rect">
            <a:avLst/>
          </a:prstGeom>
          <a:solidFill>
            <a:schemeClr val="accent1">
              <a:tint val="6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11 - Ευθεία γραμμή σύνδεσης"/>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9" name="18 - Ευθεία γραμμή σύνδεσης"/>
          <p:cNvSpPr>
            <a:spLocks noChangeShapeType="1"/>
          </p:cNvSpPr>
          <p:nvPr/>
        </p:nvSpPr>
        <p:spPr bwMode="auto">
          <a:xfrm>
            <a:off x="62484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20" name="19 - Ευθεία γραμμή σύνδεσης"/>
          <p:cNvSpPr>
            <a:spLocks noChangeShapeType="1"/>
          </p:cNvSpPr>
          <p:nvPr/>
        </p:nvSpPr>
        <p:spPr bwMode="auto">
          <a:xfrm>
            <a:off x="6192296" y="0"/>
            <a:ext cx="0" cy="6858000"/>
          </a:xfrm>
          <a:prstGeom prst="line">
            <a:avLst/>
          </a:prstGeom>
          <a:noFill/>
          <a:ln w="1270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17" name="16 - Θέση ημερομηνίας"/>
          <p:cNvSpPr>
            <a:spLocks noGrp="1"/>
          </p:cNvSpPr>
          <p:nvPr>
            <p:ph type="dt" sz="half" idx="10"/>
          </p:nvPr>
        </p:nvSpPr>
        <p:spPr/>
        <p:txBody>
          <a:bodyPr rtlCol="0"/>
          <a:lstStyle/>
          <a:p>
            <a:fld id="{E241D325-9990-4B8A-8267-A20C1011F2AF}" type="datetimeFigureOut">
              <a:rPr lang="el-GR" smtClean="0"/>
              <a:pPr/>
              <a:t>12/9/2023</a:t>
            </a:fld>
            <a:endParaRPr lang="el-GR"/>
          </a:p>
        </p:txBody>
      </p:sp>
      <p:sp>
        <p:nvSpPr>
          <p:cNvPr id="18" name="17 - Θέση αριθμού διαφάνειας"/>
          <p:cNvSpPr>
            <a:spLocks noGrp="1"/>
          </p:cNvSpPr>
          <p:nvPr>
            <p:ph type="sldNum" sz="quarter" idx="11"/>
          </p:nvPr>
        </p:nvSpPr>
        <p:spPr/>
        <p:txBody>
          <a:bodyPr rtlCol="0"/>
          <a:lstStyle/>
          <a:p>
            <a:fld id="{722ABC40-64E2-4DE2-A1BD-1D7EFEE5FECE}" type="slidenum">
              <a:rPr lang="el-GR" smtClean="0"/>
              <a:pPr/>
              <a:t>‹#›</a:t>
            </a:fld>
            <a:endParaRPr lang="el-GR"/>
          </a:p>
        </p:txBody>
      </p:sp>
      <p:sp>
        <p:nvSpPr>
          <p:cNvPr id="21" name="20 - Θέση υποσέλιδου"/>
          <p:cNvSpPr>
            <a:spLocks noGrp="1"/>
          </p:cNvSpPr>
          <p:nvPr>
            <p:ph type="ftr" sz="quarter" idx="12"/>
          </p:nvPr>
        </p:nvSpPr>
        <p:spPr/>
        <p:txBody>
          <a:bodyPr rtlCol="0"/>
          <a:lstStyle/>
          <a:p>
            <a:endParaRPr lang="el-G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6" name="15 - Ευθεία γραμμή σύνδεσης"/>
          <p:cNvSpPr>
            <a:spLocks noChangeShapeType="1"/>
          </p:cNvSpPr>
          <p:nvPr/>
        </p:nvSpPr>
        <p:spPr bwMode="auto">
          <a:xfrm>
            <a:off x="8763000" y="0"/>
            <a:ext cx="0" cy="6858000"/>
          </a:xfrm>
          <a:prstGeom prst="line">
            <a:avLst/>
          </a:prstGeom>
          <a:noFill/>
          <a:ln w="38100" cap="flat" cmpd="sng" algn="ctr">
            <a:solidFill>
              <a:schemeClr val="accent1">
                <a:tint val="60000"/>
                <a:alpha val="93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22" name="21 - Θέση τίτλου"/>
          <p:cNvSpPr>
            <a:spLocks noGrp="1"/>
          </p:cNvSpPr>
          <p:nvPr>
            <p:ph type="title"/>
          </p:nvPr>
        </p:nvSpPr>
        <p:spPr>
          <a:xfrm>
            <a:off x="457200" y="274638"/>
            <a:ext cx="7467600" cy="1143000"/>
          </a:xfrm>
          <a:prstGeom prst="rect">
            <a:avLst/>
          </a:prstGeom>
        </p:spPr>
        <p:txBody>
          <a:bodyPr vert="horz" anchor="b">
            <a:normAutofit/>
          </a:bodyPr>
          <a:lstStyle/>
          <a:p>
            <a:r>
              <a:rPr kumimoji="0" lang="el-GR" smtClean="0"/>
              <a:t>Kλικ για επεξεργασία του τίτλου</a:t>
            </a:r>
            <a:endParaRPr kumimoji="0" lang="en-US"/>
          </a:p>
        </p:txBody>
      </p:sp>
      <p:sp>
        <p:nvSpPr>
          <p:cNvPr id="13" name="12 - Θέση κειμένου"/>
          <p:cNvSpPr>
            <a:spLocks noGrp="1"/>
          </p:cNvSpPr>
          <p:nvPr>
            <p:ph type="body" idx="1"/>
          </p:nvPr>
        </p:nvSpPr>
        <p:spPr>
          <a:xfrm>
            <a:off x="457200" y="1600200"/>
            <a:ext cx="7467600" cy="4873752"/>
          </a:xfrm>
          <a:prstGeom prst="rect">
            <a:avLst/>
          </a:prstGeom>
        </p:spPr>
        <p:txBody>
          <a:bodyPr vert="horz">
            <a:normAutofit/>
          </a:bodyPr>
          <a:lstStyle/>
          <a:p>
            <a:pPr lvl="0" eaLnBrk="1" latinLnBrk="0" hangingPunct="1"/>
            <a:r>
              <a:rPr kumimoji="0" lang="el-GR" smtClean="0"/>
              <a:t>Kλικ για επεξεργασία των στυλ του υποδείγματος</a:t>
            </a:r>
          </a:p>
          <a:p>
            <a:pPr lvl="1" eaLnBrk="1" latinLnBrk="0" hangingPunct="1"/>
            <a:r>
              <a:rPr kumimoji="0" lang="el-GR" smtClean="0"/>
              <a:t>Δεύτερου επιπέδου</a:t>
            </a:r>
          </a:p>
          <a:p>
            <a:pPr lvl="2" eaLnBrk="1" latinLnBrk="0" hangingPunct="1"/>
            <a:r>
              <a:rPr kumimoji="0" lang="el-GR" smtClean="0"/>
              <a:t>Τρίτου επιπέδου</a:t>
            </a:r>
          </a:p>
          <a:p>
            <a:pPr lvl="3" eaLnBrk="1" latinLnBrk="0" hangingPunct="1"/>
            <a:r>
              <a:rPr kumimoji="0" lang="el-GR" smtClean="0"/>
              <a:t>Τέταρτου επιπέδου</a:t>
            </a:r>
          </a:p>
          <a:p>
            <a:pPr lvl="4" eaLnBrk="1" latinLnBrk="0" hangingPunct="1"/>
            <a:r>
              <a:rPr kumimoji="0" lang="el-GR" smtClean="0"/>
              <a:t>Πέμπτου επιπέδου</a:t>
            </a:r>
            <a:endParaRPr kumimoji="0" lang="en-US"/>
          </a:p>
        </p:txBody>
      </p:sp>
      <p:sp>
        <p:nvSpPr>
          <p:cNvPr id="14" name="13 - Θέση ημερομηνίας"/>
          <p:cNvSpPr>
            <a:spLocks noGrp="1"/>
          </p:cNvSpPr>
          <p:nvPr>
            <p:ph type="dt" sz="half" idx="2"/>
          </p:nvPr>
        </p:nvSpPr>
        <p:spPr>
          <a:xfrm rot="5400000">
            <a:off x="7589520" y="1081851"/>
            <a:ext cx="2011680" cy="384048"/>
          </a:xfrm>
          <a:prstGeom prst="rect">
            <a:avLst/>
          </a:prstGeom>
        </p:spPr>
        <p:txBody>
          <a:bodyPr vert="horz" anchor="ctr" anchorCtr="0"/>
          <a:lstStyle>
            <a:lvl1pPr algn="r" eaLnBrk="1" latinLnBrk="0" hangingPunct="1">
              <a:defRPr kumimoji="0" sz="1200">
                <a:solidFill>
                  <a:schemeClr val="tx2"/>
                </a:solidFill>
              </a:defRPr>
            </a:lvl1pPr>
          </a:lstStyle>
          <a:p>
            <a:fld id="{E241D325-9990-4B8A-8267-A20C1011F2AF}" type="datetimeFigureOut">
              <a:rPr lang="el-GR" smtClean="0"/>
              <a:pPr/>
              <a:t>12/9/2023</a:t>
            </a:fld>
            <a:endParaRPr lang="el-GR"/>
          </a:p>
        </p:txBody>
      </p:sp>
      <p:sp>
        <p:nvSpPr>
          <p:cNvPr id="3" name="2 - Θέση υποσέλιδου"/>
          <p:cNvSpPr>
            <a:spLocks noGrp="1"/>
          </p:cNvSpPr>
          <p:nvPr>
            <p:ph type="ftr" sz="quarter" idx="3"/>
          </p:nvPr>
        </p:nvSpPr>
        <p:spPr>
          <a:xfrm rot="5400000">
            <a:off x="6990186" y="3737240"/>
            <a:ext cx="3200400" cy="365760"/>
          </a:xfrm>
          <a:prstGeom prst="rect">
            <a:avLst/>
          </a:prstGeom>
        </p:spPr>
        <p:txBody>
          <a:bodyPr vert="horz" anchor="ctr" anchorCtr="0"/>
          <a:lstStyle>
            <a:lvl1pPr algn="l" eaLnBrk="1" latinLnBrk="0" hangingPunct="1">
              <a:defRPr kumimoji="0" sz="1200">
                <a:solidFill>
                  <a:schemeClr val="tx2"/>
                </a:solidFill>
              </a:defRPr>
            </a:lvl1pPr>
          </a:lstStyle>
          <a:p>
            <a:endParaRPr lang="el-GR"/>
          </a:p>
        </p:txBody>
      </p:sp>
      <p:sp>
        <p:nvSpPr>
          <p:cNvPr id="7" name="6 - Ευθεία γραμμή σύνδεσης"/>
          <p:cNvSpPr>
            <a:spLocks noChangeShapeType="1"/>
          </p:cNvSpPr>
          <p:nvPr/>
        </p:nvSpPr>
        <p:spPr bwMode="auto">
          <a:xfrm>
            <a:off x="76200"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9" name="8 - Ευθεία γραμμή σύνδεσης"/>
          <p:cNvSpPr>
            <a:spLocks noChangeShapeType="1"/>
          </p:cNvSpPr>
          <p:nvPr/>
        </p:nvSpPr>
        <p:spPr bwMode="auto">
          <a:xfrm>
            <a:off x="8991600" y="0"/>
            <a:ext cx="0" cy="6858000"/>
          </a:xfrm>
          <a:prstGeom prst="line">
            <a:avLst/>
          </a:prstGeom>
          <a:noFill/>
          <a:ln w="1905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0" name="9 - Ορθογώνιο"/>
          <p:cNvSpPr/>
          <p:nvPr/>
        </p:nvSpPr>
        <p:spPr bwMode="auto">
          <a:xfrm>
            <a:off x="8839200" y="0"/>
            <a:ext cx="304800" cy="6858000"/>
          </a:xfrm>
          <a:prstGeom prst="rect">
            <a:avLst/>
          </a:prstGeom>
          <a:solidFill>
            <a:schemeClr val="accent1">
              <a:tint val="60000"/>
              <a:alpha val="87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10 - Ευθεία γραμμή σύνδεσης"/>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11 - Έλλειψη"/>
          <p:cNvSpPr/>
          <p:nvPr/>
        </p:nvSpPr>
        <p:spPr>
          <a:xfrm>
            <a:off x="8156448" y="5715000"/>
            <a:ext cx="54864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3" name="22 - Θέση αριθμού διαφάνειας"/>
          <p:cNvSpPr>
            <a:spLocks noGrp="1"/>
          </p:cNvSpPr>
          <p:nvPr>
            <p:ph type="sldNum" sz="quarter" idx="4"/>
          </p:nvPr>
        </p:nvSpPr>
        <p:spPr>
          <a:xfrm>
            <a:off x="8129016" y="5734050"/>
            <a:ext cx="609600" cy="521208"/>
          </a:xfrm>
          <a:prstGeom prst="rect">
            <a:avLst/>
          </a:prstGeom>
        </p:spPr>
        <p:txBody>
          <a:bodyPr vert="horz" anchor="ctr"/>
          <a:lstStyle>
            <a:lvl1pPr algn="ctr" eaLnBrk="1" latinLnBrk="0" hangingPunct="1">
              <a:defRPr kumimoji="0" sz="1400" b="1">
                <a:solidFill>
                  <a:srgbClr val="FFFFFF"/>
                </a:solidFill>
              </a:defRPr>
            </a:lvl1pPr>
          </a:lstStyle>
          <a:p>
            <a:fld id="{722ABC40-64E2-4DE2-A1BD-1D7EFEE5FECE}" type="slidenum">
              <a:rPr lang="el-GR" smtClean="0"/>
              <a:pPr/>
              <a:t>‹#›</a:t>
            </a:fld>
            <a:endParaRPr lang="el-GR"/>
          </a:p>
        </p:txBody>
      </p:sp>
    </p:spTree>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rtl="0" eaLnBrk="1" latinLnBrk="0" hangingPunct="1">
        <a:spcBef>
          <a:spcPct val="0"/>
        </a:spcBef>
        <a:buNone/>
        <a:defRPr kumimoji="0" sz="3000" b="0" kern="1200" cap="small" baseline="0">
          <a:solidFill>
            <a:schemeClr val="tx2"/>
          </a:solidFill>
          <a:latin typeface="+mj-lt"/>
          <a:ea typeface="+mj-ea"/>
          <a:cs typeface="+mj-cs"/>
        </a:defRPr>
      </a:lvl1pPr>
    </p:titleStyle>
    <p:bodyStyle>
      <a:lvl1pPr marL="274320" indent="-274320" algn="l" rtl="0" eaLnBrk="1" latinLnBrk="0" hangingPunct="1">
        <a:spcBef>
          <a:spcPts val="600"/>
        </a:spcBef>
        <a:buClr>
          <a:schemeClr val="accent1"/>
        </a:buClr>
        <a:buSzPct val="70000"/>
        <a:buFont typeface="Wingdings"/>
        <a:buChar char=""/>
        <a:defRPr kumimoji="0" sz="2400" kern="1200">
          <a:solidFill>
            <a:schemeClr val="tx1"/>
          </a:solidFill>
          <a:latin typeface="+mn-lt"/>
          <a:ea typeface="+mn-ea"/>
          <a:cs typeface="+mn-cs"/>
        </a:defRPr>
      </a:lvl1pPr>
      <a:lvl2pPr marL="640080" indent="-274320" algn="l" rtl="0" eaLnBrk="1" latinLnBrk="0" hangingPunct="1">
        <a:spcBef>
          <a:spcPct val="20000"/>
        </a:spcBef>
        <a:buClr>
          <a:schemeClr val="accent1"/>
        </a:buClr>
        <a:buSzPct val="80000"/>
        <a:buFont typeface="Wingdings 2"/>
        <a:buChar char=""/>
        <a:defRPr kumimoji="0" sz="2100" kern="1200">
          <a:solidFill>
            <a:schemeClr val="tx1"/>
          </a:solidFill>
          <a:latin typeface="+mn-lt"/>
          <a:ea typeface="+mn-ea"/>
          <a:cs typeface="+mn-cs"/>
        </a:defRPr>
      </a:lvl2pPr>
      <a:lvl3pPr marL="914400" indent="-182880" algn="l" rtl="0" eaLnBrk="1" latinLnBrk="0" hangingPunct="1">
        <a:spcBef>
          <a:spcPct val="20000"/>
        </a:spcBef>
        <a:buClr>
          <a:schemeClr val="accent1">
            <a:shade val="75000"/>
          </a:schemeClr>
        </a:buClr>
        <a:buSzPct val="60000"/>
        <a:buFont typeface="Wingdings"/>
        <a:buChar char=""/>
        <a:defRPr kumimoji="0" sz="1800" kern="1200">
          <a:solidFill>
            <a:schemeClr val="tx1"/>
          </a:solidFill>
          <a:latin typeface="+mn-lt"/>
          <a:ea typeface="+mn-ea"/>
          <a:cs typeface="+mn-cs"/>
        </a:defRPr>
      </a:lvl3pPr>
      <a:lvl4pPr marL="1188720" indent="-182880" algn="l" rtl="0" eaLnBrk="1" latinLnBrk="0" hangingPunct="1">
        <a:spcBef>
          <a:spcPct val="20000"/>
        </a:spcBef>
        <a:buClr>
          <a:schemeClr val="accent1">
            <a:tint val="60000"/>
          </a:schemeClr>
        </a:buClr>
        <a:buSzPct val="60000"/>
        <a:buFont typeface="Wingdings"/>
        <a:buChar char=""/>
        <a:defRPr kumimoji="0" sz="1800" kern="1200">
          <a:solidFill>
            <a:schemeClr val="tx1"/>
          </a:solidFill>
          <a:latin typeface="+mn-lt"/>
          <a:ea typeface="+mn-ea"/>
          <a:cs typeface="+mn-cs"/>
        </a:defRPr>
      </a:lvl4pPr>
      <a:lvl5pPr marL="1463040" indent="-182880" algn="l" rtl="0" eaLnBrk="1" latinLnBrk="0" hangingPunct="1">
        <a:spcBef>
          <a:spcPct val="20000"/>
        </a:spcBef>
        <a:buClr>
          <a:schemeClr val="accent2">
            <a:tint val="60000"/>
          </a:schemeClr>
        </a:buClr>
        <a:buSzPct val="68000"/>
        <a:buFont typeface="Wingdings 2"/>
        <a:buChar char=""/>
        <a:defRPr kumimoji="0" sz="16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1.gif"/><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jpe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3 - Εικόνα" descr="τιγρης ευφρατης.png"/>
          <p:cNvPicPr>
            <a:picLocks noChangeAspect="1"/>
          </p:cNvPicPr>
          <p:nvPr/>
        </p:nvPicPr>
        <p:blipFill>
          <a:blip r:embed="rId2" cstate="print">
            <a:lum bright="79000" contrast="-78000"/>
          </a:blip>
          <a:srcRect/>
          <a:stretch>
            <a:fillRect/>
          </a:stretch>
        </p:blipFill>
        <p:spPr bwMode="auto">
          <a:xfrm>
            <a:off x="0" y="-27384"/>
            <a:ext cx="9144000" cy="6858000"/>
          </a:xfrm>
          <a:prstGeom prst="rect">
            <a:avLst/>
          </a:prstGeom>
          <a:noFill/>
          <a:ln w="9525">
            <a:noFill/>
            <a:miter lim="800000"/>
            <a:headEnd/>
            <a:tailEnd/>
          </a:ln>
        </p:spPr>
      </p:pic>
      <p:sp>
        <p:nvSpPr>
          <p:cNvPr id="2" name="1 - Τίτλος"/>
          <p:cNvSpPr>
            <a:spLocks noGrp="1"/>
          </p:cNvSpPr>
          <p:nvPr>
            <p:ph type="ctrTitle"/>
          </p:nvPr>
        </p:nvSpPr>
        <p:spPr>
          <a:xfrm>
            <a:off x="1187624" y="0"/>
            <a:ext cx="6172200" cy="1894362"/>
          </a:xfrm>
        </p:spPr>
        <p:txBody>
          <a:bodyPr/>
          <a:lstStyle/>
          <a:p>
            <a:pPr eaLnBrk="1" fontAlgn="auto" hangingPunct="1">
              <a:spcAft>
                <a:spcPts val="0"/>
              </a:spcAft>
              <a:defRPr/>
            </a:pPr>
            <a:r>
              <a:rPr lang="el-GR" b="1" dirty="0" smtClean="0">
                <a:solidFill>
                  <a:srgbClr val="002060"/>
                </a:solidFill>
              </a:rPr>
              <a:t>ΠΟΛΙΤΙΣΜΟΙ  </a:t>
            </a:r>
            <a:br>
              <a:rPr lang="el-GR" b="1" dirty="0" smtClean="0">
                <a:solidFill>
                  <a:srgbClr val="002060"/>
                </a:solidFill>
              </a:rPr>
            </a:br>
            <a:r>
              <a:rPr lang="el-GR" b="1" dirty="0" smtClean="0">
                <a:solidFill>
                  <a:srgbClr val="002060"/>
                </a:solidFill>
              </a:rPr>
              <a:t>ΤΗΣ  ΕΓΓΥΣ  ΑΝΑΤΟΛΗΣ</a:t>
            </a:r>
            <a:endParaRPr lang="el-GR" b="1" dirty="0">
              <a:solidFill>
                <a:srgbClr val="002060"/>
              </a:solidFill>
            </a:endParaRPr>
          </a:p>
        </p:txBody>
      </p:sp>
      <p:sp>
        <p:nvSpPr>
          <p:cNvPr id="3" name="2 - Υπότιτλος"/>
          <p:cNvSpPr>
            <a:spLocks noGrp="1"/>
          </p:cNvSpPr>
          <p:nvPr>
            <p:ph type="subTitle" idx="1"/>
          </p:nvPr>
        </p:nvSpPr>
        <p:spPr>
          <a:xfrm>
            <a:off x="899592" y="2132856"/>
            <a:ext cx="7416800" cy="3992563"/>
          </a:xfrm>
        </p:spPr>
        <p:txBody>
          <a:bodyPr>
            <a:normAutofit/>
          </a:bodyPr>
          <a:lstStyle/>
          <a:p>
            <a:pPr algn="l" eaLnBrk="1" fontAlgn="auto" hangingPunct="1">
              <a:lnSpc>
                <a:spcPct val="150000"/>
              </a:lnSpc>
              <a:spcAft>
                <a:spcPts val="0"/>
              </a:spcAft>
              <a:buFont typeface="Arial" pitchFamily="34" charset="0"/>
              <a:buChar char="•"/>
              <a:defRPr/>
            </a:pPr>
            <a:r>
              <a:rPr lang="el-GR" sz="2400" dirty="0" smtClean="0">
                <a:solidFill>
                  <a:schemeClr val="tx1"/>
                </a:solidFill>
                <a:latin typeface="Calibri" pitchFamily="34" charset="0"/>
              </a:rPr>
              <a:t>1.  Οι  λαοί  της  Μεσοποταμίας</a:t>
            </a:r>
          </a:p>
          <a:p>
            <a:pPr algn="l" eaLnBrk="1" fontAlgn="auto" hangingPunct="1">
              <a:lnSpc>
                <a:spcPct val="150000"/>
              </a:lnSpc>
              <a:spcAft>
                <a:spcPts val="0"/>
              </a:spcAft>
              <a:buFont typeface="Arial" pitchFamily="34" charset="0"/>
              <a:buChar char="•"/>
              <a:defRPr/>
            </a:pPr>
            <a:r>
              <a:rPr lang="el-GR" sz="2400" b="1" dirty="0" smtClean="0">
                <a:solidFill>
                  <a:srgbClr val="002060"/>
                </a:solidFill>
                <a:latin typeface="Calibri" pitchFamily="34" charset="0"/>
              </a:rPr>
              <a:t>2.  Η  Αίγυπτος</a:t>
            </a:r>
          </a:p>
          <a:p>
            <a:pPr algn="l" eaLnBrk="1" fontAlgn="auto" hangingPunct="1">
              <a:lnSpc>
                <a:spcPct val="150000"/>
              </a:lnSpc>
              <a:spcAft>
                <a:spcPts val="0"/>
              </a:spcAft>
              <a:buFont typeface="Arial" pitchFamily="34" charset="0"/>
              <a:buChar char="•"/>
              <a:defRPr/>
            </a:pPr>
            <a:r>
              <a:rPr lang="el-GR" sz="2400" dirty="0" smtClean="0">
                <a:solidFill>
                  <a:schemeClr val="tx1"/>
                </a:solidFill>
                <a:latin typeface="Calibri" pitchFamily="34" charset="0"/>
              </a:rPr>
              <a:t>3.  Οι  Φοίνικες</a:t>
            </a:r>
          </a:p>
          <a:p>
            <a:pPr algn="l" eaLnBrk="1" fontAlgn="auto" hangingPunct="1">
              <a:lnSpc>
                <a:spcPct val="150000"/>
              </a:lnSpc>
              <a:spcAft>
                <a:spcPts val="0"/>
              </a:spcAft>
              <a:buFont typeface="Arial" pitchFamily="34" charset="0"/>
              <a:buChar char="•"/>
              <a:defRPr/>
            </a:pPr>
            <a:r>
              <a:rPr lang="el-GR" sz="2400" dirty="0" smtClean="0">
                <a:solidFill>
                  <a:schemeClr val="tx1"/>
                </a:solidFill>
                <a:latin typeface="Calibri" pitchFamily="34" charset="0"/>
              </a:rPr>
              <a:t>4.  Οι  Εβραίοι</a:t>
            </a:r>
          </a:p>
          <a:p>
            <a:pPr algn="l" eaLnBrk="1" fontAlgn="auto" hangingPunct="1">
              <a:lnSpc>
                <a:spcPct val="150000"/>
              </a:lnSpc>
              <a:spcAft>
                <a:spcPts val="0"/>
              </a:spcAft>
              <a:buFont typeface="Arial" pitchFamily="34" charset="0"/>
              <a:buChar char="•"/>
              <a:defRPr/>
            </a:pPr>
            <a:r>
              <a:rPr lang="el-GR" sz="2400" dirty="0" smtClean="0">
                <a:solidFill>
                  <a:schemeClr val="tx1"/>
                </a:solidFill>
                <a:latin typeface="Calibri" pitchFamily="34" charset="0"/>
              </a:rPr>
              <a:t>5.  Οι  Χετταίοι  ή  Χιττίτες</a:t>
            </a:r>
          </a:p>
          <a:p>
            <a:pPr algn="l" eaLnBrk="1" fontAlgn="auto" hangingPunct="1">
              <a:lnSpc>
                <a:spcPct val="150000"/>
              </a:lnSpc>
              <a:spcAft>
                <a:spcPts val="0"/>
              </a:spcAft>
              <a:buFont typeface="Arial" pitchFamily="34" charset="0"/>
              <a:buChar char="•"/>
              <a:defRPr/>
            </a:pPr>
            <a:r>
              <a:rPr lang="el-GR" sz="2400" dirty="0" smtClean="0">
                <a:solidFill>
                  <a:schemeClr val="tx1"/>
                </a:solidFill>
                <a:latin typeface="Calibri" pitchFamily="34" charset="0"/>
              </a:rPr>
              <a:t>6. Οι  Μήδοι  και  οι  Πέρσες</a:t>
            </a:r>
            <a:endParaRPr lang="el-GR" sz="2400" dirty="0">
              <a:solidFill>
                <a:schemeClr val="tx1"/>
              </a:solidFill>
              <a:latin typeface="Calibri" pitchFamily="34"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sz="quarter" idx="1"/>
          </p:nvPr>
        </p:nvSpPr>
        <p:spPr>
          <a:xfrm>
            <a:off x="1115616" y="1844824"/>
            <a:ext cx="7498080" cy="4800600"/>
          </a:xfrm>
        </p:spPr>
        <p:txBody>
          <a:bodyPr>
            <a:normAutofit/>
          </a:bodyPr>
          <a:lstStyle/>
          <a:p>
            <a:pPr>
              <a:lnSpc>
                <a:spcPct val="150000"/>
              </a:lnSpc>
              <a:buNone/>
            </a:pPr>
            <a:r>
              <a:rPr lang="el-GR" sz="2400" b="1" dirty="0" smtClean="0">
                <a:solidFill>
                  <a:srgbClr val="002060"/>
                </a:solidFill>
                <a:latin typeface="Calibri" pitchFamily="34" charset="0"/>
              </a:rPr>
              <a:t>1.</a:t>
            </a:r>
            <a:r>
              <a:rPr lang="el-GR" sz="2400" dirty="0" smtClean="0">
                <a:solidFill>
                  <a:srgbClr val="002060"/>
                </a:solidFill>
                <a:latin typeface="Calibri" pitchFamily="34" charset="0"/>
              </a:rPr>
              <a:t> </a:t>
            </a:r>
            <a:r>
              <a:rPr lang="el-GR" sz="2400" b="1" dirty="0" smtClean="0">
                <a:solidFill>
                  <a:srgbClr val="002060"/>
                </a:solidFill>
                <a:latin typeface="Calibri" pitchFamily="34" charset="0"/>
              </a:rPr>
              <a:t>γεωργία</a:t>
            </a:r>
          </a:p>
          <a:p>
            <a:pPr>
              <a:lnSpc>
                <a:spcPct val="150000"/>
              </a:lnSpc>
            </a:pPr>
            <a:r>
              <a:rPr lang="el-GR" sz="2200" dirty="0" smtClean="0">
                <a:latin typeface="Calibri" pitchFamily="34" charset="0"/>
              </a:rPr>
              <a:t>βάση της οικονομίας</a:t>
            </a:r>
          </a:p>
          <a:p>
            <a:pPr>
              <a:lnSpc>
                <a:spcPct val="150000"/>
              </a:lnSpc>
            </a:pPr>
            <a:r>
              <a:rPr lang="el-GR" sz="2200" dirty="0" smtClean="0">
                <a:latin typeface="Calibri" pitchFamily="34" charset="0"/>
              </a:rPr>
              <a:t>άμεση σύνδεση με Νείλο</a:t>
            </a:r>
          </a:p>
          <a:p>
            <a:pPr>
              <a:lnSpc>
                <a:spcPct val="150000"/>
              </a:lnSpc>
            </a:pPr>
            <a:r>
              <a:rPr lang="el-GR" sz="2200" dirty="0" smtClean="0">
                <a:latin typeface="Calibri" pitchFamily="34" charset="0"/>
              </a:rPr>
              <a:t>άρδευση και συντήρηση χωραφιών: συνεχής και επίπονη – απαιτεί συνεργασία και επίβλεψη κράτους</a:t>
            </a:r>
          </a:p>
          <a:p>
            <a:pPr>
              <a:lnSpc>
                <a:spcPct val="150000"/>
              </a:lnSpc>
            </a:pPr>
            <a:r>
              <a:rPr lang="el-GR" sz="2200" dirty="0" smtClean="0">
                <a:latin typeface="Calibri" pitchFamily="34" charset="0"/>
              </a:rPr>
              <a:t>καλλιέργειες: σιτάρι, κριθάρι, λινάρι, οπωροφόρα και κηπευτικά</a:t>
            </a:r>
          </a:p>
        </p:txBody>
      </p:sp>
      <p:sp>
        <p:nvSpPr>
          <p:cNvPr id="4" name="1 - Τίτλος"/>
          <p:cNvSpPr txBox="1">
            <a:spLocks/>
          </p:cNvSpPr>
          <p:nvPr/>
        </p:nvSpPr>
        <p:spPr>
          <a:xfrm>
            <a:off x="1115616" y="188640"/>
            <a:ext cx="2059320" cy="504056"/>
          </a:xfrm>
          <a:prstGeom prst="rect">
            <a:avLst/>
          </a:prstGeom>
        </p:spPr>
        <p:txBody>
          <a:bodyPr anchor="ctr">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l-GR" sz="2000" b="0" i="1" u="none" strike="noStrike" kern="1200" cap="none" spc="0" normalizeH="0" baseline="0" noProof="0" dirty="0" smtClean="0">
                <a:ln>
                  <a:noFill/>
                </a:ln>
                <a:solidFill>
                  <a:schemeClr val="tx1"/>
                </a:solidFill>
                <a:effectLst>
                  <a:outerShdw blurRad="50000" dist="30000" dir="5400000" algn="tl" rotWithShape="0">
                    <a:srgbClr val="000000">
                      <a:alpha val="30000"/>
                    </a:srgbClr>
                  </a:outerShdw>
                </a:effectLst>
                <a:uLnTx/>
                <a:uFillTx/>
                <a:latin typeface="Calibri" pitchFamily="34" charset="0"/>
                <a:ea typeface="+mj-ea"/>
                <a:cs typeface="+mj-cs"/>
              </a:rPr>
              <a:t>Η  Αίγυπτος</a:t>
            </a:r>
            <a:endParaRPr kumimoji="0" lang="el-GR" sz="2000" b="0" i="1" u="none" strike="noStrike" kern="1200" cap="none" spc="0" normalizeH="0" baseline="0" noProof="0" dirty="0">
              <a:ln>
                <a:noFill/>
              </a:ln>
              <a:solidFill>
                <a:schemeClr val="tx1"/>
              </a:solidFill>
              <a:effectLst>
                <a:outerShdw blurRad="50000" dist="30000" dir="5400000" algn="tl" rotWithShape="0">
                  <a:srgbClr val="000000">
                    <a:alpha val="30000"/>
                  </a:srgbClr>
                </a:outerShdw>
              </a:effectLst>
              <a:uLnTx/>
              <a:uFillTx/>
              <a:latin typeface="Calibri" pitchFamily="34" charset="0"/>
              <a:ea typeface="+mj-ea"/>
              <a:cs typeface="+mj-cs"/>
            </a:endParaRPr>
          </a:p>
        </p:txBody>
      </p:sp>
      <p:sp>
        <p:nvSpPr>
          <p:cNvPr id="6" name="5 - TextBox"/>
          <p:cNvSpPr txBox="1"/>
          <p:nvPr/>
        </p:nvSpPr>
        <p:spPr>
          <a:xfrm>
            <a:off x="1043608" y="1124744"/>
            <a:ext cx="3384376" cy="523220"/>
          </a:xfrm>
          <a:prstGeom prst="rect">
            <a:avLst/>
          </a:prstGeom>
          <a:noFill/>
        </p:spPr>
        <p:txBody>
          <a:bodyPr wrap="square" rtlCol="0">
            <a:spAutoFit/>
          </a:bodyPr>
          <a:lstStyle/>
          <a:p>
            <a:r>
              <a:rPr lang="el-GR" sz="2800" b="1" dirty="0" smtClean="0">
                <a:solidFill>
                  <a:srgbClr val="002060"/>
                </a:solidFill>
                <a:latin typeface="Calibri" pitchFamily="34" charset="0"/>
              </a:rPr>
              <a:t>Η οικονομία</a:t>
            </a:r>
            <a:endParaRPr lang="el-GR" sz="2800" b="1" dirty="0">
              <a:solidFill>
                <a:srgbClr val="002060"/>
              </a:solidFill>
              <a:latin typeface="Calibri" pitchFamily="34" charset="0"/>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pPr algn="ctr"/>
            <a:r>
              <a:rPr lang="el-GR" dirty="0" smtClean="0"/>
              <a:t>ΜΕ ΤΙ ΑΣΧΟΛΕΙΤΑΙ Ο ΕΙΚΟΝΙΖΟΜΕΝΟΣ;</a:t>
            </a:r>
            <a:endParaRPr lang="el-GR" dirty="0"/>
          </a:p>
        </p:txBody>
      </p:sp>
      <p:pic>
        <p:nvPicPr>
          <p:cNvPr id="4" name="3 - Θέση περιεχομένου" descr="aigyptos-bre8hke-tafos-zythopoiou-twn-faraw.jpg"/>
          <p:cNvPicPr>
            <a:picLocks noGrp="1" noChangeAspect="1"/>
          </p:cNvPicPr>
          <p:nvPr>
            <p:ph sz="quarter" idx="1"/>
          </p:nvPr>
        </p:nvPicPr>
        <p:blipFill>
          <a:blip r:embed="rId2" cstate="print">
            <a:lum bright="20000" contrast="10000"/>
          </a:blip>
          <a:stretch>
            <a:fillRect/>
          </a:stretch>
        </p:blipFill>
        <p:spPr>
          <a:xfrm>
            <a:off x="428596" y="1500174"/>
            <a:ext cx="8042145" cy="4523706"/>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 Θέση περιεχομένου" descr="kak-zhili-zemledelci-i-remeslenniki-v-egipte-bit-zemledelcev-v-drevnem-egipte.jpg"/>
          <p:cNvPicPr>
            <a:picLocks noGrp="1" noChangeAspect="1"/>
          </p:cNvPicPr>
          <p:nvPr>
            <p:ph sz="quarter" idx="1"/>
          </p:nvPr>
        </p:nvPicPr>
        <p:blipFill>
          <a:blip r:embed="rId2"/>
          <a:stretch>
            <a:fillRect/>
          </a:stretch>
        </p:blipFill>
        <p:spPr>
          <a:xfrm>
            <a:off x="285720" y="214290"/>
            <a:ext cx="8429684" cy="6352554"/>
          </a:xfr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 Θέση περιεχομένου" descr="logo.jpg"/>
          <p:cNvPicPr>
            <a:picLocks noGrp="1" noChangeAspect="1"/>
          </p:cNvPicPr>
          <p:nvPr>
            <p:ph sz="quarter" idx="1"/>
          </p:nvPr>
        </p:nvPicPr>
        <p:blipFill>
          <a:blip r:embed="rId2"/>
          <a:stretch>
            <a:fillRect/>
          </a:stretch>
        </p:blipFill>
        <p:spPr>
          <a:xfrm>
            <a:off x="357158" y="285727"/>
            <a:ext cx="8358246" cy="6268685"/>
          </a:xfr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 Θέση περιεχομένου" descr="cyperus-papyrus-king-tut-003.jpg"/>
          <p:cNvPicPr>
            <a:picLocks noGrp="1" noChangeAspect="1"/>
          </p:cNvPicPr>
          <p:nvPr>
            <p:ph sz="quarter" idx="1"/>
          </p:nvPr>
        </p:nvPicPr>
        <p:blipFill>
          <a:blip r:embed="rId2"/>
          <a:stretch>
            <a:fillRect/>
          </a:stretch>
        </p:blipFill>
        <p:spPr>
          <a:xfrm>
            <a:off x="214282" y="928670"/>
            <a:ext cx="4018388" cy="5357850"/>
          </a:xfrm>
        </p:spPr>
      </p:pic>
      <p:pic>
        <p:nvPicPr>
          <p:cNvPr id="5" name="4 - Εικόνα" descr="A00429.i.jpg"/>
          <p:cNvPicPr>
            <a:picLocks noChangeAspect="1"/>
          </p:cNvPicPr>
          <p:nvPr/>
        </p:nvPicPr>
        <p:blipFill>
          <a:blip r:embed="rId3"/>
          <a:stretch>
            <a:fillRect/>
          </a:stretch>
        </p:blipFill>
        <p:spPr>
          <a:xfrm>
            <a:off x="4572000" y="2143116"/>
            <a:ext cx="4375150" cy="2286016"/>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 Θέση περιεχομένου" descr="lotus.jpg"/>
          <p:cNvPicPr>
            <a:picLocks noGrp="1" noChangeAspect="1"/>
          </p:cNvPicPr>
          <p:nvPr>
            <p:ph sz="quarter" idx="1"/>
          </p:nvPr>
        </p:nvPicPr>
        <p:blipFill>
          <a:blip r:embed="rId2"/>
          <a:stretch>
            <a:fillRect/>
          </a:stretch>
        </p:blipFill>
        <p:spPr>
          <a:xfrm>
            <a:off x="357158" y="500042"/>
            <a:ext cx="8377794" cy="5929354"/>
          </a:xfr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 Θέση περιεχομένου" descr="kak-zhili-zemledelci-i-remeslenniki-v-egipte-bit-zemledelcev-v-drevnem-egipte_5.jpg"/>
          <p:cNvPicPr>
            <a:picLocks noGrp="1" noChangeAspect="1"/>
          </p:cNvPicPr>
          <p:nvPr>
            <p:ph sz="quarter" idx="1"/>
          </p:nvPr>
        </p:nvPicPr>
        <p:blipFill>
          <a:blip r:embed="rId2"/>
          <a:stretch>
            <a:fillRect/>
          </a:stretch>
        </p:blipFill>
        <p:spPr>
          <a:xfrm>
            <a:off x="1785918" y="642918"/>
            <a:ext cx="5357850" cy="3407177"/>
          </a:xfrm>
        </p:spPr>
      </p:pic>
      <p:pic>
        <p:nvPicPr>
          <p:cNvPr id="5" name="4 - Εικόνα" descr="τεχνίτης Αίγυπτος.jpg"/>
          <p:cNvPicPr>
            <a:picLocks noChangeAspect="1"/>
          </p:cNvPicPr>
          <p:nvPr/>
        </p:nvPicPr>
        <p:blipFill>
          <a:blip r:embed="rId3" cstate="print"/>
          <a:stretch>
            <a:fillRect/>
          </a:stretch>
        </p:blipFill>
        <p:spPr>
          <a:xfrm>
            <a:off x="2857488" y="4143380"/>
            <a:ext cx="2664296" cy="2475029"/>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 Θέση περιεχομένου" descr="Egyptian-Goddess-Isis-KnotofIsis.jpg"/>
          <p:cNvPicPr>
            <a:picLocks noGrp="1" noChangeAspect="1"/>
          </p:cNvPicPr>
          <p:nvPr>
            <p:ph sz="quarter" idx="1"/>
          </p:nvPr>
        </p:nvPicPr>
        <p:blipFill>
          <a:blip r:embed="rId2"/>
          <a:stretch>
            <a:fillRect/>
          </a:stretch>
        </p:blipFill>
        <p:spPr>
          <a:xfrm>
            <a:off x="1406692" y="657866"/>
            <a:ext cx="5737075" cy="5815959"/>
          </a:xfr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 Θέση περιεχομένου" descr="αρχείο λήψης (5).jpg"/>
          <p:cNvPicPr>
            <a:picLocks noGrp="1" noChangeAspect="1"/>
          </p:cNvPicPr>
          <p:nvPr>
            <p:ph sz="quarter" idx="1"/>
          </p:nvPr>
        </p:nvPicPr>
        <p:blipFill>
          <a:blip r:embed="rId2"/>
          <a:stretch>
            <a:fillRect/>
          </a:stretch>
        </p:blipFill>
        <p:spPr>
          <a:xfrm>
            <a:off x="357158" y="1785926"/>
            <a:ext cx="4214843" cy="4546567"/>
          </a:xfrm>
        </p:spPr>
      </p:pic>
      <p:pic>
        <p:nvPicPr>
          <p:cNvPr id="5" name="4 - Εικόνα" descr="images (1).jpg"/>
          <p:cNvPicPr>
            <a:picLocks noChangeAspect="1"/>
          </p:cNvPicPr>
          <p:nvPr/>
        </p:nvPicPr>
        <p:blipFill>
          <a:blip r:embed="rId3"/>
          <a:stretch>
            <a:fillRect/>
          </a:stretch>
        </p:blipFill>
        <p:spPr>
          <a:xfrm>
            <a:off x="4929190" y="2571744"/>
            <a:ext cx="3464922" cy="2714644"/>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sz="quarter" idx="1"/>
          </p:nvPr>
        </p:nvSpPr>
        <p:spPr>
          <a:xfrm>
            <a:off x="1043608" y="1700808"/>
            <a:ext cx="7498080" cy="4464496"/>
          </a:xfrm>
        </p:spPr>
        <p:txBody>
          <a:bodyPr>
            <a:normAutofit/>
          </a:bodyPr>
          <a:lstStyle/>
          <a:p>
            <a:pPr>
              <a:lnSpc>
                <a:spcPct val="150000"/>
              </a:lnSpc>
              <a:buNone/>
            </a:pPr>
            <a:r>
              <a:rPr lang="el-GR" sz="2400" b="1" dirty="0" smtClean="0">
                <a:solidFill>
                  <a:srgbClr val="002060"/>
                </a:solidFill>
                <a:latin typeface="Calibri" pitchFamily="34" charset="0"/>
              </a:rPr>
              <a:t>1. γεωργία</a:t>
            </a:r>
          </a:p>
          <a:p>
            <a:pPr>
              <a:lnSpc>
                <a:spcPct val="150000"/>
              </a:lnSpc>
            </a:pPr>
            <a:r>
              <a:rPr lang="el-GR" sz="2200" dirty="0" smtClean="0">
                <a:latin typeface="Calibri" pitchFamily="34" charset="0"/>
              </a:rPr>
              <a:t>συλλογή παπύρων και λωτών στις όχθες</a:t>
            </a:r>
          </a:p>
          <a:p>
            <a:pPr>
              <a:lnSpc>
                <a:spcPct val="150000"/>
              </a:lnSpc>
            </a:pPr>
            <a:r>
              <a:rPr lang="el-GR" sz="2200" dirty="0" smtClean="0">
                <a:latin typeface="Calibri" pitchFamily="34" charset="0"/>
              </a:rPr>
              <a:t>παρασκευή μπίρας</a:t>
            </a:r>
          </a:p>
          <a:p>
            <a:pPr>
              <a:lnSpc>
                <a:spcPct val="150000"/>
              </a:lnSpc>
            </a:pPr>
            <a:r>
              <a:rPr lang="el-GR" sz="2200" dirty="0" smtClean="0">
                <a:latin typeface="Calibri" pitchFamily="34" charset="0"/>
              </a:rPr>
              <a:t>επίβλεψη κράτους: μέσω βασιλικών υπαλλήλων 	- παρακολουθούν τις γεωργικές εργασίες</a:t>
            </a:r>
            <a:r>
              <a:rPr lang="en-US" sz="2200" dirty="0" smtClean="0">
                <a:latin typeface="Calibri" pitchFamily="34" charset="0"/>
              </a:rPr>
              <a:t> 	</a:t>
            </a:r>
          </a:p>
          <a:p>
            <a:pPr>
              <a:lnSpc>
                <a:spcPct val="150000"/>
              </a:lnSpc>
              <a:buNone/>
            </a:pPr>
            <a:r>
              <a:rPr lang="en-US" sz="2200" dirty="0" smtClean="0">
                <a:latin typeface="Calibri" pitchFamily="34" charset="0"/>
              </a:rPr>
              <a:t>		- </a:t>
            </a:r>
            <a:r>
              <a:rPr lang="el-GR" sz="2200" dirty="0" smtClean="0">
                <a:latin typeface="Calibri" pitchFamily="34" charset="0"/>
              </a:rPr>
              <a:t>συγκεντρώνουν το ποσοστό του φαραώ</a:t>
            </a:r>
            <a:r>
              <a:rPr lang="en-US" sz="2200" dirty="0" smtClean="0">
                <a:latin typeface="Calibri" pitchFamily="34" charset="0"/>
              </a:rPr>
              <a:t> </a:t>
            </a:r>
            <a:r>
              <a:rPr lang="el-GR" sz="2200" dirty="0" smtClean="0">
                <a:latin typeface="Calibri" pitchFamily="34" charset="0"/>
              </a:rPr>
              <a:t>από τη συγκομιδή</a:t>
            </a:r>
          </a:p>
          <a:p>
            <a:pPr>
              <a:lnSpc>
                <a:spcPct val="150000"/>
              </a:lnSpc>
              <a:buNone/>
            </a:pPr>
            <a:endParaRPr lang="el-GR" sz="2400" dirty="0" smtClean="0">
              <a:latin typeface="Calibri" pitchFamily="34" charset="0"/>
            </a:endParaRPr>
          </a:p>
          <a:p>
            <a:pPr>
              <a:lnSpc>
                <a:spcPct val="150000"/>
              </a:lnSpc>
              <a:buNone/>
            </a:pPr>
            <a:endParaRPr lang="el-GR" sz="2400" dirty="0" smtClean="0">
              <a:latin typeface="Calibri" pitchFamily="34" charset="0"/>
            </a:endParaRPr>
          </a:p>
          <a:p>
            <a:pPr>
              <a:lnSpc>
                <a:spcPct val="150000"/>
              </a:lnSpc>
            </a:pPr>
            <a:endParaRPr lang="el-GR" sz="2400" dirty="0">
              <a:latin typeface="Calibri" pitchFamily="34" charset="0"/>
            </a:endParaRPr>
          </a:p>
        </p:txBody>
      </p:sp>
      <p:sp>
        <p:nvSpPr>
          <p:cNvPr id="5" name="1 - Τίτλος"/>
          <p:cNvSpPr txBox="1">
            <a:spLocks/>
          </p:cNvSpPr>
          <p:nvPr/>
        </p:nvSpPr>
        <p:spPr>
          <a:xfrm>
            <a:off x="1187624" y="188640"/>
            <a:ext cx="2059320" cy="504056"/>
          </a:xfrm>
          <a:prstGeom prst="rect">
            <a:avLst/>
          </a:prstGeom>
        </p:spPr>
        <p:txBody>
          <a:bodyPr anchor="ctr">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l-GR" sz="2000" b="0" i="1" u="none" strike="noStrike" kern="1200" cap="none" spc="0" normalizeH="0" baseline="0" noProof="0" dirty="0" smtClean="0">
                <a:ln>
                  <a:noFill/>
                </a:ln>
                <a:solidFill>
                  <a:schemeClr val="tx1"/>
                </a:solidFill>
                <a:effectLst>
                  <a:outerShdw blurRad="50000" dist="30000" dir="5400000" algn="tl" rotWithShape="0">
                    <a:srgbClr val="000000">
                      <a:alpha val="30000"/>
                    </a:srgbClr>
                  </a:outerShdw>
                </a:effectLst>
                <a:uLnTx/>
                <a:uFillTx/>
                <a:latin typeface="Calibri" pitchFamily="34" charset="0"/>
                <a:ea typeface="+mj-ea"/>
                <a:cs typeface="+mj-cs"/>
              </a:rPr>
              <a:t>Η  Αίγυπτος</a:t>
            </a:r>
            <a:endParaRPr kumimoji="0" lang="el-GR" sz="2000" b="0" i="1" u="none" strike="noStrike" kern="1200" cap="none" spc="0" normalizeH="0" baseline="0" noProof="0" dirty="0">
              <a:ln>
                <a:noFill/>
              </a:ln>
              <a:solidFill>
                <a:schemeClr val="tx1"/>
              </a:solidFill>
              <a:effectLst>
                <a:outerShdw blurRad="50000" dist="30000" dir="5400000" algn="tl" rotWithShape="0">
                  <a:srgbClr val="000000">
                    <a:alpha val="30000"/>
                  </a:srgbClr>
                </a:outerShdw>
              </a:effectLst>
              <a:uLnTx/>
              <a:uFillTx/>
              <a:latin typeface="Calibri" pitchFamily="34" charset="0"/>
              <a:ea typeface="+mj-ea"/>
              <a:cs typeface="+mj-cs"/>
            </a:endParaRPr>
          </a:p>
        </p:txBody>
      </p:sp>
      <p:sp>
        <p:nvSpPr>
          <p:cNvPr id="8" name="7 - TextBox"/>
          <p:cNvSpPr txBox="1"/>
          <p:nvPr/>
        </p:nvSpPr>
        <p:spPr>
          <a:xfrm>
            <a:off x="1115616" y="980728"/>
            <a:ext cx="3384376" cy="523220"/>
          </a:xfrm>
          <a:prstGeom prst="rect">
            <a:avLst/>
          </a:prstGeom>
          <a:noFill/>
        </p:spPr>
        <p:txBody>
          <a:bodyPr wrap="square" rtlCol="0">
            <a:spAutoFit/>
          </a:bodyPr>
          <a:lstStyle/>
          <a:p>
            <a:r>
              <a:rPr lang="el-GR" sz="2800" b="1" dirty="0" smtClean="0">
                <a:solidFill>
                  <a:srgbClr val="002060"/>
                </a:solidFill>
                <a:latin typeface="Calibri" pitchFamily="34" charset="0"/>
              </a:rPr>
              <a:t>Η οικονομία</a:t>
            </a:r>
            <a:endParaRPr lang="el-GR" sz="2800" b="1" dirty="0">
              <a:solidFill>
                <a:srgbClr val="002060"/>
              </a:solidFill>
              <a:latin typeface="Calibri" pitchFamily="34" charset="0"/>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pPr algn="ctr"/>
            <a:r>
              <a:rPr lang="el-GR" dirty="0" err="1" smtClean="0"/>
              <a:t>Προκαταρκτικεσ</a:t>
            </a:r>
            <a:r>
              <a:rPr lang="el-GR" dirty="0" smtClean="0"/>
              <a:t> </a:t>
            </a:r>
            <a:r>
              <a:rPr lang="el-GR" dirty="0" err="1" smtClean="0"/>
              <a:t>ερωτησεισ</a:t>
            </a:r>
            <a:endParaRPr lang="el-GR" dirty="0"/>
          </a:p>
        </p:txBody>
      </p:sp>
      <p:sp>
        <p:nvSpPr>
          <p:cNvPr id="3" name="2 - Θέση περιεχομένου"/>
          <p:cNvSpPr>
            <a:spLocks noGrp="1"/>
          </p:cNvSpPr>
          <p:nvPr>
            <p:ph sz="quarter" idx="1"/>
          </p:nvPr>
        </p:nvSpPr>
        <p:spPr/>
        <p:txBody>
          <a:bodyPr/>
          <a:lstStyle/>
          <a:p>
            <a:r>
              <a:rPr lang="el-GR" dirty="0" smtClean="0"/>
              <a:t>Τι σας έρχεται αμέσως στον νου, όταν ακούτε για την αρχαία Αίγυπτο; </a:t>
            </a:r>
            <a:endParaRPr lang="el-GR"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sz="quarter" idx="1"/>
          </p:nvPr>
        </p:nvSpPr>
        <p:spPr>
          <a:xfrm>
            <a:off x="1043608" y="1844824"/>
            <a:ext cx="7498080" cy="4800600"/>
          </a:xfrm>
        </p:spPr>
        <p:txBody>
          <a:bodyPr>
            <a:normAutofit/>
          </a:bodyPr>
          <a:lstStyle/>
          <a:p>
            <a:pPr>
              <a:buNone/>
            </a:pPr>
            <a:r>
              <a:rPr lang="el-GR" sz="2400" b="1" dirty="0" smtClean="0">
                <a:solidFill>
                  <a:srgbClr val="002060"/>
                </a:solidFill>
                <a:latin typeface="Calibri" pitchFamily="34" charset="0"/>
              </a:rPr>
              <a:t>2. η βιοτεχνία</a:t>
            </a:r>
          </a:p>
          <a:p>
            <a:pPr>
              <a:lnSpc>
                <a:spcPct val="150000"/>
              </a:lnSpc>
              <a:buFont typeface="Arial" pitchFamily="34" charset="0"/>
              <a:buChar char="•"/>
            </a:pPr>
            <a:r>
              <a:rPr lang="el-GR" sz="2200" dirty="0" smtClean="0">
                <a:latin typeface="Calibri" pitchFamily="34" charset="0"/>
              </a:rPr>
              <a:t>παράλληλη εργασία σε χωράφια και σε έργα φαραώ</a:t>
            </a:r>
          </a:p>
          <a:p>
            <a:pPr>
              <a:lnSpc>
                <a:spcPct val="150000"/>
              </a:lnSpc>
              <a:buFont typeface="Arial" pitchFamily="34" charset="0"/>
              <a:buChar char="•"/>
            </a:pPr>
            <a:r>
              <a:rPr lang="el-GR" sz="2200" dirty="0" smtClean="0">
                <a:latin typeface="Calibri" pitchFamily="34" charset="0"/>
              </a:rPr>
              <a:t>ειδικευμένοι τεχνίτες: μεταλλουργοί, ξυλουργοί, κεραμοποιοί, ναυπηγοί, αρχιτέκτονες, κ.ά.</a:t>
            </a:r>
          </a:p>
          <a:p>
            <a:pPr>
              <a:lnSpc>
                <a:spcPct val="150000"/>
              </a:lnSpc>
              <a:buFont typeface="Arial" pitchFamily="34" charset="0"/>
              <a:buChar char="•"/>
            </a:pPr>
            <a:r>
              <a:rPr lang="el-GR" sz="2200" dirty="0" smtClean="0">
                <a:latin typeface="Calibri" pitchFamily="34" charset="0"/>
              </a:rPr>
              <a:t>ιδιωτικά – ανακτορικά εργαστήρια</a:t>
            </a:r>
          </a:p>
          <a:p>
            <a:pPr>
              <a:lnSpc>
                <a:spcPct val="150000"/>
              </a:lnSpc>
              <a:buFont typeface="Arial" pitchFamily="34" charset="0"/>
              <a:buChar char="•"/>
            </a:pPr>
            <a:r>
              <a:rPr lang="el-GR" sz="2200" dirty="0" smtClean="0">
                <a:latin typeface="Calibri" pitchFamily="34" charset="0"/>
              </a:rPr>
              <a:t>έλεγχος από τον φαραώ</a:t>
            </a:r>
            <a:endParaRPr lang="el-GR" sz="2200" dirty="0">
              <a:latin typeface="Calibri" pitchFamily="34" charset="0"/>
            </a:endParaRPr>
          </a:p>
        </p:txBody>
      </p:sp>
      <p:sp>
        <p:nvSpPr>
          <p:cNvPr id="5" name="1 - Τίτλος"/>
          <p:cNvSpPr txBox="1">
            <a:spLocks/>
          </p:cNvSpPr>
          <p:nvPr/>
        </p:nvSpPr>
        <p:spPr>
          <a:xfrm>
            <a:off x="1115616" y="188640"/>
            <a:ext cx="2059320" cy="504056"/>
          </a:xfrm>
          <a:prstGeom prst="rect">
            <a:avLst/>
          </a:prstGeom>
        </p:spPr>
        <p:txBody>
          <a:bodyPr anchor="ctr">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l-GR" sz="2000" b="0" i="1" u="none" strike="noStrike" kern="1200" cap="none" spc="0" normalizeH="0" baseline="0" noProof="0" dirty="0" smtClean="0">
                <a:ln>
                  <a:noFill/>
                </a:ln>
                <a:solidFill>
                  <a:schemeClr val="tx1"/>
                </a:solidFill>
                <a:effectLst>
                  <a:outerShdw blurRad="50000" dist="30000" dir="5400000" algn="tl" rotWithShape="0">
                    <a:srgbClr val="000000">
                      <a:alpha val="30000"/>
                    </a:srgbClr>
                  </a:outerShdw>
                </a:effectLst>
                <a:uLnTx/>
                <a:uFillTx/>
                <a:latin typeface="Calibri" pitchFamily="34" charset="0"/>
                <a:ea typeface="+mj-ea"/>
                <a:cs typeface="+mj-cs"/>
              </a:rPr>
              <a:t>Η  Αίγυπτος</a:t>
            </a:r>
            <a:endParaRPr kumimoji="0" lang="el-GR" sz="2000" b="0" i="1" u="none" strike="noStrike" kern="1200" cap="none" spc="0" normalizeH="0" baseline="0" noProof="0" dirty="0">
              <a:ln>
                <a:noFill/>
              </a:ln>
              <a:solidFill>
                <a:schemeClr val="tx1"/>
              </a:solidFill>
              <a:effectLst>
                <a:outerShdw blurRad="50000" dist="30000" dir="5400000" algn="tl" rotWithShape="0">
                  <a:srgbClr val="000000">
                    <a:alpha val="30000"/>
                  </a:srgbClr>
                </a:outerShdw>
              </a:effectLst>
              <a:uLnTx/>
              <a:uFillTx/>
              <a:latin typeface="Calibri" pitchFamily="34" charset="0"/>
              <a:ea typeface="+mj-ea"/>
              <a:cs typeface="+mj-cs"/>
            </a:endParaRPr>
          </a:p>
        </p:txBody>
      </p:sp>
      <p:sp>
        <p:nvSpPr>
          <p:cNvPr id="8" name="7 - TextBox"/>
          <p:cNvSpPr txBox="1"/>
          <p:nvPr/>
        </p:nvSpPr>
        <p:spPr>
          <a:xfrm>
            <a:off x="1043608" y="1124744"/>
            <a:ext cx="3384376" cy="523220"/>
          </a:xfrm>
          <a:prstGeom prst="rect">
            <a:avLst/>
          </a:prstGeom>
          <a:noFill/>
        </p:spPr>
        <p:txBody>
          <a:bodyPr wrap="square" rtlCol="0">
            <a:spAutoFit/>
          </a:bodyPr>
          <a:lstStyle/>
          <a:p>
            <a:r>
              <a:rPr lang="el-GR" sz="2800" b="1" dirty="0" smtClean="0">
                <a:solidFill>
                  <a:srgbClr val="002060"/>
                </a:solidFill>
                <a:latin typeface="Calibri" pitchFamily="34" charset="0"/>
              </a:rPr>
              <a:t>Η οικονομία</a:t>
            </a:r>
            <a:endParaRPr lang="el-GR" sz="2800" b="1" dirty="0">
              <a:solidFill>
                <a:srgbClr val="002060"/>
              </a:solidFill>
              <a:latin typeface="Calibri" pitchFamily="34" charset="0"/>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sz="quarter" idx="1"/>
          </p:nvPr>
        </p:nvSpPr>
        <p:spPr>
          <a:xfrm>
            <a:off x="1043608" y="2132856"/>
            <a:ext cx="7498080" cy="3675856"/>
          </a:xfrm>
        </p:spPr>
        <p:txBody>
          <a:bodyPr>
            <a:normAutofit/>
          </a:bodyPr>
          <a:lstStyle/>
          <a:p>
            <a:pPr>
              <a:buNone/>
            </a:pPr>
            <a:r>
              <a:rPr lang="el-GR" b="1" dirty="0" smtClean="0">
                <a:solidFill>
                  <a:srgbClr val="002060"/>
                </a:solidFill>
                <a:latin typeface="Calibri" pitchFamily="34" charset="0"/>
              </a:rPr>
              <a:t>3. το εμπόριο και η παροχή υπηρεσιών</a:t>
            </a:r>
          </a:p>
          <a:p>
            <a:pPr>
              <a:lnSpc>
                <a:spcPct val="150000"/>
              </a:lnSpc>
              <a:buFont typeface="Arial" pitchFamily="34" charset="0"/>
              <a:buChar char="•"/>
            </a:pPr>
            <a:r>
              <a:rPr lang="el-GR" sz="2200" dirty="0" smtClean="0">
                <a:latin typeface="Calibri" pitchFamily="34" charset="0"/>
              </a:rPr>
              <a:t>βάση του εμπορίου η εξαγωγή του πλεονάσματος (</a:t>
            </a:r>
            <a:r>
              <a:rPr lang="el-GR" sz="2200" dirty="0" smtClean="0">
                <a:solidFill>
                  <a:srgbClr val="002060"/>
                </a:solidFill>
                <a:latin typeface="Calibri" pitchFamily="34" charset="0"/>
              </a:rPr>
              <a:t>δημητριακά, πάπυρος, χρυσός</a:t>
            </a:r>
            <a:r>
              <a:rPr lang="el-GR" sz="2200" dirty="0" smtClean="0">
                <a:latin typeface="Calibri" pitchFamily="34" charset="0"/>
              </a:rPr>
              <a:t>) και η εισαγωγή υλών </a:t>
            </a:r>
            <a:endParaRPr lang="en-US" sz="2200" dirty="0" smtClean="0">
              <a:latin typeface="Calibri" pitchFamily="34" charset="0"/>
            </a:endParaRPr>
          </a:p>
          <a:p>
            <a:pPr>
              <a:lnSpc>
                <a:spcPct val="150000"/>
              </a:lnSpc>
              <a:buFont typeface="Arial" pitchFamily="34" charset="0"/>
              <a:buChar char="•"/>
            </a:pPr>
            <a:r>
              <a:rPr lang="el-GR" sz="2200" dirty="0" smtClean="0">
                <a:latin typeface="Calibri" pitchFamily="34" charset="0"/>
              </a:rPr>
              <a:t>σε έλλειψη (</a:t>
            </a:r>
            <a:r>
              <a:rPr lang="el-GR" sz="2200" dirty="0" smtClean="0">
                <a:solidFill>
                  <a:srgbClr val="002060"/>
                </a:solidFill>
                <a:latin typeface="Calibri" pitchFamily="34" charset="0"/>
              </a:rPr>
              <a:t>ξύλο, χαλκός, άργυρος</a:t>
            </a:r>
            <a:r>
              <a:rPr lang="el-GR" sz="2200" dirty="0" smtClean="0">
                <a:latin typeface="Calibri" pitchFamily="34" charset="0"/>
              </a:rPr>
              <a:t>)</a:t>
            </a:r>
          </a:p>
          <a:p>
            <a:pPr>
              <a:lnSpc>
                <a:spcPct val="150000"/>
              </a:lnSpc>
              <a:buFont typeface="Arial" pitchFamily="34" charset="0"/>
              <a:buChar char="•"/>
            </a:pPr>
            <a:r>
              <a:rPr lang="el-GR" sz="2200" dirty="0" smtClean="0">
                <a:latin typeface="Calibri" pitchFamily="34" charset="0"/>
              </a:rPr>
              <a:t>ιερείς (θεοκρατικό κράτος), γραφείς και στρατιωτικοί: εξυπηρετούν τη διοίκηση και τη λειτουργία του κράτους</a:t>
            </a:r>
          </a:p>
          <a:p>
            <a:pPr>
              <a:lnSpc>
                <a:spcPct val="150000"/>
              </a:lnSpc>
              <a:buNone/>
            </a:pPr>
            <a:endParaRPr lang="el-GR" sz="2400" dirty="0">
              <a:latin typeface="Calibri" pitchFamily="34" charset="0"/>
            </a:endParaRPr>
          </a:p>
        </p:txBody>
      </p:sp>
      <p:sp>
        <p:nvSpPr>
          <p:cNvPr id="4" name="1 - Τίτλος"/>
          <p:cNvSpPr txBox="1">
            <a:spLocks/>
          </p:cNvSpPr>
          <p:nvPr/>
        </p:nvSpPr>
        <p:spPr>
          <a:xfrm>
            <a:off x="1043608" y="188640"/>
            <a:ext cx="2059320" cy="504056"/>
          </a:xfrm>
          <a:prstGeom prst="rect">
            <a:avLst/>
          </a:prstGeom>
        </p:spPr>
        <p:txBody>
          <a:bodyPr anchor="ctr">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l-GR" sz="2000" b="0" i="1" u="none" strike="noStrike" kern="1200" cap="none" spc="0" normalizeH="0" baseline="0" noProof="0" dirty="0" smtClean="0">
                <a:ln>
                  <a:noFill/>
                </a:ln>
                <a:solidFill>
                  <a:schemeClr val="tx1"/>
                </a:solidFill>
                <a:effectLst>
                  <a:outerShdw blurRad="50000" dist="30000" dir="5400000" algn="tl" rotWithShape="0">
                    <a:srgbClr val="000000">
                      <a:alpha val="30000"/>
                    </a:srgbClr>
                  </a:outerShdw>
                </a:effectLst>
                <a:uLnTx/>
                <a:uFillTx/>
                <a:latin typeface="Calibri" pitchFamily="34" charset="0"/>
                <a:ea typeface="+mj-ea"/>
                <a:cs typeface="+mj-cs"/>
              </a:rPr>
              <a:t>Η  Αίγυπτος</a:t>
            </a:r>
            <a:endParaRPr kumimoji="0" lang="el-GR" sz="2000" b="0" i="1" u="none" strike="noStrike" kern="1200" cap="none" spc="0" normalizeH="0" baseline="0" noProof="0" dirty="0">
              <a:ln>
                <a:noFill/>
              </a:ln>
              <a:solidFill>
                <a:schemeClr val="tx1"/>
              </a:solidFill>
              <a:effectLst>
                <a:outerShdw blurRad="50000" dist="30000" dir="5400000" algn="tl" rotWithShape="0">
                  <a:srgbClr val="000000">
                    <a:alpha val="30000"/>
                  </a:srgbClr>
                </a:outerShdw>
              </a:effectLst>
              <a:uLnTx/>
              <a:uFillTx/>
              <a:latin typeface="Calibri" pitchFamily="34" charset="0"/>
              <a:ea typeface="+mj-ea"/>
              <a:cs typeface="+mj-cs"/>
            </a:endParaRPr>
          </a:p>
        </p:txBody>
      </p:sp>
      <p:sp>
        <p:nvSpPr>
          <p:cNvPr id="7" name="6 - TextBox"/>
          <p:cNvSpPr txBox="1"/>
          <p:nvPr/>
        </p:nvSpPr>
        <p:spPr>
          <a:xfrm>
            <a:off x="1043608" y="1124744"/>
            <a:ext cx="3384376" cy="523220"/>
          </a:xfrm>
          <a:prstGeom prst="rect">
            <a:avLst/>
          </a:prstGeom>
          <a:noFill/>
        </p:spPr>
        <p:txBody>
          <a:bodyPr wrap="square" rtlCol="0">
            <a:spAutoFit/>
          </a:bodyPr>
          <a:lstStyle/>
          <a:p>
            <a:r>
              <a:rPr lang="el-GR" sz="2800" b="1" dirty="0" smtClean="0">
                <a:solidFill>
                  <a:srgbClr val="002060"/>
                </a:solidFill>
                <a:latin typeface="Calibri" pitchFamily="34" charset="0"/>
              </a:rPr>
              <a:t>Η οικονομία</a:t>
            </a:r>
            <a:endParaRPr lang="el-GR" sz="2800" b="1" dirty="0">
              <a:solidFill>
                <a:srgbClr val="002060"/>
              </a:solidFill>
              <a:latin typeface="Calibri" pitchFamily="34" charset="0"/>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sz="quarter" idx="1"/>
          </p:nvPr>
        </p:nvSpPr>
        <p:spPr>
          <a:xfrm>
            <a:off x="611560" y="1196752"/>
            <a:ext cx="8100392" cy="5949280"/>
          </a:xfrm>
        </p:spPr>
        <p:txBody>
          <a:bodyPr>
            <a:normAutofit/>
          </a:bodyPr>
          <a:lstStyle/>
          <a:p>
            <a:pPr algn="ctr">
              <a:buNone/>
            </a:pPr>
            <a:r>
              <a:rPr lang="el-GR" sz="2000" b="1" dirty="0" smtClean="0">
                <a:latin typeface="Calibri" pitchFamily="34" charset="0"/>
              </a:rPr>
              <a:t>Φαραώ</a:t>
            </a:r>
          </a:p>
          <a:p>
            <a:pPr algn="ctr">
              <a:buNone/>
            </a:pPr>
            <a:r>
              <a:rPr lang="el-GR" sz="1800" dirty="0" smtClean="0">
                <a:latin typeface="Calibri" pitchFamily="34" charset="0"/>
              </a:rPr>
              <a:t>επίγειος θεός – </a:t>
            </a:r>
          </a:p>
          <a:p>
            <a:pPr algn="ctr">
              <a:buNone/>
            </a:pPr>
            <a:r>
              <a:rPr lang="el-GR" sz="1800" dirty="0" smtClean="0">
                <a:latin typeface="Calibri" pitchFamily="34" charset="0"/>
              </a:rPr>
              <a:t>ενσάρκωση κράτους</a:t>
            </a:r>
          </a:p>
          <a:p>
            <a:pPr algn="ctr">
              <a:buNone/>
            </a:pPr>
            <a:endParaRPr lang="el-GR" sz="1800" dirty="0" smtClean="0">
              <a:latin typeface="Calibri" pitchFamily="34" charset="0"/>
            </a:endParaRPr>
          </a:p>
          <a:p>
            <a:pPr algn="ctr">
              <a:buNone/>
            </a:pPr>
            <a:r>
              <a:rPr lang="el-GR" sz="2000" dirty="0" smtClean="0">
                <a:latin typeface="Calibri" pitchFamily="34" charset="0"/>
              </a:rPr>
              <a:t>ιερείς, κρατικοί υπάλληλοι, γραφείς</a:t>
            </a:r>
          </a:p>
          <a:p>
            <a:pPr algn="ctr">
              <a:buNone/>
            </a:pPr>
            <a:r>
              <a:rPr lang="el-GR" sz="1800" dirty="0" smtClean="0">
                <a:latin typeface="Calibri" pitchFamily="34" charset="0"/>
              </a:rPr>
              <a:t>τάξη των ισχυρών</a:t>
            </a:r>
          </a:p>
          <a:p>
            <a:pPr algn="ctr">
              <a:buNone/>
            </a:pPr>
            <a:endParaRPr lang="el-GR" sz="1800" dirty="0" smtClean="0">
              <a:latin typeface="Calibri" pitchFamily="34" charset="0"/>
            </a:endParaRPr>
          </a:p>
          <a:p>
            <a:pPr algn="ctr">
              <a:buNone/>
            </a:pPr>
            <a:r>
              <a:rPr lang="el-GR" sz="2000" dirty="0" smtClean="0">
                <a:latin typeface="Calibri" pitchFamily="34" charset="0"/>
              </a:rPr>
              <a:t>επαγγελματίες στρατιωτικοί</a:t>
            </a:r>
          </a:p>
          <a:p>
            <a:pPr algn="ctr">
              <a:buNone/>
            </a:pPr>
            <a:r>
              <a:rPr lang="el-GR" sz="1800" dirty="0" smtClean="0">
                <a:latin typeface="Calibri" pitchFamily="34" charset="0"/>
              </a:rPr>
              <a:t>ιδιαίτερη ομάδα – </a:t>
            </a:r>
          </a:p>
          <a:p>
            <a:pPr algn="ctr">
              <a:buNone/>
            </a:pPr>
            <a:r>
              <a:rPr lang="el-GR" sz="1800" dirty="0" smtClean="0">
                <a:latin typeface="Calibri" pitchFamily="34" charset="0"/>
              </a:rPr>
              <a:t>τους παραχωρούνται εκτάσεις</a:t>
            </a:r>
          </a:p>
          <a:p>
            <a:pPr algn="ctr">
              <a:buNone/>
            </a:pPr>
            <a:endParaRPr lang="el-GR" sz="1800" dirty="0" smtClean="0">
              <a:latin typeface="Calibri" pitchFamily="34" charset="0"/>
            </a:endParaRPr>
          </a:p>
          <a:p>
            <a:pPr algn="ctr">
              <a:buNone/>
            </a:pPr>
            <a:r>
              <a:rPr lang="el-GR" sz="2000" dirty="0" smtClean="0">
                <a:latin typeface="Calibri" pitchFamily="34" charset="0"/>
              </a:rPr>
              <a:t>ελεύθεροι πολίτες (γεωργοί, τεχνίτες)</a:t>
            </a:r>
          </a:p>
          <a:p>
            <a:pPr algn="ctr">
              <a:buNone/>
            </a:pPr>
            <a:endParaRPr lang="el-GR" sz="2000" dirty="0" smtClean="0">
              <a:latin typeface="Calibri" pitchFamily="34" charset="0"/>
            </a:endParaRPr>
          </a:p>
          <a:p>
            <a:pPr algn="ctr">
              <a:buNone/>
            </a:pPr>
            <a:r>
              <a:rPr lang="el-GR" sz="2000" dirty="0" smtClean="0">
                <a:latin typeface="Calibri" pitchFamily="34" charset="0"/>
              </a:rPr>
              <a:t>δούλοι: </a:t>
            </a:r>
            <a:r>
              <a:rPr lang="el-GR" sz="1800" dirty="0" smtClean="0">
                <a:latin typeface="Calibri" pitchFamily="34" charset="0"/>
              </a:rPr>
              <a:t>από πολέμους ή το δουλεμπόριο – οικογενειακοί ή κρατικοί</a:t>
            </a:r>
          </a:p>
          <a:p>
            <a:pPr algn="ctr">
              <a:buNone/>
            </a:pPr>
            <a:endParaRPr lang="el-GR" sz="2000" dirty="0" smtClean="0">
              <a:latin typeface="Calibri" pitchFamily="34" charset="0"/>
            </a:endParaRPr>
          </a:p>
          <a:p>
            <a:pPr algn="ctr">
              <a:buNone/>
            </a:pPr>
            <a:endParaRPr lang="el-GR" sz="2000" dirty="0">
              <a:latin typeface="Calibri" pitchFamily="34" charset="0"/>
            </a:endParaRPr>
          </a:p>
        </p:txBody>
      </p:sp>
      <p:sp>
        <p:nvSpPr>
          <p:cNvPr id="4" name="1 - Τίτλος"/>
          <p:cNvSpPr txBox="1">
            <a:spLocks/>
          </p:cNvSpPr>
          <p:nvPr/>
        </p:nvSpPr>
        <p:spPr>
          <a:xfrm>
            <a:off x="899592" y="188640"/>
            <a:ext cx="2059320" cy="504056"/>
          </a:xfrm>
          <a:prstGeom prst="rect">
            <a:avLst/>
          </a:prstGeom>
        </p:spPr>
        <p:txBody>
          <a:bodyPr anchor="ctr">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l-GR" sz="2000" b="0" i="1" u="none" strike="noStrike" kern="1200" cap="none" spc="0" normalizeH="0" baseline="0" noProof="0" dirty="0" smtClean="0">
                <a:ln>
                  <a:noFill/>
                </a:ln>
                <a:solidFill>
                  <a:schemeClr val="tx1"/>
                </a:solidFill>
                <a:effectLst>
                  <a:outerShdw blurRad="50000" dist="30000" dir="5400000" algn="tl" rotWithShape="0">
                    <a:srgbClr val="000000">
                      <a:alpha val="30000"/>
                    </a:srgbClr>
                  </a:outerShdw>
                </a:effectLst>
                <a:uLnTx/>
                <a:uFillTx/>
                <a:latin typeface="Calibri" pitchFamily="34" charset="0"/>
                <a:ea typeface="+mj-ea"/>
                <a:cs typeface="+mj-cs"/>
              </a:rPr>
              <a:t>Η  Αίγυπτος</a:t>
            </a:r>
            <a:endParaRPr kumimoji="0" lang="el-GR" sz="2000" b="0" i="1" u="none" strike="noStrike" kern="1200" cap="none" spc="0" normalizeH="0" baseline="0" noProof="0" dirty="0">
              <a:ln>
                <a:noFill/>
              </a:ln>
              <a:solidFill>
                <a:schemeClr val="tx1"/>
              </a:solidFill>
              <a:effectLst>
                <a:outerShdw blurRad="50000" dist="30000" dir="5400000" algn="tl" rotWithShape="0">
                  <a:srgbClr val="000000">
                    <a:alpha val="30000"/>
                  </a:srgbClr>
                </a:outerShdw>
              </a:effectLst>
              <a:uLnTx/>
              <a:uFillTx/>
              <a:latin typeface="Calibri" pitchFamily="34" charset="0"/>
              <a:ea typeface="+mj-ea"/>
              <a:cs typeface="+mj-cs"/>
            </a:endParaRPr>
          </a:p>
        </p:txBody>
      </p:sp>
      <p:sp>
        <p:nvSpPr>
          <p:cNvPr id="7" name="6 - TextBox"/>
          <p:cNvSpPr txBox="1"/>
          <p:nvPr/>
        </p:nvSpPr>
        <p:spPr>
          <a:xfrm>
            <a:off x="827584" y="764704"/>
            <a:ext cx="3384376" cy="523220"/>
          </a:xfrm>
          <a:prstGeom prst="rect">
            <a:avLst/>
          </a:prstGeom>
          <a:noFill/>
        </p:spPr>
        <p:txBody>
          <a:bodyPr wrap="square" rtlCol="0">
            <a:spAutoFit/>
          </a:bodyPr>
          <a:lstStyle/>
          <a:p>
            <a:r>
              <a:rPr lang="el-GR" sz="2800" b="1" dirty="0" smtClean="0">
                <a:solidFill>
                  <a:srgbClr val="002060"/>
                </a:solidFill>
                <a:latin typeface="Calibri" pitchFamily="34" charset="0"/>
              </a:rPr>
              <a:t>Η κοινωνία</a:t>
            </a:r>
            <a:endParaRPr lang="el-GR" sz="2800" b="1" dirty="0">
              <a:solidFill>
                <a:srgbClr val="002060"/>
              </a:solidFill>
              <a:latin typeface="Calibri" pitchFamily="34" charset="0"/>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sz="quarter" idx="1"/>
          </p:nvPr>
        </p:nvSpPr>
        <p:spPr>
          <a:xfrm>
            <a:off x="971600" y="1988840"/>
            <a:ext cx="7498080" cy="3675856"/>
          </a:xfrm>
        </p:spPr>
        <p:txBody>
          <a:bodyPr>
            <a:normAutofit/>
          </a:bodyPr>
          <a:lstStyle/>
          <a:p>
            <a:pPr>
              <a:lnSpc>
                <a:spcPct val="150000"/>
              </a:lnSpc>
              <a:buNone/>
            </a:pPr>
            <a:r>
              <a:rPr lang="el-GR" sz="2400" dirty="0" smtClean="0">
                <a:solidFill>
                  <a:srgbClr val="002060"/>
                </a:solidFill>
                <a:latin typeface="Calibri" pitchFamily="34" charset="0"/>
              </a:rPr>
              <a:t>Θεοκρατικός</a:t>
            </a:r>
            <a:r>
              <a:rPr lang="el-GR" sz="2400" dirty="0" smtClean="0">
                <a:latin typeface="Calibri" pitchFamily="34" charset="0"/>
              </a:rPr>
              <a:t> χαρακτήρας κράτους:</a:t>
            </a:r>
          </a:p>
          <a:p>
            <a:pPr>
              <a:lnSpc>
                <a:spcPct val="150000"/>
              </a:lnSpc>
              <a:buFont typeface="Wingdings" pitchFamily="2" charset="2"/>
              <a:buChar char="Ø"/>
            </a:pPr>
            <a:r>
              <a:rPr lang="el-GR" sz="2400" dirty="0" smtClean="0">
                <a:latin typeface="Calibri" pitchFamily="34" charset="0"/>
              </a:rPr>
              <a:t>βάση η θεοποίηση του φαραώ: αντιμετώπιση και ως ανθρώπου</a:t>
            </a:r>
          </a:p>
          <a:p>
            <a:pPr>
              <a:lnSpc>
                <a:spcPct val="150000"/>
              </a:lnSpc>
              <a:buFont typeface="Wingdings" pitchFamily="2" charset="2"/>
              <a:buChar char="Ø"/>
            </a:pPr>
            <a:r>
              <a:rPr lang="el-GR" sz="2400" dirty="0" smtClean="0">
                <a:latin typeface="Calibri" pitchFamily="34" charset="0"/>
              </a:rPr>
              <a:t>θυμίζει θεούς με ανθρώπινες ιδιότητες</a:t>
            </a:r>
            <a:endParaRPr lang="el-GR" sz="2400" dirty="0">
              <a:latin typeface="Calibri" pitchFamily="34" charset="0"/>
            </a:endParaRPr>
          </a:p>
        </p:txBody>
      </p:sp>
      <p:sp>
        <p:nvSpPr>
          <p:cNvPr id="5" name="4 - TextBox"/>
          <p:cNvSpPr txBox="1"/>
          <p:nvPr/>
        </p:nvSpPr>
        <p:spPr>
          <a:xfrm>
            <a:off x="1043608" y="1124744"/>
            <a:ext cx="3600400" cy="523220"/>
          </a:xfrm>
          <a:prstGeom prst="rect">
            <a:avLst/>
          </a:prstGeom>
          <a:noFill/>
        </p:spPr>
        <p:txBody>
          <a:bodyPr wrap="square" rtlCol="0">
            <a:spAutoFit/>
          </a:bodyPr>
          <a:lstStyle/>
          <a:p>
            <a:r>
              <a:rPr lang="el-GR" sz="2800" b="1" dirty="0" smtClean="0">
                <a:solidFill>
                  <a:srgbClr val="002060"/>
                </a:solidFill>
                <a:latin typeface="Calibri" pitchFamily="34" charset="0"/>
              </a:rPr>
              <a:t>Η πολιτική οργάνωση</a:t>
            </a:r>
            <a:endParaRPr lang="el-GR" sz="2800" b="1" dirty="0">
              <a:solidFill>
                <a:srgbClr val="002060"/>
              </a:solidFill>
              <a:latin typeface="Calibri" pitchFamily="34" charset="0"/>
            </a:endParaRPr>
          </a:p>
        </p:txBody>
      </p:sp>
      <p:sp>
        <p:nvSpPr>
          <p:cNvPr id="6" name="1 - Τίτλος"/>
          <p:cNvSpPr txBox="1">
            <a:spLocks/>
          </p:cNvSpPr>
          <p:nvPr/>
        </p:nvSpPr>
        <p:spPr>
          <a:xfrm>
            <a:off x="899592" y="188640"/>
            <a:ext cx="2059320" cy="504056"/>
          </a:xfrm>
          <a:prstGeom prst="rect">
            <a:avLst/>
          </a:prstGeom>
        </p:spPr>
        <p:txBody>
          <a:bodyPr anchor="ctr">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l-GR" sz="2000" b="0" i="1" u="none" strike="noStrike" kern="1200" cap="none" spc="0" normalizeH="0" baseline="0" noProof="0" dirty="0" smtClean="0">
                <a:ln>
                  <a:noFill/>
                </a:ln>
                <a:solidFill>
                  <a:schemeClr val="tx1"/>
                </a:solidFill>
                <a:effectLst>
                  <a:outerShdw blurRad="50000" dist="30000" dir="5400000" algn="tl" rotWithShape="0">
                    <a:srgbClr val="000000">
                      <a:alpha val="30000"/>
                    </a:srgbClr>
                  </a:outerShdw>
                </a:effectLst>
                <a:uLnTx/>
                <a:uFillTx/>
                <a:latin typeface="Calibri" pitchFamily="34" charset="0"/>
                <a:ea typeface="+mj-ea"/>
                <a:cs typeface="+mj-cs"/>
              </a:rPr>
              <a:t>Η  Αίγυπτος</a:t>
            </a:r>
            <a:endParaRPr kumimoji="0" lang="el-GR" sz="2000" b="0" i="1" u="none" strike="noStrike" kern="1200" cap="none" spc="0" normalizeH="0" baseline="0" noProof="0" dirty="0">
              <a:ln>
                <a:noFill/>
              </a:ln>
              <a:solidFill>
                <a:schemeClr val="tx1"/>
              </a:solidFill>
              <a:effectLst>
                <a:outerShdw blurRad="50000" dist="30000" dir="5400000" algn="tl" rotWithShape="0">
                  <a:srgbClr val="000000">
                    <a:alpha val="30000"/>
                  </a:srgbClr>
                </a:outerShdw>
              </a:effectLst>
              <a:uLnTx/>
              <a:uFillTx/>
              <a:latin typeface="Calibri" pitchFamily="34" charset="0"/>
              <a:ea typeface="+mj-ea"/>
              <a:cs typeface="+mj-cs"/>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 Θέση περιεχομένου" descr="Μέσα-χεταιοιpic2_orig-1-768x616.png"/>
          <p:cNvPicPr>
            <a:picLocks noGrp="1" noChangeAspect="1"/>
          </p:cNvPicPr>
          <p:nvPr>
            <p:ph sz="quarter" idx="1"/>
          </p:nvPr>
        </p:nvPicPr>
        <p:blipFill>
          <a:blip r:embed="rId2"/>
          <a:stretch>
            <a:fillRect/>
          </a:stretch>
        </p:blipFill>
        <p:spPr>
          <a:xfrm>
            <a:off x="571472" y="142852"/>
            <a:ext cx="8143932" cy="6532112"/>
          </a:xfrm>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 Θέση περιεχομένου" descr="Maps-Exodus-goog.jpg"/>
          <p:cNvPicPr>
            <a:picLocks noGrp="1" noChangeAspect="1"/>
          </p:cNvPicPr>
          <p:nvPr>
            <p:ph sz="quarter" idx="1"/>
          </p:nvPr>
        </p:nvPicPr>
        <p:blipFill>
          <a:blip r:embed="rId2"/>
          <a:stretch>
            <a:fillRect/>
          </a:stretch>
        </p:blipFill>
        <p:spPr>
          <a:xfrm>
            <a:off x="714348" y="214290"/>
            <a:ext cx="7358114" cy="6449171"/>
          </a:xfrm>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 Θέση περιεχομένου" descr="1200px-Empire_neo_assyrien.svg.png"/>
          <p:cNvPicPr>
            <a:picLocks noGrp="1" noChangeAspect="1"/>
          </p:cNvPicPr>
          <p:nvPr>
            <p:ph sz="quarter" idx="1"/>
          </p:nvPr>
        </p:nvPicPr>
        <p:blipFill>
          <a:blip r:embed="rId2"/>
          <a:stretch>
            <a:fillRect/>
          </a:stretch>
        </p:blipFill>
        <p:spPr>
          <a:xfrm>
            <a:off x="285720" y="136424"/>
            <a:ext cx="8429684" cy="6511930"/>
          </a:xfrm>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 Θέση περιεχομένου" descr="περσική αυτοκρατορία.gif"/>
          <p:cNvPicPr>
            <a:picLocks noGrp="1" noChangeAspect="1"/>
          </p:cNvPicPr>
          <p:nvPr>
            <p:ph sz="quarter" idx="1"/>
          </p:nvPr>
        </p:nvPicPr>
        <p:blipFill>
          <a:blip r:embed="rId2" cstate="print"/>
          <a:stretch>
            <a:fillRect/>
          </a:stretch>
        </p:blipFill>
        <p:spPr>
          <a:xfrm>
            <a:off x="1259632" y="1412776"/>
            <a:ext cx="6768752" cy="5166985"/>
          </a:xfrm>
        </p:spPr>
      </p:pic>
      <p:sp>
        <p:nvSpPr>
          <p:cNvPr id="5" name="1 - Τίτλος"/>
          <p:cNvSpPr txBox="1">
            <a:spLocks/>
          </p:cNvSpPr>
          <p:nvPr/>
        </p:nvSpPr>
        <p:spPr>
          <a:xfrm>
            <a:off x="899592" y="188640"/>
            <a:ext cx="2059320" cy="504056"/>
          </a:xfrm>
          <a:prstGeom prst="rect">
            <a:avLst/>
          </a:prstGeom>
        </p:spPr>
        <p:txBody>
          <a:bodyPr anchor="ctr">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l-GR" sz="2000" b="0" i="1" u="none" strike="noStrike" kern="1200" cap="none" spc="0" normalizeH="0" baseline="0" noProof="0" dirty="0" smtClean="0">
                <a:ln>
                  <a:noFill/>
                </a:ln>
                <a:solidFill>
                  <a:schemeClr val="tx1"/>
                </a:solidFill>
                <a:effectLst>
                  <a:outerShdw blurRad="50000" dist="30000" dir="5400000" algn="tl" rotWithShape="0">
                    <a:srgbClr val="000000">
                      <a:alpha val="30000"/>
                    </a:srgbClr>
                  </a:outerShdw>
                </a:effectLst>
                <a:uLnTx/>
                <a:uFillTx/>
                <a:latin typeface="Calibri" pitchFamily="34" charset="0"/>
                <a:ea typeface="+mj-ea"/>
                <a:cs typeface="+mj-cs"/>
              </a:rPr>
              <a:t>Η  Αίγυπτος</a:t>
            </a:r>
            <a:endParaRPr kumimoji="0" lang="el-GR" sz="2000" b="0" i="1" u="none" strike="noStrike" kern="1200" cap="none" spc="0" normalizeH="0" baseline="0" noProof="0" dirty="0">
              <a:ln>
                <a:noFill/>
              </a:ln>
              <a:solidFill>
                <a:schemeClr val="tx1"/>
              </a:solidFill>
              <a:effectLst>
                <a:outerShdw blurRad="50000" dist="30000" dir="5400000" algn="tl" rotWithShape="0">
                  <a:srgbClr val="000000">
                    <a:alpha val="30000"/>
                  </a:srgbClr>
                </a:outerShdw>
              </a:effectLst>
              <a:uLnTx/>
              <a:uFillTx/>
              <a:latin typeface="Calibri" pitchFamily="34" charset="0"/>
              <a:ea typeface="+mj-ea"/>
              <a:cs typeface="+mj-cs"/>
            </a:endParaRPr>
          </a:p>
        </p:txBody>
      </p:sp>
      <p:sp>
        <p:nvSpPr>
          <p:cNvPr id="8" name="7 - TextBox"/>
          <p:cNvSpPr txBox="1"/>
          <p:nvPr/>
        </p:nvSpPr>
        <p:spPr>
          <a:xfrm>
            <a:off x="1331640" y="836712"/>
            <a:ext cx="6480720" cy="461665"/>
          </a:xfrm>
          <a:prstGeom prst="rect">
            <a:avLst/>
          </a:prstGeom>
          <a:noFill/>
        </p:spPr>
        <p:txBody>
          <a:bodyPr wrap="square" rtlCol="0">
            <a:spAutoFit/>
          </a:bodyPr>
          <a:lstStyle/>
          <a:p>
            <a:pPr algn="ctr"/>
            <a:r>
              <a:rPr lang="el-GR" sz="2400" dirty="0" smtClean="0">
                <a:latin typeface="Calibri" pitchFamily="34" charset="0"/>
              </a:rPr>
              <a:t>Η Περσική Αυτοκρατορία – Ε΄ αι. </a:t>
            </a:r>
            <a:r>
              <a:rPr lang="el-GR" sz="2400" dirty="0" err="1" smtClean="0">
                <a:latin typeface="Calibri" pitchFamily="34" charset="0"/>
              </a:rPr>
              <a:t>π.Χ.</a:t>
            </a:r>
            <a:endParaRPr lang="el-GR" sz="2400" dirty="0">
              <a:latin typeface="Calibri" pitchFamily="34" charset="0"/>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dirty="0" smtClean="0"/>
              <a:t>πα</a:t>
            </a:r>
            <a:endParaRPr lang="el-GR" dirty="0"/>
          </a:p>
        </p:txBody>
      </p:sp>
      <p:pic>
        <p:nvPicPr>
          <p:cNvPr id="4" name="3 - Θέση περιεχομένου" descr="800px-Egyptian_-_Thoth-Baboon_-_Walters_481543_(cropped).jpg"/>
          <p:cNvPicPr>
            <a:picLocks noGrp="1" noChangeAspect="1"/>
          </p:cNvPicPr>
          <p:nvPr>
            <p:ph sz="quarter" idx="1"/>
          </p:nvPr>
        </p:nvPicPr>
        <p:blipFill>
          <a:blip r:embed="rId2"/>
          <a:stretch>
            <a:fillRect/>
          </a:stretch>
        </p:blipFill>
        <p:spPr>
          <a:xfrm>
            <a:off x="214282" y="285728"/>
            <a:ext cx="6159469" cy="6398148"/>
          </a:xfrm>
        </p:spPr>
      </p:pic>
      <p:sp>
        <p:nvSpPr>
          <p:cNvPr id="5" name="4 - TextBox"/>
          <p:cNvSpPr txBox="1"/>
          <p:nvPr/>
        </p:nvSpPr>
        <p:spPr>
          <a:xfrm>
            <a:off x="7000892" y="785794"/>
            <a:ext cx="1785950" cy="553998"/>
          </a:xfrm>
          <a:prstGeom prst="rect">
            <a:avLst/>
          </a:prstGeom>
          <a:noFill/>
        </p:spPr>
        <p:txBody>
          <a:bodyPr wrap="square" rtlCol="0">
            <a:spAutoFit/>
          </a:bodyPr>
          <a:lstStyle/>
          <a:p>
            <a:r>
              <a:rPr lang="el-GR" sz="3000" cap="small" dirty="0" smtClean="0">
                <a:solidFill>
                  <a:schemeClr val="tx2"/>
                </a:solidFill>
                <a:latin typeface="+mj-lt"/>
                <a:ea typeface="+mj-ea"/>
                <a:cs typeface="+mj-cs"/>
              </a:rPr>
              <a:t>ΘΩΘ</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6786578" y="214290"/>
            <a:ext cx="1857388" cy="2297106"/>
          </a:xfrm>
        </p:spPr>
        <p:txBody>
          <a:bodyPr/>
          <a:lstStyle/>
          <a:p>
            <a:r>
              <a:rPr lang="el-GR" dirty="0" err="1" smtClean="0"/>
              <a:t>μπαστετ</a:t>
            </a:r>
            <a:endParaRPr lang="el-GR" dirty="0"/>
          </a:p>
        </p:txBody>
      </p:sp>
      <p:pic>
        <p:nvPicPr>
          <p:cNvPr id="4" name="3 - Θέση περιεχομένου" descr="model-of-the-cat-goddess-bastet-918943128-5ada8dbb04d1cf0037801b53.jpg"/>
          <p:cNvPicPr>
            <a:picLocks noGrp="1" noChangeAspect="1"/>
          </p:cNvPicPr>
          <p:nvPr>
            <p:ph sz="quarter" idx="1"/>
          </p:nvPr>
        </p:nvPicPr>
        <p:blipFill>
          <a:blip r:embed="rId2"/>
          <a:stretch>
            <a:fillRect/>
          </a:stretch>
        </p:blipFill>
        <p:spPr>
          <a:xfrm>
            <a:off x="571472" y="428604"/>
            <a:ext cx="5846797" cy="5846797"/>
          </a:xfr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dirty="0" err="1" smtClean="0"/>
              <a:t>Πυραμιδεσ</a:t>
            </a:r>
            <a:r>
              <a:rPr lang="el-GR" dirty="0" smtClean="0"/>
              <a:t>; </a:t>
            </a:r>
            <a:endParaRPr lang="el-GR" dirty="0"/>
          </a:p>
        </p:txBody>
      </p:sp>
      <p:pic>
        <p:nvPicPr>
          <p:cNvPr id="4" name="3 - Θέση περιεχομένου" descr="pyramids25102015.jpg"/>
          <p:cNvPicPr>
            <a:picLocks noGrp="1" noChangeAspect="1"/>
          </p:cNvPicPr>
          <p:nvPr>
            <p:ph sz="quarter" idx="1"/>
          </p:nvPr>
        </p:nvPicPr>
        <p:blipFill>
          <a:blip r:embed="rId2"/>
          <a:stretch>
            <a:fillRect/>
          </a:stretch>
        </p:blipFill>
        <p:spPr>
          <a:xfrm>
            <a:off x="457200" y="1931948"/>
            <a:ext cx="7467600" cy="4210128"/>
          </a:xfrm>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5072066" y="1571612"/>
            <a:ext cx="1852602" cy="2511420"/>
          </a:xfrm>
        </p:spPr>
        <p:txBody>
          <a:bodyPr/>
          <a:lstStyle/>
          <a:p>
            <a:r>
              <a:rPr lang="el-GR" dirty="0" err="1" smtClean="0"/>
              <a:t>ανουβισ</a:t>
            </a:r>
            <a:endParaRPr lang="el-GR" dirty="0"/>
          </a:p>
        </p:txBody>
      </p:sp>
      <p:pic>
        <p:nvPicPr>
          <p:cNvPr id="4" name="3 - Θέση περιεχομένου" descr="800px-Statuette_of_Anubis_MET_38.5_EGDP022863.jpg"/>
          <p:cNvPicPr>
            <a:picLocks noGrp="1" noChangeAspect="1"/>
          </p:cNvPicPr>
          <p:nvPr>
            <p:ph sz="quarter" idx="1"/>
          </p:nvPr>
        </p:nvPicPr>
        <p:blipFill>
          <a:blip r:embed="rId2"/>
          <a:stretch>
            <a:fillRect/>
          </a:stretch>
        </p:blipFill>
        <p:spPr>
          <a:xfrm>
            <a:off x="571472" y="214290"/>
            <a:ext cx="4286279" cy="6424061"/>
          </a:xfrm>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6643702" y="274638"/>
            <a:ext cx="1928826" cy="1939916"/>
          </a:xfrm>
        </p:spPr>
        <p:txBody>
          <a:bodyPr/>
          <a:lstStyle/>
          <a:p>
            <a:r>
              <a:rPr lang="el-GR" dirty="0" err="1" smtClean="0"/>
              <a:t>τεφνουτ</a:t>
            </a:r>
            <a:endParaRPr lang="el-GR" dirty="0"/>
          </a:p>
        </p:txBody>
      </p:sp>
      <p:pic>
        <p:nvPicPr>
          <p:cNvPr id="4" name="3 - Θέση περιεχομένου" descr="ancient-egyptian-goddess-tefnut-167771804-5ada9b7a3128340036cc6784.jpg"/>
          <p:cNvPicPr>
            <a:picLocks noGrp="1" noChangeAspect="1"/>
          </p:cNvPicPr>
          <p:nvPr>
            <p:ph sz="quarter" idx="1"/>
          </p:nvPr>
        </p:nvPicPr>
        <p:blipFill>
          <a:blip r:embed="rId2"/>
          <a:stretch>
            <a:fillRect/>
          </a:stretch>
        </p:blipFill>
        <p:spPr>
          <a:xfrm>
            <a:off x="428596" y="428604"/>
            <a:ext cx="6000792" cy="6000792"/>
          </a:xfrm>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dirty="0" smtClean="0"/>
              <a:t>ΡΑ, ΙΣΙΣ ΚΑΙ ΩΡΟΣ</a:t>
            </a:r>
            <a:endParaRPr lang="el-GR" dirty="0"/>
          </a:p>
        </p:txBody>
      </p:sp>
      <p:pic>
        <p:nvPicPr>
          <p:cNvPr id="4" name="3 - Θέση περιεχομένου" descr="Egypte_louvre_066.jpg"/>
          <p:cNvPicPr>
            <a:picLocks noGrp="1" noChangeAspect="1"/>
          </p:cNvPicPr>
          <p:nvPr>
            <p:ph sz="quarter" idx="1"/>
          </p:nvPr>
        </p:nvPicPr>
        <p:blipFill>
          <a:blip r:embed="rId2"/>
          <a:stretch>
            <a:fillRect/>
          </a:stretch>
        </p:blipFill>
        <p:spPr>
          <a:xfrm>
            <a:off x="500034" y="1627185"/>
            <a:ext cx="3851187" cy="5230815"/>
          </a:xfrm>
        </p:spPr>
      </p:pic>
      <p:pic>
        <p:nvPicPr>
          <p:cNvPr id="5" name="4 - Εικόνα" descr="320px-Amón--Ra_(46548071712).jpg"/>
          <p:cNvPicPr>
            <a:picLocks noChangeAspect="1"/>
          </p:cNvPicPr>
          <p:nvPr/>
        </p:nvPicPr>
        <p:blipFill>
          <a:blip r:embed="rId3"/>
          <a:stretch>
            <a:fillRect/>
          </a:stretch>
        </p:blipFill>
        <p:spPr>
          <a:xfrm>
            <a:off x="5286380" y="1352162"/>
            <a:ext cx="2670286" cy="5148647"/>
          </a:xfrm>
          <a:prstGeom prst="rect">
            <a:avLst/>
          </a:prstGeom>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dirty="0" smtClean="0"/>
              <a:t>ΙΣΙΣ ΚΑΙ ΩΡΟΣ</a:t>
            </a:r>
            <a:endParaRPr lang="el-GR" dirty="0"/>
          </a:p>
        </p:txBody>
      </p:sp>
      <p:pic>
        <p:nvPicPr>
          <p:cNvPr id="4" name="3 - Θέση περιεχομένου" descr="Egyptian-goddess-Isis_suckling_Horus_664-32_BCE_-_Nelson-Atkins_Museum_of_Art_-_DSC08090.jpg"/>
          <p:cNvPicPr>
            <a:picLocks noGrp="1" noChangeAspect="1"/>
          </p:cNvPicPr>
          <p:nvPr>
            <p:ph sz="quarter" idx="1"/>
          </p:nvPr>
        </p:nvPicPr>
        <p:blipFill>
          <a:blip r:embed="rId2"/>
          <a:stretch>
            <a:fillRect/>
          </a:stretch>
        </p:blipFill>
        <p:spPr>
          <a:xfrm>
            <a:off x="357158" y="1357298"/>
            <a:ext cx="3859030" cy="5143536"/>
          </a:xfrm>
        </p:spPr>
      </p:pic>
      <p:pic>
        <p:nvPicPr>
          <p:cNvPr id="5" name="4 - Εικόνα" descr="800px-Horus_as_falcon_god_with_Egyptian_crown_from_the_27th_dynasty_(05).jpg"/>
          <p:cNvPicPr>
            <a:picLocks noChangeAspect="1"/>
          </p:cNvPicPr>
          <p:nvPr/>
        </p:nvPicPr>
        <p:blipFill>
          <a:blip r:embed="rId3"/>
          <a:stretch>
            <a:fillRect/>
          </a:stretch>
        </p:blipFill>
        <p:spPr>
          <a:xfrm>
            <a:off x="4500562" y="1357298"/>
            <a:ext cx="4152179" cy="5143512"/>
          </a:xfrm>
          <a:prstGeom prst="rect">
            <a:avLst/>
          </a:prstGeom>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pPr algn="ctr"/>
            <a:r>
              <a:rPr lang="el-GR" dirty="0" err="1" smtClean="0"/>
              <a:t>σετι</a:t>
            </a:r>
            <a:endParaRPr lang="el-GR" dirty="0"/>
          </a:p>
        </p:txBody>
      </p:sp>
      <p:pic>
        <p:nvPicPr>
          <p:cNvPr id="4" name="3 - Θέση περιεχομένου" descr="hieroglyphics-in-temple-of-seti-i-529557446-5ada91d704d1cf0037807ab5.jpg"/>
          <p:cNvPicPr>
            <a:picLocks noGrp="1" noChangeAspect="1"/>
          </p:cNvPicPr>
          <p:nvPr>
            <p:ph sz="quarter" idx="1"/>
          </p:nvPr>
        </p:nvPicPr>
        <p:blipFill>
          <a:blip r:embed="rId2" cstate="print"/>
          <a:stretch>
            <a:fillRect/>
          </a:stretch>
        </p:blipFill>
        <p:spPr>
          <a:xfrm>
            <a:off x="571472" y="1428736"/>
            <a:ext cx="7323691" cy="4873625"/>
          </a:xfrm>
          <a:prstGeom prst="rect">
            <a:avLst/>
          </a:prstGeom>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4638"/>
            <a:ext cx="7467600" cy="868346"/>
          </a:xfrm>
        </p:spPr>
        <p:txBody>
          <a:bodyPr/>
          <a:lstStyle/>
          <a:p>
            <a:pPr algn="ctr"/>
            <a:r>
              <a:rPr lang="el-GR" dirty="0" smtClean="0"/>
              <a:t>ΙΣΙΣ</a:t>
            </a:r>
            <a:endParaRPr lang="el-GR" dirty="0"/>
          </a:p>
        </p:txBody>
      </p:sp>
      <p:pic>
        <p:nvPicPr>
          <p:cNvPr id="4" name="3 - Θέση περιεχομένου" descr="painted--lacquered-wood--depicting-goddess-isis-with-spread-wings--on-sarcophagus-of-cesraperet-from-west-thebes-98952661-5ada927a0e23d900369959c.jpg"/>
          <p:cNvPicPr>
            <a:picLocks noGrp="1" noChangeAspect="1"/>
          </p:cNvPicPr>
          <p:nvPr>
            <p:ph sz="quarter" idx="1"/>
          </p:nvPr>
        </p:nvPicPr>
        <p:blipFill>
          <a:blip r:embed="rId2" cstate="print"/>
          <a:stretch>
            <a:fillRect/>
          </a:stretch>
        </p:blipFill>
        <p:spPr>
          <a:xfrm>
            <a:off x="955368" y="1142984"/>
            <a:ext cx="6759904" cy="5330842"/>
          </a:xfrm>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6143636" y="274638"/>
            <a:ext cx="1781164" cy="2582858"/>
          </a:xfrm>
        </p:spPr>
        <p:txBody>
          <a:bodyPr/>
          <a:lstStyle/>
          <a:p>
            <a:r>
              <a:rPr lang="el-GR" dirty="0" smtClean="0"/>
              <a:t>ΙΣΙΣ</a:t>
            </a:r>
            <a:endParaRPr lang="el-GR" dirty="0"/>
          </a:p>
        </p:txBody>
      </p:sp>
      <p:pic>
        <p:nvPicPr>
          <p:cNvPr id="4" name="3 - Θέση περιεχομένου" descr="Egyptian-God-Ra-slayingApep.jpg"/>
          <p:cNvPicPr>
            <a:picLocks noGrp="1" noChangeAspect="1"/>
          </p:cNvPicPr>
          <p:nvPr>
            <p:ph sz="quarter" idx="1"/>
          </p:nvPr>
        </p:nvPicPr>
        <p:blipFill>
          <a:blip r:embed="rId2"/>
          <a:stretch>
            <a:fillRect/>
          </a:stretch>
        </p:blipFill>
        <p:spPr>
          <a:xfrm>
            <a:off x="428596" y="642918"/>
            <a:ext cx="5572163" cy="5720755"/>
          </a:xfrm>
          <a:prstGeom prst="rect">
            <a:avLst/>
          </a:prstGeom>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 Θέση περιεχομένου" descr="θεός Ρα.jpg"/>
          <p:cNvPicPr>
            <a:picLocks noGrp="1" noChangeAspect="1"/>
          </p:cNvPicPr>
          <p:nvPr>
            <p:ph sz="quarter" idx="1"/>
          </p:nvPr>
        </p:nvPicPr>
        <p:blipFill>
          <a:blip r:embed="rId2" cstate="print"/>
          <a:stretch>
            <a:fillRect/>
          </a:stretch>
        </p:blipFill>
        <p:spPr>
          <a:xfrm>
            <a:off x="1785918" y="722300"/>
            <a:ext cx="4786346" cy="5751526"/>
          </a:xfrm>
          <a:prstGeom prst="rect">
            <a:avLst/>
          </a:prstGeom>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5857884" y="2214554"/>
            <a:ext cx="2786082" cy="2071702"/>
          </a:xfrm>
        </p:spPr>
        <p:txBody>
          <a:bodyPr>
            <a:normAutofit/>
          </a:bodyPr>
          <a:lstStyle/>
          <a:p>
            <a:pPr algn="ctr"/>
            <a:r>
              <a:rPr lang="en-US" sz="2800" dirty="0" err="1" smtClean="0"/>
              <a:t>Oi</a:t>
            </a:r>
            <a:r>
              <a:rPr lang="en-US" sz="2800" dirty="0" smtClean="0"/>
              <a:t> </a:t>
            </a:r>
            <a:r>
              <a:rPr lang="el-GR" sz="2800" dirty="0" err="1" smtClean="0"/>
              <a:t>θεοι</a:t>
            </a:r>
            <a:r>
              <a:rPr lang="el-GR" sz="2800" dirty="0" smtClean="0"/>
              <a:t> </a:t>
            </a:r>
            <a:r>
              <a:rPr lang="el-GR" sz="2800" dirty="0" err="1" smtClean="0"/>
              <a:t>σεθ</a:t>
            </a:r>
            <a:r>
              <a:rPr lang="el-GR" sz="2800" dirty="0" smtClean="0"/>
              <a:t> και </a:t>
            </a:r>
            <a:r>
              <a:rPr lang="el-GR" sz="2800" dirty="0" err="1" smtClean="0"/>
              <a:t>ωροσ</a:t>
            </a:r>
            <a:r>
              <a:rPr lang="el-GR" sz="2800" dirty="0" smtClean="0"/>
              <a:t> </a:t>
            </a:r>
            <a:r>
              <a:rPr lang="el-GR" sz="2800" dirty="0" err="1" smtClean="0"/>
              <a:t>προστατευουν</a:t>
            </a:r>
            <a:r>
              <a:rPr lang="el-GR" sz="2800" dirty="0" smtClean="0"/>
              <a:t> τον </a:t>
            </a:r>
            <a:r>
              <a:rPr lang="el-GR" sz="2800" dirty="0" err="1" smtClean="0"/>
              <a:t>φαραω</a:t>
            </a:r>
            <a:endParaRPr lang="el-GR" sz="2800" dirty="0"/>
          </a:p>
        </p:txBody>
      </p:sp>
      <p:pic>
        <p:nvPicPr>
          <p:cNvPr id="4" name="3 - Θέση περιεχομένου" descr="800px-SethAndHorusAdoringRamsses_crop.jpg"/>
          <p:cNvPicPr>
            <a:picLocks noGrp="1" noChangeAspect="1"/>
          </p:cNvPicPr>
          <p:nvPr>
            <p:ph sz="quarter" idx="1"/>
          </p:nvPr>
        </p:nvPicPr>
        <p:blipFill>
          <a:blip r:embed="rId2"/>
          <a:stretch>
            <a:fillRect/>
          </a:stretch>
        </p:blipFill>
        <p:spPr>
          <a:xfrm>
            <a:off x="285720" y="357166"/>
            <a:ext cx="5500726" cy="5913281"/>
          </a:xfrm>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 Θέση περιεχομένου" descr="Anubis_attending_the_mummy_of_Sennedjem.jpg"/>
          <p:cNvPicPr>
            <a:picLocks noGrp="1" noChangeAspect="1"/>
          </p:cNvPicPr>
          <p:nvPr>
            <p:ph sz="quarter" idx="1"/>
          </p:nvPr>
        </p:nvPicPr>
        <p:blipFill>
          <a:blip r:embed="rId2"/>
          <a:stretch>
            <a:fillRect/>
          </a:stretch>
        </p:blipFill>
        <p:spPr>
          <a:xfrm>
            <a:off x="500034" y="1928802"/>
            <a:ext cx="6126699" cy="4561966"/>
          </a:xfrm>
        </p:spPr>
      </p:pic>
      <p:pic>
        <p:nvPicPr>
          <p:cNvPr id="5" name="3 - Θέση περιεχομένου" descr="tut_mask.jpg"/>
          <p:cNvPicPr>
            <a:picLocks noChangeAspect="1"/>
          </p:cNvPicPr>
          <p:nvPr/>
        </p:nvPicPr>
        <p:blipFill>
          <a:blip r:embed="rId3"/>
          <a:stretch>
            <a:fillRect/>
          </a:stretch>
        </p:blipFill>
        <p:spPr>
          <a:xfrm>
            <a:off x="6715140" y="428604"/>
            <a:ext cx="1800214" cy="2415541"/>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sz="quarter" idx="1"/>
          </p:nvPr>
        </p:nvSpPr>
        <p:spPr/>
        <p:txBody>
          <a:bodyPr/>
          <a:lstStyle/>
          <a:p>
            <a:r>
              <a:rPr lang="el-GR" dirty="0" smtClean="0"/>
              <a:t>Τι γνωρίζετε για την Αίγυπτο;</a:t>
            </a:r>
          </a:p>
          <a:p>
            <a:endParaRPr lang="el-GR" dirty="0" smtClean="0"/>
          </a:p>
          <a:p>
            <a:r>
              <a:rPr lang="el-GR" dirty="0" smtClean="0"/>
              <a:t>Τι θα θέλατε να μάθετε για αυτήν;</a:t>
            </a:r>
            <a:endParaRPr lang="el-GR" dirty="0"/>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pPr algn="ctr"/>
            <a:r>
              <a:rPr lang="el-GR" dirty="0" err="1" smtClean="0"/>
              <a:t>Ακενατον</a:t>
            </a:r>
            <a:r>
              <a:rPr lang="el-GR" dirty="0" smtClean="0"/>
              <a:t> και </a:t>
            </a:r>
            <a:r>
              <a:rPr lang="el-GR" dirty="0" err="1" smtClean="0"/>
              <a:t>νεφερτιτη</a:t>
            </a:r>
            <a:endParaRPr lang="el-GR" dirty="0"/>
          </a:p>
        </p:txBody>
      </p:sp>
      <p:pic>
        <p:nvPicPr>
          <p:cNvPr id="4" name="3 - Θέση περιεχομένου" descr="800px-Relief_depicting_Akhenaton_and_Nefertiti_with_three_of_their_daughters_under_the_rays_of_Aton_01_(cropped).jpg"/>
          <p:cNvPicPr>
            <a:picLocks noGrp="1" noChangeAspect="1"/>
          </p:cNvPicPr>
          <p:nvPr>
            <p:ph sz="quarter" idx="1"/>
          </p:nvPr>
        </p:nvPicPr>
        <p:blipFill>
          <a:blip r:embed="rId2"/>
          <a:stretch>
            <a:fillRect/>
          </a:stretch>
        </p:blipFill>
        <p:spPr>
          <a:xfrm>
            <a:off x="285720" y="1428736"/>
            <a:ext cx="5164703" cy="4357718"/>
          </a:xfrm>
        </p:spPr>
      </p:pic>
      <p:pic>
        <p:nvPicPr>
          <p:cNvPr id="5" name="3 - Θέση περιεχομένου" descr="Nofretete_Neues_Museum.jpg"/>
          <p:cNvPicPr>
            <a:picLocks noChangeAspect="1"/>
          </p:cNvPicPr>
          <p:nvPr/>
        </p:nvPicPr>
        <p:blipFill>
          <a:blip r:embed="rId3"/>
          <a:stretch>
            <a:fillRect/>
          </a:stretch>
        </p:blipFill>
        <p:spPr>
          <a:xfrm>
            <a:off x="5715008" y="1500174"/>
            <a:ext cx="2863925" cy="4192071"/>
          </a:xfrm>
          <a:prstGeom prst="rect">
            <a:avLst/>
          </a:prstGeom>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 Θέση περιεχομένου" descr="Ακενατόν.jpg"/>
          <p:cNvPicPr>
            <a:picLocks noGrp="1" noChangeAspect="1"/>
          </p:cNvPicPr>
          <p:nvPr>
            <p:ph sz="quarter" idx="1"/>
          </p:nvPr>
        </p:nvPicPr>
        <p:blipFill>
          <a:blip r:embed="rId2" cstate="print"/>
          <a:stretch>
            <a:fillRect/>
          </a:stretch>
        </p:blipFill>
        <p:spPr>
          <a:xfrm>
            <a:off x="755576" y="1305198"/>
            <a:ext cx="3456384" cy="5205398"/>
          </a:xfrm>
        </p:spPr>
      </p:pic>
      <p:pic>
        <p:nvPicPr>
          <p:cNvPr id="5" name="4 - Εικόνα" descr="Ραμσής Β΄.jpg"/>
          <p:cNvPicPr>
            <a:picLocks noChangeAspect="1"/>
          </p:cNvPicPr>
          <p:nvPr/>
        </p:nvPicPr>
        <p:blipFill>
          <a:blip r:embed="rId3" cstate="print"/>
          <a:stretch>
            <a:fillRect/>
          </a:stretch>
        </p:blipFill>
        <p:spPr>
          <a:xfrm>
            <a:off x="4644008" y="1315925"/>
            <a:ext cx="3168352" cy="5243623"/>
          </a:xfrm>
          <a:prstGeom prst="rect">
            <a:avLst/>
          </a:prstGeom>
        </p:spPr>
      </p:pic>
      <p:sp>
        <p:nvSpPr>
          <p:cNvPr id="6" name="1 - Τίτλος"/>
          <p:cNvSpPr txBox="1">
            <a:spLocks/>
          </p:cNvSpPr>
          <p:nvPr/>
        </p:nvSpPr>
        <p:spPr>
          <a:xfrm>
            <a:off x="899592" y="188640"/>
            <a:ext cx="2059320" cy="504056"/>
          </a:xfrm>
          <a:prstGeom prst="rect">
            <a:avLst/>
          </a:prstGeom>
        </p:spPr>
        <p:txBody>
          <a:bodyPr anchor="ctr">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l-GR" sz="2000" b="0" i="1" u="none" strike="noStrike" kern="1200" cap="none" spc="0" normalizeH="0" baseline="0" noProof="0" dirty="0" smtClean="0">
                <a:ln>
                  <a:noFill/>
                </a:ln>
                <a:solidFill>
                  <a:schemeClr val="tx1"/>
                </a:solidFill>
                <a:effectLst>
                  <a:outerShdw blurRad="50000" dist="30000" dir="5400000" algn="tl" rotWithShape="0">
                    <a:srgbClr val="000000">
                      <a:alpha val="30000"/>
                    </a:srgbClr>
                  </a:outerShdw>
                </a:effectLst>
                <a:uLnTx/>
                <a:uFillTx/>
                <a:latin typeface="Calibri" pitchFamily="34" charset="0"/>
                <a:ea typeface="+mj-ea"/>
                <a:cs typeface="+mj-cs"/>
              </a:rPr>
              <a:t>Η  Αίγυπτος</a:t>
            </a:r>
            <a:endParaRPr kumimoji="0" lang="el-GR" sz="2000" b="0" i="1" u="none" strike="noStrike" kern="1200" cap="none" spc="0" normalizeH="0" baseline="0" noProof="0" dirty="0">
              <a:ln>
                <a:noFill/>
              </a:ln>
              <a:solidFill>
                <a:schemeClr val="tx1"/>
              </a:solidFill>
              <a:effectLst>
                <a:outerShdw blurRad="50000" dist="30000" dir="5400000" algn="tl" rotWithShape="0">
                  <a:srgbClr val="000000">
                    <a:alpha val="30000"/>
                  </a:srgbClr>
                </a:outerShdw>
              </a:effectLst>
              <a:uLnTx/>
              <a:uFillTx/>
              <a:latin typeface="Calibri" pitchFamily="34" charset="0"/>
              <a:ea typeface="+mj-ea"/>
              <a:cs typeface="+mj-cs"/>
            </a:endParaRPr>
          </a:p>
        </p:txBody>
      </p:sp>
      <p:sp>
        <p:nvSpPr>
          <p:cNvPr id="9" name="8 - TextBox"/>
          <p:cNvSpPr txBox="1"/>
          <p:nvPr/>
        </p:nvSpPr>
        <p:spPr>
          <a:xfrm>
            <a:off x="899592" y="836713"/>
            <a:ext cx="7056784" cy="461665"/>
          </a:xfrm>
          <a:prstGeom prst="rect">
            <a:avLst/>
          </a:prstGeom>
          <a:noFill/>
        </p:spPr>
        <p:txBody>
          <a:bodyPr wrap="square" rtlCol="0">
            <a:spAutoFit/>
          </a:bodyPr>
          <a:lstStyle/>
          <a:p>
            <a:r>
              <a:rPr lang="el-GR" sz="2400" dirty="0" err="1" smtClean="0">
                <a:latin typeface="Calibri" pitchFamily="34" charset="0"/>
              </a:rPr>
              <a:t>Αμένοφις</a:t>
            </a:r>
            <a:r>
              <a:rPr lang="el-GR" sz="2400" dirty="0" smtClean="0">
                <a:latin typeface="Calibri" pitchFamily="34" charset="0"/>
              </a:rPr>
              <a:t> Δ΄ (</a:t>
            </a:r>
            <a:r>
              <a:rPr lang="el-GR" sz="2400" dirty="0" err="1" smtClean="0">
                <a:latin typeface="Calibri" pitchFamily="34" charset="0"/>
              </a:rPr>
              <a:t>Ακενατών</a:t>
            </a:r>
            <a:r>
              <a:rPr lang="en-US" sz="2400" dirty="0" smtClean="0">
                <a:latin typeface="Calibri" pitchFamily="34" charset="0"/>
              </a:rPr>
              <a:t>)</a:t>
            </a:r>
            <a:r>
              <a:rPr lang="el-GR" sz="2400" dirty="0" smtClean="0">
                <a:latin typeface="Calibri" pitchFamily="34" charset="0"/>
              </a:rPr>
              <a:t>	    Ραμσής Β΄ ο Μέγας</a:t>
            </a:r>
            <a:endParaRPr lang="el-GR" sz="2400" dirty="0">
              <a:latin typeface="Calibri" pitchFamily="34" charset="0"/>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0" y="908720"/>
            <a:ext cx="2664296" cy="5400600"/>
          </a:xfrm>
        </p:spPr>
        <p:txBody>
          <a:bodyPr>
            <a:normAutofit/>
          </a:bodyPr>
          <a:lstStyle/>
          <a:p>
            <a:r>
              <a:rPr lang="el-GR" sz="2400" cap="none" dirty="0" smtClean="0">
                <a:latin typeface="Calibri" pitchFamily="34" charset="0"/>
              </a:rPr>
              <a:t>Ταρίχευση νεκρών</a:t>
            </a:r>
            <a:br>
              <a:rPr lang="el-GR" sz="2400" cap="none" dirty="0" smtClean="0">
                <a:latin typeface="Calibri" pitchFamily="34" charset="0"/>
              </a:rPr>
            </a:br>
            <a:r>
              <a:rPr lang="el-GR" sz="2400" cap="none" dirty="0" smtClean="0">
                <a:latin typeface="Calibri" pitchFamily="34" charset="0"/>
              </a:rPr>
              <a:t> </a:t>
            </a:r>
            <a:br>
              <a:rPr lang="el-GR" sz="2400" cap="none" dirty="0" smtClean="0">
                <a:latin typeface="Calibri" pitchFamily="34" charset="0"/>
              </a:rPr>
            </a:br>
            <a:r>
              <a:rPr lang="el-GR" sz="2000" cap="none" dirty="0" smtClean="0">
                <a:latin typeface="Calibri" pitchFamily="34" charset="0"/>
              </a:rPr>
              <a:t>οι νεκροί μουμιοποιημένοι τοποθετούνταν σε ειδικά ξύλινα φέρετρα, ζωγραφισμένα με το πορτραίτο του νεκρού</a:t>
            </a:r>
            <a:endParaRPr lang="el-GR" sz="2400" cap="none" dirty="0">
              <a:latin typeface="Calibri" pitchFamily="34" charset="0"/>
            </a:endParaRPr>
          </a:p>
        </p:txBody>
      </p:sp>
      <p:pic>
        <p:nvPicPr>
          <p:cNvPr id="4" name="3 - Θέση περιεχομένου" descr="μούμια.jpg"/>
          <p:cNvPicPr>
            <a:picLocks noGrp="1" noChangeAspect="1"/>
          </p:cNvPicPr>
          <p:nvPr>
            <p:ph sz="quarter" idx="1"/>
          </p:nvPr>
        </p:nvPicPr>
        <p:blipFill>
          <a:blip r:embed="rId2" cstate="print"/>
          <a:stretch>
            <a:fillRect/>
          </a:stretch>
        </p:blipFill>
        <p:spPr>
          <a:xfrm>
            <a:off x="1106834" y="980729"/>
            <a:ext cx="3249141" cy="5328592"/>
          </a:xfrm>
        </p:spPr>
      </p:pic>
      <p:sp>
        <p:nvSpPr>
          <p:cNvPr id="5" name="1 - Τίτλος"/>
          <p:cNvSpPr txBox="1">
            <a:spLocks/>
          </p:cNvSpPr>
          <p:nvPr/>
        </p:nvSpPr>
        <p:spPr>
          <a:xfrm>
            <a:off x="899592" y="188640"/>
            <a:ext cx="2059320" cy="504056"/>
          </a:xfrm>
          <a:prstGeom prst="rect">
            <a:avLst/>
          </a:prstGeom>
        </p:spPr>
        <p:txBody>
          <a:bodyPr anchor="ctr">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l-GR" sz="2000" b="0" i="1" u="none" strike="noStrike" kern="1200" cap="none" spc="0" normalizeH="0" baseline="0" noProof="0" dirty="0" smtClean="0">
                <a:ln>
                  <a:noFill/>
                </a:ln>
                <a:solidFill>
                  <a:schemeClr val="tx1"/>
                </a:solidFill>
                <a:effectLst>
                  <a:outerShdw blurRad="50000" dist="30000" dir="5400000" algn="tl" rotWithShape="0">
                    <a:srgbClr val="000000">
                      <a:alpha val="30000"/>
                    </a:srgbClr>
                  </a:outerShdw>
                </a:effectLst>
                <a:uLnTx/>
                <a:uFillTx/>
                <a:latin typeface="Calibri" pitchFamily="34" charset="0"/>
                <a:ea typeface="+mj-ea"/>
                <a:cs typeface="+mj-cs"/>
              </a:rPr>
              <a:t>Η  Αίγυπτος</a:t>
            </a:r>
            <a:endParaRPr kumimoji="0" lang="el-GR" sz="2000" b="0" i="1" u="none" strike="noStrike" kern="1200" cap="none" spc="0" normalizeH="0" baseline="0" noProof="0" dirty="0">
              <a:ln>
                <a:noFill/>
              </a:ln>
              <a:solidFill>
                <a:schemeClr val="tx1"/>
              </a:solidFill>
              <a:effectLst>
                <a:outerShdw blurRad="50000" dist="30000" dir="5400000" algn="tl" rotWithShape="0">
                  <a:srgbClr val="000000">
                    <a:alpha val="30000"/>
                  </a:srgbClr>
                </a:outerShdw>
              </a:effectLst>
              <a:uLnTx/>
              <a:uFillTx/>
              <a:latin typeface="Calibri" pitchFamily="34" charset="0"/>
              <a:ea typeface="+mj-ea"/>
              <a:cs typeface="+mj-cs"/>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 Θέση περιεχομένου" descr="800px-Portrait_of_a_young_woman_in_red_MET_09.181.6_EGDP011294.jpg"/>
          <p:cNvPicPr>
            <a:picLocks noGrp="1" noChangeAspect="1"/>
          </p:cNvPicPr>
          <p:nvPr>
            <p:ph sz="quarter" idx="1"/>
          </p:nvPr>
        </p:nvPicPr>
        <p:blipFill>
          <a:blip r:embed="rId2"/>
          <a:stretch>
            <a:fillRect/>
          </a:stretch>
        </p:blipFill>
        <p:spPr>
          <a:xfrm>
            <a:off x="714348" y="642918"/>
            <a:ext cx="3929090" cy="5893636"/>
          </a:xfrm>
        </p:spPr>
      </p:pic>
      <p:pic>
        <p:nvPicPr>
          <p:cNvPr id="5" name="4 - Εικόνα" descr="320px-Egyptian_-_Mummy_Portrait_of_a_Man_-_Walters_323.jpg"/>
          <p:cNvPicPr>
            <a:picLocks noChangeAspect="1"/>
          </p:cNvPicPr>
          <p:nvPr/>
        </p:nvPicPr>
        <p:blipFill>
          <a:blip r:embed="rId3"/>
          <a:stretch>
            <a:fillRect/>
          </a:stretch>
        </p:blipFill>
        <p:spPr>
          <a:xfrm>
            <a:off x="5072066" y="642918"/>
            <a:ext cx="3048000" cy="5838825"/>
          </a:xfrm>
          <a:prstGeom prst="rect">
            <a:avLst/>
          </a:prstGeom>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28596" y="0"/>
            <a:ext cx="7467600" cy="571480"/>
          </a:xfrm>
        </p:spPr>
        <p:txBody>
          <a:bodyPr>
            <a:normAutofit/>
          </a:bodyPr>
          <a:lstStyle/>
          <a:p>
            <a:pPr algn="ctr"/>
            <a:r>
              <a:rPr lang="el-GR" sz="2400" dirty="0" smtClean="0"/>
              <a:t>Ο </a:t>
            </a:r>
            <a:r>
              <a:rPr lang="el-GR" sz="2400" dirty="0" err="1" smtClean="0"/>
              <a:t>Ηροδοτοσ</a:t>
            </a:r>
            <a:r>
              <a:rPr lang="el-GR" sz="2400" dirty="0" smtClean="0"/>
              <a:t> για </a:t>
            </a:r>
            <a:r>
              <a:rPr lang="el-GR" sz="2400" dirty="0" err="1" smtClean="0"/>
              <a:t>τισ</a:t>
            </a:r>
            <a:r>
              <a:rPr lang="el-GR" sz="2400" dirty="0" smtClean="0"/>
              <a:t> </a:t>
            </a:r>
            <a:r>
              <a:rPr lang="el-GR" sz="2400" dirty="0" err="1" smtClean="0"/>
              <a:t>πυραμιδεσ</a:t>
            </a:r>
            <a:r>
              <a:rPr lang="el-GR" sz="2400" dirty="0" smtClean="0"/>
              <a:t> </a:t>
            </a:r>
            <a:endParaRPr lang="el-GR" sz="2400" dirty="0"/>
          </a:p>
        </p:txBody>
      </p:sp>
      <p:sp>
        <p:nvSpPr>
          <p:cNvPr id="3" name="2 - Θέση περιεχομένου"/>
          <p:cNvSpPr>
            <a:spLocks noGrp="1"/>
          </p:cNvSpPr>
          <p:nvPr>
            <p:ph sz="quarter" idx="1"/>
          </p:nvPr>
        </p:nvSpPr>
        <p:spPr>
          <a:xfrm>
            <a:off x="285720" y="714356"/>
            <a:ext cx="8358246" cy="6143644"/>
          </a:xfrm>
        </p:spPr>
        <p:txBody>
          <a:bodyPr>
            <a:normAutofit fontScale="70000" lnSpcReduction="20000"/>
          </a:bodyPr>
          <a:lstStyle/>
          <a:p>
            <a:pPr marL="0" indent="0" algn="just">
              <a:lnSpc>
                <a:spcPct val="170000"/>
              </a:lnSpc>
              <a:buNone/>
            </a:pPr>
            <a:r>
              <a:rPr lang="en-US" dirty="0" smtClean="0">
                <a:latin typeface="Cambria" pitchFamily="18" charset="0"/>
                <a:ea typeface="Cambria" pitchFamily="18" charset="0"/>
              </a:rPr>
              <a:t>       </a:t>
            </a:r>
            <a:r>
              <a:rPr lang="el-GR" dirty="0" smtClean="0">
                <a:latin typeface="Cambria" pitchFamily="18" charset="0"/>
                <a:ea typeface="Cambria" pitchFamily="18" charset="0"/>
              </a:rPr>
              <a:t>Και η πυραμίδα αυτή χτίστηκε όπως κάνουν τα σκαλοπάτια, που ορισμένοι τα </a:t>
            </a:r>
            <a:r>
              <a:rPr lang="el-GR" sz="2500" dirty="0" smtClean="0">
                <a:latin typeface="Cambria" pitchFamily="18" charset="0"/>
                <a:ea typeface="Cambria" pitchFamily="18" charset="0"/>
              </a:rPr>
              <a:t>ονομάζουν ζωνάρια</a:t>
            </a:r>
            <a:r>
              <a:rPr lang="el-GR" dirty="0" smtClean="0">
                <a:latin typeface="Cambria" pitchFamily="18" charset="0"/>
                <a:ea typeface="Cambria" pitchFamily="18" charset="0"/>
              </a:rPr>
              <a:t>, άλλοι όμως αναβαθμίδες· κι αφού σε πρώτο στάδιο έκαναν έτσι τον σκελετό της, ανέβαζαν τις υπόλοιπες πέτρες με μηχανήματα που τα έκαναν από κοντά καδρόνια, υψώνοντάς τες από το έδαφος ως την πρώτη σειρά των αναβαθμών· και, μόλις ανέβαινε η πέτρα στη σειρά αυτή, την έβαζαν σε άλλο μηχάνημα που στηριζόταν πάνω στην πρώτη σειρά, κι απ' αυτή την έσερναν για να την ανεβάσουν στη δεύτερη σειρά και την έβαζαν πάνω σ' άλλο μηχάνημα· γιατί, όσες σειρές σχημάτιζαν οι αναβαθμοί, άλλα τόσα μηχανήματα υπήρχαν· ή το ίδιο και μοναδικό μηχάνημα, που δεν ήταν και τόσο βαρύ, το μετέφεραν από σειρά σε σειρά, μόλις ξεφόρτωναν απ' αυτό την πέτρα· εμείς ας αναφέρουμε και τον ένα και τον άλλο τρόπο, όπως ακριβώς τ' ακούσαμε. Λοιπόν, η σειρά που δουλεύτηκε στην εντέλεια πρώτη ήταν η πάνω-πάνω της πυραμίδας, ύστερα δουλεύτηκαν στην εντέλεια η μια μετά την άλλη οι πιο κάτω απ' αυτή σειρές και τελευταία δουλεύτηκε στην εντέλεια αυτή που βρίσκεται πάνω στο έδαφος, και τα πιο χαμηλά μέρη. 	</a:t>
            </a:r>
            <a:r>
              <a:rPr lang="en-US" dirty="0" smtClean="0">
                <a:latin typeface="Cambria" pitchFamily="18" charset="0"/>
                <a:ea typeface="Cambria" pitchFamily="18" charset="0"/>
              </a:rPr>
              <a:t>            </a:t>
            </a:r>
            <a:r>
              <a:rPr lang="el-GR" dirty="0" smtClean="0">
                <a:latin typeface="Cambria" pitchFamily="18" charset="0"/>
                <a:ea typeface="Cambria" pitchFamily="18" charset="0"/>
              </a:rPr>
              <a:t>		</a:t>
            </a:r>
            <a:r>
              <a:rPr lang="en-US" dirty="0" smtClean="0">
                <a:latin typeface="Cambria" pitchFamily="18" charset="0"/>
                <a:ea typeface="Cambria" pitchFamily="18" charset="0"/>
              </a:rPr>
              <a:t>                        </a:t>
            </a:r>
            <a:r>
              <a:rPr lang="el-GR" dirty="0" smtClean="0">
                <a:latin typeface="Cambria" pitchFamily="18" charset="0"/>
                <a:ea typeface="Cambria" pitchFamily="18" charset="0"/>
              </a:rPr>
              <a:t>Ηρόδοτος, Β΄ 25.</a:t>
            </a:r>
            <a:endParaRPr lang="el-GR" dirty="0">
              <a:latin typeface="Cambria" pitchFamily="18" charset="0"/>
              <a:ea typeface="Cambria" pitchFamily="18" charset="0"/>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67544" y="908720"/>
            <a:ext cx="7498080" cy="638944"/>
          </a:xfrm>
        </p:spPr>
        <p:txBody>
          <a:bodyPr>
            <a:normAutofit/>
          </a:bodyPr>
          <a:lstStyle/>
          <a:p>
            <a:pPr algn="ctr"/>
            <a:r>
              <a:rPr lang="el-GR" sz="2400" cap="none" dirty="0" smtClean="0">
                <a:latin typeface="Calibri" pitchFamily="34" charset="0"/>
              </a:rPr>
              <a:t>Ναός Χάτσεψουτ στο Λούξορ</a:t>
            </a:r>
            <a:endParaRPr lang="el-GR" sz="2400" cap="none" dirty="0">
              <a:latin typeface="Calibri" pitchFamily="34" charset="0"/>
            </a:endParaRPr>
          </a:p>
        </p:txBody>
      </p:sp>
      <p:pic>
        <p:nvPicPr>
          <p:cNvPr id="5" name="4 - Θέση περιεχομένου" descr="ναός χατσεψούτ στο λουξορ.jpg"/>
          <p:cNvPicPr>
            <a:picLocks noGrp="1" noChangeAspect="1"/>
          </p:cNvPicPr>
          <p:nvPr>
            <p:ph sz="quarter" idx="1"/>
          </p:nvPr>
        </p:nvPicPr>
        <p:blipFill>
          <a:blip r:embed="rId2" cstate="print"/>
          <a:stretch>
            <a:fillRect/>
          </a:stretch>
        </p:blipFill>
        <p:spPr>
          <a:xfrm>
            <a:off x="611560" y="1556793"/>
            <a:ext cx="7488832" cy="4680520"/>
          </a:xfrm>
        </p:spPr>
      </p:pic>
      <p:sp>
        <p:nvSpPr>
          <p:cNvPr id="4" name="1 - Τίτλος"/>
          <p:cNvSpPr txBox="1">
            <a:spLocks/>
          </p:cNvSpPr>
          <p:nvPr/>
        </p:nvSpPr>
        <p:spPr>
          <a:xfrm>
            <a:off x="899592" y="188640"/>
            <a:ext cx="2059320" cy="504056"/>
          </a:xfrm>
          <a:prstGeom prst="rect">
            <a:avLst/>
          </a:prstGeom>
        </p:spPr>
        <p:txBody>
          <a:bodyPr anchor="ctr">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l-GR" sz="2000" b="0" i="1" u="none" strike="noStrike" kern="1200" cap="none" spc="0" normalizeH="0" baseline="0" noProof="0" dirty="0" smtClean="0">
                <a:ln>
                  <a:noFill/>
                </a:ln>
                <a:solidFill>
                  <a:schemeClr val="tx1"/>
                </a:solidFill>
                <a:effectLst>
                  <a:outerShdw blurRad="50000" dist="30000" dir="5400000" algn="tl" rotWithShape="0">
                    <a:srgbClr val="000000">
                      <a:alpha val="30000"/>
                    </a:srgbClr>
                  </a:outerShdw>
                </a:effectLst>
                <a:uLnTx/>
                <a:uFillTx/>
                <a:latin typeface="Calibri" pitchFamily="34" charset="0"/>
                <a:ea typeface="+mj-ea"/>
                <a:cs typeface="+mj-cs"/>
              </a:rPr>
              <a:t>Η  Αίγυπτος</a:t>
            </a:r>
            <a:endParaRPr kumimoji="0" lang="el-GR" sz="2000" b="0" i="1" u="none" strike="noStrike" kern="1200" cap="none" spc="0" normalizeH="0" baseline="0" noProof="0" dirty="0">
              <a:ln>
                <a:noFill/>
              </a:ln>
              <a:solidFill>
                <a:schemeClr val="tx1"/>
              </a:solidFill>
              <a:effectLst>
                <a:outerShdw blurRad="50000" dist="30000" dir="5400000" algn="tl" rotWithShape="0">
                  <a:srgbClr val="000000">
                    <a:alpha val="30000"/>
                  </a:srgbClr>
                </a:outerShdw>
              </a:effectLst>
              <a:uLnTx/>
              <a:uFillTx/>
              <a:latin typeface="Calibri" pitchFamily="34" charset="0"/>
              <a:ea typeface="+mj-ea"/>
              <a:cs typeface="+mj-cs"/>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5 - Θέση περιεχομένου" descr="Ebla_-_DecArch_-_2-126.jpg"/>
          <p:cNvPicPr>
            <a:picLocks noGrp="1" noChangeAspect="1"/>
          </p:cNvPicPr>
          <p:nvPr>
            <p:ph sz="quarter" idx="1"/>
          </p:nvPr>
        </p:nvPicPr>
        <p:blipFill>
          <a:blip r:embed="rId2"/>
          <a:stretch>
            <a:fillRect/>
          </a:stretch>
        </p:blipFill>
        <p:spPr>
          <a:xfrm>
            <a:off x="2214546" y="428604"/>
            <a:ext cx="4181737" cy="2786082"/>
          </a:xfrm>
        </p:spPr>
      </p:pic>
      <p:pic>
        <p:nvPicPr>
          <p:cNvPr id="7" name="6 - Εικόνα" descr="Philae_temple_at_night.jpg"/>
          <p:cNvPicPr>
            <a:picLocks noChangeAspect="1"/>
          </p:cNvPicPr>
          <p:nvPr/>
        </p:nvPicPr>
        <p:blipFill>
          <a:blip r:embed="rId3"/>
          <a:stretch>
            <a:fillRect/>
          </a:stretch>
        </p:blipFill>
        <p:spPr>
          <a:xfrm>
            <a:off x="1571604" y="3418949"/>
            <a:ext cx="5429288" cy="3350889"/>
          </a:xfrm>
          <a:prstGeom prst="rect">
            <a:avLst/>
          </a:prstGeom>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pPr algn="ctr"/>
            <a:r>
              <a:rPr lang="el-GR" dirty="0" err="1" smtClean="0"/>
              <a:t>Πυραμιδα</a:t>
            </a:r>
            <a:r>
              <a:rPr lang="el-GR" dirty="0" smtClean="0"/>
              <a:t> του </a:t>
            </a:r>
            <a:r>
              <a:rPr lang="en-US" dirty="0" err="1" smtClean="0"/>
              <a:t>Djozer</a:t>
            </a:r>
            <a:r>
              <a:rPr lang="el-GR" dirty="0" smtClean="0"/>
              <a:t> (ζ</a:t>
            </a:r>
            <a:r>
              <a:rPr lang="en-US" dirty="0" smtClean="0"/>
              <a:t>o</a:t>
            </a:r>
            <a:r>
              <a:rPr lang="el-GR" dirty="0" err="1" smtClean="0"/>
              <a:t>ζερ</a:t>
            </a:r>
            <a:r>
              <a:rPr lang="el-GR" dirty="0" smtClean="0"/>
              <a:t>) </a:t>
            </a:r>
            <a:br>
              <a:rPr lang="el-GR" dirty="0" smtClean="0"/>
            </a:br>
            <a:r>
              <a:rPr lang="el-GR" dirty="0" smtClean="0"/>
              <a:t>2667-2648 </a:t>
            </a:r>
            <a:r>
              <a:rPr lang="el-GR" dirty="0" err="1" smtClean="0"/>
              <a:t>π.Χ.</a:t>
            </a:r>
            <a:endParaRPr lang="el-GR" dirty="0"/>
          </a:p>
        </p:txBody>
      </p:sp>
      <p:pic>
        <p:nvPicPr>
          <p:cNvPr id="4" name="3 - Θέση περιεχομένου" descr="800px-Saqqara_BW_5.jpg"/>
          <p:cNvPicPr>
            <a:picLocks noGrp="1" noChangeAspect="1"/>
          </p:cNvPicPr>
          <p:nvPr>
            <p:ph sz="quarter" idx="1"/>
          </p:nvPr>
        </p:nvPicPr>
        <p:blipFill>
          <a:blip r:embed="rId2"/>
          <a:stretch>
            <a:fillRect/>
          </a:stretch>
        </p:blipFill>
        <p:spPr>
          <a:xfrm>
            <a:off x="533495" y="1600200"/>
            <a:ext cx="7315009" cy="4873625"/>
          </a:xfrm>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 Θέση περιεχομένου" descr="χέοψ σφίγγα.jpg"/>
          <p:cNvPicPr>
            <a:picLocks noGrp="1" noChangeAspect="1"/>
          </p:cNvPicPr>
          <p:nvPr>
            <p:ph sz="quarter" idx="1"/>
          </p:nvPr>
        </p:nvPicPr>
        <p:blipFill>
          <a:blip r:embed="rId2" cstate="print"/>
          <a:stretch>
            <a:fillRect/>
          </a:stretch>
        </p:blipFill>
        <p:spPr>
          <a:xfrm>
            <a:off x="3851920" y="1628800"/>
            <a:ext cx="4711558" cy="3312368"/>
          </a:xfrm>
        </p:spPr>
      </p:pic>
      <p:pic>
        <p:nvPicPr>
          <p:cNvPr id="5" name="4 - Εικόνα" descr="πυραμίδες χάρτης.jpg"/>
          <p:cNvPicPr>
            <a:picLocks noChangeAspect="1"/>
          </p:cNvPicPr>
          <p:nvPr/>
        </p:nvPicPr>
        <p:blipFill>
          <a:blip r:embed="rId3" cstate="print"/>
          <a:stretch>
            <a:fillRect/>
          </a:stretch>
        </p:blipFill>
        <p:spPr>
          <a:xfrm>
            <a:off x="539553" y="769962"/>
            <a:ext cx="2808312" cy="5853771"/>
          </a:xfrm>
          <a:prstGeom prst="rect">
            <a:avLst/>
          </a:prstGeom>
        </p:spPr>
      </p:pic>
      <p:sp>
        <p:nvSpPr>
          <p:cNvPr id="7" name="6 - TextBox"/>
          <p:cNvSpPr txBox="1"/>
          <p:nvPr/>
        </p:nvSpPr>
        <p:spPr>
          <a:xfrm>
            <a:off x="2843808" y="6027003"/>
            <a:ext cx="4896544" cy="830997"/>
          </a:xfrm>
          <a:prstGeom prst="rect">
            <a:avLst/>
          </a:prstGeom>
          <a:noFill/>
        </p:spPr>
        <p:txBody>
          <a:bodyPr wrap="square" rtlCol="0">
            <a:spAutoFit/>
          </a:bodyPr>
          <a:lstStyle/>
          <a:p>
            <a:pPr algn="ctr"/>
            <a:r>
              <a:rPr lang="el-GR" sz="2400" dirty="0" smtClean="0">
                <a:latin typeface="Calibri" pitchFamily="34" charset="0"/>
              </a:rPr>
              <a:t>Χάρτης με τις πυραμίδες της Αιγύπτου</a:t>
            </a:r>
            <a:endParaRPr lang="el-GR" sz="2400" dirty="0">
              <a:latin typeface="Calibri" pitchFamily="34" charset="0"/>
            </a:endParaRPr>
          </a:p>
        </p:txBody>
      </p:sp>
      <p:sp>
        <p:nvSpPr>
          <p:cNvPr id="6" name="1 - Τίτλος"/>
          <p:cNvSpPr txBox="1">
            <a:spLocks/>
          </p:cNvSpPr>
          <p:nvPr/>
        </p:nvSpPr>
        <p:spPr>
          <a:xfrm>
            <a:off x="899592" y="188640"/>
            <a:ext cx="2059320" cy="504056"/>
          </a:xfrm>
          <a:prstGeom prst="rect">
            <a:avLst/>
          </a:prstGeom>
        </p:spPr>
        <p:txBody>
          <a:bodyPr anchor="ctr">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l-GR" sz="2000" b="0" i="1" u="none" strike="noStrike" kern="1200" cap="none" spc="0" normalizeH="0" baseline="0" noProof="0" dirty="0" smtClean="0">
                <a:ln>
                  <a:noFill/>
                </a:ln>
                <a:solidFill>
                  <a:schemeClr val="tx1"/>
                </a:solidFill>
                <a:effectLst>
                  <a:outerShdw blurRad="50000" dist="30000" dir="5400000" algn="tl" rotWithShape="0">
                    <a:srgbClr val="000000">
                      <a:alpha val="30000"/>
                    </a:srgbClr>
                  </a:outerShdw>
                </a:effectLst>
                <a:uLnTx/>
                <a:uFillTx/>
                <a:latin typeface="Calibri" pitchFamily="34" charset="0"/>
                <a:ea typeface="+mj-ea"/>
                <a:cs typeface="+mj-cs"/>
              </a:rPr>
              <a:t>Η  Αίγυπτος</a:t>
            </a:r>
            <a:endParaRPr kumimoji="0" lang="el-GR" sz="2000" b="0" i="1" u="none" strike="noStrike" kern="1200" cap="none" spc="0" normalizeH="0" baseline="0" noProof="0" dirty="0">
              <a:ln>
                <a:noFill/>
              </a:ln>
              <a:solidFill>
                <a:schemeClr val="tx1"/>
              </a:solidFill>
              <a:effectLst>
                <a:outerShdw blurRad="50000" dist="30000" dir="5400000" algn="tl" rotWithShape="0">
                  <a:srgbClr val="000000">
                    <a:alpha val="30000"/>
                  </a:srgbClr>
                </a:outerShdw>
              </a:effectLst>
              <a:uLnTx/>
              <a:uFillTx/>
              <a:latin typeface="Calibri" pitchFamily="34" charset="0"/>
              <a:ea typeface="+mj-ea"/>
              <a:cs typeface="+mj-cs"/>
            </a:endParaRPr>
          </a:p>
        </p:txBody>
      </p:sp>
      <p:sp>
        <p:nvSpPr>
          <p:cNvPr id="10" name="9 - TextBox"/>
          <p:cNvSpPr txBox="1"/>
          <p:nvPr/>
        </p:nvSpPr>
        <p:spPr>
          <a:xfrm>
            <a:off x="3779912" y="1052736"/>
            <a:ext cx="4896544" cy="461665"/>
          </a:xfrm>
          <a:prstGeom prst="rect">
            <a:avLst/>
          </a:prstGeom>
          <a:noFill/>
        </p:spPr>
        <p:txBody>
          <a:bodyPr wrap="square" rtlCol="0">
            <a:spAutoFit/>
          </a:bodyPr>
          <a:lstStyle/>
          <a:p>
            <a:r>
              <a:rPr lang="el-GR" sz="2400" dirty="0" smtClean="0">
                <a:latin typeface="Calibri" pitchFamily="34" charset="0"/>
              </a:rPr>
              <a:t>Η πυραμίδα του Χέοπος και η Σφίγγα</a:t>
            </a:r>
            <a:endParaRPr lang="el-GR" sz="2400" dirty="0">
              <a:latin typeface="Calibri" pitchFamily="34" charset="0"/>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5500694" y="274638"/>
            <a:ext cx="3143272" cy="5226064"/>
          </a:xfrm>
        </p:spPr>
        <p:txBody>
          <a:bodyPr>
            <a:normAutofit/>
          </a:bodyPr>
          <a:lstStyle/>
          <a:p>
            <a:pPr algn="ctr"/>
            <a:r>
              <a:rPr lang="el-GR" dirty="0" err="1" smtClean="0"/>
              <a:t>Χενκα</a:t>
            </a:r>
            <a:r>
              <a:rPr lang="el-GR" dirty="0" smtClean="0"/>
              <a:t> ο </a:t>
            </a:r>
            <a:r>
              <a:rPr lang="el-GR" dirty="0" err="1" smtClean="0"/>
              <a:t>υπευθυνοσ</a:t>
            </a:r>
            <a:r>
              <a:rPr lang="el-GR" dirty="0" smtClean="0"/>
              <a:t> </a:t>
            </a:r>
            <a:r>
              <a:rPr lang="el-GR" dirty="0" err="1" smtClean="0"/>
              <a:t>αξιωματουχοσ</a:t>
            </a:r>
            <a:r>
              <a:rPr lang="el-GR" dirty="0" smtClean="0"/>
              <a:t> για την </a:t>
            </a:r>
            <a:r>
              <a:rPr lang="el-GR" dirty="0" err="1" smtClean="0"/>
              <a:t>κατασκευη</a:t>
            </a:r>
            <a:r>
              <a:rPr lang="el-GR" dirty="0" smtClean="0"/>
              <a:t> </a:t>
            </a:r>
            <a:r>
              <a:rPr lang="el-GR" dirty="0" err="1" smtClean="0"/>
              <a:t>τησ</a:t>
            </a:r>
            <a:r>
              <a:rPr lang="el-GR" dirty="0" smtClean="0"/>
              <a:t> </a:t>
            </a:r>
            <a:r>
              <a:rPr lang="el-GR" dirty="0" err="1" smtClean="0"/>
              <a:t>πυραμιδασ</a:t>
            </a:r>
            <a:r>
              <a:rPr lang="el-GR" dirty="0" smtClean="0"/>
              <a:t> του </a:t>
            </a:r>
            <a:r>
              <a:rPr lang="el-GR" dirty="0" err="1" smtClean="0"/>
              <a:t>φαραω</a:t>
            </a:r>
            <a:r>
              <a:rPr lang="el-GR" dirty="0" smtClean="0"/>
              <a:t> </a:t>
            </a:r>
            <a:r>
              <a:rPr lang="el-GR" dirty="0" err="1" smtClean="0"/>
              <a:t>σνεφρου</a:t>
            </a:r>
            <a:r>
              <a:rPr lang="el-GR" dirty="0" smtClean="0"/>
              <a:t> – 2613-2589 </a:t>
            </a:r>
            <a:r>
              <a:rPr lang="el-GR" dirty="0" err="1" smtClean="0"/>
              <a:t>π.Χ.</a:t>
            </a:r>
            <a:endParaRPr lang="el-GR" dirty="0"/>
          </a:p>
        </p:txBody>
      </p:sp>
      <p:pic>
        <p:nvPicPr>
          <p:cNvPr id="4" name="3 - Θέση περιεχομένου" descr="800px-Portrait_statue_of_Henka_-_administrator_of_the_two_pyramids_of_pharaoh_Snofru_03.jpg"/>
          <p:cNvPicPr>
            <a:picLocks noGrp="1" noChangeAspect="1"/>
          </p:cNvPicPr>
          <p:nvPr>
            <p:ph sz="quarter" idx="1"/>
          </p:nvPr>
        </p:nvPicPr>
        <p:blipFill>
          <a:blip r:embed="rId2"/>
          <a:stretch>
            <a:fillRect/>
          </a:stretch>
        </p:blipFill>
        <p:spPr>
          <a:xfrm>
            <a:off x="500034" y="285728"/>
            <a:ext cx="4545849" cy="6210766"/>
          </a:xfr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Υπότιτλος"/>
          <p:cNvSpPr>
            <a:spLocks noGrp="1"/>
          </p:cNvSpPr>
          <p:nvPr>
            <p:ph type="subTitle" idx="1"/>
          </p:nvPr>
        </p:nvSpPr>
        <p:spPr>
          <a:xfrm>
            <a:off x="1432560" y="1268760"/>
            <a:ext cx="7406640" cy="5400600"/>
          </a:xfrm>
        </p:spPr>
        <p:txBody>
          <a:bodyPr>
            <a:normAutofit/>
          </a:bodyPr>
          <a:lstStyle/>
          <a:p>
            <a:pPr>
              <a:lnSpc>
                <a:spcPct val="150000"/>
              </a:lnSpc>
            </a:pPr>
            <a:r>
              <a:rPr lang="el-GR" sz="2800" b="1" dirty="0" smtClean="0">
                <a:latin typeface="Calibri" pitchFamily="34" charset="0"/>
              </a:rPr>
              <a:t>Η χώρα</a:t>
            </a:r>
          </a:p>
          <a:p>
            <a:pPr>
              <a:lnSpc>
                <a:spcPct val="150000"/>
              </a:lnSpc>
              <a:buFont typeface="Wingdings" pitchFamily="2" charset="2"/>
              <a:buChar char="Ø"/>
            </a:pPr>
            <a:r>
              <a:rPr lang="el-GR" sz="2800" b="1" dirty="0" smtClean="0">
                <a:latin typeface="Calibri" pitchFamily="34" charset="0"/>
              </a:rPr>
              <a:t> </a:t>
            </a:r>
            <a:r>
              <a:rPr lang="el-GR" sz="2200" b="0" dirty="0" smtClean="0">
                <a:latin typeface="Calibri" pitchFamily="34" charset="0"/>
              </a:rPr>
              <a:t>στο βορειοανατολικό τμήμα της Αφρικής</a:t>
            </a:r>
          </a:p>
          <a:p>
            <a:pPr>
              <a:lnSpc>
                <a:spcPct val="150000"/>
              </a:lnSpc>
              <a:buFont typeface="Wingdings" pitchFamily="2" charset="2"/>
              <a:buChar char="Ø"/>
            </a:pPr>
            <a:r>
              <a:rPr lang="el-GR" sz="2200" b="0" dirty="0" smtClean="0">
                <a:latin typeface="Calibri" pitchFamily="34" charset="0"/>
              </a:rPr>
              <a:t> διαρρέεται από τον </a:t>
            </a:r>
            <a:r>
              <a:rPr lang="el-GR" sz="2200" dirty="0" smtClean="0">
                <a:solidFill>
                  <a:srgbClr val="002060"/>
                </a:solidFill>
                <a:latin typeface="Calibri" pitchFamily="34" charset="0"/>
              </a:rPr>
              <a:t>Νείλο</a:t>
            </a:r>
            <a:r>
              <a:rPr lang="el-GR" sz="2200" b="0" dirty="0" smtClean="0">
                <a:latin typeface="Calibri" pitchFamily="34" charset="0"/>
              </a:rPr>
              <a:t> – λωρίδα πράσινου από όρη Αιθιοπίας έως εκβολές στη Μεσόγειο και μεγάλο Δέλτα</a:t>
            </a:r>
          </a:p>
          <a:p>
            <a:pPr>
              <a:lnSpc>
                <a:spcPct val="150000"/>
              </a:lnSpc>
              <a:buFont typeface="Wingdings" pitchFamily="2" charset="2"/>
              <a:buChar char="Ø"/>
            </a:pPr>
            <a:r>
              <a:rPr lang="el-GR" sz="2200" b="0" dirty="0" smtClean="0">
                <a:latin typeface="Calibri" pitchFamily="34" charset="0"/>
              </a:rPr>
              <a:t> ανατολικά και δυτικά δύο έρημοι, νότια βραχώδης</a:t>
            </a:r>
          </a:p>
          <a:p>
            <a:pPr>
              <a:lnSpc>
                <a:spcPct val="150000"/>
              </a:lnSpc>
              <a:buFont typeface="Wingdings" pitchFamily="2" charset="2"/>
              <a:buChar char="Ø"/>
            </a:pPr>
            <a:r>
              <a:rPr lang="el-GR" sz="2200" b="0" dirty="0" smtClean="0">
                <a:latin typeface="Calibri" pitchFamily="34" charset="0"/>
              </a:rPr>
              <a:t> ανάπτυξη οικονομίας λόγω πλημμυρών Νείλου («δώρο Νείλου»)</a:t>
            </a:r>
          </a:p>
          <a:p>
            <a:pPr>
              <a:lnSpc>
                <a:spcPct val="150000"/>
              </a:lnSpc>
              <a:buFont typeface="Wingdings" pitchFamily="2" charset="2"/>
              <a:buChar char="Ø"/>
            </a:pPr>
            <a:r>
              <a:rPr lang="el-GR" sz="2200" b="0" dirty="0" smtClean="0">
                <a:latin typeface="Calibri" pitchFamily="34" charset="0"/>
              </a:rPr>
              <a:t>  όχθες με καλάμια, λωτούς, παπύρους και πουλιά</a:t>
            </a:r>
          </a:p>
        </p:txBody>
      </p:sp>
      <p:sp>
        <p:nvSpPr>
          <p:cNvPr id="5" name="1 - Τίτλος"/>
          <p:cNvSpPr txBox="1">
            <a:spLocks/>
          </p:cNvSpPr>
          <p:nvPr/>
        </p:nvSpPr>
        <p:spPr>
          <a:xfrm>
            <a:off x="1432560" y="188640"/>
            <a:ext cx="2059320" cy="504056"/>
          </a:xfrm>
          <a:prstGeom prst="rect">
            <a:avLst/>
          </a:prstGeom>
        </p:spPr>
        <p:txBody>
          <a:bodyPr anchor="ctr">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l-GR" sz="2000" b="0" i="1" u="none" strike="noStrike" kern="1200" cap="none" spc="0" normalizeH="0" baseline="0" noProof="0" dirty="0" smtClean="0">
                <a:ln>
                  <a:noFill/>
                </a:ln>
                <a:solidFill>
                  <a:schemeClr val="tx1"/>
                </a:solidFill>
                <a:effectLst>
                  <a:outerShdw blurRad="50000" dist="30000" dir="5400000" algn="tl" rotWithShape="0">
                    <a:srgbClr val="000000">
                      <a:alpha val="30000"/>
                    </a:srgbClr>
                  </a:outerShdw>
                </a:effectLst>
                <a:uLnTx/>
                <a:uFillTx/>
                <a:latin typeface="Calibri" pitchFamily="34" charset="0"/>
                <a:ea typeface="+mj-ea"/>
                <a:cs typeface="+mj-cs"/>
              </a:rPr>
              <a:t>Η  Αίγυπτος</a:t>
            </a:r>
            <a:endParaRPr kumimoji="0" lang="el-GR" sz="2000" b="0" i="1" u="none" strike="noStrike" kern="1200" cap="none" spc="0" normalizeH="0" baseline="0" noProof="0" dirty="0">
              <a:ln>
                <a:noFill/>
              </a:ln>
              <a:solidFill>
                <a:schemeClr val="tx1"/>
              </a:solidFill>
              <a:effectLst>
                <a:outerShdw blurRad="50000" dist="30000" dir="5400000" algn="tl" rotWithShape="0">
                  <a:srgbClr val="000000">
                    <a:alpha val="30000"/>
                  </a:srgbClr>
                </a:outerShdw>
              </a:effectLst>
              <a:uLnTx/>
              <a:uFillTx/>
              <a:latin typeface="Calibri" pitchFamily="34" charset="0"/>
              <a:ea typeface="+mj-ea"/>
              <a:cs typeface="+mj-cs"/>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 Θέση περιεχομένου" descr="800px-Model_Sailboat_MET_20.3.4_EGDP011917.jpg"/>
          <p:cNvPicPr>
            <a:picLocks noGrp="1" noChangeAspect="1"/>
          </p:cNvPicPr>
          <p:nvPr>
            <p:ph sz="quarter" idx="1"/>
          </p:nvPr>
        </p:nvPicPr>
        <p:blipFill>
          <a:blip r:embed="rId2"/>
          <a:stretch>
            <a:fillRect/>
          </a:stretch>
        </p:blipFill>
        <p:spPr>
          <a:xfrm>
            <a:off x="285720" y="785794"/>
            <a:ext cx="8460109" cy="5643602"/>
          </a:xfrm>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pPr algn="ctr"/>
            <a:r>
              <a:rPr lang="el-GR" dirty="0" err="1" smtClean="0"/>
              <a:t>Ταφοσ</a:t>
            </a:r>
            <a:r>
              <a:rPr lang="el-GR" dirty="0" smtClean="0"/>
              <a:t> με </a:t>
            </a:r>
            <a:r>
              <a:rPr lang="el-GR" dirty="0" err="1" smtClean="0"/>
              <a:t>αναπαρασταση</a:t>
            </a:r>
            <a:r>
              <a:rPr lang="el-GR" dirty="0" smtClean="0"/>
              <a:t> </a:t>
            </a:r>
            <a:r>
              <a:rPr lang="el-GR" dirty="0" err="1" smtClean="0"/>
              <a:t>τεχνιτων</a:t>
            </a:r>
            <a:endParaRPr lang="el-GR" dirty="0"/>
          </a:p>
        </p:txBody>
      </p:sp>
      <p:pic>
        <p:nvPicPr>
          <p:cNvPr id="4" name="3 - Θέση περιεχομένου" descr="1920px-Craftsmen,_Tomb_of_Nebamun_and_Ipuky_MET_DT10888.jpg"/>
          <p:cNvPicPr>
            <a:picLocks noGrp="1" noChangeAspect="1"/>
          </p:cNvPicPr>
          <p:nvPr>
            <p:ph sz="quarter" idx="1"/>
          </p:nvPr>
        </p:nvPicPr>
        <p:blipFill>
          <a:blip r:embed="rId2"/>
          <a:stretch>
            <a:fillRect/>
          </a:stretch>
        </p:blipFill>
        <p:spPr>
          <a:xfrm>
            <a:off x="0" y="2000240"/>
            <a:ext cx="8848258" cy="3047785"/>
          </a:xfrm>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 Θέση περιεχομένου" descr="Egyptian-Goddess-Isis-KnotofIsis.jpg"/>
          <p:cNvPicPr>
            <a:picLocks noGrp="1" noChangeAspect="1"/>
          </p:cNvPicPr>
          <p:nvPr>
            <p:ph sz="quarter" idx="1"/>
          </p:nvPr>
        </p:nvPicPr>
        <p:blipFill>
          <a:blip r:embed="rId2"/>
          <a:stretch>
            <a:fillRect/>
          </a:stretch>
        </p:blipFill>
        <p:spPr>
          <a:xfrm>
            <a:off x="1406692" y="657866"/>
            <a:ext cx="5737075" cy="5815959"/>
          </a:xfrm>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 Θέση περιεχομένου" descr="800px-Kneeling_portrait_statue_of_Amenemhat_holding_a_stele_with_an_inscription_01.jpg"/>
          <p:cNvPicPr>
            <a:picLocks noGrp="1" noChangeAspect="1"/>
          </p:cNvPicPr>
          <p:nvPr>
            <p:ph sz="quarter" idx="1"/>
          </p:nvPr>
        </p:nvPicPr>
        <p:blipFill>
          <a:blip r:embed="rId2"/>
          <a:stretch>
            <a:fillRect/>
          </a:stretch>
        </p:blipFill>
        <p:spPr>
          <a:xfrm>
            <a:off x="714348" y="928670"/>
            <a:ext cx="3740754" cy="5143536"/>
          </a:xfrm>
        </p:spPr>
      </p:pic>
      <p:pic>
        <p:nvPicPr>
          <p:cNvPr id="7" name="6 - Εικόνα" descr="Egyptian-God-Ra-SolarBoatNun.jpg"/>
          <p:cNvPicPr>
            <a:picLocks noChangeAspect="1"/>
          </p:cNvPicPr>
          <p:nvPr/>
        </p:nvPicPr>
        <p:blipFill>
          <a:blip r:embed="rId3"/>
          <a:stretch>
            <a:fillRect/>
          </a:stretch>
        </p:blipFill>
        <p:spPr>
          <a:xfrm>
            <a:off x="4660056" y="1000108"/>
            <a:ext cx="3774697" cy="5072074"/>
          </a:xfrm>
          <a:prstGeom prst="rect">
            <a:avLst/>
          </a:prstGeom>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 Θέση περιεχομένου" descr="αρχείο λήψης (6).jpg"/>
          <p:cNvPicPr>
            <a:picLocks noGrp="1" noChangeAspect="1"/>
          </p:cNvPicPr>
          <p:nvPr>
            <p:ph sz="quarter" idx="1"/>
          </p:nvPr>
        </p:nvPicPr>
        <p:blipFill>
          <a:blip r:embed="rId2"/>
          <a:stretch>
            <a:fillRect/>
          </a:stretch>
        </p:blipFill>
        <p:spPr>
          <a:xfrm>
            <a:off x="6143636" y="4929198"/>
            <a:ext cx="2267972" cy="1698790"/>
          </a:xfrm>
        </p:spPr>
      </p:pic>
      <p:pic>
        <p:nvPicPr>
          <p:cNvPr id="6" name="5 - Εικόνα" descr="img113727_66f0df9619676e7db70759c7b015732f.jpg"/>
          <p:cNvPicPr>
            <a:picLocks noChangeAspect="1"/>
          </p:cNvPicPr>
          <p:nvPr/>
        </p:nvPicPr>
        <p:blipFill>
          <a:blip r:embed="rId3"/>
          <a:stretch>
            <a:fillRect/>
          </a:stretch>
        </p:blipFill>
        <p:spPr>
          <a:xfrm>
            <a:off x="642910" y="428604"/>
            <a:ext cx="6357982" cy="4246519"/>
          </a:xfrm>
          <a:prstGeom prst="rect">
            <a:avLst/>
          </a:prstGeom>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5143504" y="2214554"/>
            <a:ext cx="3000396" cy="928694"/>
          </a:xfrm>
        </p:spPr>
        <p:txBody>
          <a:bodyPr>
            <a:normAutofit/>
          </a:bodyPr>
          <a:lstStyle/>
          <a:p>
            <a:pPr algn="ctr"/>
            <a:r>
              <a:rPr lang="el-GR" sz="2200" b="1" cap="none" dirty="0" smtClean="0">
                <a:latin typeface="Calibri" pitchFamily="34" charset="0"/>
              </a:rPr>
              <a:t>Η στήλη της Ροζέτας </a:t>
            </a:r>
            <a:r>
              <a:rPr lang="el-GR" sz="2200" cap="none" dirty="0" smtClean="0">
                <a:latin typeface="Calibri" pitchFamily="34" charset="0"/>
              </a:rPr>
              <a:t/>
            </a:r>
            <a:br>
              <a:rPr lang="el-GR" sz="2200" cap="none" dirty="0" smtClean="0">
                <a:latin typeface="Calibri" pitchFamily="34" charset="0"/>
              </a:rPr>
            </a:br>
            <a:endParaRPr lang="el-GR" sz="2200" cap="none" dirty="0">
              <a:latin typeface="Calibri" pitchFamily="34" charset="0"/>
            </a:endParaRPr>
          </a:p>
        </p:txBody>
      </p:sp>
      <p:sp>
        <p:nvSpPr>
          <p:cNvPr id="5" name="1 - Τίτλος"/>
          <p:cNvSpPr txBox="1">
            <a:spLocks/>
          </p:cNvSpPr>
          <p:nvPr/>
        </p:nvSpPr>
        <p:spPr>
          <a:xfrm>
            <a:off x="899592" y="188640"/>
            <a:ext cx="2059320" cy="504056"/>
          </a:xfrm>
          <a:prstGeom prst="rect">
            <a:avLst/>
          </a:prstGeom>
        </p:spPr>
        <p:txBody>
          <a:bodyPr anchor="ctr">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l-GR" sz="2000" b="0" i="1" u="none" strike="noStrike" kern="1200" cap="none" spc="0" normalizeH="0" baseline="0" noProof="0" dirty="0" smtClean="0">
                <a:ln>
                  <a:noFill/>
                </a:ln>
                <a:solidFill>
                  <a:schemeClr val="tx1"/>
                </a:solidFill>
                <a:effectLst>
                  <a:outerShdw blurRad="50000" dist="30000" dir="5400000" algn="tl" rotWithShape="0">
                    <a:srgbClr val="000000">
                      <a:alpha val="30000"/>
                    </a:srgbClr>
                  </a:outerShdw>
                </a:effectLst>
                <a:uLnTx/>
                <a:uFillTx/>
                <a:latin typeface="Calibri" pitchFamily="34" charset="0"/>
                <a:ea typeface="+mj-ea"/>
                <a:cs typeface="+mj-cs"/>
              </a:rPr>
              <a:t>Η  Αίγυπτος</a:t>
            </a:r>
            <a:endParaRPr kumimoji="0" lang="el-GR" sz="2000" b="0" i="1" u="none" strike="noStrike" kern="1200" cap="none" spc="0" normalizeH="0" baseline="0" noProof="0" dirty="0">
              <a:ln>
                <a:noFill/>
              </a:ln>
              <a:solidFill>
                <a:schemeClr val="tx1"/>
              </a:solidFill>
              <a:effectLst>
                <a:outerShdw blurRad="50000" dist="30000" dir="5400000" algn="tl" rotWithShape="0">
                  <a:srgbClr val="000000">
                    <a:alpha val="30000"/>
                  </a:srgbClr>
                </a:outerShdw>
              </a:effectLst>
              <a:uLnTx/>
              <a:uFillTx/>
              <a:latin typeface="Calibri" pitchFamily="34" charset="0"/>
              <a:ea typeface="+mj-ea"/>
              <a:cs typeface="+mj-cs"/>
            </a:endParaRPr>
          </a:p>
        </p:txBody>
      </p:sp>
      <p:pic>
        <p:nvPicPr>
          <p:cNvPr id="7" name="6 - Θέση περιεχομένου" descr="d6ad0d_b6efb505b108477b8fbd61d3084b2b13-mv1.jpg"/>
          <p:cNvPicPr>
            <a:picLocks noGrp="1" noChangeAspect="1"/>
          </p:cNvPicPr>
          <p:nvPr>
            <p:ph sz="quarter" idx="1"/>
          </p:nvPr>
        </p:nvPicPr>
        <p:blipFill>
          <a:blip r:embed="rId2"/>
          <a:stretch>
            <a:fillRect/>
          </a:stretch>
        </p:blipFill>
        <p:spPr>
          <a:xfrm>
            <a:off x="500034" y="694400"/>
            <a:ext cx="4643470" cy="5940606"/>
          </a:xfrm>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pPr algn="ctr"/>
            <a:r>
              <a:rPr lang="el-GR" dirty="0" smtClean="0"/>
              <a:t>ΘΕΑ ΝΟΥΤ </a:t>
            </a:r>
            <a:br>
              <a:rPr lang="el-GR" dirty="0" smtClean="0"/>
            </a:br>
            <a:r>
              <a:rPr lang="el-GR" dirty="0" smtClean="0"/>
              <a:t> Η ΔΗΜΙΟΥΡΓΙΑ ΤΟΥ ΣΥΜΠΑΝΤΟΣ</a:t>
            </a:r>
            <a:endParaRPr lang="el-GR" dirty="0"/>
          </a:p>
        </p:txBody>
      </p:sp>
      <p:pic>
        <p:nvPicPr>
          <p:cNvPr id="4" name="3 - Θέση περιεχομένου" descr="reconstruction-of-fresco-depicting-scene-of-creation--the-sky-goddess-nut--covered-with-stars--generated-by-geb--god-of-earth-98952614-5ada9a73ae.jpg"/>
          <p:cNvPicPr>
            <a:picLocks noGrp="1" noChangeAspect="1"/>
          </p:cNvPicPr>
          <p:nvPr>
            <p:ph sz="quarter" idx="1"/>
          </p:nvPr>
        </p:nvPicPr>
        <p:blipFill>
          <a:blip r:embed="rId2" cstate="print"/>
          <a:stretch>
            <a:fillRect/>
          </a:stretch>
        </p:blipFill>
        <p:spPr>
          <a:xfrm>
            <a:off x="966616" y="1428736"/>
            <a:ext cx="6677218" cy="5045090"/>
          </a:xfrm>
          <a:prstGeom prst="rect">
            <a:avLst/>
          </a:prstGeom>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 Θέση περιεχομένου" descr="123093961_3611879642184866_8968250320592532911_o.jpg"/>
          <p:cNvPicPr>
            <a:picLocks noGrp="1" noChangeAspect="1"/>
          </p:cNvPicPr>
          <p:nvPr>
            <p:ph sz="quarter" idx="1"/>
          </p:nvPr>
        </p:nvPicPr>
        <p:blipFill>
          <a:blip r:embed="rId2"/>
          <a:stretch>
            <a:fillRect/>
          </a:stretch>
        </p:blipFill>
        <p:spPr>
          <a:xfrm>
            <a:off x="214282" y="428604"/>
            <a:ext cx="8161262" cy="2569286"/>
          </a:xfrm>
        </p:spPr>
      </p:pic>
      <p:pic>
        <p:nvPicPr>
          <p:cNvPr id="6" name="5 - Εικόνα" descr="nilometer-4.jpg"/>
          <p:cNvPicPr>
            <a:picLocks noChangeAspect="1"/>
          </p:cNvPicPr>
          <p:nvPr/>
        </p:nvPicPr>
        <p:blipFill>
          <a:blip r:embed="rId3"/>
          <a:stretch>
            <a:fillRect/>
          </a:stretch>
        </p:blipFill>
        <p:spPr>
          <a:xfrm>
            <a:off x="1000100" y="3071810"/>
            <a:ext cx="6667500" cy="3429000"/>
          </a:xfrm>
          <a:prstGeom prst="rect">
            <a:avLst/>
          </a:prstGeom>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611560" y="692696"/>
            <a:ext cx="7467600" cy="1143000"/>
          </a:xfrm>
        </p:spPr>
        <p:txBody>
          <a:bodyPr>
            <a:normAutofit/>
          </a:bodyPr>
          <a:lstStyle/>
          <a:p>
            <a:pPr algn="ctr"/>
            <a:r>
              <a:rPr lang="el-GR" sz="2400" cap="none" dirty="0" smtClean="0">
                <a:latin typeface="Calibri" pitchFamily="34" charset="0"/>
              </a:rPr>
              <a:t>Τοιχογραφία από εσωτερικό τάφου ζυθοποιού</a:t>
            </a:r>
            <a:endParaRPr lang="el-GR" sz="2400" cap="none" dirty="0">
              <a:latin typeface="Calibri" pitchFamily="34" charset="0"/>
            </a:endParaRPr>
          </a:p>
        </p:txBody>
      </p:sp>
      <p:pic>
        <p:nvPicPr>
          <p:cNvPr id="4" name="3 - Θέση περιεχομένου" descr="aigyptos-bre8hke-tafos-zythopoiou-twn-faraw.jpg"/>
          <p:cNvPicPr>
            <a:picLocks noGrp="1" noChangeAspect="1"/>
          </p:cNvPicPr>
          <p:nvPr>
            <p:ph sz="quarter" idx="1"/>
          </p:nvPr>
        </p:nvPicPr>
        <p:blipFill>
          <a:blip r:embed="rId2" cstate="print"/>
          <a:stretch>
            <a:fillRect/>
          </a:stretch>
        </p:blipFill>
        <p:spPr>
          <a:xfrm>
            <a:off x="663399" y="1999999"/>
            <a:ext cx="7148961" cy="4021290"/>
          </a:xfrm>
        </p:spPr>
      </p:pic>
      <p:sp>
        <p:nvSpPr>
          <p:cNvPr id="5" name="1 - Τίτλος"/>
          <p:cNvSpPr txBox="1">
            <a:spLocks/>
          </p:cNvSpPr>
          <p:nvPr/>
        </p:nvSpPr>
        <p:spPr>
          <a:xfrm>
            <a:off x="899592" y="188640"/>
            <a:ext cx="2059320" cy="504056"/>
          </a:xfrm>
          <a:prstGeom prst="rect">
            <a:avLst/>
          </a:prstGeom>
        </p:spPr>
        <p:txBody>
          <a:bodyPr anchor="ctr">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l-GR" sz="2000" b="0" i="1" u="none" strike="noStrike" kern="1200" cap="none" spc="0" normalizeH="0" baseline="0" noProof="0" dirty="0" smtClean="0">
                <a:ln>
                  <a:noFill/>
                </a:ln>
                <a:solidFill>
                  <a:schemeClr val="tx1"/>
                </a:solidFill>
                <a:effectLst>
                  <a:outerShdw blurRad="50000" dist="30000" dir="5400000" algn="tl" rotWithShape="0">
                    <a:srgbClr val="000000">
                      <a:alpha val="30000"/>
                    </a:srgbClr>
                  </a:outerShdw>
                </a:effectLst>
                <a:uLnTx/>
                <a:uFillTx/>
                <a:latin typeface="Calibri" pitchFamily="34" charset="0"/>
                <a:ea typeface="+mj-ea"/>
                <a:cs typeface="+mj-cs"/>
              </a:rPr>
              <a:t>Η  Αίγυπτος</a:t>
            </a:r>
            <a:endParaRPr kumimoji="0" lang="el-GR" sz="2000" b="0" i="1" u="none" strike="noStrike" kern="1200" cap="none" spc="0" normalizeH="0" baseline="0" noProof="0" dirty="0">
              <a:ln>
                <a:noFill/>
              </a:ln>
              <a:solidFill>
                <a:schemeClr val="tx1"/>
              </a:solidFill>
              <a:effectLst>
                <a:outerShdw blurRad="50000" dist="30000" dir="5400000" algn="tl" rotWithShape="0">
                  <a:srgbClr val="000000">
                    <a:alpha val="30000"/>
                  </a:srgbClr>
                </a:outerShdw>
              </a:effectLst>
              <a:uLnTx/>
              <a:uFillTx/>
              <a:latin typeface="Calibri" pitchFamily="34" charset="0"/>
              <a:ea typeface="+mj-ea"/>
              <a:cs typeface="+mj-cs"/>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 Θέση περιεχομένου" descr="dead-soldiers-battle-kadesh-ramesseum-18091943.jpg"/>
          <p:cNvPicPr>
            <a:picLocks noGrp="1" noChangeAspect="1"/>
          </p:cNvPicPr>
          <p:nvPr>
            <p:ph sz="quarter" idx="1"/>
          </p:nvPr>
        </p:nvPicPr>
        <p:blipFill>
          <a:blip r:embed="rId2" cstate="print"/>
          <a:stretch>
            <a:fillRect/>
          </a:stretch>
        </p:blipFill>
        <p:spPr>
          <a:xfrm>
            <a:off x="755576" y="1556792"/>
            <a:ext cx="7369650" cy="4807312"/>
          </a:xfrm>
        </p:spPr>
      </p:pic>
      <p:sp>
        <p:nvSpPr>
          <p:cNvPr id="5" name="1 - Τίτλος"/>
          <p:cNvSpPr txBox="1">
            <a:spLocks/>
          </p:cNvSpPr>
          <p:nvPr/>
        </p:nvSpPr>
        <p:spPr>
          <a:xfrm>
            <a:off x="899592" y="188640"/>
            <a:ext cx="2059320" cy="504056"/>
          </a:xfrm>
          <a:prstGeom prst="rect">
            <a:avLst/>
          </a:prstGeom>
        </p:spPr>
        <p:txBody>
          <a:bodyPr anchor="ctr">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l-GR" sz="2000" b="0" i="1" u="none" strike="noStrike" kern="1200" cap="none" spc="0" normalizeH="0" baseline="0" noProof="0" dirty="0" smtClean="0">
                <a:ln>
                  <a:noFill/>
                </a:ln>
                <a:solidFill>
                  <a:schemeClr val="tx1"/>
                </a:solidFill>
                <a:effectLst>
                  <a:outerShdw blurRad="50000" dist="30000" dir="5400000" algn="tl" rotWithShape="0">
                    <a:srgbClr val="000000">
                      <a:alpha val="30000"/>
                    </a:srgbClr>
                  </a:outerShdw>
                </a:effectLst>
                <a:uLnTx/>
                <a:uFillTx/>
                <a:latin typeface="Calibri" pitchFamily="34" charset="0"/>
                <a:ea typeface="+mj-ea"/>
                <a:cs typeface="+mj-cs"/>
              </a:rPr>
              <a:t>Η  Αίγυπτος</a:t>
            </a:r>
            <a:endParaRPr kumimoji="0" lang="el-GR" sz="2000" b="0" i="1" u="none" strike="noStrike" kern="1200" cap="none" spc="0" normalizeH="0" baseline="0" noProof="0" dirty="0">
              <a:ln>
                <a:noFill/>
              </a:ln>
              <a:solidFill>
                <a:schemeClr val="tx1"/>
              </a:solidFill>
              <a:effectLst>
                <a:outerShdw blurRad="50000" dist="30000" dir="5400000" algn="tl" rotWithShape="0">
                  <a:srgbClr val="000000">
                    <a:alpha val="30000"/>
                  </a:srgbClr>
                </a:outerShdw>
              </a:effectLst>
              <a:uLnTx/>
              <a:uFillTx/>
              <a:latin typeface="Calibri" pitchFamily="34" charset="0"/>
              <a:ea typeface="+mj-ea"/>
              <a:cs typeface="+mj-cs"/>
            </a:endParaRPr>
          </a:p>
        </p:txBody>
      </p:sp>
      <p:sp>
        <p:nvSpPr>
          <p:cNvPr id="8" name="7 - TextBox"/>
          <p:cNvSpPr txBox="1"/>
          <p:nvPr/>
        </p:nvSpPr>
        <p:spPr>
          <a:xfrm>
            <a:off x="1043608" y="980729"/>
            <a:ext cx="7200800" cy="461665"/>
          </a:xfrm>
          <a:prstGeom prst="rect">
            <a:avLst/>
          </a:prstGeom>
          <a:noFill/>
        </p:spPr>
        <p:txBody>
          <a:bodyPr wrap="square" rtlCol="0">
            <a:spAutoFit/>
          </a:bodyPr>
          <a:lstStyle/>
          <a:p>
            <a:r>
              <a:rPr lang="el-GR" sz="2400" dirty="0" smtClean="0">
                <a:latin typeface="Calibri" pitchFamily="34" charset="0"/>
              </a:rPr>
              <a:t>Η μάχη του Καντές – απεικόνιση σε τοίχο πυραμίδας</a:t>
            </a:r>
            <a:endParaRPr lang="el-GR" sz="2400" dirty="0">
              <a:latin typeface="Calibri" pitchFamily="34" charset="0"/>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 Θέση περιεχομένου" descr="διοικητική διαίρεση αρχαίας Αιγύπτου.jpg"/>
          <p:cNvPicPr>
            <a:picLocks noGrp="1" noChangeAspect="1"/>
          </p:cNvPicPr>
          <p:nvPr>
            <p:ph sz="quarter" idx="1"/>
          </p:nvPr>
        </p:nvPicPr>
        <p:blipFill>
          <a:blip r:embed="rId2" cstate="print"/>
          <a:srcRect l="6757" t="4728" r="5405" b="1912"/>
          <a:stretch>
            <a:fillRect/>
          </a:stretch>
        </p:blipFill>
        <p:spPr>
          <a:xfrm>
            <a:off x="2143108" y="928670"/>
            <a:ext cx="4643470" cy="5643602"/>
          </a:xfrm>
        </p:spPr>
      </p:pic>
      <p:sp>
        <p:nvSpPr>
          <p:cNvPr id="6" name="1 - Τίτλος"/>
          <p:cNvSpPr txBox="1">
            <a:spLocks/>
          </p:cNvSpPr>
          <p:nvPr/>
        </p:nvSpPr>
        <p:spPr>
          <a:xfrm>
            <a:off x="1432560" y="188640"/>
            <a:ext cx="2059320" cy="504056"/>
          </a:xfrm>
          <a:prstGeom prst="rect">
            <a:avLst/>
          </a:prstGeom>
        </p:spPr>
        <p:txBody>
          <a:bodyPr anchor="ctr">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l-GR" sz="2000" b="0" i="1" u="none" strike="noStrike" kern="1200" cap="none" spc="0" normalizeH="0" baseline="0" noProof="0" dirty="0" smtClean="0">
                <a:ln>
                  <a:noFill/>
                </a:ln>
                <a:solidFill>
                  <a:schemeClr val="tx1"/>
                </a:solidFill>
                <a:effectLst>
                  <a:outerShdw blurRad="50000" dist="30000" dir="5400000" algn="tl" rotWithShape="0">
                    <a:srgbClr val="000000">
                      <a:alpha val="30000"/>
                    </a:srgbClr>
                  </a:outerShdw>
                </a:effectLst>
                <a:uLnTx/>
                <a:uFillTx/>
                <a:latin typeface="Calibri" pitchFamily="34" charset="0"/>
                <a:ea typeface="+mj-ea"/>
                <a:cs typeface="+mj-cs"/>
              </a:rPr>
              <a:t>Η  Αίγυπτος</a:t>
            </a:r>
            <a:endParaRPr kumimoji="0" lang="el-GR" sz="2000" b="0" i="1" u="none" strike="noStrike" kern="1200" cap="none" spc="0" normalizeH="0" baseline="0" noProof="0" dirty="0">
              <a:ln>
                <a:noFill/>
              </a:ln>
              <a:solidFill>
                <a:schemeClr val="tx1"/>
              </a:solidFill>
              <a:effectLst>
                <a:outerShdw blurRad="50000" dist="30000" dir="5400000" algn="tl" rotWithShape="0">
                  <a:srgbClr val="000000">
                    <a:alpha val="30000"/>
                  </a:srgbClr>
                </a:outerShdw>
              </a:effectLst>
              <a:uLnTx/>
              <a:uFillTx/>
              <a:latin typeface="Calibri" pitchFamily="34" charset="0"/>
              <a:ea typeface="+mj-ea"/>
              <a:cs typeface="+mj-cs"/>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28596" y="0"/>
            <a:ext cx="7467600" cy="1143000"/>
          </a:xfrm>
        </p:spPr>
        <p:txBody>
          <a:bodyPr/>
          <a:lstStyle/>
          <a:p>
            <a:r>
              <a:rPr lang="el-GR" dirty="0" err="1" smtClean="0"/>
              <a:t>Ραμσησ</a:t>
            </a:r>
            <a:r>
              <a:rPr lang="el-GR" dirty="0" smtClean="0"/>
              <a:t> </a:t>
            </a:r>
            <a:r>
              <a:rPr lang="el-GR" dirty="0" err="1" smtClean="0"/>
              <a:t>β΄</a:t>
            </a:r>
            <a:r>
              <a:rPr lang="el-GR" dirty="0" smtClean="0"/>
              <a:t> </a:t>
            </a:r>
            <a:r>
              <a:rPr lang="el-GR" dirty="0" err="1" smtClean="0"/>
              <a:t>εναντιον</a:t>
            </a:r>
            <a:r>
              <a:rPr lang="el-GR" dirty="0" smtClean="0"/>
              <a:t> </a:t>
            </a:r>
            <a:r>
              <a:rPr lang="el-GR" dirty="0" err="1" smtClean="0"/>
              <a:t>λαων</a:t>
            </a:r>
            <a:r>
              <a:rPr lang="el-GR" dirty="0" smtClean="0"/>
              <a:t> </a:t>
            </a:r>
            <a:r>
              <a:rPr lang="el-GR" dirty="0" err="1" smtClean="0"/>
              <a:t>τησ</a:t>
            </a:r>
            <a:r>
              <a:rPr lang="el-GR" dirty="0" smtClean="0"/>
              <a:t> </a:t>
            </a:r>
            <a:r>
              <a:rPr lang="el-GR" dirty="0" err="1" smtClean="0"/>
              <a:t>θαλασσασ</a:t>
            </a:r>
            <a:endParaRPr lang="el-GR" dirty="0"/>
          </a:p>
        </p:txBody>
      </p:sp>
      <p:pic>
        <p:nvPicPr>
          <p:cNvPr id="4" name="3 - Θέση περιεχομένου" descr="Seapeople.jpg"/>
          <p:cNvPicPr>
            <a:picLocks noGrp="1" noChangeAspect="1"/>
          </p:cNvPicPr>
          <p:nvPr>
            <p:ph sz="quarter" idx="1"/>
          </p:nvPr>
        </p:nvPicPr>
        <p:blipFill>
          <a:blip r:embed="rId2"/>
          <a:stretch>
            <a:fillRect/>
          </a:stretch>
        </p:blipFill>
        <p:spPr>
          <a:xfrm>
            <a:off x="1857356" y="1214422"/>
            <a:ext cx="5214974" cy="5426107"/>
          </a:xfrm>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5572132" y="274638"/>
            <a:ext cx="3000396" cy="2797172"/>
          </a:xfrm>
        </p:spPr>
        <p:txBody>
          <a:bodyPr/>
          <a:lstStyle/>
          <a:p>
            <a:r>
              <a:rPr lang="el-GR" dirty="0" err="1" smtClean="0"/>
              <a:t>Τουταγχαμων</a:t>
            </a:r>
            <a:r>
              <a:rPr lang="el-GR" dirty="0" smtClean="0"/>
              <a:t> 1332-1323 </a:t>
            </a:r>
            <a:r>
              <a:rPr lang="el-GR" dirty="0" err="1" smtClean="0"/>
              <a:t>π.Χ.</a:t>
            </a:r>
            <a:endParaRPr lang="el-GR" dirty="0"/>
          </a:p>
        </p:txBody>
      </p:sp>
      <p:pic>
        <p:nvPicPr>
          <p:cNvPr id="4" name="3 - Θέση περιεχομένου" descr="tut_mask.jpg"/>
          <p:cNvPicPr>
            <a:picLocks noGrp="1" noChangeAspect="1"/>
          </p:cNvPicPr>
          <p:nvPr>
            <p:ph sz="quarter" idx="1"/>
          </p:nvPr>
        </p:nvPicPr>
        <p:blipFill>
          <a:blip r:embed="rId2"/>
          <a:stretch>
            <a:fillRect/>
          </a:stretch>
        </p:blipFill>
        <p:spPr>
          <a:xfrm>
            <a:off x="642910" y="214290"/>
            <a:ext cx="4786346" cy="6422357"/>
          </a:xfrm>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 Θέση περιεχομένου" descr="800px-Egyptian_Museum_000_(37).jpg"/>
          <p:cNvPicPr>
            <a:picLocks noGrp="1" noChangeAspect="1"/>
          </p:cNvPicPr>
          <p:nvPr>
            <p:ph sz="quarter" idx="1"/>
          </p:nvPr>
        </p:nvPicPr>
        <p:blipFill>
          <a:blip r:embed="rId2"/>
          <a:stretch>
            <a:fillRect/>
          </a:stretch>
        </p:blipFill>
        <p:spPr>
          <a:xfrm>
            <a:off x="197638" y="928670"/>
            <a:ext cx="4231486" cy="5516800"/>
          </a:xfrm>
        </p:spPr>
      </p:pic>
      <p:pic>
        <p:nvPicPr>
          <p:cNvPr id="5" name="4 - Εικόνα" descr="Tutankhamun_pendant_with_Wadjet.jpg"/>
          <p:cNvPicPr>
            <a:picLocks noChangeAspect="1"/>
          </p:cNvPicPr>
          <p:nvPr/>
        </p:nvPicPr>
        <p:blipFill>
          <a:blip r:embed="rId3"/>
          <a:stretch>
            <a:fillRect/>
          </a:stretch>
        </p:blipFill>
        <p:spPr>
          <a:xfrm>
            <a:off x="4572001" y="928383"/>
            <a:ext cx="4123680" cy="5500989"/>
          </a:xfrm>
          <a:prstGeom prst="rect">
            <a:avLst/>
          </a:prstGeom>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 Θέση περιεχομένου" descr="Egypte_louvre_066.jpg"/>
          <p:cNvPicPr>
            <a:picLocks noGrp="1" noChangeAspect="1"/>
          </p:cNvPicPr>
          <p:nvPr>
            <p:ph sz="quarter" idx="1"/>
          </p:nvPr>
        </p:nvPicPr>
        <p:blipFill>
          <a:blip r:embed="rId2"/>
          <a:stretch>
            <a:fillRect/>
          </a:stretch>
        </p:blipFill>
        <p:spPr>
          <a:xfrm>
            <a:off x="214282" y="2000240"/>
            <a:ext cx="2851859" cy="3873493"/>
          </a:xfrm>
        </p:spPr>
      </p:pic>
      <p:pic>
        <p:nvPicPr>
          <p:cNvPr id="5" name="4 - Εικόνα" descr="ancient_egyptian_artifacts_gold_treasures_from_egypt.jpg"/>
          <p:cNvPicPr>
            <a:picLocks noChangeAspect="1"/>
          </p:cNvPicPr>
          <p:nvPr/>
        </p:nvPicPr>
        <p:blipFill>
          <a:blip r:embed="rId3"/>
          <a:stretch>
            <a:fillRect/>
          </a:stretch>
        </p:blipFill>
        <p:spPr>
          <a:xfrm>
            <a:off x="3191042" y="2000240"/>
            <a:ext cx="5452924" cy="3667091"/>
          </a:xfrm>
          <a:prstGeom prst="rect">
            <a:avLst/>
          </a:prstGeom>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sz="quarter" idx="1"/>
          </p:nvPr>
        </p:nvSpPr>
        <p:spPr/>
        <p:txBody>
          <a:bodyPr>
            <a:normAutofit/>
          </a:bodyPr>
          <a:lstStyle/>
          <a:p>
            <a:r>
              <a:rPr lang="el-GR" sz="2400" b="1" dirty="0" smtClean="0">
                <a:latin typeface="Calibri" pitchFamily="34" charset="0"/>
              </a:rPr>
              <a:t>Η θρησκεία</a:t>
            </a:r>
          </a:p>
          <a:p>
            <a:pPr lvl="1">
              <a:lnSpc>
                <a:spcPct val="150000"/>
              </a:lnSpc>
            </a:pPr>
            <a:r>
              <a:rPr lang="el-GR" sz="2000" b="1" dirty="0" smtClean="0">
                <a:solidFill>
                  <a:srgbClr val="002060"/>
                </a:solidFill>
                <a:latin typeface="Calibri" pitchFamily="34" charset="0"/>
              </a:rPr>
              <a:t>πολυθεΐα</a:t>
            </a:r>
            <a:r>
              <a:rPr lang="el-GR" sz="2000" dirty="0" smtClean="0">
                <a:latin typeface="Calibri" pitchFamily="34" charset="0"/>
              </a:rPr>
              <a:t>: προέρχεται από την περίοδο των ανεξαρτήτων πόλεων</a:t>
            </a:r>
          </a:p>
          <a:p>
            <a:pPr lvl="1">
              <a:lnSpc>
                <a:spcPct val="150000"/>
              </a:lnSpc>
            </a:pPr>
            <a:r>
              <a:rPr lang="el-GR" sz="2000" dirty="0" smtClean="0">
                <a:latin typeface="Calibri" pitchFamily="34" charset="0"/>
              </a:rPr>
              <a:t>οι θεοί παρουσιάζονται με ανθρώπινο σώμα και κεφάλι ζώου</a:t>
            </a:r>
          </a:p>
          <a:p>
            <a:pPr lvl="1">
              <a:buNone/>
            </a:pPr>
            <a:endParaRPr lang="el-GR" b="1" dirty="0" smtClean="0">
              <a:latin typeface="Calibri" pitchFamily="34" charset="0"/>
            </a:endParaRPr>
          </a:p>
          <a:p>
            <a:pPr marL="12700" lvl="1" indent="-360000">
              <a:spcBef>
                <a:spcPts val="0"/>
              </a:spcBef>
              <a:buFont typeface="Arial" pitchFamily="34" charset="0"/>
              <a:buChar char="•"/>
            </a:pPr>
            <a:r>
              <a:rPr lang="el-GR" sz="2400" b="1" dirty="0" smtClean="0">
                <a:latin typeface="Calibri" pitchFamily="34" charset="0"/>
              </a:rPr>
              <a:t>Θεοί</a:t>
            </a:r>
            <a:endParaRPr lang="el-GR" sz="2400" dirty="0" smtClean="0">
              <a:latin typeface="Calibri" pitchFamily="34" charset="0"/>
            </a:endParaRPr>
          </a:p>
          <a:p>
            <a:pPr lvl="1">
              <a:lnSpc>
                <a:spcPct val="150000"/>
              </a:lnSpc>
              <a:buNone/>
            </a:pPr>
            <a:r>
              <a:rPr lang="el-GR" sz="2000" dirty="0" smtClean="0">
                <a:latin typeface="Calibri" pitchFamily="34" charset="0"/>
              </a:rPr>
              <a:t>Ρα (Ήλιος) – εκπρόσωπός του ο φαραώ</a:t>
            </a:r>
          </a:p>
          <a:p>
            <a:pPr lvl="1">
              <a:lnSpc>
                <a:spcPct val="150000"/>
              </a:lnSpc>
              <a:buNone/>
            </a:pPr>
            <a:r>
              <a:rPr lang="el-GR" sz="2000" dirty="0" smtClean="0">
                <a:latin typeface="Calibri" pitchFamily="34" charset="0"/>
              </a:rPr>
              <a:t>Ίσις</a:t>
            </a:r>
          </a:p>
          <a:p>
            <a:pPr lvl="1">
              <a:lnSpc>
                <a:spcPct val="150000"/>
              </a:lnSpc>
              <a:buNone/>
            </a:pPr>
            <a:r>
              <a:rPr lang="el-GR" sz="2000" dirty="0" err="1" smtClean="0">
                <a:latin typeface="Calibri" pitchFamily="34" charset="0"/>
              </a:rPr>
              <a:t>Όσιρις</a:t>
            </a:r>
            <a:endParaRPr lang="el-GR" sz="2000" dirty="0" smtClean="0">
              <a:latin typeface="Calibri" pitchFamily="34" charset="0"/>
            </a:endParaRPr>
          </a:p>
          <a:p>
            <a:pPr lvl="1">
              <a:lnSpc>
                <a:spcPct val="150000"/>
              </a:lnSpc>
              <a:buNone/>
            </a:pPr>
            <a:r>
              <a:rPr lang="el-GR" sz="2000" dirty="0" err="1" smtClean="0">
                <a:latin typeface="Calibri" pitchFamily="34" charset="0"/>
              </a:rPr>
              <a:t>Ώρος</a:t>
            </a:r>
            <a:endParaRPr lang="el-GR" sz="2000" dirty="0" smtClean="0">
              <a:latin typeface="Calibri" pitchFamily="34" charset="0"/>
            </a:endParaRPr>
          </a:p>
        </p:txBody>
      </p:sp>
      <p:sp>
        <p:nvSpPr>
          <p:cNvPr id="6" name="1 - Τίτλος"/>
          <p:cNvSpPr txBox="1">
            <a:spLocks/>
          </p:cNvSpPr>
          <p:nvPr/>
        </p:nvSpPr>
        <p:spPr>
          <a:xfrm>
            <a:off x="899592" y="188640"/>
            <a:ext cx="2059320" cy="504056"/>
          </a:xfrm>
          <a:prstGeom prst="rect">
            <a:avLst/>
          </a:prstGeom>
        </p:spPr>
        <p:txBody>
          <a:bodyPr anchor="ctr">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l-GR" sz="2000" b="0" i="1" u="none" strike="noStrike" kern="1200" cap="none" spc="0" normalizeH="0" baseline="0" noProof="0" dirty="0" smtClean="0">
                <a:ln>
                  <a:noFill/>
                </a:ln>
                <a:solidFill>
                  <a:schemeClr val="tx1"/>
                </a:solidFill>
                <a:effectLst>
                  <a:outerShdw blurRad="50000" dist="30000" dir="5400000" algn="tl" rotWithShape="0">
                    <a:srgbClr val="000000">
                      <a:alpha val="30000"/>
                    </a:srgbClr>
                  </a:outerShdw>
                </a:effectLst>
                <a:uLnTx/>
                <a:uFillTx/>
                <a:latin typeface="Calibri" pitchFamily="34" charset="0"/>
                <a:ea typeface="+mj-ea"/>
                <a:cs typeface="+mj-cs"/>
              </a:rPr>
              <a:t>Η  Αίγυπτος</a:t>
            </a:r>
            <a:endParaRPr kumimoji="0" lang="el-GR" sz="2000" b="0" i="1" u="none" strike="noStrike" kern="1200" cap="none" spc="0" normalizeH="0" baseline="0" noProof="0" dirty="0">
              <a:ln>
                <a:noFill/>
              </a:ln>
              <a:solidFill>
                <a:schemeClr val="tx1"/>
              </a:solidFill>
              <a:effectLst>
                <a:outerShdw blurRad="50000" dist="30000" dir="5400000" algn="tl" rotWithShape="0">
                  <a:srgbClr val="000000">
                    <a:alpha val="30000"/>
                  </a:srgbClr>
                </a:outerShdw>
              </a:effectLst>
              <a:uLnTx/>
              <a:uFillTx/>
              <a:latin typeface="Calibri" pitchFamily="34" charset="0"/>
              <a:ea typeface="+mj-ea"/>
              <a:cs typeface="+mj-cs"/>
            </a:endParaRPr>
          </a:p>
        </p:txBody>
      </p:sp>
      <p:sp>
        <p:nvSpPr>
          <p:cNvPr id="9" name="8 - TextBox"/>
          <p:cNvSpPr txBox="1"/>
          <p:nvPr/>
        </p:nvSpPr>
        <p:spPr>
          <a:xfrm>
            <a:off x="899592" y="980729"/>
            <a:ext cx="7560840" cy="523220"/>
          </a:xfrm>
          <a:prstGeom prst="rect">
            <a:avLst/>
          </a:prstGeom>
          <a:noFill/>
        </p:spPr>
        <p:txBody>
          <a:bodyPr wrap="square" rtlCol="0">
            <a:spAutoFit/>
          </a:bodyPr>
          <a:lstStyle/>
          <a:p>
            <a:r>
              <a:rPr lang="el-GR" sz="2800" b="1" dirty="0" smtClean="0">
                <a:solidFill>
                  <a:srgbClr val="002060"/>
                </a:solidFill>
                <a:latin typeface="Calibri" pitchFamily="34" charset="0"/>
              </a:rPr>
              <a:t>Ο πολιτισμός</a:t>
            </a:r>
            <a:endParaRPr lang="el-GR" sz="2400" b="1" dirty="0">
              <a:solidFill>
                <a:srgbClr val="002060"/>
              </a:solidFill>
              <a:latin typeface="Calibri" pitchFamily="34" charset="0"/>
            </a:endParaRP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sz="quarter" idx="1"/>
          </p:nvPr>
        </p:nvSpPr>
        <p:spPr>
          <a:xfrm>
            <a:off x="755576" y="1484784"/>
            <a:ext cx="7498080" cy="4800600"/>
          </a:xfrm>
        </p:spPr>
        <p:txBody>
          <a:bodyPr>
            <a:normAutofit/>
          </a:bodyPr>
          <a:lstStyle/>
          <a:p>
            <a:pPr>
              <a:lnSpc>
                <a:spcPct val="150000"/>
              </a:lnSpc>
            </a:pPr>
            <a:r>
              <a:rPr lang="el-GR" sz="2200" b="1" dirty="0" smtClean="0">
                <a:latin typeface="Calibri" pitchFamily="34" charset="0"/>
              </a:rPr>
              <a:t>Η θρησκεία</a:t>
            </a:r>
          </a:p>
          <a:p>
            <a:pPr>
              <a:lnSpc>
                <a:spcPct val="150000"/>
              </a:lnSpc>
              <a:buNone/>
            </a:pPr>
            <a:r>
              <a:rPr lang="el-GR" sz="2200" dirty="0" smtClean="0">
                <a:latin typeface="Calibri" pitchFamily="34" charset="0"/>
              </a:rPr>
              <a:t>	- </a:t>
            </a:r>
            <a:r>
              <a:rPr lang="el-GR" sz="2200" b="1" dirty="0" err="1" smtClean="0">
                <a:latin typeface="Calibri" pitchFamily="34" charset="0"/>
              </a:rPr>
              <a:t>Αμένοφις</a:t>
            </a:r>
            <a:r>
              <a:rPr lang="el-GR" sz="2200" dirty="0" smtClean="0">
                <a:latin typeface="Calibri" pitchFamily="34" charset="0"/>
              </a:rPr>
              <a:t> </a:t>
            </a:r>
            <a:r>
              <a:rPr lang="el-GR" sz="2200" b="1" dirty="0" smtClean="0">
                <a:latin typeface="Calibri" pitchFamily="34" charset="0"/>
              </a:rPr>
              <a:t>Δ΄ (</a:t>
            </a:r>
            <a:r>
              <a:rPr lang="el-GR" sz="2200" b="1" dirty="0" err="1" smtClean="0">
                <a:latin typeface="Calibri" pitchFamily="34" charset="0"/>
              </a:rPr>
              <a:t>Ακενατών</a:t>
            </a:r>
            <a:r>
              <a:rPr lang="el-GR" sz="2200" b="1" dirty="0" smtClean="0">
                <a:latin typeface="Calibri" pitchFamily="34" charset="0"/>
              </a:rPr>
              <a:t>): </a:t>
            </a:r>
            <a:r>
              <a:rPr lang="el-GR" sz="2200" dirty="0" smtClean="0">
                <a:latin typeface="Calibri" pitchFamily="34" charset="0"/>
              </a:rPr>
              <a:t>προσπάθεια επιβολής </a:t>
            </a:r>
            <a:r>
              <a:rPr lang="el-GR" sz="2200" b="1" dirty="0" smtClean="0">
                <a:solidFill>
                  <a:srgbClr val="002060"/>
                </a:solidFill>
                <a:latin typeface="Calibri" pitchFamily="34" charset="0"/>
              </a:rPr>
              <a:t>μονοθεϊσμού</a:t>
            </a:r>
            <a:r>
              <a:rPr lang="el-GR" sz="2200" dirty="0" smtClean="0">
                <a:latin typeface="Calibri" pitchFamily="34" charset="0"/>
              </a:rPr>
              <a:t> (θεού Ηλίου Ρα) αλλά αποτυχία λόγω αντίδρασης ιερέων</a:t>
            </a:r>
          </a:p>
          <a:p>
            <a:pPr>
              <a:lnSpc>
                <a:spcPct val="150000"/>
              </a:lnSpc>
              <a:buNone/>
            </a:pPr>
            <a:r>
              <a:rPr lang="el-GR" sz="2200" dirty="0" smtClean="0">
                <a:latin typeface="Calibri" pitchFamily="34" charset="0"/>
              </a:rPr>
              <a:t>	- ταρίχευση νεκρών και ταφή σε μνημεία: </a:t>
            </a:r>
          </a:p>
          <a:p>
            <a:pPr>
              <a:lnSpc>
                <a:spcPct val="150000"/>
              </a:lnSpc>
              <a:buNone/>
            </a:pPr>
            <a:r>
              <a:rPr lang="el-GR" sz="2200" dirty="0" smtClean="0">
                <a:latin typeface="Calibri" pitchFamily="34" charset="0"/>
              </a:rPr>
              <a:t>	εξαιτίας της πίστης στη μετά θάνατον ζωή</a:t>
            </a:r>
          </a:p>
          <a:p>
            <a:pPr>
              <a:lnSpc>
                <a:spcPct val="150000"/>
              </a:lnSpc>
              <a:buNone/>
            </a:pPr>
            <a:r>
              <a:rPr lang="el-GR" sz="2200" dirty="0" smtClean="0">
                <a:latin typeface="Calibri" pitchFamily="34" charset="0"/>
              </a:rPr>
              <a:t>	- ταφή με πολύτιμα σκεύη</a:t>
            </a:r>
          </a:p>
          <a:p>
            <a:pPr lvl="2">
              <a:lnSpc>
                <a:spcPct val="150000"/>
              </a:lnSpc>
              <a:buNone/>
            </a:pPr>
            <a:endParaRPr lang="el-GR" sz="1800" dirty="0" smtClean="0">
              <a:latin typeface="Calibri" pitchFamily="34" charset="0"/>
            </a:endParaRPr>
          </a:p>
          <a:p>
            <a:pPr lvl="2">
              <a:lnSpc>
                <a:spcPct val="150000"/>
              </a:lnSpc>
              <a:buNone/>
            </a:pPr>
            <a:endParaRPr lang="el-GR" sz="1800" dirty="0" smtClean="0">
              <a:latin typeface="Calibri" pitchFamily="34" charset="0"/>
            </a:endParaRPr>
          </a:p>
        </p:txBody>
      </p:sp>
      <p:sp>
        <p:nvSpPr>
          <p:cNvPr id="5" name="1 - Τίτλος"/>
          <p:cNvSpPr txBox="1">
            <a:spLocks/>
          </p:cNvSpPr>
          <p:nvPr/>
        </p:nvSpPr>
        <p:spPr>
          <a:xfrm>
            <a:off x="899592" y="188640"/>
            <a:ext cx="2059320" cy="504056"/>
          </a:xfrm>
          <a:prstGeom prst="rect">
            <a:avLst/>
          </a:prstGeom>
        </p:spPr>
        <p:txBody>
          <a:bodyPr anchor="ctr">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l-GR" sz="2000" b="0" i="1" u="none" strike="noStrike" kern="1200" cap="none" spc="0" normalizeH="0" baseline="0" noProof="0" dirty="0" smtClean="0">
                <a:ln>
                  <a:noFill/>
                </a:ln>
                <a:solidFill>
                  <a:schemeClr val="tx1"/>
                </a:solidFill>
                <a:effectLst>
                  <a:outerShdw blurRad="50000" dist="30000" dir="5400000" algn="tl" rotWithShape="0">
                    <a:srgbClr val="000000">
                      <a:alpha val="30000"/>
                    </a:srgbClr>
                  </a:outerShdw>
                </a:effectLst>
                <a:uLnTx/>
                <a:uFillTx/>
                <a:latin typeface="Calibri" pitchFamily="34" charset="0"/>
                <a:ea typeface="+mj-ea"/>
                <a:cs typeface="+mj-cs"/>
              </a:rPr>
              <a:t>Η  Αίγυπτος</a:t>
            </a:r>
            <a:endParaRPr kumimoji="0" lang="el-GR" sz="2000" b="0" i="1" u="none" strike="noStrike" kern="1200" cap="none" spc="0" normalizeH="0" baseline="0" noProof="0" dirty="0">
              <a:ln>
                <a:noFill/>
              </a:ln>
              <a:solidFill>
                <a:schemeClr val="tx1"/>
              </a:solidFill>
              <a:effectLst>
                <a:outerShdw blurRad="50000" dist="30000" dir="5400000" algn="tl" rotWithShape="0">
                  <a:srgbClr val="000000">
                    <a:alpha val="30000"/>
                  </a:srgbClr>
                </a:outerShdw>
              </a:effectLst>
              <a:uLnTx/>
              <a:uFillTx/>
              <a:latin typeface="Calibri" pitchFamily="34" charset="0"/>
              <a:ea typeface="+mj-ea"/>
              <a:cs typeface="+mj-cs"/>
            </a:endParaRPr>
          </a:p>
        </p:txBody>
      </p:sp>
      <p:sp>
        <p:nvSpPr>
          <p:cNvPr id="8" name="7 - TextBox"/>
          <p:cNvSpPr txBox="1"/>
          <p:nvPr/>
        </p:nvSpPr>
        <p:spPr>
          <a:xfrm>
            <a:off x="899592" y="980729"/>
            <a:ext cx="7560840" cy="523220"/>
          </a:xfrm>
          <a:prstGeom prst="rect">
            <a:avLst/>
          </a:prstGeom>
          <a:noFill/>
        </p:spPr>
        <p:txBody>
          <a:bodyPr wrap="square" rtlCol="0">
            <a:spAutoFit/>
          </a:bodyPr>
          <a:lstStyle/>
          <a:p>
            <a:r>
              <a:rPr lang="el-GR" sz="2800" b="1" dirty="0" smtClean="0">
                <a:solidFill>
                  <a:srgbClr val="002060"/>
                </a:solidFill>
                <a:latin typeface="Calibri" pitchFamily="34" charset="0"/>
              </a:rPr>
              <a:t>Ο πολιτισμός</a:t>
            </a:r>
            <a:endParaRPr lang="el-GR" sz="2400" b="1" dirty="0">
              <a:solidFill>
                <a:srgbClr val="002060"/>
              </a:solidFill>
              <a:latin typeface="Calibri" pitchFamily="34" charset="0"/>
            </a:endParaRP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sz="quarter" idx="1"/>
          </p:nvPr>
        </p:nvSpPr>
        <p:spPr>
          <a:xfrm>
            <a:off x="755576" y="1412776"/>
            <a:ext cx="7498080" cy="5149552"/>
          </a:xfrm>
        </p:spPr>
        <p:txBody>
          <a:bodyPr>
            <a:normAutofit/>
          </a:bodyPr>
          <a:lstStyle/>
          <a:p>
            <a:pPr>
              <a:lnSpc>
                <a:spcPct val="150000"/>
              </a:lnSpc>
            </a:pPr>
            <a:r>
              <a:rPr lang="el-GR" sz="2200" b="1" dirty="0" smtClean="0">
                <a:latin typeface="Calibri" pitchFamily="34" charset="0"/>
              </a:rPr>
              <a:t>Η γραφή</a:t>
            </a:r>
          </a:p>
          <a:p>
            <a:pPr>
              <a:lnSpc>
                <a:spcPct val="150000"/>
              </a:lnSpc>
              <a:buNone/>
            </a:pPr>
            <a:r>
              <a:rPr lang="el-GR" sz="2200" b="1" dirty="0" smtClean="0">
                <a:latin typeface="Calibri" pitchFamily="34" charset="0"/>
              </a:rPr>
              <a:t>	</a:t>
            </a:r>
            <a:r>
              <a:rPr lang="el-GR" sz="2200" dirty="0" smtClean="0">
                <a:latin typeface="Calibri" pitchFamily="34" charset="0"/>
              </a:rPr>
              <a:t>- 4</a:t>
            </a:r>
            <a:r>
              <a:rPr lang="el-GR" sz="2200" baseline="30000" dirty="0" smtClean="0">
                <a:latin typeface="Calibri" pitchFamily="34" charset="0"/>
              </a:rPr>
              <a:t>η</a:t>
            </a:r>
            <a:r>
              <a:rPr lang="el-GR" sz="2200" dirty="0" smtClean="0">
                <a:latin typeface="Calibri" pitchFamily="34" charset="0"/>
              </a:rPr>
              <a:t> χιλ. </a:t>
            </a:r>
            <a:r>
              <a:rPr lang="el-GR" sz="2200" dirty="0" err="1" smtClean="0">
                <a:latin typeface="Calibri" pitchFamily="34" charset="0"/>
              </a:rPr>
              <a:t>π.Χ.</a:t>
            </a:r>
            <a:r>
              <a:rPr lang="el-GR" sz="2200" dirty="0" smtClean="0">
                <a:latin typeface="Calibri" pitchFamily="34" charset="0"/>
              </a:rPr>
              <a:t> χρήση </a:t>
            </a:r>
            <a:r>
              <a:rPr lang="el-GR" sz="2200" b="1" dirty="0" smtClean="0">
                <a:solidFill>
                  <a:srgbClr val="002060"/>
                </a:solidFill>
                <a:latin typeface="Calibri" pitchFamily="34" charset="0"/>
              </a:rPr>
              <a:t>ιερογλυφικής</a:t>
            </a:r>
            <a:r>
              <a:rPr lang="el-GR" sz="2200" dirty="0" smtClean="0">
                <a:latin typeface="Calibri" pitchFamily="34" charset="0"/>
              </a:rPr>
              <a:t>* γραφής</a:t>
            </a:r>
          </a:p>
          <a:p>
            <a:pPr>
              <a:lnSpc>
                <a:spcPct val="150000"/>
              </a:lnSpc>
              <a:buNone/>
            </a:pPr>
            <a:r>
              <a:rPr lang="el-GR" sz="2200" dirty="0" smtClean="0">
                <a:latin typeface="Calibri" pitchFamily="34" charset="0"/>
              </a:rPr>
              <a:t>		- ενδεικτική πολιτιστικού επιπέδου</a:t>
            </a:r>
          </a:p>
          <a:p>
            <a:pPr>
              <a:lnSpc>
                <a:spcPct val="150000"/>
              </a:lnSpc>
              <a:buNone/>
            </a:pPr>
            <a:r>
              <a:rPr lang="el-GR" sz="2200" dirty="0" smtClean="0">
                <a:latin typeface="Calibri" pitchFamily="34" charset="0"/>
              </a:rPr>
              <a:t>		- ειδίκευση και συνεχής ενασχόληση</a:t>
            </a:r>
          </a:p>
          <a:p>
            <a:pPr>
              <a:lnSpc>
                <a:spcPct val="150000"/>
              </a:lnSpc>
              <a:buNone/>
            </a:pPr>
            <a:r>
              <a:rPr lang="el-GR" sz="2200" dirty="0" smtClean="0">
                <a:latin typeface="Calibri" pitchFamily="34" charset="0"/>
              </a:rPr>
              <a:t>		- εκπαίδευση γραφέων: σταδιοδρομία με κύρος</a:t>
            </a:r>
          </a:p>
          <a:p>
            <a:pPr>
              <a:lnSpc>
                <a:spcPct val="150000"/>
              </a:lnSpc>
              <a:buNone/>
            </a:pPr>
            <a:r>
              <a:rPr lang="el-GR" sz="2200" dirty="0" smtClean="0">
                <a:latin typeface="Calibri" pitchFamily="34" charset="0"/>
              </a:rPr>
              <a:t> 	- αποκρυπτογράφηση τον 19</a:t>
            </a:r>
            <a:r>
              <a:rPr lang="el-GR" sz="2200" baseline="30000" dirty="0" smtClean="0">
                <a:latin typeface="Calibri" pitchFamily="34" charset="0"/>
              </a:rPr>
              <a:t>ο</a:t>
            </a:r>
            <a:r>
              <a:rPr lang="el-GR" sz="2200" dirty="0" smtClean="0">
                <a:latin typeface="Calibri" pitchFamily="34" charset="0"/>
              </a:rPr>
              <a:t> αι. λόγω της ανάγνωσης της στήλης της Ροζέτας</a:t>
            </a:r>
          </a:p>
          <a:p>
            <a:pPr>
              <a:lnSpc>
                <a:spcPct val="150000"/>
              </a:lnSpc>
              <a:buNone/>
            </a:pPr>
            <a:r>
              <a:rPr lang="el-GR" sz="2200" dirty="0" smtClean="0">
                <a:latin typeface="Calibri" pitchFamily="34" charset="0"/>
              </a:rPr>
              <a:t>* </a:t>
            </a:r>
            <a:r>
              <a:rPr lang="el-GR" sz="2200" i="1" dirty="0" smtClean="0">
                <a:latin typeface="Calibri" pitchFamily="34" charset="0"/>
              </a:rPr>
              <a:t>ιερογλυφική γραφή </a:t>
            </a:r>
            <a:r>
              <a:rPr lang="el-GR" sz="2200" dirty="0" smtClean="0">
                <a:latin typeface="Calibri" pitchFamily="34" charset="0"/>
              </a:rPr>
              <a:t>= γραφή που έχει ως χαρακτήρες σχήματα και σύμβολα από την καθημερινή ζωή</a:t>
            </a:r>
          </a:p>
        </p:txBody>
      </p:sp>
      <p:sp>
        <p:nvSpPr>
          <p:cNvPr id="4" name="1 - Τίτλος"/>
          <p:cNvSpPr txBox="1">
            <a:spLocks/>
          </p:cNvSpPr>
          <p:nvPr/>
        </p:nvSpPr>
        <p:spPr>
          <a:xfrm>
            <a:off x="899592" y="188640"/>
            <a:ext cx="2059320" cy="504056"/>
          </a:xfrm>
          <a:prstGeom prst="rect">
            <a:avLst/>
          </a:prstGeom>
        </p:spPr>
        <p:txBody>
          <a:bodyPr anchor="ctr">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l-GR" sz="2000" b="0" i="1" u="none" strike="noStrike" kern="1200" cap="none" spc="0" normalizeH="0" baseline="0" noProof="0" dirty="0" smtClean="0">
                <a:ln>
                  <a:noFill/>
                </a:ln>
                <a:solidFill>
                  <a:schemeClr val="tx1"/>
                </a:solidFill>
                <a:effectLst>
                  <a:outerShdw blurRad="50000" dist="30000" dir="5400000" algn="tl" rotWithShape="0">
                    <a:srgbClr val="000000">
                      <a:alpha val="30000"/>
                    </a:srgbClr>
                  </a:outerShdw>
                </a:effectLst>
                <a:uLnTx/>
                <a:uFillTx/>
                <a:latin typeface="Calibri" pitchFamily="34" charset="0"/>
                <a:ea typeface="+mj-ea"/>
                <a:cs typeface="+mj-cs"/>
              </a:rPr>
              <a:t>Η  Αίγυπτος</a:t>
            </a:r>
            <a:endParaRPr kumimoji="0" lang="el-GR" sz="2000" b="0" i="1" u="none" strike="noStrike" kern="1200" cap="none" spc="0" normalizeH="0" baseline="0" noProof="0" dirty="0">
              <a:ln>
                <a:noFill/>
              </a:ln>
              <a:solidFill>
                <a:schemeClr val="tx1"/>
              </a:solidFill>
              <a:effectLst>
                <a:outerShdw blurRad="50000" dist="30000" dir="5400000" algn="tl" rotWithShape="0">
                  <a:srgbClr val="000000">
                    <a:alpha val="30000"/>
                  </a:srgbClr>
                </a:outerShdw>
              </a:effectLst>
              <a:uLnTx/>
              <a:uFillTx/>
              <a:latin typeface="Calibri" pitchFamily="34" charset="0"/>
              <a:ea typeface="+mj-ea"/>
              <a:cs typeface="+mj-cs"/>
            </a:endParaRPr>
          </a:p>
        </p:txBody>
      </p:sp>
      <p:sp>
        <p:nvSpPr>
          <p:cNvPr id="7" name="6 - TextBox"/>
          <p:cNvSpPr txBox="1"/>
          <p:nvPr/>
        </p:nvSpPr>
        <p:spPr>
          <a:xfrm>
            <a:off x="899592" y="980729"/>
            <a:ext cx="7560840" cy="523220"/>
          </a:xfrm>
          <a:prstGeom prst="rect">
            <a:avLst/>
          </a:prstGeom>
          <a:noFill/>
        </p:spPr>
        <p:txBody>
          <a:bodyPr wrap="square" rtlCol="0">
            <a:spAutoFit/>
          </a:bodyPr>
          <a:lstStyle/>
          <a:p>
            <a:r>
              <a:rPr lang="el-GR" sz="2800" b="1" dirty="0" smtClean="0">
                <a:solidFill>
                  <a:srgbClr val="002060"/>
                </a:solidFill>
                <a:latin typeface="Calibri" pitchFamily="34" charset="0"/>
              </a:rPr>
              <a:t>Ο πολιτισμός</a:t>
            </a:r>
            <a:endParaRPr lang="el-GR" sz="2400" b="1" dirty="0">
              <a:solidFill>
                <a:srgbClr val="002060"/>
              </a:solidFill>
              <a:latin typeface="Calibri" pitchFamily="34" charset="0"/>
            </a:endParaRP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sz="quarter" idx="1"/>
          </p:nvPr>
        </p:nvSpPr>
        <p:spPr>
          <a:xfrm>
            <a:off x="611560" y="1556792"/>
            <a:ext cx="7467600" cy="4873752"/>
          </a:xfrm>
        </p:spPr>
        <p:txBody>
          <a:bodyPr>
            <a:normAutofit/>
          </a:bodyPr>
          <a:lstStyle/>
          <a:p>
            <a:pPr>
              <a:lnSpc>
                <a:spcPct val="150000"/>
              </a:lnSpc>
            </a:pPr>
            <a:r>
              <a:rPr lang="el-GR" sz="2200" b="1" dirty="0" smtClean="0">
                <a:latin typeface="Calibri" pitchFamily="34" charset="0"/>
              </a:rPr>
              <a:t>Τα γράμματα</a:t>
            </a:r>
          </a:p>
          <a:p>
            <a:pPr>
              <a:lnSpc>
                <a:spcPct val="150000"/>
              </a:lnSpc>
              <a:buNone/>
            </a:pPr>
            <a:r>
              <a:rPr lang="el-GR" sz="2200" b="1" dirty="0" smtClean="0">
                <a:latin typeface="Calibri" pitchFamily="34" charset="0"/>
              </a:rPr>
              <a:t>	</a:t>
            </a:r>
            <a:r>
              <a:rPr lang="el-GR" sz="2200" dirty="0" smtClean="0">
                <a:latin typeface="Calibri" pitchFamily="34" charset="0"/>
              </a:rPr>
              <a:t>- αιγυπτιακά κείμενα αναφέρονται σε δράση </a:t>
            </a:r>
            <a:r>
              <a:rPr lang="el-GR" sz="2200" b="1" dirty="0" smtClean="0">
                <a:latin typeface="Calibri" pitchFamily="34" charset="0"/>
              </a:rPr>
              <a:t>φαραώ</a:t>
            </a:r>
          </a:p>
          <a:p>
            <a:pPr>
              <a:lnSpc>
                <a:spcPct val="150000"/>
              </a:lnSpc>
              <a:buNone/>
            </a:pPr>
            <a:r>
              <a:rPr lang="el-GR" sz="2200" dirty="0" smtClean="0">
                <a:latin typeface="Calibri" pitchFamily="34" charset="0"/>
              </a:rPr>
              <a:t>	- ελάχιστα λογοτεχνικά κείμενα: θρησκευτικά και λυρικά ποιήματα και λαϊκές διηγήσεις</a:t>
            </a:r>
          </a:p>
          <a:p>
            <a:pPr>
              <a:lnSpc>
                <a:spcPct val="150000"/>
              </a:lnSpc>
              <a:buSzPct val="100000"/>
              <a:buFont typeface="Arial" pitchFamily="34" charset="0"/>
              <a:buChar char="•"/>
            </a:pPr>
            <a:r>
              <a:rPr lang="el-GR" sz="2200" b="1" dirty="0" smtClean="0">
                <a:latin typeface="Calibri" pitchFamily="34" charset="0"/>
              </a:rPr>
              <a:t>Οι επιστήμες</a:t>
            </a:r>
          </a:p>
          <a:p>
            <a:pPr>
              <a:lnSpc>
                <a:spcPct val="150000"/>
              </a:lnSpc>
              <a:buNone/>
            </a:pPr>
            <a:r>
              <a:rPr lang="el-GR" sz="2200" dirty="0" smtClean="0">
                <a:latin typeface="Calibri" pitchFamily="34" charset="0"/>
              </a:rPr>
              <a:t>	- εμπειρικές </a:t>
            </a:r>
            <a:r>
              <a:rPr lang="el-GR" sz="2200" b="1" dirty="0" smtClean="0">
                <a:solidFill>
                  <a:srgbClr val="002060"/>
                </a:solidFill>
                <a:latin typeface="Calibri" pitchFamily="34" charset="0"/>
              </a:rPr>
              <a:t>αστρονομικές</a:t>
            </a:r>
            <a:r>
              <a:rPr lang="el-GR" sz="2200" dirty="0" smtClean="0">
                <a:latin typeface="Calibri" pitchFamily="34" charset="0"/>
              </a:rPr>
              <a:t> γνώσεις (διαίρεση έτους, μήνα, ημέρας) εξαιτίας της παρακολούθησης των πλημμυρών του Νείλου</a:t>
            </a:r>
          </a:p>
        </p:txBody>
      </p:sp>
      <p:sp>
        <p:nvSpPr>
          <p:cNvPr id="4" name="1 - Τίτλος"/>
          <p:cNvSpPr txBox="1">
            <a:spLocks/>
          </p:cNvSpPr>
          <p:nvPr/>
        </p:nvSpPr>
        <p:spPr>
          <a:xfrm>
            <a:off x="899592" y="188640"/>
            <a:ext cx="2059320" cy="504056"/>
          </a:xfrm>
          <a:prstGeom prst="rect">
            <a:avLst/>
          </a:prstGeom>
        </p:spPr>
        <p:txBody>
          <a:bodyPr anchor="ctr">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l-GR" sz="2000" b="0" i="1" u="none" strike="noStrike" kern="1200" cap="none" spc="0" normalizeH="0" baseline="0" noProof="0" dirty="0" smtClean="0">
                <a:ln>
                  <a:noFill/>
                </a:ln>
                <a:solidFill>
                  <a:schemeClr val="tx1"/>
                </a:solidFill>
                <a:effectLst>
                  <a:outerShdw blurRad="50000" dist="30000" dir="5400000" algn="tl" rotWithShape="0">
                    <a:srgbClr val="000000">
                      <a:alpha val="30000"/>
                    </a:srgbClr>
                  </a:outerShdw>
                </a:effectLst>
                <a:uLnTx/>
                <a:uFillTx/>
                <a:latin typeface="Calibri" pitchFamily="34" charset="0"/>
                <a:ea typeface="+mj-ea"/>
                <a:cs typeface="+mj-cs"/>
              </a:rPr>
              <a:t>Η  Αίγυπτος</a:t>
            </a:r>
            <a:endParaRPr kumimoji="0" lang="el-GR" sz="2000" b="0" i="1" u="none" strike="noStrike" kern="1200" cap="none" spc="0" normalizeH="0" baseline="0" noProof="0" dirty="0">
              <a:ln>
                <a:noFill/>
              </a:ln>
              <a:solidFill>
                <a:schemeClr val="tx1"/>
              </a:solidFill>
              <a:effectLst>
                <a:outerShdw blurRad="50000" dist="30000" dir="5400000" algn="tl" rotWithShape="0">
                  <a:srgbClr val="000000">
                    <a:alpha val="30000"/>
                  </a:srgbClr>
                </a:outerShdw>
              </a:effectLst>
              <a:uLnTx/>
              <a:uFillTx/>
              <a:latin typeface="Calibri" pitchFamily="34" charset="0"/>
              <a:ea typeface="+mj-ea"/>
              <a:cs typeface="+mj-cs"/>
            </a:endParaRPr>
          </a:p>
        </p:txBody>
      </p:sp>
      <p:sp>
        <p:nvSpPr>
          <p:cNvPr id="7" name="6 - TextBox"/>
          <p:cNvSpPr txBox="1"/>
          <p:nvPr/>
        </p:nvSpPr>
        <p:spPr>
          <a:xfrm>
            <a:off x="899592" y="980729"/>
            <a:ext cx="7560840" cy="523220"/>
          </a:xfrm>
          <a:prstGeom prst="rect">
            <a:avLst/>
          </a:prstGeom>
          <a:noFill/>
        </p:spPr>
        <p:txBody>
          <a:bodyPr wrap="square" rtlCol="0">
            <a:spAutoFit/>
          </a:bodyPr>
          <a:lstStyle/>
          <a:p>
            <a:r>
              <a:rPr lang="el-GR" sz="2800" b="1" dirty="0" smtClean="0">
                <a:solidFill>
                  <a:srgbClr val="002060"/>
                </a:solidFill>
                <a:latin typeface="Calibri" pitchFamily="34" charset="0"/>
              </a:rPr>
              <a:t>Ο πολιτισμός</a:t>
            </a:r>
            <a:endParaRPr lang="el-GR" sz="2400" b="1" dirty="0">
              <a:solidFill>
                <a:srgbClr val="002060"/>
              </a:solidFill>
              <a:latin typeface="Calibri" pitchFamily="34" charset="0"/>
            </a:endParaRP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sz="quarter" idx="1"/>
          </p:nvPr>
        </p:nvSpPr>
        <p:spPr>
          <a:xfrm>
            <a:off x="755576" y="1556792"/>
            <a:ext cx="7498080" cy="5149552"/>
          </a:xfrm>
        </p:spPr>
        <p:txBody>
          <a:bodyPr>
            <a:normAutofit/>
          </a:bodyPr>
          <a:lstStyle/>
          <a:p>
            <a:pPr>
              <a:lnSpc>
                <a:spcPct val="150000"/>
              </a:lnSpc>
            </a:pPr>
            <a:r>
              <a:rPr lang="el-GR" sz="2200" b="1" dirty="0" smtClean="0">
                <a:latin typeface="Calibri" pitchFamily="34" charset="0"/>
              </a:rPr>
              <a:t>Οι επιστήμες</a:t>
            </a:r>
          </a:p>
          <a:p>
            <a:pPr>
              <a:lnSpc>
                <a:spcPct val="150000"/>
              </a:lnSpc>
              <a:buNone/>
            </a:pPr>
            <a:r>
              <a:rPr lang="el-GR" sz="2200" dirty="0" smtClean="0">
                <a:latin typeface="Calibri" pitchFamily="34" charset="0"/>
              </a:rPr>
              <a:t>	- πρακτική </a:t>
            </a:r>
            <a:r>
              <a:rPr lang="el-GR" sz="2200" b="1" dirty="0" smtClean="0">
                <a:solidFill>
                  <a:srgbClr val="002060"/>
                </a:solidFill>
                <a:latin typeface="Calibri" pitchFamily="34" charset="0"/>
              </a:rPr>
              <a:t>γεωμετρία</a:t>
            </a:r>
            <a:r>
              <a:rPr lang="el-GR" sz="2200" dirty="0" smtClean="0">
                <a:latin typeface="Calibri" pitchFamily="34" charset="0"/>
              </a:rPr>
              <a:t>: ανάγκη επαναπροσδιορισμού ορίων χωραφιών</a:t>
            </a:r>
          </a:p>
          <a:p>
            <a:pPr>
              <a:lnSpc>
                <a:spcPct val="150000"/>
              </a:lnSpc>
              <a:buNone/>
            </a:pPr>
            <a:r>
              <a:rPr lang="el-GR" sz="2200" dirty="0" smtClean="0">
                <a:latin typeface="Calibri" pitchFamily="34" charset="0"/>
              </a:rPr>
              <a:t>	- εξελιγμένες </a:t>
            </a:r>
            <a:r>
              <a:rPr lang="el-GR" sz="2200" b="1" dirty="0" smtClean="0">
                <a:solidFill>
                  <a:srgbClr val="002060"/>
                </a:solidFill>
                <a:latin typeface="Calibri" pitchFamily="34" charset="0"/>
              </a:rPr>
              <a:t>μαθηματικές</a:t>
            </a:r>
            <a:r>
              <a:rPr lang="el-GR" sz="2200" dirty="0" smtClean="0">
                <a:latin typeface="Calibri" pitchFamily="34" charset="0"/>
              </a:rPr>
              <a:t> γνώσεις: κατασκευή πυραμίδων</a:t>
            </a:r>
          </a:p>
          <a:p>
            <a:pPr>
              <a:lnSpc>
                <a:spcPct val="150000"/>
              </a:lnSpc>
              <a:buNone/>
            </a:pPr>
            <a:r>
              <a:rPr lang="el-GR" sz="2200" dirty="0" smtClean="0">
                <a:latin typeface="Calibri" pitchFamily="34" charset="0"/>
              </a:rPr>
              <a:t>	- γνώσεις </a:t>
            </a:r>
            <a:r>
              <a:rPr lang="el-GR" sz="2200" b="1" dirty="0" smtClean="0">
                <a:solidFill>
                  <a:srgbClr val="002060"/>
                </a:solidFill>
                <a:latin typeface="Calibri" pitchFamily="34" charset="0"/>
              </a:rPr>
              <a:t>ανατομίας</a:t>
            </a:r>
            <a:r>
              <a:rPr lang="el-GR" sz="2200" dirty="0" smtClean="0">
                <a:latin typeface="Calibri" pitchFamily="34" charset="0"/>
              </a:rPr>
              <a:t> και </a:t>
            </a:r>
            <a:r>
              <a:rPr lang="el-GR" sz="2200" b="1" dirty="0" smtClean="0">
                <a:solidFill>
                  <a:srgbClr val="002060"/>
                </a:solidFill>
                <a:latin typeface="Calibri" pitchFamily="34" charset="0"/>
              </a:rPr>
              <a:t>ιατρικής</a:t>
            </a:r>
            <a:r>
              <a:rPr lang="el-GR" sz="2200" dirty="0" smtClean="0">
                <a:latin typeface="Calibri" pitchFamily="34" charset="0"/>
              </a:rPr>
              <a:t>:</a:t>
            </a:r>
          </a:p>
          <a:p>
            <a:pPr>
              <a:lnSpc>
                <a:spcPct val="150000"/>
              </a:lnSpc>
              <a:buNone/>
            </a:pPr>
            <a:r>
              <a:rPr lang="el-GR" sz="2200" dirty="0" smtClean="0">
                <a:latin typeface="Calibri" pitchFamily="34" charset="0"/>
              </a:rPr>
              <a:t>		- ταρίχευση νεκρών</a:t>
            </a:r>
          </a:p>
          <a:p>
            <a:pPr>
              <a:lnSpc>
                <a:spcPct val="150000"/>
              </a:lnSpc>
              <a:buNone/>
            </a:pPr>
            <a:r>
              <a:rPr lang="el-GR" sz="2200" dirty="0" smtClean="0">
                <a:latin typeface="Calibri" pitchFamily="34" charset="0"/>
              </a:rPr>
              <a:t>		- διαγνώσεις και θεραπείες από περίφημους ιατρούς</a:t>
            </a:r>
          </a:p>
        </p:txBody>
      </p:sp>
      <p:sp>
        <p:nvSpPr>
          <p:cNvPr id="4" name="1 - Τίτλος"/>
          <p:cNvSpPr txBox="1">
            <a:spLocks/>
          </p:cNvSpPr>
          <p:nvPr/>
        </p:nvSpPr>
        <p:spPr>
          <a:xfrm>
            <a:off x="899592" y="188640"/>
            <a:ext cx="2059320" cy="504056"/>
          </a:xfrm>
          <a:prstGeom prst="rect">
            <a:avLst/>
          </a:prstGeom>
        </p:spPr>
        <p:txBody>
          <a:bodyPr anchor="ctr">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l-GR" sz="2000" b="0" i="1" u="none" strike="noStrike" kern="1200" cap="none" spc="0" normalizeH="0" baseline="0" noProof="0" dirty="0" smtClean="0">
                <a:ln>
                  <a:noFill/>
                </a:ln>
                <a:solidFill>
                  <a:schemeClr val="tx1"/>
                </a:solidFill>
                <a:effectLst>
                  <a:outerShdw blurRad="50000" dist="30000" dir="5400000" algn="tl" rotWithShape="0">
                    <a:srgbClr val="000000">
                      <a:alpha val="30000"/>
                    </a:srgbClr>
                  </a:outerShdw>
                </a:effectLst>
                <a:uLnTx/>
                <a:uFillTx/>
                <a:latin typeface="Calibri" pitchFamily="34" charset="0"/>
                <a:ea typeface="+mj-ea"/>
                <a:cs typeface="+mj-cs"/>
              </a:rPr>
              <a:t>Η  Αίγυπτος</a:t>
            </a:r>
            <a:endParaRPr kumimoji="0" lang="el-GR" sz="2000" b="0" i="1" u="none" strike="noStrike" kern="1200" cap="none" spc="0" normalizeH="0" baseline="0" noProof="0" dirty="0">
              <a:ln>
                <a:noFill/>
              </a:ln>
              <a:solidFill>
                <a:schemeClr val="tx1"/>
              </a:solidFill>
              <a:effectLst>
                <a:outerShdw blurRad="50000" dist="30000" dir="5400000" algn="tl" rotWithShape="0">
                  <a:srgbClr val="000000">
                    <a:alpha val="30000"/>
                  </a:srgbClr>
                </a:outerShdw>
              </a:effectLst>
              <a:uLnTx/>
              <a:uFillTx/>
              <a:latin typeface="Calibri" pitchFamily="34" charset="0"/>
              <a:ea typeface="+mj-ea"/>
              <a:cs typeface="+mj-cs"/>
            </a:endParaRPr>
          </a:p>
        </p:txBody>
      </p:sp>
      <p:sp>
        <p:nvSpPr>
          <p:cNvPr id="7" name="6 - TextBox"/>
          <p:cNvSpPr txBox="1"/>
          <p:nvPr/>
        </p:nvSpPr>
        <p:spPr>
          <a:xfrm>
            <a:off x="899592" y="980729"/>
            <a:ext cx="7560840" cy="523220"/>
          </a:xfrm>
          <a:prstGeom prst="rect">
            <a:avLst/>
          </a:prstGeom>
          <a:noFill/>
        </p:spPr>
        <p:txBody>
          <a:bodyPr wrap="square" rtlCol="0">
            <a:spAutoFit/>
          </a:bodyPr>
          <a:lstStyle/>
          <a:p>
            <a:r>
              <a:rPr lang="el-GR" sz="2800" b="1" dirty="0" smtClean="0">
                <a:solidFill>
                  <a:srgbClr val="002060"/>
                </a:solidFill>
                <a:latin typeface="Calibri" pitchFamily="34" charset="0"/>
              </a:rPr>
              <a:t>Ο πολιτισμός</a:t>
            </a:r>
            <a:endParaRPr lang="el-GR" sz="2400" b="1" dirty="0">
              <a:solidFill>
                <a:srgbClr val="002060"/>
              </a:solidFill>
              <a:latin typeface="Calibri" pitchFamily="34" charset="0"/>
            </a:endParaRP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sz="quarter" idx="1"/>
          </p:nvPr>
        </p:nvSpPr>
        <p:spPr>
          <a:xfrm>
            <a:off x="755576" y="1313384"/>
            <a:ext cx="7992888" cy="5544616"/>
          </a:xfrm>
        </p:spPr>
        <p:txBody>
          <a:bodyPr>
            <a:normAutofit fontScale="92500" lnSpcReduction="10000"/>
          </a:bodyPr>
          <a:lstStyle/>
          <a:p>
            <a:pPr>
              <a:lnSpc>
                <a:spcPct val="150000"/>
              </a:lnSpc>
            </a:pPr>
            <a:r>
              <a:rPr lang="el-GR" sz="2400" b="1" dirty="0" smtClean="0">
                <a:latin typeface="Calibri" pitchFamily="34" charset="0"/>
              </a:rPr>
              <a:t>Οι τέχνες</a:t>
            </a:r>
          </a:p>
          <a:p>
            <a:pPr>
              <a:lnSpc>
                <a:spcPct val="150000"/>
              </a:lnSpc>
              <a:buNone/>
            </a:pPr>
            <a:r>
              <a:rPr lang="el-GR" sz="2400" dirty="0" smtClean="0">
                <a:latin typeface="Calibri" pitchFamily="34" charset="0"/>
              </a:rPr>
              <a:t>	- στην υπηρεσία του φαραώ</a:t>
            </a:r>
          </a:p>
          <a:p>
            <a:pPr>
              <a:lnSpc>
                <a:spcPct val="150000"/>
              </a:lnSpc>
              <a:buNone/>
            </a:pPr>
            <a:r>
              <a:rPr lang="el-GR" sz="2400" dirty="0" smtClean="0">
                <a:latin typeface="Calibri" pitchFamily="34" charset="0"/>
              </a:rPr>
              <a:t>	- αρχιτεκτονική, γλυπτική και ζωγραφική: μνημεία</a:t>
            </a:r>
          </a:p>
          <a:p>
            <a:pPr>
              <a:lnSpc>
                <a:spcPct val="150000"/>
              </a:lnSpc>
              <a:buNone/>
            </a:pPr>
            <a:r>
              <a:rPr lang="el-GR" sz="2400" dirty="0" smtClean="0">
                <a:latin typeface="Calibri" pitchFamily="34" charset="0"/>
              </a:rPr>
              <a:t>		</a:t>
            </a:r>
            <a:r>
              <a:rPr lang="el-GR" sz="2000" dirty="0" smtClean="0">
                <a:latin typeface="Calibri" pitchFamily="34" charset="0"/>
              </a:rPr>
              <a:t>- πυραμίδες Χέοπος, Χεφρήνος, </a:t>
            </a:r>
            <a:r>
              <a:rPr lang="el-GR" sz="2000" dirty="0" err="1" smtClean="0">
                <a:latin typeface="Calibri" pitchFamily="34" charset="0"/>
              </a:rPr>
              <a:t>Μυκερίνου</a:t>
            </a:r>
            <a:r>
              <a:rPr lang="el-GR" sz="2000" dirty="0" smtClean="0">
                <a:latin typeface="Calibri" pitchFamily="34" charset="0"/>
              </a:rPr>
              <a:t> και ναοί Λούξορ και Καρνάκ</a:t>
            </a:r>
          </a:p>
          <a:p>
            <a:pPr>
              <a:lnSpc>
                <a:spcPct val="150000"/>
              </a:lnSpc>
              <a:buNone/>
            </a:pPr>
            <a:r>
              <a:rPr lang="el-GR" sz="2000" dirty="0" smtClean="0">
                <a:latin typeface="Calibri" pitchFamily="34" charset="0"/>
              </a:rPr>
              <a:t>		- επιφάνειες ναών με ζωγραφιστές ή ανάγλυφες παραστάσεις από δράση φαραώ ή καθημερινότητα</a:t>
            </a:r>
          </a:p>
          <a:p>
            <a:pPr>
              <a:lnSpc>
                <a:spcPct val="150000"/>
              </a:lnSpc>
              <a:buNone/>
            </a:pPr>
            <a:r>
              <a:rPr lang="el-GR" sz="2000" dirty="0" smtClean="0">
                <a:latin typeface="Calibri" pitchFamily="34" charset="0"/>
              </a:rPr>
              <a:t>		- μεγάλα αγάλματα διακοσμούν ναούς και τάφους και μικρότερα από ξύλο ή πέτρα</a:t>
            </a:r>
          </a:p>
          <a:p>
            <a:pPr>
              <a:lnSpc>
                <a:spcPct val="150000"/>
              </a:lnSpc>
              <a:buNone/>
            </a:pPr>
            <a:r>
              <a:rPr lang="el-GR" sz="2000" dirty="0" smtClean="0">
                <a:latin typeface="Calibri" pitchFamily="34" charset="0"/>
              </a:rPr>
              <a:t>		-  αντικείμενα μικροτεχνίας από μέταλλα ή από πολύτιμους ή ημιπολύτιμους λίθους</a:t>
            </a:r>
            <a:endParaRPr lang="el-GR" sz="2400" dirty="0" smtClean="0">
              <a:latin typeface="Calibri" pitchFamily="34" charset="0"/>
            </a:endParaRPr>
          </a:p>
        </p:txBody>
      </p:sp>
      <p:sp>
        <p:nvSpPr>
          <p:cNvPr id="4" name="1 - Τίτλος"/>
          <p:cNvSpPr txBox="1">
            <a:spLocks/>
          </p:cNvSpPr>
          <p:nvPr/>
        </p:nvSpPr>
        <p:spPr>
          <a:xfrm>
            <a:off x="899592" y="188640"/>
            <a:ext cx="2059320" cy="504056"/>
          </a:xfrm>
          <a:prstGeom prst="rect">
            <a:avLst/>
          </a:prstGeom>
        </p:spPr>
        <p:txBody>
          <a:bodyPr anchor="ctr">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l-GR" sz="2000" b="0" i="1" u="none" strike="noStrike" kern="1200" cap="none" spc="0" normalizeH="0" baseline="0" noProof="0" dirty="0" smtClean="0">
                <a:ln>
                  <a:noFill/>
                </a:ln>
                <a:solidFill>
                  <a:schemeClr val="tx1"/>
                </a:solidFill>
                <a:effectLst>
                  <a:outerShdw blurRad="50000" dist="30000" dir="5400000" algn="tl" rotWithShape="0">
                    <a:srgbClr val="000000">
                      <a:alpha val="30000"/>
                    </a:srgbClr>
                  </a:outerShdw>
                </a:effectLst>
                <a:uLnTx/>
                <a:uFillTx/>
                <a:latin typeface="Calibri" pitchFamily="34" charset="0"/>
                <a:ea typeface="+mj-ea"/>
                <a:cs typeface="+mj-cs"/>
              </a:rPr>
              <a:t>Η  Αίγυπτος</a:t>
            </a:r>
            <a:endParaRPr kumimoji="0" lang="el-GR" sz="2000" b="0" i="1" u="none" strike="noStrike" kern="1200" cap="none" spc="0" normalizeH="0" baseline="0" noProof="0" dirty="0">
              <a:ln>
                <a:noFill/>
              </a:ln>
              <a:solidFill>
                <a:schemeClr val="tx1"/>
              </a:solidFill>
              <a:effectLst>
                <a:outerShdw blurRad="50000" dist="30000" dir="5400000" algn="tl" rotWithShape="0">
                  <a:srgbClr val="000000">
                    <a:alpha val="30000"/>
                  </a:srgbClr>
                </a:outerShdw>
              </a:effectLst>
              <a:uLnTx/>
              <a:uFillTx/>
              <a:latin typeface="Calibri" pitchFamily="34" charset="0"/>
              <a:ea typeface="+mj-ea"/>
              <a:cs typeface="+mj-cs"/>
            </a:endParaRPr>
          </a:p>
        </p:txBody>
      </p:sp>
      <p:sp>
        <p:nvSpPr>
          <p:cNvPr id="7" name="6 - TextBox"/>
          <p:cNvSpPr txBox="1"/>
          <p:nvPr/>
        </p:nvSpPr>
        <p:spPr>
          <a:xfrm>
            <a:off x="899592" y="836712"/>
            <a:ext cx="7560840" cy="523220"/>
          </a:xfrm>
          <a:prstGeom prst="rect">
            <a:avLst/>
          </a:prstGeom>
          <a:noFill/>
        </p:spPr>
        <p:txBody>
          <a:bodyPr wrap="square" rtlCol="0">
            <a:spAutoFit/>
          </a:bodyPr>
          <a:lstStyle/>
          <a:p>
            <a:r>
              <a:rPr lang="el-GR" sz="2800" b="1" dirty="0" smtClean="0">
                <a:solidFill>
                  <a:srgbClr val="002060"/>
                </a:solidFill>
                <a:latin typeface="Calibri" pitchFamily="34" charset="0"/>
              </a:rPr>
              <a:t>Ο πολιτισμός</a:t>
            </a:r>
            <a:endParaRPr lang="el-GR" sz="2400" b="1" dirty="0">
              <a:solidFill>
                <a:srgbClr val="002060"/>
              </a:solidFill>
              <a:latin typeface="Calibri" pitchFamily="34" charset="0"/>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Υπότιτλος"/>
          <p:cNvSpPr>
            <a:spLocks noGrp="1"/>
          </p:cNvSpPr>
          <p:nvPr>
            <p:ph type="subTitle" idx="1"/>
          </p:nvPr>
        </p:nvSpPr>
        <p:spPr>
          <a:xfrm>
            <a:off x="1979712" y="1961456"/>
            <a:ext cx="6696744" cy="4896544"/>
          </a:xfrm>
        </p:spPr>
        <p:txBody>
          <a:bodyPr/>
          <a:lstStyle/>
          <a:p>
            <a:pPr>
              <a:lnSpc>
                <a:spcPct val="150000"/>
              </a:lnSpc>
            </a:pPr>
            <a:r>
              <a:rPr lang="el-GR" sz="2800" b="1" dirty="0" smtClean="0">
                <a:solidFill>
                  <a:srgbClr val="002060"/>
                </a:solidFill>
                <a:latin typeface="Calibri" pitchFamily="34" charset="0"/>
              </a:rPr>
              <a:t>Η χώρα</a:t>
            </a:r>
          </a:p>
          <a:p>
            <a:pPr>
              <a:lnSpc>
                <a:spcPct val="150000"/>
              </a:lnSpc>
              <a:buFont typeface="Wingdings" pitchFamily="2" charset="2"/>
              <a:buChar char="Ø"/>
            </a:pPr>
            <a:r>
              <a:rPr lang="el-GR" sz="2800" b="1" dirty="0" smtClean="0">
                <a:latin typeface="Calibri" pitchFamily="34" charset="0"/>
              </a:rPr>
              <a:t> </a:t>
            </a:r>
            <a:r>
              <a:rPr lang="el-GR" sz="2200" b="0" dirty="0" smtClean="0">
                <a:latin typeface="Calibri" pitchFamily="34" charset="0"/>
              </a:rPr>
              <a:t>διαίρεση σε δύο τμήματα: </a:t>
            </a:r>
            <a:r>
              <a:rPr lang="el-GR" sz="2200" dirty="0" smtClean="0">
                <a:solidFill>
                  <a:srgbClr val="002060"/>
                </a:solidFill>
                <a:latin typeface="Calibri" pitchFamily="34" charset="0"/>
              </a:rPr>
              <a:t>Άνω</a:t>
            </a:r>
            <a:r>
              <a:rPr lang="el-GR" sz="2200" b="0" dirty="0" smtClean="0">
                <a:latin typeface="Calibri" pitchFamily="34" charset="0"/>
              </a:rPr>
              <a:t> (νότιο ορεινό) και </a:t>
            </a:r>
            <a:r>
              <a:rPr lang="el-GR" sz="2200" dirty="0" smtClean="0">
                <a:solidFill>
                  <a:srgbClr val="002060"/>
                </a:solidFill>
                <a:latin typeface="Calibri" pitchFamily="34" charset="0"/>
              </a:rPr>
              <a:t>Κάτω</a:t>
            </a:r>
            <a:r>
              <a:rPr lang="el-GR" sz="2200" b="0" dirty="0" smtClean="0">
                <a:solidFill>
                  <a:srgbClr val="002060"/>
                </a:solidFill>
                <a:latin typeface="Calibri" pitchFamily="34" charset="0"/>
              </a:rPr>
              <a:t> </a:t>
            </a:r>
            <a:r>
              <a:rPr lang="el-GR" sz="2200" dirty="0" smtClean="0">
                <a:solidFill>
                  <a:srgbClr val="002060"/>
                </a:solidFill>
                <a:latin typeface="Calibri" pitchFamily="34" charset="0"/>
              </a:rPr>
              <a:t>Αίγυπτος</a:t>
            </a:r>
            <a:r>
              <a:rPr lang="el-GR" sz="2200" b="0" dirty="0" smtClean="0">
                <a:solidFill>
                  <a:srgbClr val="002060"/>
                </a:solidFill>
                <a:latin typeface="Calibri" pitchFamily="34" charset="0"/>
              </a:rPr>
              <a:t> </a:t>
            </a:r>
            <a:r>
              <a:rPr lang="el-GR" sz="2200" b="0" dirty="0" smtClean="0">
                <a:latin typeface="Calibri" pitchFamily="34" charset="0"/>
              </a:rPr>
              <a:t>(βόρειο με Δέλτα)</a:t>
            </a:r>
          </a:p>
          <a:p>
            <a:pPr algn="just">
              <a:lnSpc>
                <a:spcPct val="150000"/>
              </a:lnSpc>
            </a:pPr>
            <a:r>
              <a:rPr lang="el-GR" sz="2200" b="0" dirty="0" smtClean="0">
                <a:latin typeface="Calibri" pitchFamily="34" charset="0"/>
              </a:rPr>
              <a:t> 	- στην Κάτω Αίγυπτο το ευάλωτο σημείο της χερσονήσου του </a:t>
            </a:r>
            <a:r>
              <a:rPr lang="el-GR" sz="2200" dirty="0" smtClean="0">
                <a:latin typeface="Calibri" pitchFamily="34" charset="0"/>
              </a:rPr>
              <a:t>Σινά</a:t>
            </a:r>
            <a:r>
              <a:rPr lang="el-GR" sz="2200" b="0" dirty="0" smtClean="0">
                <a:latin typeface="Calibri" pitchFamily="34" charset="0"/>
              </a:rPr>
              <a:t> (επαφή με άλλους λαούς, εισβολείς)</a:t>
            </a:r>
          </a:p>
        </p:txBody>
      </p:sp>
      <p:sp>
        <p:nvSpPr>
          <p:cNvPr id="5" name="1 - Τίτλος"/>
          <p:cNvSpPr txBox="1">
            <a:spLocks/>
          </p:cNvSpPr>
          <p:nvPr/>
        </p:nvSpPr>
        <p:spPr>
          <a:xfrm>
            <a:off x="1403648" y="188640"/>
            <a:ext cx="2059320" cy="504056"/>
          </a:xfrm>
          <a:prstGeom prst="rect">
            <a:avLst/>
          </a:prstGeom>
        </p:spPr>
        <p:txBody>
          <a:bodyPr anchor="b">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l-GR" sz="2000" b="0" i="1" u="none" strike="noStrike" kern="1200" cap="none" spc="0" normalizeH="0" baseline="0" noProof="0" dirty="0" smtClean="0">
                <a:ln>
                  <a:noFill/>
                </a:ln>
                <a:solidFill>
                  <a:schemeClr val="tx1"/>
                </a:solidFill>
                <a:effectLst>
                  <a:outerShdw blurRad="50000" dist="30000" dir="5400000" algn="tl" rotWithShape="0">
                    <a:srgbClr val="000000">
                      <a:alpha val="30000"/>
                    </a:srgbClr>
                  </a:outerShdw>
                </a:effectLst>
                <a:uLnTx/>
                <a:uFillTx/>
                <a:latin typeface="Calibri" pitchFamily="34" charset="0"/>
                <a:ea typeface="+mj-ea"/>
                <a:cs typeface="+mj-cs"/>
              </a:rPr>
              <a:t>Η  Αίγυπτος</a:t>
            </a:r>
            <a:endParaRPr kumimoji="0" lang="el-GR" sz="2000" b="0" i="1" u="none" strike="noStrike" kern="1200" cap="none" spc="0" normalizeH="0" baseline="0" noProof="0" dirty="0">
              <a:ln>
                <a:noFill/>
              </a:ln>
              <a:solidFill>
                <a:schemeClr val="tx1"/>
              </a:solidFill>
              <a:effectLst>
                <a:outerShdw blurRad="50000" dist="30000" dir="5400000" algn="tl" rotWithShape="0">
                  <a:srgbClr val="000000">
                    <a:alpha val="30000"/>
                  </a:srgbClr>
                </a:outerShdw>
              </a:effectLst>
              <a:uLnTx/>
              <a:uFillTx/>
              <a:latin typeface="Calibri" pitchFamily="34" charset="0"/>
              <a:ea typeface="+mj-ea"/>
              <a:cs typeface="+mj-cs"/>
            </a:endParaRP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4638"/>
            <a:ext cx="7467600" cy="368280"/>
          </a:xfrm>
        </p:spPr>
        <p:txBody>
          <a:bodyPr>
            <a:normAutofit fontScale="90000"/>
          </a:bodyPr>
          <a:lstStyle/>
          <a:p>
            <a:pPr algn="ctr"/>
            <a:r>
              <a:rPr lang="el-GR" dirty="0" err="1" smtClean="0"/>
              <a:t>Στηλη</a:t>
            </a:r>
            <a:r>
              <a:rPr lang="el-GR" dirty="0" smtClean="0"/>
              <a:t> του </a:t>
            </a:r>
            <a:r>
              <a:rPr lang="el-GR" dirty="0" err="1" smtClean="0"/>
              <a:t>μερνεπτα</a:t>
            </a:r>
            <a:endParaRPr lang="el-GR" dirty="0"/>
          </a:p>
        </p:txBody>
      </p:sp>
      <p:pic>
        <p:nvPicPr>
          <p:cNvPr id="4" name="3 - Θέση περιεχομένου" descr="Merenptah_Israel_Stele_Cairo.jpg"/>
          <p:cNvPicPr>
            <a:picLocks noGrp="1" noChangeAspect="1"/>
          </p:cNvPicPr>
          <p:nvPr>
            <p:ph sz="quarter" idx="1"/>
          </p:nvPr>
        </p:nvPicPr>
        <p:blipFill>
          <a:blip r:embed="rId2"/>
          <a:stretch>
            <a:fillRect/>
          </a:stretch>
        </p:blipFill>
        <p:spPr>
          <a:xfrm>
            <a:off x="2357422" y="714356"/>
            <a:ext cx="3717152" cy="5814200"/>
          </a:xfrm>
        </p:spPr>
      </p:pic>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929190" y="142852"/>
            <a:ext cx="3500462" cy="6357982"/>
          </a:xfrm>
        </p:spPr>
        <p:txBody>
          <a:bodyPr>
            <a:noAutofit/>
          </a:bodyPr>
          <a:lstStyle/>
          <a:p>
            <a:r>
              <a:rPr lang="el-GR" sz="1800" b="1" cap="none" dirty="0" smtClean="0">
                <a:solidFill>
                  <a:schemeClr val="tx1"/>
                </a:solidFill>
                <a:latin typeface="Cambria" pitchFamily="18" charset="0"/>
                <a:ea typeface="Cambria" pitchFamily="18" charset="0"/>
              </a:rPr>
              <a:t>Χρονικό του </a:t>
            </a:r>
            <a:r>
              <a:rPr lang="el-GR" sz="1800" b="1" cap="none" dirty="0" err="1" smtClean="0">
                <a:solidFill>
                  <a:schemeClr val="tx1"/>
                </a:solidFill>
                <a:latin typeface="Cambria" pitchFamily="18" charset="0"/>
                <a:ea typeface="Cambria" pitchFamily="18" charset="0"/>
              </a:rPr>
              <a:t>Μερνεπτά</a:t>
            </a:r>
            <a:r>
              <a:rPr lang="el-GR" sz="1800" b="1" cap="none" dirty="0" smtClean="0">
                <a:solidFill>
                  <a:schemeClr val="tx1"/>
                </a:solidFill>
                <a:latin typeface="Cambria" pitchFamily="18" charset="0"/>
                <a:ea typeface="Cambria" pitchFamily="18" charset="0"/>
              </a:rPr>
              <a:t> </a:t>
            </a:r>
            <a:r>
              <a:rPr lang="el-GR" sz="1800" i="1" cap="none" dirty="0" smtClean="0">
                <a:solidFill>
                  <a:schemeClr val="tx1"/>
                </a:solidFill>
                <a:latin typeface="Cambria" pitchFamily="18" charset="0"/>
                <a:ea typeface="Cambria" pitchFamily="18" charset="0"/>
              </a:rPr>
              <a:t/>
            </a:r>
            <a:br>
              <a:rPr lang="el-GR" sz="1800" i="1" cap="none" dirty="0" smtClean="0">
                <a:solidFill>
                  <a:schemeClr val="tx1"/>
                </a:solidFill>
                <a:latin typeface="Cambria" pitchFamily="18" charset="0"/>
                <a:ea typeface="Cambria" pitchFamily="18" charset="0"/>
              </a:rPr>
            </a:br>
            <a:r>
              <a:rPr lang="el-GR" sz="1800" i="1" cap="none" dirty="0" smtClean="0">
                <a:solidFill>
                  <a:schemeClr val="tx1"/>
                </a:solidFill>
                <a:latin typeface="Cambria" pitchFamily="18" charset="0"/>
                <a:ea typeface="Cambria" pitchFamily="18" charset="0"/>
              </a:rPr>
              <a:t/>
            </a:r>
            <a:br>
              <a:rPr lang="el-GR" sz="1800" i="1" cap="none" dirty="0" smtClean="0">
                <a:solidFill>
                  <a:schemeClr val="tx1"/>
                </a:solidFill>
                <a:latin typeface="Cambria" pitchFamily="18" charset="0"/>
                <a:ea typeface="Cambria" pitchFamily="18" charset="0"/>
              </a:rPr>
            </a:br>
            <a:r>
              <a:rPr lang="el-GR" sz="1800" i="1" cap="none" dirty="0" smtClean="0">
                <a:solidFill>
                  <a:schemeClr val="tx1"/>
                </a:solidFill>
                <a:latin typeface="Cambria" pitchFamily="18" charset="0"/>
                <a:ea typeface="Cambria" pitchFamily="18" charset="0"/>
              </a:rPr>
              <a:t>Οι </a:t>
            </a:r>
            <a:r>
              <a:rPr lang="el-GR" sz="1800" i="1" cap="none" dirty="0" err="1" smtClean="0">
                <a:solidFill>
                  <a:schemeClr val="tx1"/>
                </a:solidFill>
                <a:latin typeface="Cambria" pitchFamily="18" charset="0"/>
                <a:ea typeface="Cambria" pitchFamily="18" charset="0"/>
              </a:rPr>
              <a:t>πρίγκηπες</a:t>
            </a:r>
            <a:r>
              <a:rPr lang="el-GR" sz="1800" i="1" cap="none" dirty="0" smtClean="0">
                <a:solidFill>
                  <a:schemeClr val="tx1"/>
                </a:solidFill>
                <a:latin typeface="Cambria" pitchFamily="18" charset="0"/>
                <a:ea typeface="Cambria" pitchFamily="18" charset="0"/>
              </a:rPr>
              <a:t> είναι κατάκοιτοι και λένε «Ειρήνη»!</a:t>
            </a:r>
            <a:br>
              <a:rPr lang="el-GR" sz="1800" i="1" cap="none" dirty="0" smtClean="0">
                <a:solidFill>
                  <a:schemeClr val="tx1"/>
                </a:solidFill>
                <a:latin typeface="Cambria" pitchFamily="18" charset="0"/>
                <a:ea typeface="Cambria" pitchFamily="18" charset="0"/>
              </a:rPr>
            </a:br>
            <a:r>
              <a:rPr lang="el-GR" sz="1800" i="1" cap="none" dirty="0" smtClean="0">
                <a:solidFill>
                  <a:schemeClr val="tx1"/>
                </a:solidFill>
                <a:latin typeface="Cambria" pitchFamily="18" charset="0"/>
                <a:ea typeface="Cambria" pitchFamily="18" charset="0"/>
              </a:rPr>
              <a:t>Κανένας δεν σηκώνει κεφάλι ανάμεσα στα Εννιά Τόξα.</a:t>
            </a:r>
            <a:r>
              <a:rPr lang="de-DE" sz="1800" i="1" cap="none" dirty="0" smtClean="0">
                <a:solidFill>
                  <a:schemeClr val="tx1"/>
                </a:solidFill>
                <a:latin typeface="Cambria" pitchFamily="18" charset="0"/>
                <a:ea typeface="Cambria" pitchFamily="18" charset="0"/>
              </a:rPr>
              <a:t/>
            </a:r>
            <a:br>
              <a:rPr lang="de-DE" sz="1800" i="1" cap="none" dirty="0" smtClean="0">
                <a:solidFill>
                  <a:schemeClr val="tx1"/>
                </a:solidFill>
                <a:latin typeface="Cambria" pitchFamily="18" charset="0"/>
                <a:ea typeface="Cambria" pitchFamily="18" charset="0"/>
              </a:rPr>
            </a:br>
            <a:r>
              <a:rPr lang="el-GR" sz="1800" i="1" cap="none" dirty="0" smtClean="0">
                <a:solidFill>
                  <a:schemeClr val="tx1"/>
                </a:solidFill>
                <a:latin typeface="Cambria" pitchFamily="18" charset="0"/>
                <a:ea typeface="Cambria" pitchFamily="18" charset="0"/>
              </a:rPr>
              <a:t>Ερήμωση στο </a:t>
            </a:r>
            <a:r>
              <a:rPr lang="en-US" sz="1800" i="1" cap="none" dirty="0" err="1" smtClean="0">
                <a:solidFill>
                  <a:schemeClr val="tx1"/>
                </a:solidFill>
                <a:latin typeface="Cambria" pitchFamily="18" charset="0"/>
                <a:ea typeface="Cambria" pitchFamily="18" charset="0"/>
              </a:rPr>
              <a:t>Tjehenu</a:t>
            </a:r>
            <a:r>
              <a:rPr lang="en-US" sz="1800" i="1" cap="none" dirty="0" smtClean="0">
                <a:solidFill>
                  <a:schemeClr val="tx1"/>
                </a:solidFill>
                <a:latin typeface="Cambria" pitchFamily="18" charset="0"/>
                <a:ea typeface="Cambria" pitchFamily="18" charset="0"/>
              </a:rPr>
              <a:t>. </a:t>
            </a:r>
            <a:r>
              <a:rPr lang="de-DE" sz="1800" i="1" cap="none" dirty="0" smtClean="0">
                <a:solidFill>
                  <a:schemeClr val="tx1"/>
                </a:solidFill>
                <a:latin typeface="Cambria" pitchFamily="18" charset="0"/>
                <a:ea typeface="Cambria" pitchFamily="18" charset="0"/>
              </a:rPr>
              <a:t>H </a:t>
            </a:r>
            <a:r>
              <a:rPr lang="el-GR" sz="1800" i="1" cap="none" dirty="0" smtClean="0">
                <a:solidFill>
                  <a:schemeClr val="tx1"/>
                </a:solidFill>
                <a:latin typeface="Cambria" pitchFamily="18" charset="0"/>
                <a:ea typeface="Cambria" pitchFamily="18" charset="0"/>
              </a:rPr>
              <a:t>χώρα των </a:t>
            </a:r>
            <a:r>
              <a:rPr lang="el-GR" sz="1800" i="1" cap="none" dirty="0" err="1" smtClean="0">
                <a:solidFill>
                  <a:schemeClr val="tx1"/>
                </a:solidFill>
                <a:latin typeface="Cambria" pitchFamily="18" charset="0"/>
                <a:ea typeface="Cambria" pitchFamily="18" charset="0"/>
              </a:rPr>
              <a:t>Χάττι</a:t>
            </a:r>
            <a:r>
              <a:rPr lang="el-GR" sz="1800" i="1" cap="none" dirty="0" smtClean="0">
                <a:solidFill>
                  <a:schemeClr val="tx1"/>
                </a:solidFill>
                <a:latin typeface="Cambria" pitchFamily="18" charset="0"/>
                <a:ea typeface="Cambria" pitchFamily="18" charset="0"/>
              </a:rPr>
              <a:t> ειρήνευσε.</a:t>
            </a:r>
            <a:br>
              <a:rPr lang="el-GR" sz="1800" i="1" cap="none" dirty="0" smtClean="0">
                <a:solidFill>
                  <a:schemeClr val="tx1"/>
                </a:solidFill>
                <a:latin typeface="Cambria" pitchFamily="18" charset="0"/>
                <a:ea typeface="Cambria" pitchFamily="18" charset="0"/>
              </a:rPr>
            </a:br>
            <a:r>
              <a:rPr lang="el-GR" sz="1800" i="1" cap="none" dirty="0" smtClean="0">
                <a:solidFill>
                  <a:schemeClr val="tx1"/>
                </a:solidFill>
                <a:latin typeface="Cambria" pitchFamily="18" charset="0"/>
                <a:ea typeface="Cambria" pitchFamily="18" charset="0"/>
              </a:rPr>
              <a:t>Λεηλατήθηκε η Χαναάν με κάθε κακό.</a:t>
            </a:r>
            <a:r>
              <a:rPr lang="en-US" sz="1800" i="1" cap="none" dirty="0" smtClean="0">
                <a:solidFill>
                  <a:schemeClr val="tx1"/>
                </a:solidFill>
                <a:latin typeface="Cambria" pitchFamily="18" charset="0"/>
                <a:ea typeface="Cambria" pitchFamily="18" charset="0"/>
              </a:rPr>
              <a:t/>
            </a:r>
            <a:br>
              <a:rPr lang="en-US" sz="1800" i="1" cap="none" dirty="0" smtClean="0">
                <a:solidFill>
                  <a:schemeClr val="tx1"/>
                </a:solidFill>
                <a:latin typeface="Cambria" pitchFamily="18" charset="0"/>
                <a:ea typeface="Cambria" pitchFamily="18" charset="0"/>
              </a:rPr>
            </a:br>
            <a:r>
              <a:rPr lang="en-US" sz="1800" i="1" cap="none" dirty="0" smtClean="0">
                <a:solidFill>
                  <a:schemeClr val="tx1"/>
                </a:solidFill>
                <a:latin typeface="Cambria" pitchFamily="18" charset="0"/>
                <a:ea typeface="Cambria" pitchFamily="18" charset="0"/>
              </a:rPr>
              <a:t>To </a:t>
            </a:r>
            <a:r>
              <a:rPr lang="de-DE" sz="1800" i="1" cap="none" dirty="0" err="1" smtClean="0">
                <a:solidFill>
                  <a:schemeClr val="tx1"/>
                </a:solidFill>
                <a:latin typeface="Cambria" pitchFamily="18" charset="0"/>
                <a:ea typeface="Cambria" pitchFamily="18" charset="0"/>
              </a:rPr>
              <a:t>Asqaluni</a:t>
            </a:r>
            <a:r>
              <a:rPr lang="de-DE" sz="1800" i="1" cap="none" dirty="0" smtClean="0">
                <a:solidFill>
                  <a:schemeClr val="tx1"/>
                </a:solidFill>
                <a:latin typeface="Cambria" pitchFamily="18" charset="0"/>
                <a:ea typeface="Cambria" pitchFamily="18" charset="0"/>
              </a:rPr>
              <a:t> </a:t>
            </a:r>
            <a:r>
              <a:rPr lang="el-GR" sz="1800" i="1" cap="none" dirty="0" smtClean="0">
                <a:solidFill>
                  <a:schemeClr val="tx1"/>
                </a:solidFill>
                <a:latin typeface="Cambria" pitchFamily="18" charset="0"/>
                <a:ea typeface="Cambria" pitchFamily="18" charset="0"/>
              </a:rPr>
              <a:t>μεταφέρθηκε. </a:t>
            </a:r>
            <a:r>
              <a:rPr lang="de-DE" sz="1800" i="1" cap="none" dirty="0" err="1" smtClean="0">
                <a:solidFill>
                  <a:schemeClr val="tx1"/>
                </a:solidFill>
                <a:latin typeface="Cambria" pitchFamily="18" charset="0"/>
                <a:ea typeface="Cambria" pitchFamily="18" charset="0"/>
              </a:rPr>
              <a:t>To</a:t>
            </a:r>
            <a:r>
              <a:rPr lang="de-DE" sz="1800" i="1" cap="none" dirty="0" smtClean="0">
                <a:solidFill>
                  <a:schemeClr val="tx1"/>
                </a:solidFill>
                <a:latin typeface="Cambria" pitchFamily="18" charset="0"/>
                <a:ea typeface="Cambria" pitchFamily="18" charset="0"/>
              </a:rPr>
              <a:t> </a:t>
            </a:r>
            <a:r>
              <a:rPr lang="en-US" sz="1800" i="1" cap="none" dirty="0" smtClean="0">
                <a:solidFill>
                  <a:schemeClr val="tx1"/>
                </a:solidFill>
                <a:latin typeface="Cambria" pitchFamily="18" charset="0"/>
                <a:ea typeface="Cambria" pitchFamily="18" charset="0"/>
              </a:rPr>
              <a:t>Gezer </a:t>
            </a:r>
            <a:r>
              <a:rPr lang="el-GR" sz="1800" i="1" cap="none" dirty="0" smtClean="0">
                <a:solidFill>
                  <a:schemeClr val="tx1"/>
                </a:solidFill>
                <a:latin typeface="Cambria" pitchFamily="18" charset="0"/>
                <a:ea typeface="Cambria" pitchFamily="18" charset="0"/>
              </a:rPr>
              <a:t>κυριεύθηκε. Το </a:t>
            </a:r>
            <a:r>
              <a:rPr lang="en-US" sz="1800" i="1" cap="none" dirty="0" err="1" smtClean="0">
                <a:solidFill>
                  <a:schemeClr val="tx1"/>
                </a:solidFill>
                <a:latin typeface="Cambria" pitchFamily="18" charset="0"/>
                <a:ea typeface="Cambria" pitchFamily="18" charset="0"/>
              </a:rPr>
              <a:t>Yanoam</a:t>
            </a:r>
            <a:r>
              <a:rPr lang="en-US" sz="1800" i="1" cap="none" dirty="0" smtClean="0">
                <a:solidFill>
                  <a:schemeClr val="tx1"/>
                </a:solidFill>
                <a:latin typeface="Cambria" pitchFamily="18" charset="0"/>
                <a:ea typeface="Cambria" pitchFamily="18" charset="0"/>
              </a:rPr>
              <a:t> </a:t>
            </a:r>
            <a:r>
              <a:rPr lang="el-GR" sz="1800" i="1" cap="none" dirty="0" smtClean="0">
                <a:solidFill>
                  <a:schemeClr val="tx1"/>
                </a:solidFill>
                <a:latin typeface="Cambria" pitchFamily="18" charset="0"/>
                <a:ea typeface="Cambria" pitchFamily="18" charset="0"/>
              </a:rPr>
              <a:t>εξαφανίστηκε. Το Ισραήλ</a:t>
            </a:r>
            <a:r>
              <a:rPr lang="en-US" sz="1800" i="1" cap="none" dirty="0" smtClean="0">
                <a:solidFill>
                  <a:schemeClr val="tx1"/>
                </a:solidFill>
                <a:latin typeface="Cambria" pitchFamily="18" charset="0"/>
                <a:ea typeface="Cambria" pitchFamily="18" charset="0"/>
              </a:rPr>
              <a:t> </a:t>
            </a:r>
            <a:r>
              <a:rPr lang="el-GR" sz="1800" i="1" cap="none" dirty="0" smtClean="0">
                <a:solidFill>
                  <a:schemeClr val="tx1"/>
                </a:solidFill>
                <a:latin typeface="Cambria" pitchFamily="18" charset="0"/>
                <a:ea typeface="Cambria" pitchFamily="18" charset="0"/>
              </a:rPr>
              <a:t>καταστράφηκε – δεν υπάρχει καθόλου σπορά.</a:t>
            </a:r>
            <a:r>
              <a:rPr lang="en-US" sz="1800" i="1" cap="none" dirty="0" smtClean="0">
                <a:solidFill>
                  <a:schemeClr val="tx1"/>
                </a:solidFill>
                <a:latin typeface="Cambria" pitchFamily="18" charset="0"/>
                <a:ea typeface="Cambria" pitchFamily="18" charset="0"/>
              </a:rPr>
              <a:t/>
            </a:r>
            <a:br>
              <a:rPr lang="en-US" sz="1800" i="1" cap="none" dirty="0" smtClean="0">
                <a:solidFill>
                  <a:schemeClr val="tx1"/>
                </a:solidFill>
                <a:latin typeface="Cambria" pitchFamily="18" charset="0"/>
                <a:ea typeface="Cambria" pitchFamily="18" charset="0"/>
              </a:rPr>
            </a:br>
            <a:r>
              <a:rPr lang="de-DE" sz="1800" i="1" cap="none" dirty="0" smtClean="0">
                <a:solidFill>
                  <a:schemeClr val="tx1"/>
                </a:solidFill>
                <a:latin typeface="Cambria" pitchFamily="18" charset="0"/>
                <a:ea typeface="Cambria" pitchFamily="18" charset="0"/>
              </a:rPr>
              <a:t>H </a:t>
            </a:r>
            <a:r>
              <a:rPr lang="en-US" sz="1800" i="1" cap="none" dirty="0" err="1" smtClean="0">
                <a:solidFill>
                  <a:schemeClr val="tx1"/>
                </a:solidFill>
                <a:latin typeface="Cambria" pitchFamily="18" charset="0"/>
                <a:ea typeface="Cambria" pitchFamily="18" charset="0"/>
              </a:rPr>
              <a:t>Kharru</a:t>
            </a:r>
            <a:r>
              <a:rPr lang="de-DE" sz="1800" i="1" cap="none" dirty="0" smtClean="0">
                <a:solidFill>
                  <a:schemeClr val="tx1"/>
                </a:solidFill>
                <a:latin typeface="Cambria" pitchFamily="18" charset="0"/>
                <a:ea typeface="Cambria" pitchFamily="18" charset="0"/>
              </a:rPr>
              <a:t> </a:t>
            </a:r>
            <a:r>
              <a:rPr lang="el-GR" sz="1800" i="1" cap="none" dirty="0" smtClean="0">
                <a:solidFill>
                  <a:schemeClr val="tx1"/>
                </a:solidFill>
                <a:latin typeface="Cambria" pitchFamily="18" charset="0"/>
                <a:ea typeface="Cambria" pitchFamily="18" charset="0"/>
              </a:rPr>
              <a:t>έγινε χήρα εξαιτίας της Αιγύπτου.</a:t>
            </a:r>
            <a:r>
              <a:rPr lang="en-US" sz="1800" i="1" cap="none" dirty="0" smtClean="0">
                <a:solidFill>
                  <a:schemeClr val="tx1"/>
                </a:solidFill>
                <a:latin typeface="Cambria" pitchFamily="18" charset="0"/>
                <a:ea typeface="Cambria" pitchFamily="18" charset="0"/>
              </a:rPr>
              <a:t/>
            </a:r>
            <a:br>
              <a:rPr lang="en-US" sz="1800" i="1" cap="none" dirty="0" smtClean="0">
                <a:solidFill>
                  <a:schemeClr val="tx1"/>
                </a:solidFill>
                <a:latin typeface="Cambria" pitchFamily="18" charset="0"/>
                <a:ea typeface="Cambria" pitchFamily="18" charset="0"/>
              </a:rPr>
            </a:br>
            <a:r>
              <a:rPr lang="el-GR" sz="1800" i="1" cap="none" dirty="0" smtClean="0">
                <a:solidFill>
                  <a:schemeClr val="tx1"/>
                </a:solidFill>
                <a:latin typeface="Cambria" pitchFamily="18" charset="0"/>
                <a:ea typeface="Cambria" pitchFamily="18" charset="0"/>
              </a:rPr>
              <a:t>Όλες οι χώρες ειρήνευσαν μαζί. Όλοι όσοι ήταν</a:t>
            </a:r>
            <a:r>
              <a:rPr lang="en-US" sz="1800" i="1" cap="none" dirty="0" smtClean="0">
                <a:solidFill>
                  <a:schemeClr val="tx1"/>
                </a:solidFill>
                <a:latin typeface="Cambria" pitchFamily="18" charset="0"/>
                <a:ea typeface="Cambria" pitchFamily="18" charset="0"/>
              </a:rPr>
              <a:t> </a:t>
            </a:r>
            <a:r>
              <a:rPr lang="el-GR" sz="1800" i="1" cap="none" dirty="0" smtClean="0">
                <a:solidFill>
                  <a:schemeClr val="tx1"/>
                </a:solidFill>
                <a:latin typeface="Cambria" pitchFamily="18" charset="0"/>
                <a:ea typeface="Cambria" pitchFamily="18" charset="0"/>
              </a:rPr>
              <a:t>ανήσυχοι υποτάχθηκαν.</a:t>
            </a:r>
            <a:r>
              <a:rPr lang="en-US" sz="1800" cap="none" dirty="0" smtClean="0">
                <a:latin typeface="Cambria" pitchFamily="18" charset="0"/>
                <a:ea typeface="Cambria" pitchFamily="18" charset="0"/>
              </a:rPr>
              <a:t/>
            </a:r>
            <a:br>
              <a:rPr lang="en-US" sz="1800" cap="none" dirty="0" smtClean="0">
                <a:latin typeface="Cambria" pitchFamily="18" charset="0"/>
                <a:ea typeface="Cambria" pitchFamily="18" charset="0"/>
              </a:rPr>
            </a:br>
            <a:r>
              <a:rPr lang="en-US" sz="1800" cap="none" dirty="0" smtClean="0"/>
              <a:t/>
            </a:r>
            <a:br>
              <a:rPr lang="en-US" sz="1800" cap="none" dirty="0" smtClean="0"/>
            </a:br>
            <a:endParaRPr lang="el-GR" sz="2000" cap="none" dirty="0"/>
          </a:p>
        </p:txBody>
      </p:sp>
      <p:pic>
        <p:nvPicPr>
          <p:cNvPr id="4" name="3 - Θέση περιεχομένου" descr="800px-Petrie_1897_plate14.png"/>
          <p:cNvPicPr>
            <a:picLocks noGrp="1" noChangeAspect="1"/>
          </p:cNvPicPr>
          <p:nvPr>
            <p:ph sz="quarter" idx="1"/>
          </p:nvPr>
        </p:nvPicPr>
        <p:blipFill>
          <a:blip r:embed="rId2"/>
          <a:stretch>
            <a:fillRect/>
          </a:stretch>
        </p:blipFill>
        <p:spPr>
          <a:xfrm>
            <a:off x="428596" y="428604"/>
            <a:ext cx="4512242" cy="6136649"/>
          </a:xfrm>
        </p:spPr>
      </p:pic>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dirty="0" err="1" smtClean="0"/>
              <a:t>Ερωτησεισ</a:t>
            </a:r>
            <a:endParaRPr lang="el-GR" dirty="0"/>
          </a:p>
        </p:txBody>
      </p:sp>
      <p:sp>
        <p:nvSpPr>
          <p:cNvPr id="3" name="2 - Θέση περιεχομένου"/>
          <p:cNvSpPr>
            <a:spLocks noGrp="1"/>
          </p:cNvSpPr>
          <p:nvPr>
            <p:ph sz="quarter" idx="1"/>
          </p:nvPr>
        </p:nvSpPr>
        <p:spPr/>
        <p:txBody>
          <a:bodyPr/>
          <a:lstStyle/>
          <a:p>
            <a:r>
              <a:rPr lang="el-GR" dirty="0" smtClean="0"/>
              <a:t>Ποια συμπεράσματα προκύπτουν από τη μελέτη της αρχαίας αιγυπτιακής </a:t>
            </a:r>
            <a:r>
              <a:rPr lang="el-GR" dirty="0" smtClean="0"/>
              <a:t>θρησκείας: α. για την πολιτική, β. για την κοινωνία και γ. για την τέχνη και </a:t>
            </a:r>
            <a:r>
              <a:rPr lang="el-GR" smtClean="0"/>
              <a:t>τις επιστήμες;</a:t>
            </a:r>
            <a:endParaRPr lang="el-GR" dirty="0" smtClean="0"/>
          </a:p>
          <a:p>
            <a:endParaRPr lang="el-GR" dirty="0" smtClean="0"/>
          </a:p>
          <a:p>
            <a:r>
              <a:rPr lang="el-GR" dirty="0" smtClean="0"/>
              <a:t>Με ποιες ανάγκες των Αιγυπτίων συνδέονταν οι «επιστημονικές» τους αναζητήσεις;</a:t>
            </a:r>
          </a:p>
          <a:p>
            <a:endParaRPr lang="el-GR" dirty="0" smtClean="0"/>
          </a:p>
          <a:p>
            <a:r>
              <a:rPr lang="el-GR" dirty="0" smtClean="0"/>
              <a:t>Ποια ήταν η σχέση της πολιτικής εξέλιξης της Αιγύπτου με τη θρησκεία;</a:t>
            </a:r>
          </a:p>
          <a:p>
            <a:endParaRPr lang="el-GR" dirty="0" smtClean="0"/>
          </a:p>
          <a:p>
            <a:endParaRPr lang="el-GR"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1475656" y="548680"/>
            <a:ext cx="6696744" cy="724942"/>
          </a:xfrm>
        </p:spPr>
        <p:txBody>
          <a:bodyPr>
            <a:normAutofit/>
          </a:bodyPr>
          <a:lstStyle/>
          <a:p>
            <a:pPr algn="ctr"/>
            <a:r>
              <a:rPr lang="el-GR" sz="2400" dirty="0" smtClean="0">
                <a:latin typeface="Cambria" pitchFamily="18" charset="0"/>
                <a:ea typeface="Cambria" pitchFamily="18" charset="0"/>
              </a:rPr>
              <a:t>Το  Δ</a:t>
            </a:r>
            <a:r>
              <a:rPr lang="en-US" sz="2400" dirty="0" smtClean="0">
                <a:latin typeface="Cambria" pitchFamily="18" charset="0"/>
                <a:ea typeface="Cambria" pitchFamily="18" charset="0"/>
              </a:rPr>
              <a:t>e</a:t>
            </a:r>
            <a:r>
              <a:rPr lang="el-GR" sz="2400" dirty="0" err="1" smtClean="0">
                <a:latin typeface="Cambria" pitchFamily="18" charset="0"/>
                <a:ea typeface="Cambria" pitchFamily="18" charset="0"/>
              </a:rPr>
              <a:t>λτα</a:t>
            </a:r>
            <a:r>
              <a:rPr lang="el-GR" sz="2400" dirty="0" smtClean="0">
                <a:latin typeface="Cambria" pitchFamily="18" charset="0"/>
                <a:ea typeface="Cambria" pitchFamily="18" charset="0"/>
              </a:rPr>
              <a:t>  του  Νε</a:t>
            </a:r>
            <a:r>
              <a:rPr lang="en-US" sz="2400" dirty="0" err="1" smtClean="0">
                <a:latin typeface="Cambria" pitchFamily="18" charset="0"/>
                <a:ea typeface="Cambria" pitchFamily="18" charset="0"/>
              </a:rPr>
              <a:t>i</a:t>
            </a:r>
            <a:r>
              <a:rPr lang="el-GR" sz="2400" dirty="0" err="1" smtClean="0">
                <a:latin typeface="Cambria" pitchFamily="18" charset="0"/>
                <a:ea typeface="Cambria" pitchFamily="18" charset="0"/>
              </a:rPr>
              <a:t>λου</a:t>
            </a:r>
            <a:r>
              <a:rPr lang="el-GR" sz="2400" dirty="0" smtClean="0">
                <a:latin typeface="Cambria" pitchFamily="18" charset="0"/>
                <a:ea typeface="Cambria" pitchFamily="18" charset="0"/>
              </a:rPr>
              <a:t> (</a:t>
            </a:r>
            <a:r>
              <a:rPr lang="el-GR" sz="2400" dirty="0" err="1" smtClean="0">
                <a:latin typeface="Cambria" pitchFamily="18" charset="0"/>
                <a:ea typeface="Cambria" pitchFamily="18" charset="0"/>
              </a:rPr>
              <a:t>αεροφωτογραφ</a:t>
            </a:r>
            <a:r>
              <a:rPr lang="en-US" sz="2400" dirty="0" err="1" smtClean="0">
                <a:latin typeface="Cambria" pitchFamily="18" charset="0"/>
                <a:ea typeface="Cambria" pitchFamily="18" charset="0"/>
              </a:rPr>
              <a:t>i</a:t>
            </a:r>
            <a:r>
              <a:rPr lang="el-GR" sz="2400" dirty="0" smtClean="0">
                <a:latin typeface="Cambria" pitchFamily="18" charset="0"/>
                <a:ea typeface="Cambria" pitchFamily="18" charset="0"/>
              </a:rPr>
              <a:t>α)</a:t>
            </a:r>
            <a:endParaRPr lang="el-GR" sz="2400" dirty="0">
              <a:latin typeface="Cambria" pitchFamily="18" charset="0"/>
              <a:ea typeface="Cambria" pitchFamily="18" charset="0"/>
            </a:endParaRPr>
          </a:p>
        </p:txBody>
      </p:sp>
      <p:pic>
        <p:nvPicPr>
          <p:cNvPr id="4" name="3 - Θέση περιεχομένου" descr="Δέλτα Νείλου.jpg"/>
          <p:cNvPicPr>
            <a:picLocks noGrp="1" noChangeAspect="1"/>
          </p:cNvPicPr>
          <p:nvPr>
            <p:ph sz="quarter" idx="1"/>
          </p:nvPr>
        </p:nvPicPr>
        <p:blipFill>
          <a:blip r:embed="rId2" cstate="print"/>
          <a:stretch>
            <a:fillRect/>
          </a:stretch>
        </p:blipFill>
        <p:spPr>
          <a:xfrm>
            <a:off x="2051720" y="1268760"/>
            <a:ext cx="5328592" cy="5211221"/>
          </a:xfrm>
        </p:spPr>
      </p:pic>
      <p:sp>
        <p:nvSpPr>
          <p:cNvPr id="5" name="1 - Τίτλος"/>
          <p:cNvSpPr txBox="1">
            <a:spLocks/>
          </p:cNvSpPr>
          <p:nvPr/>
        </p:nvSpPr>
        <p:spPr>
          <a:xfrm>
            <a:off x="1115616" y="188640"/>
            <a:ext cx="2059320" cy="504056"/>
          </a:xfrm>
          <a:prstGeom prst="rect">
            <a:avLst/>
          </a:prstGeom>
        </p:spPr>
        <p:txBody>
          <a:bodyPr anchor="ctr">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l-GR" sz="2000" b="0" i="1" u="none" strike="noStrike" kern="1200" cap="none" spc="0" normalizeH="0" baseline="0" noProof="0" dirty="0" smtClean="0">
                <a:ln>
                  <a:noFill/>
                </a:ln>
                <a:solidFill>
                  <a:schemeClr val="tx1"/>
                </a:solidFill>
                <a:effectLst>
                  <a:outerShdw blurRad="50000" dist="30000" dir="5400000" algn="tl" rotWithShape="0">
                    <a:srgbClr val="000000">
                      <a:alpha val="30000"/>
                    </a:srgbClr>
                  </a:outerShdw>
                </a:effectLst>
                <a:uLnTx/>
                <a:uFillTx/>
                <a:latin typeface="Calibri" pitchFamily="34" charset="0"/>
                <a:ea typeface="+mj-ea"/>
                <a:cs typeface="+mj-cs"/>
              </a:rPr>
              <a:t>Η  Αίγυπτος</a:t>
            </a:r>
            <a:endParaRPr kumimoji="0" lang="el-GR" sz="2000" b="0" i="1" u="none" strike="noStrike" kern="1200" cap="none" spc="0" normalizeH="0" baseline="0" noProof="0" dirty="0">
              <a:ln>
                <a:noFill/>
              </a:ln>
              <a:solidFill>
                <a:schemeClr val="tx1"/>
              </a:solidFill>
              <a:effectLst>
                <a:outerShdw blurRad="50000" dist="30000" dir="5400000" algn="tl" rotWithShape="0">
                  <a:srgbClr val="000000">
                    <a:alpha val="30000"/>
                  </a:srgbClr>
                </a:outerShdw>
              </a:effectLst>
              <a:uLnTx/>
              <a:uFillTx/>
              <a:latin typeface="Calibri" pitchFamily="34" charset="0"/>
              <a:ea typeface="+mj-ea"/>
              <a:cs typeface="+mj-cs"/>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 Θέση περιεχομένου" descr="Νείλος.jpg"/>
          <p:cNvPicPr>
            <a:picLocks noGrp="1" noChangeAspect="1"/>
          </p:cNvPicPr>
          <p:nvPr>
            <p:ph sz="quarter" idx="1"/>
          </p:nvPr>
        </p:nvPicPr>
        <p:blipFill>
          <a:blip r:embed="rId2" cstate="print"/>
          <a:stretch>
            <a:fillRect/>
          </a:stretch>
        </p:blipFill>
        <p:spPr>
          <a:xfrm>
            <a:off x="976287" y="1071546"/>
            <a:ext cx="7048549" cy="5286412"/>
          </a:xfrm>
        </p:spPr>
      </p:pic>
      <p:sp>
        <p:nvSpPr>
          <p:cNvPr id="5" name="1 - Τίτλος"/>
          <p:cNvSpPr txBox="1">
            <a:spLocks/>
          </p:cNvSpPr>
          <p:nvPr/>
        </p:nvSpPr>
        <p:spPr>
          <a:xfrm>
            <a:off x="1187624" y="188640"/>
            <a:ext cx="2059320" cy="504056"/>
          </a:xfrm>
          <a:prstGeom prst="rect">
            <a:avLst/>
          </a:prstGeom>
        </p:spPr>
        <p:txBody>
          <a:bodyPr anchor="ctr">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l-GR" sz="2000" b="0" i="1" u="none" strike="noStrike" kern="1200" cap="none" spc="0" normalizeH="0" baseline="0" noProof="0" dirty="0" smtClean="0">
                <a:ln>
                  <a:noFill/>
                </a:ln>
                <a:solidFill>
                  <a:schemeClr val="tx1"/>
                </a:solidFill>
                <a:effectLst>
                  <a:outerShdw blurRad="50000" dist="30000" dir="5400000" algn="tl" rotWithShape="0">
                    <a:srgbClr val="000000">
                      <a:alpha val="30000"/>
                    </a:srgbClr>
                  </a:outerShdw>
                </a:effectLst>
                <a:uLnTx/>
                <a:uFillTx/>
                <a:latin typeface="Calibri" pitchFamily="34" charset="0"/>
                <a:ea typeface="+mj-ea"/>
                <a:cs typeface="+mj-cs"/>
              </a:rPr>
              <a:t>Η  Αίγυπτος</a:t>
            </a:r>
            <a:endParaRPr kumimoji="0" lang="el-GR" sz="2000" b="0" i="1" u="none" strike="noStrike" kern="1200" cap="none" spc="0" normalizeH="0" baseline="0" noProof="0" dirty="0">
              <a:ln>
                <a:noFill/>
              </a:ln>
              <a:solidFill>
                <a:schemeClr val="tx1"/>
              </a:solidFill>
              <a:effectLst>
                <a:outerShdw blurRad="50000" dist="30000" dir="5400000" algn="tl" rotWithShape="0">
                  <a:srgbClr val="000000">
                    <a:alpha val="30000"/>
                  </a:srgbClr>
                </a:outerShdw>
              </a:effectLst>
              <a:uLnTx/>
              <a:uFillTx/>
              <a:latin typeface="Calibri" pitchFamily="34" charset="0"/>
              <a:ea typeface="+mj-ea"/>
              <a:cs typeface="+mj-cs"/>
            </a:endParaRPr>
          </a:p>
        </p:txBody>
      </p:sp>
    </p:spTree>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Προεξοχή">
  <a:themeElements>
    <a:clrScheme name="Προεξοχή">
      <a:dk1>
        <a:sysClr val="windowText" lastClr="000000"/>
      </a:dk1>
      <a:lt1>
        <a:sysClr val="window" lastClr="FFFFFF"/>
      </a:lt1>
      <a:dk2>
        <a:srgbClr val="575F6D"/>
      </a:dk2>
      <a:lt2>
        <a:srgbClr val="FFF39D"/>
      </a:lt2>
      <a:accent1>
        <a:srgbClr val="FE8637"/>
      </a:accent1>
      <a:accent2>
        <a:srgbClr val="7598D9"/>
      </a:accent2>
      <a:accent3>
        <a:srgbClr val="B32C16"/>
      </a:accent3>
      <a:accent4>
        <a:srgbClr val="F5CD2D"/>
      </a:accent4>
      <a:accent5>
        <a:srgbClr val="AEBAD5"/>
      </a:accent5>
      <a:accent6>
        <a:srgbClr val="777C84"/>
      </a:accent6>
      <a:hlink>
        <a:srgbClr val="D2611C"/>
      </a:hlink>
      <a:folHlink>
        <a:srgbClr val="3B435B"/>
      </a:folHlink>
    </a:clrScheme>
    <a:fontScheme name="Προεξοχή">
      <a:majorFont>
        <a:latin typeface="Century Schoolbook"/>
        <a:ea typeface=""/>
        <a:cs typeface=""/>
        <a:font script="Jpan" typeface="ＭＳ Ｐ明朝"/>
        <a:font script="Hang" typeface="휴먼매직체"/>
        <a:font script="Hans" typeface="华文楷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entury Schoolbook"/>
        <a:ea typeface=""/>
        <a:cs typeface=""/>
        <a:font script="Jpan" typeface="ＭＳ Ｐ明朝"/>
        <a:font script="Hang" typeface="휴먼매직체"/>
        <a:font script="Hans" typeface="宋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Προεξοχή">
      <a:fillStyleLst>
        <a:solidFill>
          <a:schemeClr val="phClr"/>
        </a:solidFill>
        <a:gradFill rotWithShape="1">
          <a:gsLst>
            <a:gs pos="0">
              <a:schemeClr val="phClr">
                <a:tint val="35000"/>
                <a:satMod val="260000"/>
              </a:schemeClr>
            </a:gs>
            <a:gs pos="30000">
              <a:schemeClr val="phClr">
                <a:tint val="38000"/>
                <a:satMod val="260000"/>
              </a:schemeClr>
            </a:gs>
            <a:gs pos="75000">
              <a:schemeClr val="phClr">
                <a:tint val="55000"/>
                <a:satMod val="255000"/>
              </a:schemeClr>
            </a:gs>
            <a:gs pos="100000">
              <a:schemeClr val="phClr">
                <a:tint val="70000"/>
                <a:satMod val="255000"/>
              </a:schemeClr>
            </a:gs>
          </a:gsLst>
          <a:path path="circle">
            <a:fillToRect l="5000" t="100000" r="120000" b="10000"/>
          </a:path>
        </a:gradFill>
        <a:gradFill rotWithShape="1">
          <a:gsLst>
            <a:gs pos="0">
              <a:schemeClr val="phClr">
                <a:shade val="63000"/>
                <a:satMod val="165000"/>
              </a:schemeClr>
            </a:gs>
            <a:gs pos="30000">
              <a:schemeClr val="phClr">
                <a:shade val="58000"/>
                <a:satMod val="165000"/>
              </a:schemeClr>
            </a:gs>
            <a:gs pos="75000">
              <a:schemeClr val="phClr">
                <a:shade val="30000"/>
                <a:satMod val="175000"/>
              </a:schemeClr>
            </a:gs>
            <a:gs pos="100000">
              <a:schemeClr val="phClr">
                <a:shade val="15000"/>
                <a:satMod val="175000"/>
              </a:schemeClr>
            </a:gs>
          </a:gsLst>
          <a:path path="circle">
            <a:fillToRect l="5000" t="100000" r="120000" b="10000"/>
          </a:path>
        </a:gradFill>
      </a:fillStyleLst>
      <a:lnStyleLst>
        <a:ln w="12700" cap="flat" cmpd="sng" algn="ctr">
          <a:solidFill>
            <a:schemeClr val="phClr">
              <a:shade val="70000"/>
              <a:satMod val="150000"/>
            </a:schemeClr>
          </a:solidFill>
          <a:prstDash val="solid"/>
        </a:ln>
        <a:ln w="25400" cap="flat" cmpd="sng" algn="ctr">
          <a:solidFill>
            <a:schemeClr val="phClr"/>
          </a:solidFill>
          <a:prstDash val="solid"/>
        </a:ln>
        <a:ln w="34925" cap="flat" cmpd="sng" algn="ctr">
          <a:solidFill>
            <a:schemeClr val="phClr"/>
          </a:solidFill>
          <a:prstDash val="solid"/>
        </a:ln>
      </a:lnStyleLst>
      <a:effectStyleLst>
        <a:effectStyle>
          <a:effectLst>
            <a:outerShdw blurRad="50800" dist="25000" dir="5400000" rotWithShape="0">
              <a:srgbClr val="000000">
                <a:alpha val="40000"/>
              </a:srgbClr>
            </a:outerShdw>
          </a:effectLst>
        </a:effectStyle>
        <a:effectStyle>
          <a:effectLst>
            <a:outerShdw blurRad="50800" dist="20000" dir="5400000" rotWithShape="0">
              <a:srgbClr val="000000">
                <a:alpha val="42000"/>
              </a:srgbClr>
            </a:outerShdw>
          </a:effectLst>
        </a:effectStyle>
        <a:effectStyle>
          <a:effectLst>
            <a:outerShdw blurRad="50800" dist="20000" dir="5400000" rotWithShape="0">
              <a:srgbClr val="000000">
                <a:alpha val="42000"/>
              </a:srgbClr>
            </a:outerShdw>
          </a:effectLst>
          <a:scene3d>
            <a:camera prst="orthographicFront">
              <a:rot lat="0" lon="0" rev="0"/>
            </a:camera>
            <a:lightRig rig="balanced" dir="t">
              <a:rot lat="0" lon="0" rev="0"/>
            </a:lightRig>
          </a:scene3d>
          <a:sp3d>
            <a:bevelT w="47625" h="69850"/>
            <a:contourClr>
              <a:schemeClr val="lt1"/>
            </a:contourClr>
          </a:sp3d>
        </a:effectStyle>
      </a:effectStyleLst>
      <a:bgFillStyleLst>
        <a:solidFill>
          <a:schemeClr val="phClr"/>
        </a:solidFill>
        <a:gradFill rotWithShape="1">
          <a:gsLst>
            <a:gs pos="0">
              <a:schemeClr val="phClr">
                <a:shade val="58000"/>
                <a:satMod val="125000"/>
              </a:schemeClr>
            </a:gs>
            <a:gs pos="40000">
              <a:schemeClr val="phClr">
                <a:tint val="90000"/>
                <a:shade val="90000"/>
                <a:satMod val="120000"/>
              </a:schemeClr>
            </a:gs>
            <a:gs pos="100000">
              <a:schemeClr val="phClr">
                <a:tint val="50000"/>
              </a:schemeClr>
            </a:gs>
          </a:gsLst>
          <a:lin ang="16200000" scaled="1"/>
        </a:gradFill>
        <a:blipFill>
          <a:blip xmlns:r="http://schemas.openxmlformats.org/officeDocument/2006/relationships" r:embed="rId1">
            <a:duotone>
              <a:schemeClr val="phClr">
                <a:shade val="80000"/>
              </a:schemeClr>
              <a:schemeClr val="phClr">
                <a:tint val="91000"/>
              </a:schemeClr>
            </a:duotone>
          </a:blip>
          <a:tile tx="0" ty="0" sx="40000" sy="50000" flip="y" algn="tl"/>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Oriel</Template>
  <TotalTime>1375</TotalTime>
  <Words>683</Words>
  <Application>Microsoft Office PowerPoint</Application>
  <PresentationFormat>Προβολή στην οθόνη (4:3)</PresentationFormat>
  <Paragraphs>174</Paragraphs>
  <Slides>72</Slides>
  <Notes>0</Notes>
  <HiddenSlides>0</HiddenSlides>
  <MMClips>0</MMClips>
  <ScaleCrop>false</ScaleCrop>
  <HeadingPairs>
    <vt:vector size="4" baseType="variant">
      <vt:variant>
        <vt:lpstr>Θέμα</vt:lpstr>
      </vt:variant>
      <vt:variant>
        <vt:i4>1</vt:i4>
      </vt:variant>
      <vt:variant>
        <vt:lpstr>Τίτλοι διαφανειών</vt:lpstr>
      </vt:variant>
      <vt:variant>
        <vt:i4>72</vt:i4>
      </vt:variant>
    </vt:vector>
  </HeadingPairs>
  <TitlesOfParts>
    <vt:vector size="73" baseType="lpstr">
      <vt:lpstr>Προεξοχή</vt:lpstr>
      <vt:lpstr>ΠΟΛΙΤΙΣΜΟΙ   ΤΗΣ  ΕΓΓΥΣ  ΑΝΑΤΟΛΗΣ</vt:lpstr>
      <vt:lpstr>Προκαταρκτικεσ ερωτησεισ</vt:lpstr>
      <vt:lpstr>Πυραμιδεσ; </vt:lpstr>
      <vt:lpstr>Διαφάνεια 4</vt:lpstr>
      <vt:lpstr>Διαφάνεια 5</vt:lpstr>
      <vt:lpstr>Διαφάνεια 6</vt:lpstr>
      <vt:lpstr>Διαφάνεια 7</vt:lpstr>
      <vt:lpstr>Το  Δeλτα  του  Νεiλου (αεροφωτογραφiα)</vt:lpstr>
      <vt:lpstr>Διαφάνεια 9</vt:lpstr>
      <vt:lpstr>Διαφάνεια 10</vt:lpstr>
      <vt:lpstr>ΜΕ ΤΙ ΑΣΧΟΛΕΙΤΑΙ Ο ΕΙΚΟΝΙΖΟΜΕΝΟΣ;</vt:lpstr>
      <vt:lpstr>Διαφάνεια 12</vt:lpstr>
      <vt:lpstr>Διαφάνεια 13</vt:lpstr>
      <vt:lpstr>Διαφάνεια 14</vt:lpstr>
      <vt:lpstr>Διαφάνεια 15</vt:lpstr>
      <vt:lpstr>Διαφάνεια 16</vt:lpstr>
      <vt:lpstr>Διαφάνεια 17</vt:lpstr>
      <vt:lpstr>Διαφάνεια 18</vt:lpstr>
      <vt:lpstr>Διαφάνεια 19</vt:lpstr>
      <vt:lpstr>Διαφάνεια 20</vt:lpstr>
      <vt:lpstr>Διαφάνεια 21</vt:lpstr>
      <vt:lpstr>Διαφάνεια 22</vt:lpstr>
      <vt:lpstr>Διαφάνεια 23</vt:lpstr>
      <vt:lpstr>Διαφάνεια 24</vt:lpstr>
      <vt:lpstr>Διαφάνεια 25</vt:lpstr>
      <vt:lpstr>Διαφάνεια 26</vt:lpstr>
      <vt:lpstr>Διαφάνεια 27</vt:lpstr>
      <vt:lpstr>πα</vt:lpstr>
      <vt:lpstr>μπαστετ</vt:lpstr>
      <vt:lpstr>ανουβισ</vt:lpstr>
      <vt:lpstr>τεφνουτ</vt:lpstr>
      <vt:lpstr>ΡΑ, ΙΣΙΣ ΚΑΙ ΩΡΟΣ</vt:lpstr>
      <vt:lpstr>ΙΣΙΣ ΚΑΙ ΩΡΟΣ</vt:lpstr>
      <vt:lpstr>σετι</vt:lpstr>
      <vt:lpstr>ΙΣΙΣ</vt:lpstr>
      <vt:lpstr>ΙΣΙΣ</vt:lpstr>
      <vt:lpstr>Διαφάνεια 37</vt:lpstr>
      <vt:lpstr>Oi θεοι σεθ και ωροσ προστατευουν τον φαραω</vt:lpstr>
      <vt:lpstr>Διαφάνεια 39</vt:lpstr>
      <vt:lpstr>Ακενατον και νεφερτιτη</vt:lpstr>
      <vt:lpstr>Διαφάνεια 41</vt:lpstr>
      <vt:lpstr>Ταρίχευση νεκρών   οι νεκροί μουμιοποιημένοι τοποθετούνταν σε ειδικά ξύλινα φέρετρα, ζωγραφισμένα με το πορτραίτο του νεκρού</vt:lpstr>
      <vt:lpstr>Διαφάνεια 43</vt:lpstr>
      <vt:lpstr>Ο Ηροδοτοσ για τισ πυραμιδεσ </vt:lpstr>
      <vt:lpstr>Ναός Χάτσεψουτ στο Λούξορ</vt:lpstr>
      <vt:lpstr>Διαφάνεια 46</vt:lpstr>
      <vt:lpstr>Πυραμιδα του Djozer (ζoζερ)  2667-2648 π.Χ.</vt:lpstr>
      <vt:lpstr>Διαφάνεια 48</vt:lpstr>
      <vt:lpstr>Χενκα ο υπευθυνοσ αξιωματουχοσ για την κατασκευη τησ πυραμιδασ του φαραω σνεφρου – 2613-2589 π.Χ.</vt:lpstr>
      <vt:lpstr>Διαφάνεια 50</vt:lpstr>
      <vt:lpstr>Ταφοσ με αναπαρασταση τεχνιτων</vt:lpstr>
      <vt:lpstr>Διαφάνεια 52</vt:lpstr>
      <vt:lpstr>Διαφάνεια 53</vt:lpstr>
      <vt:lpstr>Διαφάνεια 54</vt:lpstr>
      <vt:lpstr>Η στήλη της Ροζέτας  </vt:lpstr>
      <vt:lpstr>ΘΕΑ ΝΟΥΤ   Η ΔΗΜΙΟΥΡΓΙΑ ΤΟΥ ΣΥΜΠΑΝΤΟΣ</vt:lpstr>
      <vt:lpstr>Διαφάνεια 57</vt:lpstr>
      <vt:lpstr>Τοιχογραφία από εσωτερικό τάφου ζυθοποιού</vt:lpstr>
      <vt:lpstr>Διαφάνεια 59</vt:lpstr>
      <vt:lpstr>Ραμσησ β΄ εναντιον λαων τησ θαλασσασ</vt:lpstr>
      <vt:lpstr>Τουταγχαμων 1332-1323 π.Χ.</vt:lpstr>
      <vt:lpstr>Διαφάνεια 62</vt:lpstr>
      <vt:lpstr>Διαφάνεια 63</vt:lpstr>
      <vt:lpstr>Διαφάνεια 64</vt:lpstr>
      <vt:lpstr>Διαφάνεια 65</vt:lpstr>
      <vt:lpstr>Διαφάνεια 66</vt:lpstr>
      <vt:lpstr>Διαφάνεια 67</vt:lpstr>
      <vt:lpstr>Διαφάνεια 68</vt:lpstr>
      <vt:lpstr>Διαφάνεια 69</vt:lpstr>
      <vt:lpstr>Στηλη του μερνεπτα</vt:lpstr>
      <vt:lpstr>Χρονικό του Μερνεπτά   Οι πρίγκηπες είναι κατάκοιτοι και λένε «Ειρήνη»! Κανένας δεν σηκώνει κεφάλι ανάμεσα στα Εννιά Τόξα. Ερήμωση στο Tjehenu. H χώρα των Χάττι ειρήνευσε. Λεηλατήθηκε η Χαναάν με κάθε κακό. To Asqaluni μεταφέρθηκε. To Gezer κυριεύθηκε. Το Yanoam εξαφανίστηκε. Το Ισραήλ καταστράφηκε – δεν υπάρχει καθόλου σπορά. H Kharru έγινε χήρα εξαιτίας της Αιγύπτου. Όλες οι χώρες ειρήνευσαν μαζί. Όλοι όσοι ήταν ανήσυχοι υποτάχθηκαν.  </vt:lpstr>
      <vt:lpstr>Ερωτησεισ</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ΠΟΛΙΤΙΣΜΟΙ   ΤΗΣ  ΕΓΓΥΣ  ΑΝΑΤΟΛΗΣ</dc:title>
  <dc:creator>Owner</dc:creator>
  <cp:lastModifiedBy>USER1</cp:lastModifiedBy>
  <cp:revision>100</cp:revision>
  <dcterms:created xsi:type="dcterms:W3CDTF">2014-05-02T14:42:40Z</dcterms:created>
  <dcterms:modified xsi:type="dcterms:W3CDTF">2023-09-12T20:37:41Z</dcterms:modified>
</cp:coreProperties>
</file>