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81" r:id="rId3"/>
    <p:sldId id="259" r:id="rId4"/>
    <p:sldId id="261" r:id="rId5"/>
    <p:sldId id="263" r:id="rId6"/>
    <p:sldId id="264" r:id="rId7"/>
    <p:sldId id="280" r:id="rId8"/>
    <p:sldId id="260" r:id="rId9"/>
    <p:sldId id="262" r:id="rId10"/>
    <p:sldId id="265" r:id="rId11"/>
    <p:sldId id="285" r:id="rId12"/>
    <p:sldId id="286" r:id="rId13"/>
    <p:sldId id="287" r:id="rId14"/>
    <p:sldId id="288" r:id="rId15"/>
    <p:sldId id="289" r:id="rId16"/>
    <p:sldId id="290" r:id="rId17"/>
    <p:sldId id="283" r:id="rId18"/>
    <p:sldId id="282" r:id="rId19"/>
    <p:sldId id="291" r:id="rId20"/>
    <p:sldId id="292" r:id="rId21"/>
    <p:sldId id="293" r:id="rId22"/>
    <p:sldId id="284" r:id="rId23"/>
    <p:sldId id="311" r:id="rId24"/>
    <p:sldId id="294" r:id="rId25"/>
    <p:sldId id="295" r:id="rId26"/>
    <p:sldId id="296" r:id="rId27"/>
    <p:sldId id="297" r:id="rId28"/>
    <p:sldId id="298" r:id="rId29"/>
    <p:sldId id="300" r:id="rId30"/>
    <p:sldId id="316" r:id="rId31"/>
    <p:sldId id="317" r:id="rId32"/>
    <p:sldId id="312" r:id="rId33"/>
    <p:sldId id="314" r:id="rId34"/>
    <p:sldId id="315" r:id="rId35"/>
    <p:sldId id="313" r:id="rId36"/>
    <p:sldId id="299" r:id="rId37"/>
    <p:sldId id="301" r:id="rId38"/>
    <p:sldId id="302" r:id="rId39"/>
    <p:sldId id="303" r:id="rId40"/>
    <p:sldId id="304" r:id="rId41"/>
    <p:sldId id="305" r:id="rId42"/>
    <p:sldId id="306" r:id="rId43"/>
    <p:sldId id="307" r:id="rId44"/>
    <p:sldId id="308" r:id="rId45"/>
    <p:sldId id="309" r:id="rId46"/>
    <p:sldId id="310" r:id="rId47"/>
  </p:sldIdLst>
  <p:sldSz cx="9144000" cy="6858000" type="screen4x3"/>
  <p:notesSz cx="7104063" cy="10234613"/>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3667" autoAdjust="0"/>
  </p:normalViewPr>
  <p:slideViewPr>
    <p:cSldViewPr>
      <p:cViewPr varScale="1">
        <p:scale>
          <a:sx n="64" d="100"/>
          <a:sy n="64" d="100"/>
        </p:scale>
        <p:origin x="-1482"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1"/>
      </p:bgRef>
    </p:bg>
    <p:spTree>
      <p:nvGrpSpPr>
        <p:cNvPr id="1" name=""/>
        <p:cNvGrpSpPr/>
        <p:nvPr/>
      </p:nvGrpSpPr>
      <p:grpSpPr>
        <a:xfrm>
          <a:off x="0" y="0"/>
          <a:ext cx="0" cy="0"/>
          <a:chOff x="0" y="0"/>
          <a:chExt cx="0" cy="0"/>
        </a:xfrm>
      </p:grpSpPr>
      <p:sp>
        <p:nvSpPr>
          <p:cNvPr id="8" name="7 - Τίτλος"/>
          <p:cNvSpPr>
            <a:spLocks noGrp="1"/>
          </p:cNvSpPr>
          <p:nvPr>
            <p:ph type="ctrTitle"/>
          </p:nvPr>
        </p:nvSpPr>
        <p:spPr>
          <a:xfrm>
            <a:off x="2286000" y="3124200"/>
            <a:ext cx="6172200" cy="1894362"/>
          </a:xfrm>
        </p:spPr>
        <p:txBody>
          <a:bodyPr/>
          <a:lstStyle>
            <a:lvl1pPr>
              <a:defRPr b="1"/>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bwMode="auto">
          <a:xfrm rot="5400000">
            <a:off x="7764621" y="1174097"/>
            <a:ext cx="2286000" cy="381000"/>
          </a:xfrm>
        </p:spPr>
        <p:txBody>
          <a:bodyPr/>
          <a:lstStyle/>
          <a:p>
            <a:fld id="{7D74D127-A148-482F-BF49-0CE8F181A3FD}" type="datetimeFigureOut">
              <a:rPr lang="el-GR" smtClean="0"/>
              <a:pPr/>
              <a:t>24/2/2021</a:t>
            </a:fld>
            <a:endParaRPr lang="el-GR"/>
          </a:p>
        </p:txBody>
      </p:sp>
      <p:sp>
        <p:nvSpPr>
          <p:cNvPr id="17" name="16 - Θέση υποσέλιδου"/>
          <p:cNvSpPr>
            <a:spLocks noGrp="1"/>
          </p:cNvSpPr>
          <p:nvPr>
            <p:ph type="ftr" sz="quarter" idx="11"/>
          </p:nvPr>
        </p:nvSpPr>
        <p:spPr bwMode="auto">
          <a:xfrm rot="5400000">
            <a:off x="7077269" y="4181669"/>
            <a:ext cx="3657600" cy="384048"/>
          </a:xfrm>
        </p:spPr>
        <p:txBody>
          <a:bodyPr/>
          <a:lstStyle/>
          <a:p>
            <a:endParaRPr lang="el-GR"/>
          </a:p>
        </p:txBody>
      </p:sp>
      <p:sp>
        <p:nvSpPr>
          <p:cNvPr id="10" name="9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 Ευθεία γραμμή σύνδεσης"/>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 Έλλειψη"/>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 Έλλειψη"/>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 Έλλειψη"/>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 Έλλειψη"/>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 Θέση αριθμού διαφάνειας"/>
          <p:cNvSpPr>
            <a:spLocks noGrp="1"/>
          </p:cNvSpPr>
          <p:nvPr>
            <p:ph type="sldNum" sz="quarter" idx="12"/>
          </p:nvPr>
        </p:nvSpPr>
        <p:spPr bwMode="auto">
          <a:xfrm>
            <a:off x="1325544" y="4928702"/>
            <a:ext cx="609600" cy="517524"/>
          </a:xfrm>
        </p:spPr>
        <p:txBody>
          <a:bodyPr/>
          <a:lstStyle/>
          <a:p>
            <a:fld id="{BCD70431-5ABF-4491-A41C-2E9B15D44812}"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7D74D127-A148-482F-BF49-0CE8F181A3FD}" type="datetimeFigureOut">
              <a:rPr lang="el-GR" smtClean="0"/>
              <a:pPr/>
              <a:t>24/2/2021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CD70431-5ABF-4491-A41C-2E9B15D44812}"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9"/>
            <a:ext cx="1676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7D74D127-A148-482F-BF49-0CE8F181A3FD}" type="datetimeFigureOut">
              <a:rPr lang="el-GR" smtClean="0"/>
              <a:pPr/>
              <a:t>24/2/2021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CD70431-5ABF-4491-A41C-2E9B15D44812}"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8" name="7 - Θέση περιεχομένου"/>
          <p:cNvSpPr>
            <a:spLocks noGrp="1"/>
          </p:cNvSpPr>
          <p:nvPr>
            <p:ph sz="quarter" idx="1"/>
          </p:nvPr>
        </p:nvSpPr>
        <p:spPr>
          <a:xfrm>
            <a:off x="457200" y="1600200"/>
            <a:ext cx="7467600" cy="487375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4"/>
          </p:nvPr>
        </p:nvSpPr>
        <p:spPr/>
        <p:txBody>
          <a:bodyPr rtlCol="0"/>
          <a:lstStyle/>
          <a:p>
            <a:fld id="{7D74D127-A148-482F-BF49-0CE8F181A3FD}" type="datetimeFigureOut">
              <a:rPr lang="el-GR" smtClean="0"/>
              <a:pPr/>
              <a:t>24/2/2021</a:t>
            </a:fld>
            <a:endParaRPr lang="el-GR"/>
          </a:p>
        </p:txBody>
      </p:sp>
      <p:sp>
        <p:nvSpPr>
          <p:cNvPr id="9" name="8 - Θέση αριθμού διαφάνειας"/>
          <p:cNvSpPr>
            <a:spLocks noGrp="1"/>
          </p:cNvSpPr>
          <p:nvPr>
            <p:ph type="sldNum" sz="quarter" idx="15"/>
          </p:nvPr>
        </p:nvSpPr>
        <p:spPr/>
        <p:txBody>
          <a:bodyPr rtlCol="0"/>
          <a:lstStyle/>
          <a:p>
            <a:fld id="{BCD70431-5ABF-4491-A41C-2E9B15D44812}" type="slidenum">
              <a:rPr lang="el-GR" smtClean="0"/>
              <a:pPr/>
              <a:t>‹#›</a:t>
            </a:fld>
            <a:endParaRPr lang="el-GR"/>
          </a:p>
        </p:txBody>
      </p:sp>
      <p:sp>
        <p:nvSpPr>
          <p:cNvPr id="10" name="9 - Θέση υποσέλιδου"/>
          <p:cNvSpPr>
            <a:spLocks noGrp="1"/>
          </p:cNvSpPr>
          <p:nvPr>
            <p:ph type="ftr" sz="quarter" idx="16"/>
          </p:nvPr>
        </p:nvSpPr>
        <p:spPr/>
        <p:txBody>
          <a:bodyPr rtlCol="0"/>
          <a:lstStyle/>
          <a:p>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0" y="2895600"/>
            <a:ext cx="6172200" cy="2053590"/>
          </a:xfrm>
        </p:spPr>
        <p:txBody>
          <a:bodyPr/>
          <a:lstStyle>
            <a:lvl1pPr algn="l">
              <a:buNone/>
              <a:defRPr sz="3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bwMode="auto">
          <a:xfrm rot="5400000">
            <a:off x="7763256" y="1170432"/>
            <a:ext cx="2286000" cy="381000"/>
          </a:xfrm>
        </p:spPr>
        <p:txBody>
          <a:bodyPr/>
          <a:lstStyle/>
          <a:p>
            <a:fld id="{7D74D127-A148-482F-BF49-0CE8F181A3FD}" type="datetimeFigureOut">
              <a:rPr lang="el-GR" smtClean="0"/>
              <a:pPr/>
              <a:t>24/2/2021</a:t>
            </a:fld>
            <a:endParaRPr lang="el-GR"/>
          </a:p>
        </p:txBody>
      </p:sp>
      <p:sp>
        <p:nvSpPr>
          <p:cNvPr id="5" name="4 - Θέση υποσέλιδου"/>
          <p:cNvSpPr>
            <a:spLocks noGrp="1"/>
          </p:cNvSpPr>
          <p:nvPr>
            <p:ph type="ftr" sz="quarter" idx="11"/>
          </p:nvPr>
        </p:nvSpPr>
        <p:spPr bwMode="auto">
          <a:xfrm rot="5400000">
            <a:off x="7077456" y="4178808"/>
            <a:ext cx="3657600" cy="384048"/>
          </a:xfrm>
        </p:spPr>
        <p:txBody>
          <a:bodyPr/>
          <a:lstStyle/>
          <a:p>
            <a:endParaRPr lang="el-GR"/>
          </a:p>
        </p:txBody>
      </p:sp>
      <p:sp>
        <p:nvSpPr>
          <p:cNvPr id="9" name="8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 Έλλειψη"/>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 Έλλειψη"/>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Έλλειψη"/>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 Έλλειψη"/>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 Ευθεία γραμμή σύνδεσης"/>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 Θέση αριθμού διαφάνειας"/>
          <p:cNvSpPr>
            <a:spLocks noGrp="1"/>
          </p:cNvSpPr>
          <p:nvPr>
            <p:ph type="sldNum" sz="quarter" idx="12"/>
          </p:nvPr>
        </p:nvSpPr>
        <p:spPr bwMode="auto">
          <a:xfrm>
            <a:off x="1340616" y="4928702"/>
            <a:ext cx="609600" cy="517524"/>
          </a:xfrm>
        </p:spPr>
        <p:txBody>
          <a:bodyPr/>
          <a:lstStyle/>
          <a:p>
            <a:fld id="{BCD70431-5ABF-4491-A41C-2E9B15D44812}"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7D74D127-A148-482F-BF49-0CE8F181A3FD}" type="datetimeFigureOut">
              <a:rPr lang="el-GR" smtClean="0"/>
              <a:pPr/>
              <a:t>24/2/2021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CD70431-5ABF-4491-A41C-2E9B15D44812}" type="slidenum">
              <a:rPr lang="el-GR" smtClean="0"/>
              <a:pPr/>
              <a:t>‹#›</a:t>
            </a:fld>
            <a:endParaRPr lang="el-GR"/>
          </a:p>
        </p:txBody>
      </p:sp>
      <p:sp>
        <p:nvSpPr>
          <p:cNvPr id="9" name="8 - Θέση περιεχομένου"/>
          <p:cNvSpPr>
            <a:spLocks noGrp="1"/>
          </p:cNvSpPr>
          <p:nvPr>
            <p:ph sz="quarter" idx="1"/>
          </p:nvPr>
        </p:nvSpPr>
        <p:spPr>
          <a:xfrm>
            <a:off x="457200"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270248"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7543800" cy="1143000"/>
          </a:xfrm>
        </p:spPr>
        <p:txBody>
          <a:bodyPr anchor="b"/>
          <a:lstStyle>
            <a:lvl1pPr>
              <a:defRPr/>
            </a:lvl1pPr>
          </a:lstStyle>
          <a:p>
            <a:r>
              <a:rPr kumimoji="0" lang="el-GR" smtClean="0"/>
              <a:t>Kλικ για επεξεργασία του τίτλου</a:t>
            </a:r>
            <a:endParaRPr kumimoji="0" lang="en-US"/>
          </a:p>
        </p:txBody>
      </p:sp>
      <p:sp>
        <p:nvSpPr>
          <p:cNvPr id="7" name="6 - Θέση ημερομηνίας"/>
          <p:cNvSpPr>
            <a:spLocks noGrp="1"/>
          </p:cNvSpPr>
          <p:nvPr>
            <p:ph type="dt" sz="half" idx="10"/>
          </p:nvPr>
        </p:nvSpPr>
        <p:spPr/>
        <p:txBody>
          <a:bodyPr/>
          <a:lstStyle/>
          <a:p>
            <a:fld id="{7D74D127-A148-482F-BF49-0CE8F181A3FD}" type="datetimeFigureOut">
              <a:rPr lang="el-GR" smtClean="0"/>
              <a:pPr/>
              <a:t>24/2/2021</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BCD70431-5ABF-4491-A41C-2E9B15D44812}" type="slidenum">
              <a:rPr lang="el-GR" smtClean="0"/>
              <a:pPr/>
              <a:t>‹#›</a:t>
            </a:fld>
            <a:endParaRPr lang="el-GR"/>
          </a:p>
        </p:txBody>
      </p:sp>
      <p:sp>
        <p:nvSpPr>
          <p:cNvPr id="11" name="10 - Θέση περιεχομένου"/>
          <p:cNvSpPr>
            <a:spLocks noGrp="1"/>
          </p:cNvSpPr>
          <p:nvPr>
            <p:ph sz="quarter" idx="2"/>
          </p:nvPr>
        </p:nvSpPr>
        <p:spPr>
          <a:xfrm>
            <a:off x="457200"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4371975"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2" name="11 - Θέση κειμένου"/>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
        <p:nvSpPr>
          <p:cNvPr id="14" name="13 - Θέση κειμένου"/>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6" name="5 - Θέση ημερομηνίας"/>
          <p:cNvSpPr>
            <a:spLocks noGrp="1"/>
          </p:cNvSpPr>
          <p:nvPr>
            <p:ph type="dt" sz="half" idx="10"/>
          </p:nvPr>
        </p:nvSpPr>
        <p:spPr/>
        <p:txBody>
          <a:bodyPr rtlCol="0"/>
          <a:lstStyle/>
          <a:p>
            <a:fld id="{7D74D127-A148-482F-BF49-0CE8F181A3FD}" type="datetimeFigureOut">
              <a:rPr lang="el-GR" smtClean="0"/>
              <a:pPr/>
              <a:t>24/2/2021</a:t>
            </a:fld>
            <a:endParaRPr lang="el-GR"/>
          </a:p>
        </p:txBody>
      </p:sp>
      <p:sp>
        <p:nvSpPr>
          <p:cNvPr id="7" name="6 - Θέση αριθμού διαφάνειας"/>
          <p:cNvSpPr>
            <a:spLocks noGrp="1"/>
          </p:cNvSpPr>
          <p:nvPr>
            <p:ph type="sldNum" sz="quarter" idx="11"/>
          </p:nvPr>
        </p:nvSpPr>
        <p:spPr/>
        <p:txBody>
          <a:bodyPr rtlCol="0"/>
          <a:lstStyle/>
          <a:p>
            <a:fld id="{BCD70431-5ABF-4491-A41C-2E9B15D44812}" type="slidenum">
              <a:rPr lang="el-GR" smtClean="0"/>
              <a:pPr/>
              <a:t>‹#›</a:t>
            </a:fld>
            <a:endParaRPr lang="el-GR"/>
          </a:p>
        </p:txBody>
      </p:sp>
      <p:sp>
        <p:nvSpPr>
          <p:cNvPr id="8" name="7 - Θέση υποσέλιδου"/>
          <p:cNvSpPr>
            <a:spLocks noGrp="1"/>
          </p:cNvSpPr>
          <p:nvPr>
            <p:ph type="ftr" sz="quarter" idx="12"/>
          </p:nvPr>
        </p:nvSpPr>
        <p:spPr/>
        <p:txBody>
          <a:bodyPr rtlCol="0"/>
          <a:lstStyle/>
          <a:p>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7D74D127-A148-482F-BF49-0CE8F181A3FD}" type="datetimeFigureOut">
              <a:rPr lang="el-GR" smtClean="0"/>
              <a:pPr/>
              <a:t>24/2/2021</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BCD70431-5ABF-4491-A41C-2E9B15D44812}"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1">
        <a:schemeClr val="bg1"/>
      </p:bgRef>
    </p:bg>
    <p:spTree>
      <p:nvGrpSpPr>
        <p:cNvPr id="1" name=""/>
        <p:cNvGrpSpPr/>
        <p:nvPr/>
      </p:nvGrpSpPr>
      <p:grpSpPr>
        <a:xfrm>
          <a:off x="0" y="0"/>
          <a:ext cx="0" cy="0"/>
          <a:chOff x="0" y="0"/>
          <a:chExt cx="0" cy="0"/>
        </a:xfrm>
      </p:grpSpPr>
      <p:sp>
        <p:nvSpPr>
          <p:cNvPr id="10" name="9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 Τίτλος"/>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8" name="7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 Θέση περιεχομένου"/>
          <p:cNvSpPr>
            <a:spLocks noGrp="1"/>
          </p:cNvSpPr>
          <p:nvPr>
            <p:ph sz="quarter" idx="1"/>
          </p:nvPr>
        </p:nvSpPr>
        <p:spPr>
          <a:xfrm>
            <a:off x="304800" y="274320"/>
            <a:ext cx="5638800" cy="6327648"/>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4"/>
          </p:nvPr>
        </p:nvSpPr>
        <p:spPr/>
        <p:txBody>
          <a:bodyPr rtlCol="0"/>
          <a:lstStyle/>
          <a:p>
            <a:fld id="{7D74D127-A148-482F-BF49-0CE8F181A3FD}" type="datetimeFigureOut">
              <a:rPr lang="el-GR" smtClean="0"/>
              <a:pPr/>
              <a:t>24/2/2021</a:t>
            </a:fld>
            <a:endParaRPr lang="el-GR"/>
          </a:p>
        </p:txBody>
      </p:sp>
      <p:sp>
        <p:nvSpPr>
          <p:cNvPr id="22" name="21 - Θέση αριθμού διαφάνειας"/>
          <p:cNvSpPr>
            <a:spLocks noGrp="1"/>
          </p:cNvSpPr>
          <p:nvPr>
            <p:ph type="sldNum" sz="quarter" idx="15"/>
          </p:nvPr>
        </p:nvSpPr>
        <p:spPr/>
        <p:txBody>
          <a:bodyPr rtlCol="0"/>
          <a:lstStyle/>
          <a:p>
            <a:fld id="{BCD70431-5ABF-4491-A41C-2E9B15D44812}" type="slidenum">
              <a:rPr lang="el-GR" smtClean="0"/>
              <a:pPr/>
              <a:t>‹#›</a:t>
            </a:fld>
            <a:endParaRPr lang="el-GR"/>
          </a:p>
        </p:txBody>
      </p:sp>
      <p:sp>
        <p:nvSpPr>
          <p:cNvPr id="23" name="22 - Θέση υποσέλιδου"/>
          <p:cNvSpPr>
            <a:spLocks noGrp="1"/>
          </p:cNvSpPr>
          <p:nvPr>
            <p:ph type="ftr" sz="quarter" idx="16"/>
          </p:nvPr>
        </p:nvSpPr>
        <p:spPr/>
        <p:txBody>
          <a:bodyPr rtlCol="0"/>
          <a:lstStyle/>
          <a:p>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8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 Τίτλος"/>
          <p:cNvSpPr>
            <a:spLocks noGrp="1"/>
          </p:cNvSpPr>
          <p:nvPr>
            <p:ph type="title"/>
          </p:nvPr>
        </p:nvSpPr>
        <p:spPr>
          <a:xfrm rot="5400000">
            <a:off x="3350133" y="3200400"/>
            <a:ext cx="6309360" cy="457200"/>
          </a:xfrm>
        </p:spPr>
        <p:txBody>
          <a:bodyPr anchor="b"/>
          <a:lstStyle>
            <a:lvl1pPr algn="l">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10" name="9 - Ευθεία γραμμή σύνδεσης"/>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 Ορθογώνιο"/>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 Θέση ημερομηνίας"/>
          <p:cNvSpPr>
            <a:spLocks noGrp="1"/>
          </p:cNvSpPr>
          <p:nvPr>
            <p:ph type="dt" sz="half" idx="10"/>
          </p:nvPr>
        </p:nvSpPr>
        <p:spPr/>
        <p:txBody>
          <a:bodyPr rtlCol="0"/>
          <a:lstStyle/>
          <a:p>
            <a:fld id="{7D74D127-A148-482F-BF49-0CE8F181A3FD}" type="datetimeFigureOut">
              <a:rPr lang="el-GR" smtClean="0"/>
              <a:pPr/>
              <a:t>24/2/2021</a:t>
            </a:fld>
            <a:endParaRPr lang="el-GR"/>
          </a:p>
        </p:txBody>
      </p:sp>
      <p:sp>
        <p:nvSpPr>
          <p:cNvPr id="18" name="17 - Θέση αριθμού διαφάνειας"/>
          <p:cNvSpPr>
            <a:spLocks noGrp="1"/>
          </p:cNvSpPr>
          <p:nvPr>
            <p:ph type="sldNum" sz="quarter" idx="11"/>
          </p:nvPr>
        </p:nvSpPr>
        <p:spPr/>
        <p:txBody>
          <a:bodyPr rtlCol="0"/>
          <a:lstStyle/>
          <a:p>
            <a:fld id="{BCD70431-5ABF-4491-A41C-2E9B15D44812}" type="slidenum">
              <a:rPr lang="el-GR" smtClean="0"/>
              <a:pPr/>
              <a:t>‹#›</a:t>
            </a:fld>
            <a:endParaRPr lang="el-GR"/>
          </a:p>
        </p:txBody>
      </p:sp>
      <p:sp>
        <p:nvSpPr>
          <p:cNvPr id="21" name="20 - Θέση υποσέλιδου"/>
          <p:cNvSpPr>
            <a:spLocks noGrp="1"/>
          </p:cNvSpPr>
          <p:nvPr>
            <p:ph type="ftr" sz="quarter" idx="12"/>
          </p:nvPr>
        </p:nvSpPr>
        <p:spPr/>
        <p:txBody>
          <a:bodyPr rtlCol="0"/>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 Θέση τίτλου"/>
          <p:cNvSpPr>
            <a:spLocks noGrp="1"/>
          </p:cNvSpPr>
          <p:nvPr>
            <p:ph type="title"/>
          </p:nvPr>
        </p:nvSpPr>
        <p:spPr>
          <a:xfrm>
            <a:off x="457200" y="274638"/>
            <a:ext cx="7467600" cy="1143000"/>
          </a:xfrm>
          <a:prstGeom prst="rect">
            <a:avLst/>
          </a:prstGeom>
        </p:spPr>
        <p:txBody>
          <a:bodyPr vert="horz" anchor="b">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7D74D127-A148-482F-BF49-0CE8F181A3FD}" type="datetimeFigureOut">
              <a:rPr lang="el-GR" smtClean="0"/>
              <a:pPr/>
              <a:t>24/2/2021</a:t>
            </a:fld>
            <a:endParaRPr lang="el-GR"/>
          </a:p>
        </p:txBody>
      </p:sp>
      <p:sp>
        <p:nvSpPr>
          <p:cNvPr id="3" name="2 - Θέση υποσέλιδου"/>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l-GR"/>
          </a:p>
        </p:txBody>
      </p:sp>
      <p:sp>
        <p:nvSpPr>
          <p:cNvPr id="7" name="6 - Ευθεία γραμμή σύνδεσης"/>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 Θέση αριθμού διαφάνειας"/>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CD70431-5ABF-4491-A41C-2E9B15D44812}"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9" name="1 - Τίτλος"/>
          <p:cNvSpPr txBox="1">
            <a:spLocks/>
          </p:cNvSpPr>
          <p:nvPr/>
        </p:nvSpPr>
        <p:spPr>
          <a:xfrm>
            <a:off x="1714480" y="428604"/>
            <a:ext cx="6665168" cy="114300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3600" i="0" u="none" strike="noStrike" kern="1200" cap="small" spc="0" normalizeH="0" baseline="0" noProof="0" dirty="0" smtClean="0">
                <a:ln>
                  <a:noFill/>
                </a:ln>
                <a:solidFill>
                  <a:schemeClr val="tx2"/>
                </a:solidFill>
                <a:effectLst/>
                <a:uLnTx/>
                <a:uFillTx/>
                <a:latin typeface="Calibri" pitchFamily="34" charset="0"/>
                <a:ea typeface="+mj-ea"/>
                <a:cs typeface="+mj-cs"/>
              </a:rPr>
              <a:t>ΟΙ ΑΡΧΑΙΟΙ ΕΛΛΗΝΕΣ </a:t>
            </a:r>
            <a:endParaRPr kumimoji="0" lang="el-GR" sz="3600" i="0" u="none" strike="noStrike" kern="1200" cap="small" spc="0" normalizeH="0" baseline="0" noProof="0" dirty="0">
              <a:ln>
                <a:noFill/>
              </a:ln>
              <a:solidFill>
                <a:schemeClr val="tx2"/>
              </a:solidFill>
              <a:effectLst/>
              <a:uLnTx/>
              <a:uFillTx/>
              <a:latin typeface="Calibri" pitchFamily="34" charset="0"/>
              <a:ea typeface="+mj-ea"/>
              <a:cs typeface="+mj-cs"/>
            </a:endParaRPr>
          </a:p>
        </p:txBody>
      </p:sp>
      <p:sp>
        <p:nvSpPr>
          <p:cNvPr id="10" name="2 - Θέση περιεχομένου"/>
          <p:cNvSpPr txBox="1">
            <a:spLocks/>
          </p:cNvSpPr>
          <p:nvPr/>
        </p:nvSpPr>
        <p:spPr>
          <a:xfrm>
            <a:off x="1691680" y="1628800"/>
            <a:ext cx="7956376" cy="4800600"/>
          </a:xfrm>
          <a:prstGeom prst="rect">
            <a:avLst/>
          </a:prstGeom>
        </p:spPr>
        <p:txBody>
          <a:bodyPr vert="horz">
            <a:normAutofit/>
          </a:bodyPr>
          <a:lstStyle/>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l-GR" sz="2800" i="0" u="none" strike="noStrike" kern="1200" cap="none" spc="0" normalizeH="0" baseline="0" noProof="0" dirty="0" smtClean="0">
                <a:ln>
                  <a:noFill/>
                </a:ln>
                <a:solidFill>
                  <a:schemeClr val="tx2"/>
                </a:solidFill>
                <a:effectLst/>
                <a:uLnTx/>
                <a:uFillTx/>
                <a:latin typeface="Calibri" pitchFamily="34" charset="0"/>
                <a:ea typeface="+mn-ea"/>
                <a:cs typeface="+mn-cs"/>
              </a:rPr>
              <a:t>Από τους προϊστορικούς χρόνους </a:t>
            </a:r>
          </a:p>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l-GR" sz="2800" i="0" u="none" strike="noStrike" kern="1200" cap="none" spc="0" normalizeH="0" baseline="0" noProof="0" dirty="0" smtClean="0">
                <a:ln>
                  <a:noFill/>
                </a:ln>
                <a:solidFill>
                  <a:schemeClr val="tx2"/>
                </a:solidFill>
                <a:effectLst/>
                <a:uLnTx/>
                <a:uFillTx/>
                <a:latin typeface="Calibri" pitchFamily="34" charset="0"/>
                <a:ea typeface="+mn-ea"/>
                <a:cs typeface="+mn-cs"/>
              </a:rPr>
              <a:t>έως και τον Μ. Αλέξανδρο</a:t>
            </a:r>
            <a:endParaRPr kumimoji="0" lang="el-GR" sz="2800" i="0" u="none" strike="noStrike" kern="1200" cap="none" spc="0" normalizeH="0" baseline="0" noProof="0" dirty="0">
              <a:ln>
                <a:noFill/>
              </a:ln>
              <a:solidFill>
                <a:schemeClr val="tx2"/>
              </a:solidFill>
              <a:effectLst/>
              <a:uLnTx/>
              <a:uFillTx/>
              <a:latin typeface="Calibri" pitchFamily="34" charset="0"/>
              <a:ea typeface="+mn-ea"/>
              <a:cs typeface="+mn-cs"/>
            </a:endParaRPr>
          </a:p>
        </p:txBody>
      </p:sp>
      <p:pic>
        <p:nvPicPr>
          <p:cNvPr id="12" name="11 - Εικόνα" descr="Francois.jpg"/>
          <p:cNvPicPr>
            <a:picLocks noChangeAspect="1"/>
          </p:cNvPicPr>
          <p:nvPr/>
        </p:nvPicPr>
        <p:blipFill>
          <a:blip r:embed="rId3" cstate="print">
            <a:grayscl/>
            <a:lum bright="59000"/>
          </a:blip>
          <a:stretch>
            <a:fillRect/>
          </a:stretch>
        </p:blipFill>
        <p:spPr>
          <a:xfrm>
            <a:off x="6372200" y="1484784"/>
            <a:ext cx="2537073" cy="2617433"/>
          </a:xfrm>
          <a:prstGeom prst="rect">
            <a:avLst/>
          </a:prstGeom>
        </p:spPr>
      </p:pic>
      <p:sp>
        <p:nvSpPr>
          <p:cNvPr id="13" name="12 - TextBox"/>
          <p:cNvSpPr txBox="1"/>
          <p:nvPr/>
        </p:nvSpPr>
        <p:spPr>
          <a:xfrm>
            <a:off x="1619672" y="2492896"/>
            <a:ext cx="7128792" cy="3970318"/>
          </a:xfrm>
          <a:prstGeom prst="rect">
            <a:avLst/>
          </a:prstGeom>
          <a:noFill/>
        </p:spPr>
        <p:txBody>
          <a:bodyPr wrap="square" rtlCol="0">
            <a:spAutoFit/>
          </a:bodyPr>
          <a:lstStyle/>
          <a:p>
            <a:pPr marL="342900" indent="-342900">
              <a:lnSpc>
                <a:spcPct val="150000"/>
              </a:lnSpc>
            </a:pPr>
            <a:r>
              <a:rPr lang="el-GR" sz="2400" dirty="0" smtClean="0">
                <a:latin typeface="Calibri" pitchFamily="34" charset="0"/>
              </a:rPr>
              <a:t>1. Ελληνική Προϊστορία: </a:t>
            </a:r>
          </a:p>
          <a:p>
            <a:pPr marL="342900" indent="-342900">
              <a:lnSpc>
                <a:spcPct val="150000"/>
              </a:lnSpc>
            </a:pPr>
            <a:r>
              <a:rPr lang="el-GR" sz="2400" dirty="0" smtClean="0">
                <a:latin typeface="Calibri" pitchFamily="34" charset="0"/>
              </a:rPr>
              <a:t>	- Οι Αιγαιακοί  πολιτισμοί</a:t>
            </a:r>
          </a:p>
          <a:p>
            <a:pPr marL="342900" indent="-342900">
              <a:lnSpc>
                <a:spcPct val="150000"/>
              </a:lnSpc>
            </a:pPr>
            <a:r>
              <a:rPr lang="el-GR" sz="2400" dirty="0" smtClean="0">
                <a:latin typeface="Calibri" pitchFamily="34" charset="0"/>
              </a:rPr>
              <a:t>	- Ο Μυκηναϊκός πολιτισμός</a:t>
            </a:r>
          </a:p>
          <a:p>
            <a:pPr marL="342900" indent="-342900">
              <a:lnSpc>
                <a:spcPct val="150000"/>
              </a:lnSpc>
            </a:pPr>
            <a:r>
              <a:rPr lang="el-GR" sz="2400" dirty="0" smtClean="0">
                <a:latin typeface="Calibri" pitchFamily="34" charset="0"/>
              </a:rPr>
              <a:t>2. Η αρχαία Ελλάδα (από το 1100 ως το 323 </a:t>
            </a:r>
            <a:r>
              <a:rPr lang="el-GR" sz="2400" dirty="0" err="1" smtClean="0">
                <a:latin typeface="Calibri" pitchFamily="34" charset="0"/>
              </a:rPr>
              <a:t>π.Χ.</a:t>
            </a:r>
            <a:r>
              <a:rPr lang="el-GR" sz="2400" dirty="0" smtClean="0">
                <a:latin typeface="Calibri" pitchFamily="34" charset="0"/>
              </a:rPr>
              <a:t>)</a:t>
            </a:r>
            <a:endParaRPr lang="en-US" sz="2400" dirty="0" smtClean="0">
              <a:latin typeface="Calibri" pitchFamily="34" charset="0"/>
            </a:endParaRPr>
          </a:p>
          <a:p>
            <a:pPr marL="342900" indent="-342900">
              <a:lnSpc>
                <a:spcPct val="150000"/>
              </a:lnSpc>
            </a:pPr>
            <a:r>
              <a:rPr lang="en-US" sz="2400" dirty="0">
                <a:latin typeface="Calibri" pitchFamily="34" charset="0"/>
              </a:rPr>
              <a:t>	</a:t>
            </a:r>
            <a:r>
              <a:rPr lang="en-US" sz="2400" dirty="0" smtClean="0">
                <a:latin typeface="Calibri" pitchFamily="34" charset="0"/>
              </a:rPr>
              <a:t>-</a:t>
            </a:r>
            <a:r>
              <a:rPr lang="el-GR" sz="2400" dirty="0" smtClean="0">
                <a:latin typeface="Calibri" pitchFamily="34" charset="0"/>
              </a:rPr>
              <a:t> Ομηρική εποχή (1100-750 </a:t>
            </a:r>
            <a:r>
              <a:rPr lang="el-GR" sz="2400" dirty="0" err="1" smtClean="0">
                <a:latin typeface="Calibri" pitchFamily="34" charset="0"/>
              </a:rPr>
              <a:t>π.Χ.</a:t>
            </a:r>
            <a:r>
              <a:rPr lang="el-GR" sz="2400" dirty="0" smtClean="0">
                <a:latin typeface="Calibri" pitchFamily="34" charset="0"/>
              </a:rPr>
              <a:t>)</a:t>
            </a:r>
          </a:p>
          <a:p>
            <a:pPr marL="342900" indent="-342900">
              <a:lnSpc>
                <a:spcPct val="150000"/>
              </a:lnSpc>
            </a:pPr>
            <a:r>
              <a:rPr lang="el-GR" sz="2400" dirty="0">
                <a:latin typeface="Calibri" pitchFamily="34" charset="0"/>
              </a:rPr>
              <a:t>	</a:t>
            </a:r>
            <a:r>
              <a:rPr lang="el-GR" sz="2400" b="1" dirty="0" smtClean="0">
                <a:solidFill>
                  <a:srgbClr val="002060"/>
                </a:solidFill>
                <a:latin typeface="Calibri" pitchFamily="34" charset="0"/>
              </a:rPr>
              <a:t>- Αρχαϊκή εποχή (750-480 </a:t>
            </a:r>
            <a:r>
              <a:rPr lang="el-GR" sz="2400" b="1" dirty="0" err="1" smtClean="0">
                <a:solidFill>
                  <a:srgbClr val="002060"/>
                </a:solidFill>
                <a:latin typeface="Calibri" pitchFamily="34" charset="0"/>
              </a:rPr>
              <a:t>π.Χ.</a:t>
            </a:r>
            <a:r>
              <a:rPr lang="el-GR" sz="2400" b="1" dirty="0" smtClean="0">
                <a:solidFill>
                  <a:srgbClr val="002060"/>
                </a:solidFill>
                <a:latin typeface="Calibri" pitchFamily="34" charset="0"/>
              </a:rPr>
              <a:t>)</a:t>
            </a:r>
          </a:p>
          <a:p>
            <a:pPr marL="342900" indent="-342900">
              <a:lnSpc>
                <a:spcPct val="150000"/>
              </a:lnSpc>
            </a:pPr>
            <a:r>
              <a:rPr lang="el-GR" sz="2400" dirty="0">
                <a:latin typeface="Calibri" pitchFamily="34" charset="0"/>
              </a:rPr>
              <a:t>	</a:t>
            </a:r>
            <a:r>
              <a:rPr lang="el-GR" sz="2400" dirty="0" smtClean="0">
                <a:latin typeface="Calibri" pitchFamily="34" charset="0"/>
              </a:rPr>
              <a:t>- Κλασική εποχή (480-323 </a:t>
            </a:r>
            <a:r>
              <a:rPr lang="el-GR" sz="2400" dirty="0" err="1" smtClean="0">
                <a:latin typeface="Calibri" pitchFamily="34" charset="0"/>
              </a:rPr>
              <a:t>π.Χ.</a:t>
            </a:r>
            <a:r>
              <a:rPr lang="el-GR" sz="2400" dirty="0" smtClean="0">
                <a:latin typeface="Calibri" pitchFamily="34" charset="0"/>
              </a:rPr>
              <a:t>)</a:t>
            </a:r>
            <a:endParaRPr lang="el-GR" sz="2400" dirty="0">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467544" y="836712"/>
            <a:ext cx="7992888" cy="5832648"/>
          </a:xfrm>
        </p:spPr>
        <p:txBody>
          <a:bodyPr>
            <a:normAutofit fontScale="92500" lnSpcReduction="10000"/>
          </a:bodyPr>
          <a:lstStyle/>
          <a:p>
            <a:pPr>
              <a:lnSpc>
                <a:spcPct val="150000"/>
              </a:lnSpc>
              <a:defRPr/>
            </a:pPr>
            <a:r>
              <a:rPr lang="el-GR" b="1" dirty="0" smtClean="0">
                <a:solidFill>
                  <a:srgbClr val="002060"/>
                </a:solidFill>
                <a:latin typeface="Calibri" pitchFamily="34" charset="0"/>
              </a:rPr>
              <a:t>Η κοινωνική οργάνωση </a:t>
            </a:r>
            <a:r>
              <a:rPr lang="el-GR" sz="1900" dirty="0" smtClean="0">
                <a:solidFill>
                  <a:srgbClr val="002060"/>
                </a:solidFill>
                <a:latin typeface="Calibri" pitchFamily="34" charset="0"/>
              </a:rPr>
              <a:t>(τέλη 9</a:t>
            </a:r>
            <a:r>
              <a:rPr lang="el-GR" sz="1900" baseline="30000" dirty="0" smtClean="0">
                <a:solidFill>
                  <a:srgbClr val="002060"/>
                </a:solidFill>
                <a:latin typeface="Calibri" pitchFamily="34" charset="0"/>
              </a:rPr>
              <a:t>ου</a:t>
            </a:r>
            <a:r>
              <a:rPr lang="el-GR" sz="1900" dirty="0" smtClean="0">
                <a:solidFill>
                  <a:srgbClr val="002060"/>
                </a:solidFill>
                <a:latin typeface="Calibri" pitchFamily="34" charset="0"/>
              </a:rPr>
              <a:t> – αρχές 8</a:t>
            </a:r>
            <a:r>
              <a:rPr lang="el-GR" sz="1900" baseline="30000" dirty="0" smtClean="0">
                <a:solidFill>
                  <a:srgbClr val="002060"/>
                </a:solidFill>
                <a:latin typeface="Calibri" pitchFamily="34" charset="0"/>
              </a:rPr>
              <a:t>ου</a:t>
            </a:r>
            <a:r>
              <a:rPr lang="el-GR" sz="1900" dirty="0" smtClean="0">
                <a:solidFill>
                  <a:srgbClr val="002060"/>
                </a:solidFill>
                <a:latin typeface="Calibri" pitchFamily="34" charset="0"/>
              </a:rPr>
              <a:t> αι. </a:t>
            </a:r>
            <a:r>
              <a:rPr lang="el-GR" sz="1900" dirty="0" err="1" smtClean="0">
                <a:solidFill>
                  <a:srgbClr val="002060"/>
                </a:solidFill>
                <a:latin typeface="Calibri" pitchFamily="34" charset="0"/>
              </a:rPr>
              <a:t>π.Χ.</a:t>
            </a:r>
            <a:r>
              <a:rPr lang="el-GR" sz="1900" dirty="0" smtClean="0">
                <a:solidFill>
                  <a:srgbClr val="002060"/>
                </a:solidFill>
                <a:latin typeface="Calibri" pitchFamily="34" charset="0"/>
              </a:rPr>
              <a:t>, στο εγχειρίδιο </a:t>
            </a:r>
            <a:r>
              <a:rPr lang="el-GR" sz="1900" i="1" dirty="0" smtClean="0">
                <a:solidFill>
                  <a:srgbClr val="002060"/>
                </a:solidFill>
                <a:latin typeface="Calibri" pitchFamily="34" charset="0"/>
              </a:rPr>
              <a:t>Η κρίση του ομηρικού κόσμου</a:t>
            </a:r>
            <a:r>
              <a:rPr lang="el-GR" sz="1900" dirty="0" smtClean="0">
                <a:solidFill>
                  <a:srgbClr val="002060"/>
                </a:solidFill>
                <a:latin typeface="Calibri" pitchFamily="34" charset="0"/>
              </a:rPr>
              <a:t>, σ. 87) </a:t>
            </a:r>
            <a:endParaRPr lang="el-GR" dirty="0" smtClean="0">
              <a:solidFill>
                <a:srgbClr val="002060"/>
              </a:solidFill>
              <a:latin typeface="Calibri" pitchFamily="34" charset="0"/>
            </a:endParaRPr>
          </a:p>
          <a:p>
            <a:pPr algn="ctr">
              <a:buNone/>
            </a:pPr>
            <a:r>
              <a:rPr lang="el-GR" sz="1800" b="1" dirty="0" smtClean="0">
                <a:latin typeface="Calibri" pitchFamily="34" charset="0"/>
              </a:rPr>
              <a:t>1. κληρονομικός βασιλιάς</a:t>
            </a:r>
          </a:p>
          <a:p>
            <a:pPr algn="ctr">
              <a:buNone/>
            </a:pPr>
            <a:r>
              <a:rPr lang="el-GR" sz="1800" dirty="0" smtClean="0">
                <a:latin typeface="Calibri" pitchFamily="34" charset="0"/>
              </a:rPr>
              <a:t>(παλαιός φυλετικός αρχηγός)</a:t>
            </a:r>
          </a:p>
          <a:p>
            <a:pPr algn="ctr">
              <a:buNone/>
            </a:pPr>
            <a:r>
              <a:rPr lang="el-GR" sz="1800" dirty="0" smtClean="0">
                <a:latin typeface="Calibri" pitchFamily="34" charset="0"/>
              </a:rPr>
              <a:t>περιορισμός της εξουσίας του από τους ευγενείς</a:t>
            </a:r>
          </a:p>
          <a:p>
            <a:pPr algn="ctr">
              <a:buNone/>
            </a:pPr>
            <a:endParaRPr lang="el-GR" sz="1800" dirty="0" smtClean="0">
              <a:latin typeface="Calibri" pitchFamily="34" charset="0"/>
            </a:endParaRPr>
          </a:p>
          <a:p>
            <a:pPr algn="ctr">
              <a:buNone/>
            </a:pPr>
            <a:r>
              <a:rPr lang="el-GR" sz="1800" dirty="0" smtClean="0">
                <a:latin typeface="Calibri" pitchFamily="34" charset="0"/>
              </a:rPr>
              <a:t>2. </a:t>
            </a:r>
            <a:r>
              <a:rPr lang="el-GR" sz="1800" b="1" dirty="0" smtClean="0">
                <a:latin typeface="Calibri" pitchFamily="34" charset="0"/>
              </a:rPr>
              <a:t>ευγενείς</a:t>
            </a:r>
            <a:r>
              <a:rPr lang="el-GR" sz="1800" dirty="0" smtClean="0">
                <a:latin typeface="Calibri" pitchFamily="34" charset="0"/>
              </a:rPr>
              <a:t> (αγαθοί, άριστοι, ευπατρίδες, εσθλοί)</a:t>
            </a:r>
          </a:p>
          <a:p>
            <a:pPr algn="ctr">
              <a:buNone/>
            </a:pPr>
            <a:r>
              <a:rPr lang="el-GR" sz="1800" dirty="0" smtClean="0">
                <a:latin typeface="Calibri" pitchFamily="34" charset="0"/>
              </a:rPr>
              <a:t>ελλείψει στρατού οι μόνοι που ασχολούνται με πόλεμο</a:t>
            </a:r>
          </a:p>
          <a:p>
            <a:pPr algn="ctr">
              <a:buNone/>
            </a:pPr>
            <a:r>
              <a:rPr lang="el-GR" sz="1800" dirty="0" smtClean="0">
                <a:latin typeface="Calibri" pitchFamily="34" charset="0"/>
              </a:rPr>
              <a:t>κατοχή γης, σωματική άσκηση και πνευματική καλλιέργεια</a:t>
            </a:r>
          </a:p>
          <a:p>
            <a:pPr algn="ctr">
              <a:buNone/>
            </a:pPr>
            <a:r>
              <a:rPr lang="el-GR" sz="1800" dirty="0" smtClean="0">
                <a:latin typeface="Calibri" pitchFamily="34" charset="0"/>
              </a:rPr>
              <a:t>εκτροφή αλόγων (</a:t>
            </a:r>
            <a:r>
              <a:rPr lang="el-GR" sz="1800" i="1" dirty="0" smtClean="0">
                <a:solidFill>
                  <a:srgbClr val="002060"/>
                </a:solidFill>
                <a:latin typeface="Calibri" pitchFamily="34" charset="0"/>
              </a:rPr>
              <a:t>ιππείς</a:t>
            </a:r>
            <a:r>
              <a:rPr lang="el-GR" sz="1800" dirty="0" smtClean="0">
                <a:latin typeface="Calibri" pitchFamily="34" charset="0"/>
              </a:rPr>
              <a:t>)</a:t>
            </a:r>
          </a:p>
          <a:p>
            <a:pPr algn="ctr">
              <a:buNone/>
            </a:pPr>
            <a:endParaRPr lang="el-GR" sz="1800" dirty="0" smtClean="0">
              <a:latin typeface="Calibri" pitchFamily="34" charset="0"/>
            </a:endParaRPr>
          </a:p>
          <a:p>
            <a:pPr algn="ctr">
              <a:buNone/>
            </a:pPr>
            <a:r>
              <a:rPr lang="el-GR" sz="1800" dirty="0" smtClean="0">
                <a:latin typeface="Calibri" pitchFamily="34" charset="0"/>
              </a:rPr>
              <a:t>3. </a:t>
            </a:r>
            <a:r>
              <a:rPr lang="el-GR" sz="1800" b="1" dirty="0" smtClean="0">
                <a:latin typeface="Calibri" pitchFamily="34" charset="0"/>
              </a:rPr>
              <a:t>πλήθος</a:t>
            </a:r>
            <a:r>
              <a:rPr lang="el-GR" sz="1800" dirty="0" smtClean="0">
                <a:latin typeface="Calibri" pitchFamily="34" charset="0"/>
              </a:rPr>
              <a:t> (όχλος, κακοί)</a:t>
            </a:r>
          </a:p>
          <a:p>
            <a:pPr algn="ctr">
              <a:buNone/>
            </a:pPr>
            <a:r>
              <a:rPr lang="el-GR" sz="1800" dirty="0" smtClean="0">
                <a:latin typeface="Calibri" pitchFamily="34" charset="0"/>
              </a:rPr>
              <a:t>πολίτες αλλά μικροί και μεσαίοι καλλιεργητές και ακτήμονες</a:t>
            </a:r>
          </a:p>
          <a:p>
            <a:pPr algn="ctr">
              <a:buNone/>
            </a:pPr>
            <a:r>
              <a:rPr lang="el-GR" sz="1800" dirty="0" smtClean="0">
                <a:latin typeface="Calibri" pitchFamily="34" charset="0"/>
              </a:rPr>
              <a:t>σταδιακά ενασχόληση με βιοτεχνία, ναυτιλία, εμπόριο χωρίς εξίσωση με ευγενείς</a:t>
            </a:r>
          </a:p>
          <a:p>
            <a:pPr algn="ctr">
              <a:buNone/>
            </a:pPr>
            <a:endParaRPr lang="el-GR" sz="1800" dirty="0" smtClean="0">
              <a:latin typeface="Calibri" pitchFamily="34" charset="0"/>
            </a:endParaRPr>
          </a:p>
          <a:p>
            <a:pPr algn="ctr">
              <a:buNone/>
            </a:pPr>
            <a:r>
              <a:rPr lang="el-GR" sz="1800" dirty="0" smtClean="0">
                <a:latin typeface="Calibri" pitchFamily="34" charset="0"/>
              </a:rPr>
              <a:t>4. </a:t>
            </a:r>
            <a:r>
              <a:rPr lang="el-GR" sz="1800" b="1" dirty="0" smtClean="0">
                <a:latin typeface="Calibri" pitchFamily="34" charset="0"/>
              </a:rPr>
              <a:t>δούλοι</a:t>
            </a:r>
            <a:r>
              <a:rPr lang="el-GR" sz="1800" dirty="0" smtClean="0">
                <a:latin typeface="Calibri" pitchFamily="34" charset="0"/>
              </a:rPr>
              <a:t>: γίνεται θεσμός εξαιτίας απαλλαγής πολίτη από εργασίες</a:t>
            </a:r>
          </a:p>
          <a:p>
            <a:pPr algn="ctr">
              <a:buNone/>
            </a:pPr>
            <a:r>
              <a:rPr lang="el-GR" sz="1800" dirty="0" smtClean="0">
                <a:latin typeface="Calibri" pitchFamily="34" charset="0"/>
              </a:rPr>
              <a:t>αύξηση δούλων εξαιτίας χρεών προς ευγενείς</a:t>
            </a:r>
          </a:p>
          <a:p>
            <a:pPr algn="ctr">
              <a:buNone/>
            </a:pPr>
            <a:endParaRPr lang="el-GR" sz="1800" dirty="0">
              <a:latin typeface="Calibri" pitchFamily="34" charset="0"/>
            </a:endParaRPr>
          </a:p>
        </p:txBody>
      </p:sp>
      <p:sp>
        <p:nvSpPr>
          <p:cNvPr id="8" name="1 - Τίτλος"/>
          <p:cNvSpPr txBox="1">
            <a:spLocks/>
          </p:cNvSpPr>
          <p:nvPr/>
        </p:nvSpPr>
        <p:spPr>
          <a:xfrm>
            <a:off x="5292080" y="188640"/>
            <a:ext cx="3384376" cy="576064"/>
          </a:xfrm>
          <a:prstGeom prst="rect">
            <a:avLst/>
          </a:prstGeom>
        </p:spPr>
        <p:txBody>
          <a:bodyPr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000" b="0" i="1" u="none" strike="noStrike" kern="1200" cap="none" spc="0" normalizeH="0" baseline="0" noProof="0" dirty="0" smtClean="0">
                <a:ln>
                  <a:noFill/>
                </a:ln>
                <a:solidFill>
                  <a:schemeClr val="tx1"/>
                </a:solidFill>
                <a:effectLst>
                  <a:outerShdw blurRad="50000" dist="30000" dir="5400000" algn="tl" rotWithShape="0">
                    <a:srgbClr val="000000">
                      <a:alpha val="30000"/>
                    </a:srgbClr>
                  </a:outerShdw>
                </a:effectLst>
                <a:uLnTx/>
                <a:uFillTx/>
                <a:latin typeface="Calibri" pitchFamily="34" charset="0"/>
                <a:ea typeface="+mj-ea"/>
                <a:cs typeface="+mj-cs"/>
              </a:rPr>
              <a:t>Αρχαϊκή εποχή:</a:t>
            </a:r>
            <a:r>
              <a:rPr kumimoji="0" lang="el-GR" sz="2000" b="0" i="1" u="none" strike="noStrike" kern="1200" cap="none" spc="0" normalizeH="0" noProof="0" dirty="0" smtClean="0">
                <a:ln>
                  <a:noFill/>
                </a:ln>
                <a:solidFill>
                  <a:schemeClr val="tx1"/>
                </a:solidFill>
                <a:effectLst>
                  <a:outerShdw blurRad="50000" dist="30000" dir="5400000" algn="tl" rotWithShape="0">
                    <a:srgbClr val="000000">
                      <a:alpha val="30000"/>
                    </a:srgbClr>
                  </a:outerShdw>
                </a:effectLst>
                <a:uLnTx/>
                <a:uFillTx/>
                <a:latin typeface="Calibri" pitchFamily="34" charset="0"/>
                <a:ea typeface="+mj-ea"/>
                <a:cs typeface="+mj-cs"/>
              </a:rPr>
              <a:t> η πόλη-κράτος</a:t>
            </a:r>
            <a:endParaRPr kumimoji="0" lang="el-GR" sz="2000" b="0" i="1" u="none" strike="noStrike" kern="1200" cap="none" spc="0" normalizeH="0" baseline="0" noProof="0" dirty="0">
              <a:ln>
                <a:noFill/>
              </a:ln>
              <a:solidFill>
                <a:schemeClr val="tx1"/>
              </a:solidFill>
              <a:effectLst>
                <a:outerShdw blurRad="50000" dist="30000" dir="5400000" algn="tl" rotWithShape="0">
                  <a:srgbClr val="000000">
                    <a:alpha val="30000"/>
                  </a:srgbClr>
                </a:outerShdw>
              </a:effectLst>
              <a:uLnTx/>
              <a:uFillTx/>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14282" y="274638"/>
            <a:ext cx="8929718" cy="1143000"/>
          </a:xfrm>
        </p:spPr>
        <p:txBody>
          <a:bodyPr>
            <a:normAutofit/>
          </a:bodyPr>
          <a:lstStyle/>
          <a:p>
            <a:pPr algn="ctr"/>
            <a:r>
              <a:rPr lang="el-GR" dirty="0" smtClean="0"/>
              <a:t>Η ΑΡΓΩ ΚΑΙ ΟΙ ΜΕΤΑΛΛΟΦΟΡΕΣ ΠΕΡΙΟΧΕΣ</a:t>
            </a:r>
            <a:endParaRPr lang="el-GR" dirty="0"/>
          </a:p>
        </p:txBody>
      </p:sp>
      <p:pic>
        <p:nvPicPr>
          <p:cNvPr id="4" name="3 - Θέση περιεχομένου" descr="leonardos-16.jpg"/>
          <p:cNvPicPr>
            <a:picLocks noGrp="1" noChangeAspect="1"/>
          </p:cNvPicPr>
          <p:nvPr>
            <p:ph idx="1"/>
          </p:nvPr>
        </p:nvPicPr>
        <p:blipFill>
          <a:blip r:embed="rId3" cstate="print"/>
          <a:stretch>
            <a:fillRect/>
          </a:stretch>
        </p:blipFill>
        <p:spPr>
          <a:xfrm>
            <a:off x="395536" y="1484784"/>
            <a:ext cx="8516992" cy="5136811"/>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ΟΙ ΝΟΣΤΟΙ ΚΑΙ Ο ΑΠΟΙΚΙΣΜΟΣ</a:t>
            </a:r>
            <a:endParaRPr lang="el-GR" dirty="0"/>
          </a:p>
        </p:txBody>
      </p:sp>
      <p:pic>
        <p:nvPicPr>
          <p:cNvPr id="4" name="3 - Θέση περιεχομένου" descr="unnamed.jpg"/>
          <p:cNvPicPr>
            <a:picLocks noGrp="1" noChangeAspect="1"/>
          </p:cNvPicPr>
          <p:nvPr>
            <p:ph idx="1"/>
          </p:nvPr>
        </p:nvPicPr>
        <p:blipFill>
          <a:blip r:embed="rId3" cstate="print"/>
          <a:stretch>
            <a:fillRect/>
          </a:stretch>
        </p:blipFill>
        <p:spPr>
          <a:xfrm>
            <a:off x="210312" y="1772816"/>
            <a:ext cx="4013180" cy="4680520"/>
          </a:xfrm>
        </p:spPr>
      </p:pic>
      <p:pic>
        <p:nvPicPr>
          <p:cNvPr id="5" name="4 - Εικόνα" descr="unnamed (6).jpg"/>
          <p:cNvPicPr>
            <a:picLocks noChangeAspect="1"/>
          </p:cNvPicPr>
          <p:nvPr/>
        </p:nvPicPr>
        <p:blipFill>
          <a:blip r:embed="rId4" cstate="print"/>
          <a:stretch>
            <a:fillRect/>
          </a:stretch>
        </p:blipFill>
        <p:spPr>
          <a:xfrm>
            <a:off x="4431768" y="1844824"/>
            <a:ext cx="4465621" cy="453650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4000" dirty="0" smtClean="0"/>
              <a:t>Το ταξίδι του Οδυσσέα</a:t>
            </a:r>
            <a:endParaRPr lang="el-GR" dirty="0"/>
          </a:p>
        </p:txBody>
      </p:sp>
      <p:pic>
        <p:nvPicPr>
          <p:cNvPr id="4" name="3 - Θέση περιεχομένου" descr="odysseus-map.jpg"/>
          <p:cNvPicPr>
            <a:picLocks noGrp="1" noChangeAspect="1"/>
          </p:cNvPicPr>
          <p:nvPr>
            <p:ph idx="1"/>
          </p:nvPr>
        </p:nvPicPr>
        <p:blipFill>
          <a:blip r:embed="rId3" cstate="print"/>
          <a:stretch>
            <a:fillRect/>
          </a:stretch>
        </p:blipFill>
        <p:spPr>
          <a:xfrm>
            <a:off x="539552" y="1551909"/>
            <a:ext cx="8136904" cy="5117091"/>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sz="4000" dirty="0" smtClean="0"/>
              <a:t>Κορινθιακά αγγεία στην Ετρουρία</a:t>
            </a:r>
            <a:endParaRPr lang="el-GR" sz="4000" dirty="0"/>
          </a:p>
        </p:txBody>
      </p:sp>
      <p:pic>
        <p:nvPicPr>
          <p:cNvPr id="4" name="3 - Θέση περιεχομένου" descr="DSC00501α.jpg"/>
          <p:cNvPicPr>
            <a:picLocks noGrp="1" noChangeAspect="1"/>
          </p:cNvPicPr>
          <p:nvPr>
            <p:ph idx="1"/>
          </p:nvPr>
        </p:nvPicPr>
        <p:blipFill>
          <a:blip r:embed="rId3" cstate="print"/>
          <a:stretch>
            <a:fillRect/>
          </a:stretch>
        </p:blipFill>
        <p:spPr>
          <a:xfrm>
            <a:off x="755576" y="1556792"/>
            <a:ext cx="3145957" cy="4884341"/>
          </a:xfrm>
        </p:spPr>
      </p:pic>
      <p:pic>
        <p:nvPicPr>
          <p:cNvPr id="5" name="4 - Εικόνα" descr="Kratiras_Florence.jpg"/>
          <p:cNvPicPr>
            <a:picLocks noChangeAspect="1"/>
          </p:cNvPicPr>
          <p:nvPr/>
        </p:nvPicPr>
        <p:blipFill>
          <a:blip r:embed="rId4" cstate="print"/>
          <a:stretch>
            <a:fillRect/>
          </a:stretch>
        </p:blipFill>
        <p:spPr>
          <a:xfrm>
            <a:off x="4355976" y="1700808"/>
            <a:ext cx="4277396" cy="465313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3 - Θέση περιεχομένου" descr="815.+Καιρετανή+υδρία.+Ο+Ηρακλής+με+τον+Κέρβερο..jpg"/>
          <p:cNvPicPr>
            <a:picLocks noGrp="1" noChangeAspect="1"/>
          </p:cNvPicPr>
          <p:nvPr>
            <p:ph idx="1"/>
          </p:nvPr>
        </p:nvPicPr>
        <p:blipFill>
          <a:blip r:embed="rId3" cstate="print"/>
          <a:srcRect t="17397"/>
          <a:stretch>
            <a:fillRect/>
          </a:stretch>
        </p:blipFill>
        <p:spPr>
          <a:xfrm>
            <a:off x="827584" y="1844823"/>
            <a:ext cx="7494353" cy="4642939"/>
          </a:xfrm>
        </p:spPr>
      </p:pic>
      <p:sp>
        <p:nvSpPr>
          <p:cNvPr id="5" name="1 - Τίτλος"/>
          <p:cNvSpPr>
            <a:spLocks noGrp="1"/>
          </p:cNvSpPr>
          <p:nvPr>
            <p:ph type="title"/>
          </p:nvPr>
        </p:nvSpPr>
        <p:spPr/>
        <p:txBody>
          <a:bodyPr>
            <a:normAutofit fontScale="90000"/>
          </a:bodyPr>
          <a:lstStyle/>
          <a:p>
            <a:pPr algn="ctr"/>
            <a:r>
              <a:rPr lang="el-GR" sz="4000" dirty="0" smtClean="0"/>
              <a:t>Κορινθιακά αγγεία στην Ετρουρία</a:t>
            </a:r>
            <a:endParaRPr lang="el-GR" sz="4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4000" dirty="0" smtClean="0"/>
              <a:t>Ευβοϊκά αγγεία στην Ιταλία</a:t>
            </a:r>
            <a:endParaRPr lang="el-GR" sz="4000" dirty="0"/>
          </a:p>
        </p:txBody>
      </p:sp>
      <p:pic>
        <p:nvPicPr>
          <p:cNvPr id="4" name="3 - Θέση περιεχομένου" descr="Ευβοϊκά+αγγεία+από+το+Pontecagnano.+Πρώτο+μισό+του+8ου+αι.+23.jpg"/>
          <p:cNvPicPr>
            <a:picLocks noGrp="1" noChangeAspect="1"/>
          </p:cNvPicPr>
          <p:nvPr>
            <p:ph idx="1"/>
          </p:nvPr>
        </p:nvPicPr>
        <p:blipFill>
          <a:blip r:embed="rId3" cstate="print"/>
          <a:srcRect l="1961" r="1961" b="8692"/>
          <a:stretch>
            <a:fillRect/>
          </a:stretch>
        </p:blipFill>
        <p:spPr>
          <a:xfrm>
            <a:off x="971600" y="1279500"/>
            <a:ext cx="7056784" cy="502982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4400" b="0" dirty="0" smtClean="0">
                <a:latin typeface="Cambria" pitchFamily="18" charset="0"/>
                <a:ea typeface="Cambria" pitchFamily="18" charset="0"/>
              </a:rPr>
              <a:t>ΑΠΟΙΚΙΑΚΗ ΕΞΑΠΛΩΣΗ</a:t>
            </a:r>
            <a:endParaRPr lang="el-GR" sz="4400" b="0" dirty="0">
              <a:latin typeface="Cambria" pitchFamily="18" charset="0"/>
              <a:ea typeface="Cambria" pitchFamily="18" charset="0"/>
            </a:endParaRPr>
          </a:p>
        </p:txBody>
      </p:sp>
      <p:pic>
        <p:nvPicPr>
          <p:cNvPr id="4" name="3 - Θέση περιεχομένου" descr="page_10.jpg"/>
          <p:cNvPicPr>
            <a:picLocks noGrp="1" noChangeAspect="1"/>
          </p:cNvPicPr>
          <p:nvPr>
            <p:ph idx="1"/>
          </p:nvPr>
        </p:nvPicPr>
        <p:blipFill>
          <a:blip r:embed="rId3" cstate="print"/>
          <a:stretch>
            <a:fillRect/>
          </a:stretch>
        </p:blipFill>
        <p:spPr>
          <a:xfrm>
            <a:off x="373959" y="1916831"/>
            <a:ext cx="8302497" cy="4536505"/>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467544" y="1124744"/>
            <a:ext cx="7467600" cy="5256584"/>
          </a:xfrm>
        </p:spPr>
        <p:txBody>
          <a:bodyPr>
            <a:normAutofit lnSpcReduction="10000"/>
          </a:bodyPr>
          <a:lstStyle/>
          <a:p>
            <a:pPr>
              <a:buNone/>
            </a:pPr>
            <a:r>
              <a:rPr lang="el-GR" sz="2000" b="1" dirty="0" smtClean="0">
                <a:latin typeface="Calibri" pitchFamily="34" charset="0"/>
              </a:rPr>
              <a:t>α. Η κρίση του ομηρικού κόσμου</a:t>
            </a:r>
          </a:p>
          <a:p>
            <a:pPr>
              <a:buNone/>
            </a:pPr>
            <a:r>
              <a:rPr lang="el-GR" sz="2000" dirty="0" smtClean="0">
                <a:latin typeface="Calibri" pitchFamily="34" charset="0"/>
              </a:rPr>
              <a:t>	- τα </a:t>
            </a:r>
            <a:r>
              <a:rPr lang="el-GR" sz="2000" b="1" dirty="0" smtClean="0">
                <a:latin typeface="Calibri" pitchFamily="34" charset="0"/>
              </a:rPr>
              <a:t>αίτια</a:t>
            </a:r>
            <a:r>
              <a:rPr lang="el-GR" sz="2000" dirty="0" smtClean="0">
                <a:latin typeface="Calibri" pitchFamily="34" charset="0"/>
              </a:rPr>
              <a:t>:  1. περιορισμένες εκτάσεις καλλιεργήσιμης γης</a:t>
            </a:r>
          </a:p>
          <a:p>
            <a:pPr>
              <a:buNone/>
            </a:pPr>
            <a:r>
              <a:rPr lang="el-GR" sz="2000" dirty="0" smtClean="0">
                <a:latin typeface="Calibri" pitchFamily="34" charset="0"/>
              </a:rPr>
              <a:t>		         2. περιορισμένα μέσα εκμετάλλευσης – συγκέντρωση	         γης  σε λίγους (ευγενείς)</a:t>
            </a:r>
          </a:p>
          <a:p>
            <a:pPr>
              <a:buNone/>
            </a:pPr>
            <a:r>
              <a:rPr lang="el-GR" sz="2000" dirty="0" smtClean="0">
                <a:latin typeface="Calibri" pitchFamily="34" charset="0"/>
              </a:rPr>
              <a:t>		         3. απουσία εργασιακής ειδίκευσης</a:t>
            </a:r>
          </a:p>
          <a:p>
            <a:pPr>
              <a:buNone/>
            </a:pPr>
            <a:r>
              <a:rPr lang="el-GR" sz="2000" dirty="0" smtClean="0">
                <a:latin typeface="Calibri" pitchFamily="34" charset="0"/>
              </a:rPr>
              <a:t>		         4. έλλειψη άλλων πόρων εκτός της γης</a:t>
            </a:r>
          </a:p>
          <a:p>
            <a:pPr>
              <a:buNone/>
            </a:pPr>
            <a:r>
              <a:rPr lang="el-GR" sz="2000" dirty="0" smtClean="0">
                <a:latin typeface="Calibri" pitchFamily="34" charset="0"/>
              </a:rPr>
              <a:t>	- </a:t>
            </a:r>
            <a:r>
              <a:rPr lang="el-GR" sz="2000" b="1" dirty="0" smtClean="0">
                <a:latin typeface="Calibri" pitchFamily="34" charset="0"/>
              </a:rPr>
              <a:t>τρόποι αντιμετώπισης </a:t>
            </a:r>
            <a:r>
              <a:rPr lang="el-GR" sz="2000" dirty="0" smtClean="0">
                <a:latin typeface="Calibri" pitchFamily="34" charset="0"/>
              </a:rPr>
              <a:t>της κρίσης (στα μέσα του 8</a:t>
            </a:r>
            <a:r>
              <a:rPr lang="el-GR" sz="2000" baseline="30000" dirty="0" smtClean="0">
                <a:latin typeface="Calibri" pitchFamily="34" charset="0"/>
              </a:rPr>
              <a:t>ου</a:t>
            </a:r>
            <a:r>
              <a:rPr lang="el-GR" sz="2000" dirty="0" smtClean="0">
                <a:latin typeface="Calibri" pitchFamily="34" charset="0"/>
              </a:rPr>
              <a:t> αι. </a:t>
            </a:r>
            <a:r>
              <a:rPr lang="el-GR" sz="2000" dirty="0" err="1" smtClean="0">
                <a:latin typeface="Calibri" pitchFamily="34" charset="0"/>
              </a:rPr>
              <a:t>π.Χ.</a:t>
            </a:r>
            <a:r>
              <a:rPr lang="el-GR" sz="2000" dirty="0" smtClean="0">
                <a:latin typeface="Calibri" pitchFamily="34" charset="0"/>
              </a:rPr>
              <a:t>): </a:t>
            </a:r>
          </a:p>
          <a:p>
            <a:pPr>
              <a:buNone/>
            </a:pPr>
            <a:r>
              <a:rPr lang="el-GR" sz="2000" dirty="0" smtClean="0">
                <a:latin typeface="Calibri" pitchFamily="34" charset="0"/>
              </a:rPr>
              <a:t>		1. ανάπτυξη βιοτεχνίας και εμπορίου</a:t>
            </a:r>
          </a:p>
          <a:p>
            <a:pPr>
              <a:buNone/>
            </a:pPr>
            <a:r>
              <a:rPr lang="el-GR" sz="2000" dirty="0" smtClean="0">
                <a:latin typeface="Calibri" pitchFamily="34" charset="0"/>
              </a:rPr>
              <a:t>		2. κατακτητικοί πόλεμοι και προσάρτηση εδαφών</a:t>
            </a:r>
          </a:p>
          <a:p>
            <a:pPr>
              <a:buNone/>
            </a:pPr>
            <a:r>
              <a:rPr lang="el-GR" sz="2000" dirty="0" smtClean="0">
                <a:latin typeface="Calibri" pitchFamily="34" charset="0"/>
              </a:rPr>
              <a:t>		3. ίδρυση αποικιών</a:t>
            </a:r>
          </a:p>
          <a:p>
            <a:pPr>
              <a:buNone/>
            </a:pPr>
            <a:endParaRPr lang="el-GR" sz="2000" dirty="0" smtClean="0">
              <a:latin typeface="Calibri" pitchFamily="34" charset="0"/>
            </a:endParaRPr>
          </a:p>
          <a:p>
            <a:pPr>
              <a:lnSpc>
                <a:spcPct val="150000"/>
              </a:lnSpc>
              <a:buNone/>
            </a:pPr>
            <a:r>
              <a:rPr lang="el-GR" sz="1800" b="1" dirty="0" smtClean="0">
                <a:latin typeface="Calibri" pitchFamily="34" charset="0"/>
              </a:rPr>
              <a:t>Σημείωση</a:t>
            </a:r>
            <a:r>
              <a:rPr lang="el-GR" sz="1800" dirty="0" smtClean="0">
                <a:latin typeface="Calibri" pitchFamily="34" charset="0"/>
              </a:rPr>
              <a:t>: οι τρόποι αυτοί δεν εφαρμόζονται εξίσου από όλες τις πόλεις, </a:t>
            </a:r>
          </a:p>
          <a:p>
            <a:pPr>
              <a:lnSpc>
                <a:spcPct val="150000"/>
              </a:lnSpc>
              <a:buNone/>
            </a:pPr>
            <a:r>
              <a:rPr lang="el-GR" sz="1800" dirty="0" smtClean="0">
                <a:latin typeface="Calibri" pitchFamily="34" charset="0"/>
              </a:rPr>
              <a:t>π.χ. η Αθήνα εφαρμόζει το πρώτο, η Σπάρτη και το Άργος το δεύτερο, η Κόρινθος, τα Μέγαρα, η Χαλκίδα τα συνδύασαν με το τρίτο</a:t>
            </a:r>
            <a:r>
              <a:rPr lang="el-GR" sz="2000" dirty="0" smtClean="0">
                <a:latin typeface="Calibri" pitchFamily="34" charset="0"/>
              </a:rPr>
              <a:t>	</a:t>
            </a:r>
            <a:endParaRPr lang="el-GR" sz="2000" dirty="0">
              <a:latin typeface="Calibri" pitchFamily="34" charset="0"/>
            </a:endParaRPr>
          </a:p>
        </p:txBody>
      </p:sp>
      <p:sp>
        <p:nvSpPr>
          <p:cNvPr id="7" name="1 - Τίτλος"/>
          <p:cNvSpPr txBox="1">
            <a:spLocks/>
          </p:cNvSpPr>
          <p:nvPr/>
        </p:nvSpPr>
        <p:spPr>
          <a:xfrm>
            <a:off x="4932040" y="188640"/>
            <a:ext cx="3780928" cy="576064"/>
          </a:xfrm>
          <a:prstGeom prst="rect">
            <a:avLst/>
          </a:prstGeom>
        </p:spPr>
        <p:txBody>
          <a:bodyPr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000" b="0" i="1" u="none" strike="noStrike" kern="1200" cap="none" spc="0" normalizeH="0" baseline="0" noProof="0" dirty="0" smtClean="0">
                <a:ln>
                  <a:noFill/>
                </a:ln>
                <a:solidFill>
                  <a:schemeClr val="tx1"/>
                </a:solidFill>
                <a:effectLst>
                  <a:outerShdw blurRad="50000" dist="30000" dir="5400000" algn="tl" rotWithShape="0">
                    <a:srgbClr val="000000">
                      <a:alpha val="30000"/>
                    </a:srgbClr>
                  </a:outerShdw>
                </a:effectLst>
                <a:uLnTx/>
                <a:uFillTx/>
                <a:latin typeface="Calibri" pitchFamily="34" charset="0"/>
                <a:ea typeface="+mj-ea"/>
                <a:cs typeface="+mj-cs"/>
              </a:rPr>
              <a:t>Αρχαϊκή εποχή: η</a:t>
            </a:r>
            <a:r>
              <a:rPr kumimoji="0" lang="el-GR" sz="2000" b="0" i="1" u="none" strike="noStrike" kern="1200" cap="none" spc="0" normalizeH="0" noProof="0" dirty="0" smtClean="0">
                <a:ln>
                  <a:noFill/>
                </a:ln>
                <a:solidFill>
                  <a:schemeClr val="tx1"/>
                </a:solidFill>
                <a:effectLst>
                  <a:outerShdw blurRad="50000" dist="30000" dir="5400000" algn="tl" rotWithShape="0">
                    <a:srgbClr val="000000">
                      <a:alpha val="30000"/>
                    </a:srgbClr>
                  </a:outerShdw>
                </a:effectLst>
                <a:uLnTx/>
                <a:uFillTx/>
                <a:latin typeface="Calibri" pitchFamily="34" charset="0"/>
                <a:ea typeface="+mj-ea"/>
                <a:cs typeface="+mj-cs"/>
              </a:rPr>
              <a:t> ιστορική εξέλιξη</a:t>
            </a:r>
            <a:endParaRPr kumimoji="0" lang="el-GR" sz="2000" b="0" i="1" u="none" strike="noStrike" kern="1200" cap="none" spc="0" normalizeH="0" baseline="0" noProof="0" dirty="0">
              <a:ln>
                <a:noFill/>
              </a:ln>
              <a:solidFill>
                <a:schemeClr val="tx1"/>
              </a:solidFill>
              <a:effectLst>
                <a:outerShdw blurRad="50000" dist="30000" dir="5400000" algn="tl" rotWithShape="0">
                  <a:srgbClr val="000000">
                    <a:alpha val="30000"/>
                  </a:srgbClr>
                </a:outerShdw>
              </a:effectLst>
              <a:uLnTx/>
              <a:uFillTx/>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8929718" cy="654032"/>
          </a:xfrm>
        </p:spPr>
        <p:txBody>
          <a:bodyPr>
            <a:noAutofit/>
          </a:bodyPr>
          <a:lstStyle/>
          <a:p>
            <a:pPr algn="ctr"/>
            <a:r>
              <a:rPr lang="el-GR" sz="2400" dirty="0" smtClean="0"/>
              <a:t>Η ΟΡΓΑΝΩΣΗ ΤΗΣ ΑΠΟΙΚΙΑΣ ΑΠΟ ΤΟΝ ΟΙΚΙΣΤΗ</a:t>
            </a:r>
            <a:endParaRPr lang="el-GR" sz="2400" dirty="0"/>
          </a:p>
        </p:txBody>
      </p:sp>
      <p:sp>
        <p:nvSpPr>
          <p:cNvPr id="3" name="2 - Θέση περιεχομένου"/>
          <p:cNvSpPr>
            <a:spLocks noGrp="1"/>
          </p:cNvSpPr>
          <p:nvPr>
            <p:ph idx="1"/>
          </p:nvPr>
        </p:nvSpPr>
        <p:spPr>
          <a:xfrm>
            <a:off x="467544" y="1071546"/>
            <a:ext cx="8229600" cy="4894831"/>
          </a:xfrm>
        </p:spPr>
        <p:txBody>
          <a:bodyPr>
            <a:normAutofit/>
          </a:bodyPr>
          <a:lstStyle/>
          <a:p>
            <a:pPr algn="ctr">
              <a:lnSpc>
                <a:spcPct val="150000"/>
              </a:lnSpc>
              <a:buNone/>
            </a:pPr>
            <a:r>
              <a:rPr lang="el-GR" sz="1800" dirty="0" smtClean="0">
                <a:latin typeface="Cambria" pitchFamily="18" charset="0"/>
              </a:rPr>
              <a:t>Μετά τον θάνατο του οικιστή ιδρυόταν ιερό στην αγορά της αποικίας και λατρευόταν ως ήρωας. Στο νόμισμα εικονίζεται ο ιδρυτής της κορινθιακής αποικίας της Αμβρακίας </a:t>
            </a:r>
            <a:r>
              <a:rPr lang="el-GR" sz="1800" b="1" dirty="0" smtClean="0">
                <a:latin typeface="Cambria" pitchFamily="18" charset="0"/>
              </a:rPr>
              <a:t>Γόργος</a:t>
            </a:r>
            <a:r>
              <a:rPr lang="el-GR" sz="1800" dirty="0" smtClean="0">
                <a:latin typeface="Cambria" pitchFamily="18" charset="0"/>
              </a:rPr>
              <a:t> ως ήρωας, ταυτιζόμενος με επιγραφή.</a:t>
            </a:r>
          </a:p>
          <a:p>
            <a:pPr algn="ctr">
              <a:lnSpc>
                <a:spcPct val="150000"/>
              </a:lnSpc>
              <a:buNone/>
            </a:pPr>
            <a:r>
              <a:rPr lang="el-GR" sz="1800" b="1" dirty="0" err="1" smtClean="0">
                <a:latin typeface="Cambria" pitchFamily="18" charset="0"/>
              </a:rPr>
              <a:t>Φωτο</a:t>
            </a:r>
            <a:r>
              <a:rPr lang="el-GR" sz="1800" dirty="0" smtClean="0">
                <a:latin typeface="Cambria" pitchFamily="18" charset="0"/>
              </a:rPr>
              <a:t>:  </a:t>
            </a:r>
            <a:r>
              <a:rPr lang="en-US" sz="1800" dirty="0" smtClean="0">
                <a:latin typeface="Cambria" pitchFamily="18" charset="0"/>
              </a:rPr>
              <a:t>R. </a:t>
            </a:r>
            <a:r>
              <a:rPr lang="en-US" sz="1800" dirty="0" err="1" smtClean="0">
                <a:latin typeface="Cambria" pitchFamily="18" charset="0"/>
              </a:rPr>
              <a:t>Calciati</a:t>
            </a:r>
            <a:r>
              <a:rPr lang="en-US" sz="1800" dirty="0" smtClean="0">
                <a:latin typeface="Cambria" pitchFamily="18" charset="0"/>
              </a:rPr>
              <a:t>, 1990. </a:t>
            </a:r>
            <a:r>
              <a:rPr lang="en-US" sz="1800" i="1" dirty="0" err="1" smtClean="0">
                <a:latin typeface="Cambria" pitchFamily="18" charset="0"/>
              </a:rPr>
              <a:t>Pegasi</a:t>
            </a:r>
            <a:r>
              <a:rPr lang="en-US" sz="1800" dirty="0" smtClean="0">
                <a:latin typeface="Cambria" pitchFamily="18" charset="0"/>
              </a:rPr>
              <a:t>, </a:t>
            </a:r>
            <a:r>
              <a:rPr lang="en-US" sz="1800" dirty="0" err="1" smtClean="0">
                <a:latin typeface="Cambria" pitchFamily="18" charset="0"/>
              </a:rPr>
              <a:t>Mortara</a:t>
            </a:r>
            <a:r>
              <a:rPr lang="en-US" sz="1800" dirty="0" smtClean="0">
                <a:latin typeface="Cambria" pitchFamily="18" charset="0"/>
              </a:rPr>
              <a:t>,</a:t>
            </a:r>
            <a:r>
              <a:rPr lang="el-GR" sz="1800" dirty="0" smtClean="0">
                <a:latin typeface="Cambria" pitchFamily="18" charset="0"/>
              </a:rPr>
              <a:t> </a:t>
            </a:r>
            <a:r>
              <a:rPr lang="en-US" sz="1800" dirty="0" smtClean="0">
                <a:latin typeface="Cambria" pitchFamily="18" charset="0"/>
              </a:rPr>
              <a:t>II</a:t>
            </a:r>
            <a:r>
              <a:rPr lang="el-GR" sz="1800" dirty="0" smtClean="0">
                <a:latin typeface="Cambria" pitchFamily="18" charset="0"/>
              </a:rPr>
              <a:t>, 461, αρ. 82.</a:t>
            </a:r>
            <a:endParaRPr lang="el-GR" sz="1800" dirty="0"/>
          </a:p>
        </p:txBody>
      </p:sp>
      <p:pic>
        <p:nvPicPr>
          <p:cNvPr id="4" name="Picture 2" descr="H:\Εργασίες πανεπιστημίου\Διδακτορικό\Νέο διδακτορικό\Αρχεία σημειώσεων\Υλικό παρουσίασης\DSC04516.JPG"/>
          <p:cNvPicPr>
            <a:picLocks noChangeAspect="1" noChangeArrowheads="1"/>
          </p:cNvPicPr>
          <p:nvPr/>
        </p:nvPicPr>
        <p:blipFill>
          <a:blip r:embed="rId3" cstate="print"/>
          <a:srcRect/>
          <a:stretch>
            <a:fillRect/>
          </a:stretch>
        </p:blipFill>
        <p:spPr bwMode="auto">
          <a:xfrm>
            <a:off x="899592" y="3717032"/>
            <a:ext cx="3551634" cy="2139905"/>
          </a:xfrm>
          <a:prstGeom prst="rect">
            <a:avLst/>
          </a:prstGeom>
          <a:noFill/>
        </p:spPr>
      </p:pic>
      <p:sp>
        <p:nvSpPr>
          <p:cNvPr id="5" name="4 - TextBox"/>
          <p:cNvSpPr txBox="1"/>
          <p:nvPr/>
        </p:nvSpPr>
        <p:spPr>
          <a:xfrm>
            <a:off x="5148064" y="3164681"/>
            <a:ext cx="3600400" cy="3277820"/>
          </a:xfrm>
          <a:prstGeom prst="rect">
            <a:avLst/>
          </a:prstGeom>
          <a:noFill/>
        </p:spPr>
        <p:txBody>
          <a:bodyPr wrap="square" rtlCol="0">
            <a:spAutoFit/>
          </a:bodyPr>
          <a:lstStyle/>
          <a:p>
            <a:pPr algn="just">
              <a:lnSpc>
                <a:spcPct val="150000"/>
              </a:lnSpc>
            </a:pPr>
            <a:r>
              <a:rPr lang="el-GR" i="1" dirty="0" smtClean="0">
                <a:latin typeface="Cambria" pitchFamily="18" charset="0"/>
              </a:rPr>
              <a:t>Κορίνθιοι </a:t>
            </a:r>
            <a:r>
              <a:rPr lang="el-GR" i="1" dirty="0" err="1" smtClean="0">
                <a:latin typeface="Cambria" pitchFamily="18" charset="0"/>
              </a:rPr>
              <a:t>δὲ</a:t>
            </a:r>
            <a:r>
              <a:rPr lang="el-GR" i="1" dirty="0" smtClean="0">
                <a:latin typeface="Cambria" pitchFamily="18" charset="0"/>
              </a:rPr>
              <a:t> </a:t>
            </a:r>
            <a:r>
              <a:rPr lang="el-GR" i="1" dirty="0" err="1" smtClean="0">
                <a:latin typeface="Cambria" pitchFamily="18" charset="0"/>
              </a:rPr>
              <a:t>πεμφθέντες</a:t>
            </a:r>
            <a:r>
              <a:rPr lang="el-GR" i="1" dirty="0" smtClean="0">
                <a:latin typeface="Cambria" pitchFamily="18" charset="0"/>
              </a:rPr>
              <a:t> </a:t>
            </a:r>
            <a:r>
              <a:rPr lang="el-GR" i="1" dirty="0" err="1" smtClean="0">
                <a:latin typeface="Cambria" pitchFamily="18" charset="0"/>
              </a:rPr>
              <a:t>ὑπὸ</a:t>
            </a:r>
            <a:r>
              <a:rPr lang="el-GR" i="1" dirty="0" smtClean="0">
                <a:latin typeface="Cambria" pitchFamily="18" charset="0"/>
              </a:rPr>
              <a:t> Κυψέλου καὶ </a:t>
            </a:r>
            <a:r>
              <a:rPr lang="el-GR" b="1" i="1" dirty="0" smtClean="0">
                <a:latin typeface="Cambria" pitchFamily="18" charset="0"/>
              </a:rPr>
              <a:t>Γόργου</a:t>
            </a:r>
            <a:r>
              <a:rPr lang="el-GR" i="1" dirty="0" smtClean="0">
                <a:latin typeface="Cambria" pitchFamily="18" charset="0"/>
              </a:rPr>
              <a:t> </a:t>
            </a:r>
            <a:r>
              <a:rPr lang="el-GR" i="1" dirty="0" err="1" smtClean="0">
                <a:latin typeface="Cambria" pitchFamily="18" charset="0"/>
              </a:rPr>
              <a:t>ταύτην</a:t>
            </a:r>
            <a:r>
              <a:rPr lang="el-GR" i="1" dirty="0" smtClean="0">
                <a:latin typeface="Cambria" pitchFamily="18" charset="0"/>
              </a:rPr>
              <a:t> τε </a:t>
            </a:r>
            <a:r>
              <a:rPr lang="el-GR" i="1" dirty="0" err="1" smtClean="0">
                <a:latin typeface="Cambria" pitchFamily="18" charset="0"/>
              </a:rPr>
              <a:t>κατέσχον</a:t>
            </a:r>
            <a:r>
              <a:rPr lang="el-GR" i="1" dirty="0" smtClean="0">
                <a:latin typeface="Cambria" pitchFamily="18" charset="0"/>
              </a:rPr>
              <a:t> </a:t>
            </a:r>
            <a:r>
              <a:rPr lang="el-GR" i="1" dirty="0" err="1" smtClean="0">
                <a:latin typeface="Cambria" pitchFamily="18" charset="0"/>
              </a:rPr>
              <a:t>τὴν</a:t>
            </a:r>
            <a:r>
              <a:rPr lang="el-GR" i="1" dirty="0" smtClean="0">
                <a:latin typeface="Cambria" pitchFamily="18" charset="0"/>
              </a:rPr>
              <a:t> </a:t>
            </a:r>
            <a:r>
              <a:rPr lang="el-GR" i="1" dirty="0" err="1" smtClean="0">
                <a:latin typeface="Cambria" pitchFamily="18" charset="0"/>
              </a:rPr>
              <a:t>ἀκτὴν</a:t>
            </a:r>
            <a:r>
              <a:rPr lang="el-GR" i="1" dirty="0" smtClean="0">
                <a:latin typeface="Cambria" pitchFamily="18" charset="0"/>
              </a:rPr>
              <a:t> καὶ μέχρι </a:t>
            </a:r>
            <a:r>
              <a:rPr lang="el-GR" i="1" dirty="0" err="1" smtClean="0">
                <a:latin typeface="Cambria" pitchFamily="18" charset="0"/>
              </a:rPr>
              <a:t>τοῦ</a:t>
            </a:r>
            <a:r>
              <a:rPr lang="el-GR" i="1" dirty="0" smtClean="0">
                <a:latin typeface="Cambria" pitchFamily="18" charset="0"/>
              </a:rPr>
              <a:t> </a:t>
            </a:r>
            <a:r>
              <a:rPr lang="el-GR" i="1" dirty="0" err="1" smtClean="0">
                <a:latin typeface="Cambria" pitchFamily="18" charset="0"/>
              </a:rPr>
              <a:t>Ἀμβρακικοῦ</a:t>
            </a:r>
            <a:r>
              <a:rPr lang="el-GR" i="1" dirty="0" smtClean="0">
                <a:latin typeface="Cambria" pitchFamily="18" charset="0"/>
              </a:rPr>
              <a:t> κόλπου </a:t>
            </a:r>
            <a:r>
              <a:rPr lang="el-GR" i="1" dirty="0" err="1" smtClean="0">
                <a:latin typeface="Cambria" pitchFamily="18" charset="0"/>
              </a:rPr>
              <a:t>προῆλθον</a:t>
            </a:r>
            <a:r>
              <a:rPr lang="el-GR" i="1" dirty="0" smtClean="0">
                <a:latin typeface="Cambria" pitchFamily="18" charset="0"/>
              </a:rPr>
              <a:t>, καὶ ἥ τε </a:t>
            </a:r>
            <a:r>
              <a:rPr lang="el-GR" i="1" dirty="0" err="1" smtClean="0">
                <a:latin typeface="Cambria" pitchFamily="18" charset="0"/>
              </a:rPr>
              <a:t>Ἀμβρακία</a:t>
            </a:r>
            <a:r>
              <a:rPr lang="el-GR" i="1" dirty="0" smtClean="0">
                <a:latin typeface="Cambria" pitchFamily="18" charset="0"/>
              </a:rPr>
              <a:t> </a:t>
            </a:r>
            <a:r>
              <a:rPr lang="el-GR" i="1" dirty="0" err="1" smtClean="0">
                <a:latin typeface="Cambria" pitchFamily="18" charset="0"/>
              </a:rPr>
              <a:t>συνῳκίσθη</a:t>
            </a:r>
            <a:r>
              <a:rPr lang="el-GR" i="1" dirty="0" smtClean="0">
                <a:latin typeface="Cambria" pitchFamily="18" charset="0"/>
              </a:rPr>
              <a:t>…</a:t>
            </a:r>
          </a:p>
          <a:p>
            <a:pPr algn="r">
              <a:lnSpc>
                <a:spcPct val="150000"/>
              </a:lnSpc>
            </a:pPr>
            <a:r>
              <a:rPr lang="el-GR" dirty="0" smtClean="0">
                <a:latin typeface="Cambria" pitchFamily="18" charset="0"/>
              </a:rPr>
              <a:t>Στράβων, </a:t>
            </a:r>
            <a:r>
              <a:rPr lang="el-GR" i="1" dirty="0" smtClean="0">
                <a:latin typeface="Cambria" pitchFamily="18" charset="0"/>
              </a:rPr>
              <a:t>Γεωγραφικά, </a:t>
            </a:r>
            <a:r>
              <a:rPr lang="el-GR" dirty="0" smtClean="0">
                <a:latin typeface="Cambria" pitchFamily="18" charset="0"/>
              </a:rPr>
              <a:t>Ι΄ 2.8-9 (C 451)</a:t>
            </a:r>
          </a:p>
          <a:p>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1 - Τίτλος"/>
          <p:cNvSpPr txBox="1">
            <a:spLocks/>
          </p:cNvSpPr>
          <p:nvPr/>
        </p:nvSpPr>
        <p:spPr>
          <a:xfrm>
            <a:off x="1475656" y="980728"/>
            <a:ext cx="6912768" cy="864096"/>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3200" b="0" i="0" u="none" strike="noStrike" kern="1200" cap="none" spc="0" normalizeH="0" baseline="0" noProof="0" dirty="0" smtClean="0">
                <a:ln>
                  <a:noFill/>
                </a:ln>
                <a:solidFill>
                  <a:schemeClr val="tx2"/>
                </a:solidFill>
                <a:effectLst/>
                <a:uLnTx/>
                <a:uFillTx/>
                <a:latin typeface="Calibri" pitchFamily="34" charset="0"/>
                <a:ea typeface="+mj-ea"/>
                <a:cs typeface="+mj-cs"/>
              </a:rPr>
              <a:t>Αρχαϊκή εποχή (750-480 </a:t>
            </a:r>
            <a:r>
              <a:rPr kumimoji="0" lang="el-GR" sz="3200" b="0" i="0" u="none" strike="noStrike" kern="1200" cap="none" spc="0" normalizeH="0" baseline="0" noProof="0" dirty="0" err="1" smtClean="0">
                <a:ln>
                  <a:noFill/>
                </a:ln>
                <a:solidFill>
                  <a:schemeClr val="tx2"/>
                </a:solidFill>
                <a:effectLst/>
                <a:uLnTx/>
                <a:uFillTx/>
                <a:latin typeface="Calibri" pitchFamily="34" charset="0"/>
                <a:ea typeface="+mj-ea"/>
                <a:cs typeface="+mj-cs"/>
              </a:rPr>
              <a:t>π.Χ.</a:t>
            </a:r>
            <a:r>
              <a:rPr kumimoji="0" lang="el-GR" sz="3200" b="0" i="0" u="none" strike="noStrike" kern="1200" cap="none" spc="0" normalizeH="0" baseline="0" noProof="0" dirty="0" smtClean="0">
                <a:ln>
                  <a:noFill/>
                </a:ln>
                <a:solidFill>
                  <a:schemeClr val="tx2"/>
                </a:solidFill>
                <a:effectLst/>
                <a:uLnTx/>
                <a:uFillTx/>
                <a:latin typeface="Calibri" pitchFamily="34" charset="0"/>
                <a:ea typeface="+mj-ea"/>
                <a:cs typeface="+mj-cs"/>
              </a:rPr>
              <a:t>) </a:t>
            </a:r>
            <a:endParaRPr kumimoji="0" lang="el-GR" sz="3200" b="0" i="0" u="none" strike="noStrike" kern="1200" cap="none" spc="0" normalizeH="0" baseline="0" noProof="0" dirty="0">
              <a:ln>
                <a:noFill/>
              </a:ln>
              <a:solidFill>
                <a:schemeClr val="tx2"/>
              </a:solidFill>
              <a:effectLst/>
              <a:uLnTx/>
              <a:uFillTx/>
              <a:latin typeface="Calibri" pitchFamily="34" charset="0"/>
              <a:ea typeface="+mj-ea"/>
              <a:cs typeface="+mj-cs"/>
            </a:endParaRPr>
          </a:p>
        </p:txBody>
      </p:sp>
      <p:sp>
        <p:nvSpPr>
          <p:cNvPr id="5" name="2 - Υπότιτλος"/>
          <p:cNvSpPr txBox="1">
            <a:spLocks/>
          </p:cNvSpPr>
          <p:nvPr/>
        </p:nvSpPr>
        <p:spPr>
          <a:xfrm>
            <a:off x="1475656" y="1988840"/>
            <a:ext cx="6984776" cy="4392488"/>
          </a:xfrm>
          <a:prstGeom prst="rect">
            <a:avLst/>
          </a:prstGeom>
        </p:spPr>
        <p:txBody>
          <a:bodyPr vert="horz">
            <a:normAutofit fontScale="92500" lnSpcReduction="10000"/>
          </a:bodyPr>
          <a:lstStyle/>
          <a:p>
            <a:pPr marL="274320" marR="0" lvl="0" indent="-274320" algn="l" defTabSz="914400" rtl="0" eaLnBrk="1" fontAlgn="auto" latinLnBrk="0" hangingPunct="1">
              <a:lnSpc>
                <a:spcPct val="150000"/>
              </a:lnSpc>
              <a:spcBef>
                <a:spcPts val="600"/>
              </a:spcBef>
              <a:spcAft>
                <a:spcPts val="0"/>
              </a:spcAft>
              <a:buClr>
                <a:schemeClr val="accent1"/>
              </a:buClr>
              <a:buSzPct val="70000"/>
              <a:buFont typeface="Wingdings"/>
              <a:buChar char=""/>
              <a:tabLst/>
              <a:defRPr/>
            </a:pPr>
            <a:r>
              <a:rPr kumimoji="0" lang="el-GR" sz="2600" b="1" i="0" u="none" strike="noStrike" kern="1200" cap="none" spc="0" normalizeH="0" baseline="0" noProof="0" dirty="0" smtClean="0">
                <a:ln>
                  <a:noFill/>
                </a:ln>
                <a:solidFill>
                  <a:srgbClr val="002060"/>
                </a:solidFill>
                <a:effectLst/>
                <a:uLnTx/>
                <a:uFillTx/>
                <a:latin typeface="Calibri" pitchFamily="34" charset="0"/>
                <a:ea typeface="+mn-ea"/>
                <a:cs typeface="+mn-cs"/>
              </a:rPr>
              <a:t>Ορισμός</a:t>
            </a:r>
          </a:p>
          <a:p>
            <a:pPr marL="274320" marR="0" lvl="0" indent="-274320" algn="l" defTabSz="914400" rtl="0" eaLnBrk="1" fontAlgn="auto" latinLnBrk="0" hangingPunct="1">
              <a:lnSpc>
                <a:spcPct val="150000"/>
              </a:lnSpc>
              <a:spcBef>
                <a:spcPts val="600"/>
              </a:spcBef>
              <a:spcAft>
                <a:spcPts val="0"/>
              </a:spcAft>
              <a:buClr>
                <a:schemeClr val="accent1"/>
              </a:buClr>
              <a:buSzPct val="70000"/>
              <a:buFont typeface="Wingdings" pitchFamily="2" charset="2"/>
              <a:buChar char="Ø"/>
              <a:tabLst/>
              <a:defRPr/>
            </a:pPr>
            <a:r>
              <a:rPr kumimoji="0" lang="el-GR" sz="2600" b="0" i="0" u="none" strike="noStrike" kern="1200" cap="none" spc="0" normalizeH="0" baseline="0" noProof="0" dirty="0" smtClean="0">
                <a:ln>
                  <a:noFill/>
                </a:ln>
                <a:solidFill>
                  <a:srgbClr val="002060"/>
                </a:solidFill>
                <a:effectLst/>
                <a:uLnTx/>
                <a:uFillTx/>
                <a:latin typeface="Calibri" pitchFamily="34" charset="0"/>
                <a:ea typeface="+mn-ea"/>
                <a:cs typeface="+mn-cs"/>
              </a:rPr>
              <a:t> </a:t>
            </a:r>
            <a:r>
              <a:rPr kumimoji="0" lang="el-GR" sz="2000" b="0" i="0" u="none" strike="noStrike" kern="1200" cap="none" spc="0" normalizeH="0" baseline="0" noProof="0" dirty="0" smtClean="0">
                <a:ln>
                  <a:noFill/>
                </a:ln>
                <a:solidFill>
                  <a:schemeClr val="tx1"/>
                </a:solidFill>
                <a:effectLst/>
                <a:uLnTx/>
                <a:uFillTx/>
                <a:latin typeface="Calibri" pitchFamily="34" charset="0"/>
                <a:ea typeface="+mn-ea"/>
                <a:cs typeface="+mn-cs"/>
              </a:rPr>
              <a:t>Η εποχή στην οποία βρίσκονται οι απαρχές* της οικονομικής, πολιτικής και πολιτιστικής εξέλιξης του ελληνικού κόσμου</a:t>
            </a:r>
          </a:p>
          <a:p>
            <a:pPr marL="274320" marR="0" lvl="0" indent="-274320" algn="l" defTabSz="914400" rtl="0" eaLnBrk="1" fontAlgn="auto" latinLnBrk="0" hangingPunct="1">
              <a:lnSpc>
                <a:spcPct val="150000"/>
              </a:lnSpc>
              <a:spcBef>
                <a:spcPts val="600"/>
              </a:spcBef>
              <a:spcAft>
                <a:spcPts val="0"/>
              </a:spcAft>
              <a:buClr>
                <a:schemeClr val="accent1"/>
              </a:buClr>
              <a:buSzPct val="70000"/>
              <a:buFont typeface="Wingdings" pitchFamily="2" charset="2"/>
              <a:buChar char="Ø"/>
              <a:tabLst/>
              <a:defRPr/>
            </a:pPr>
            <a:r>
              <a:rPr kumimoji="0" lang="el-GR" sz="2000" b="0" i="0" u="none" strike="noStrike" kern="1200" cap="none" spc="0" normalizeH="0" baseline="0" noProof="0" dirty="0" smtClean="0">
                <a:ln>
                  <a:noFill/>
                </a:ln>
                <a:solidFill>
                  <a:schemeClr val="tx1"/>
                </a:solidFill>
                <a:effectLst/>
                <a:uLnTx/>
                <a:uFillTx/>
                <a:latin typeface="Calibri" pitchFamily="34" charset="0"/>
                <a:ea typeface="+mn-ea"/>
                <a:cs typeface="+mn-cs"/>
              </a:rPr>
              <a:t>  εποχή δεύτερου ελληνικού αποικισμού</a:t>
            </a:r>
          </a:p>
          <a:p>
            <a:pPr marL="274320" marR="0" lvl="0" indent="-274320" algn="l" defTabSz="914400" rtl="0" eaLnBrk="1" fontAlgn="auto" latinLnBrk="0" hangingPunct="1">
              <a:lnSpc>
                <a:spcPct val="150000"/>
              </a:lnSpc>
              <a:spcBef>
                <a:spcPts val="600"/>
              </a:spcBef>
              <a:spcAft>
                <a:spcPts val="0"/>
              </a:spcAft>
              <a:buClr>
                <a:schemeClr val="accent1"/>
              </a:buClr>
              <a:buSzPct val="70000"/>
              <a:buFont typeface="Wingdings" pitchFamily="2" charset="2"/>
              <a:buChar char="Ø"/>
              <a:tabLst/>
              <a:defRPr/>
            </a:pPr>
            <a:r>
              <a:rPr kumimoji="0" lang="el-GR" sz="2000" b="0" i="0" u="none" strike="noStrike" kern="1200" cap="none" spc="0" normalizeH="0" baseline="0" noProof="0" dirty="0" smtClean="0">
                <a:ln>
                  <a:noFill/>
                </a:ln>
                <a:solidFill>
                  <a:schemeClr val="tx1"/>
                </a:solidFill>
                <a:effectLst/>
                <a:uLnTx/>
                <a:uFillTx/>
                <a:latin typeface="Calibri" pitchFamily="34" charset="0"/>
                <a:ea typeface="+mn-ea"/>
                <a:cs typeface="+mn-cs"/>
              </a:rPr>
              <a:t>  εποχή πνευματικών αναζητήσεων</a:t>
            </a:r>
          </a:p>
          <a:p>
            <a:pPr marL="274320" marR="0" lvl="0" indent="-274320" algn="l" defTabSz="914400" rtl="0" eaLnBrk="1" fontAlgn="auto" latinLnBrk="0" hangingPunct="1">
              <a:lnSpc>
                <a:spcPct val="150000"/>
              </a:lnSpc>
              <a:spcBef>
                <a:spcPts val="600"/>
              </a:spcBef>
              <a:spcAft>
                <a:spcPts val="0"/>
              </a:spcAft>
              <a:buClr>
                <a:schemeClr val="accent1"/>
              </a:buClr>
              <a:buSzPct val="70000"/>
              <a:buFont typeface="Wingdings" pitchFamily="2" charset="2"/>
              <a:buChar char="Ø"/>
              <a:tabLst/>
              <a:defRPr/>
            </a:pPr>
            <a:r>
              <a:rPr kumimoji="0" lang="el-GR" sz="2000" b="0" i="0" u="none" strike="noStrike" kern="1200" cap="none" spc="0" normalizeH="0" baseline="0" noProof="0" dirty="0" smtClean="0">
                <a:ln>
                  <a:noFill/>
                </a:ln>
                <a:solidFill>
                  <a:schemeClr val="tx1"/>
                </a:solidFill>
                <a:effectLst/>
                <a:uLnTx/>
                <a:uFillTx/>
                <a:latin typeface="Calibri" pitchFamily="34" charset="0"/>
                <a:ea typeface="+mn-ea"/>
                <a:cs typeface="+mn-cs"/>
              </a:rPr>
              <a:t>  τελειώνει με τη σύγκρουση με τους Πέρσες: ενίσχυση εθνικής συνείδησης και επιβεβαίωσαν την αποτελεσματικότητα της πόλης-κράτους</a:t>
            </a:r>
            <a:endParaRPr kumimoji="0" lang="el-GR" sz="23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274320" marR="0" lvl="0" indent="-274320" algn="l" defTabSz="914400" rtl="0" eaLnBrk="1" fontAlgn="auto" latinLnBrk="0" hangingPunct="1">
              <a:lnSpc>
                <a:spcPct val="150000"/>
              </a:lnSpc>
              <a:spcBef>
                <a:spcPts val="600"/>
              </a:spcBef>
              <a:spcAft>
                <a:spcPts val="0"/>
              </a:spcAft>
              <a:buClr>
                <a:schemeClr val="accent1"/>
              </a:buClr>
              <a:buSzPct val="70000"/>
              <a:buFont typeface="Wingdings"/>
              <a:buChar char=""/>
              <a:tabLst/>
              <a:defRPr/>
            </a:pPr>
            <a:r>
              <a:rPr kumimoji="0" lang="el-GR" sz="2000" b="0" i="0" u="none" strike="noStrike" kern="1200" cap="none" spc="0" normalizeH="0" baseline="0" noProof="0" dirty="0" smtClean="0">
                <a:ln>
                  <a:noFill/>
                </a:ln>
                <a:solidFill>
                  <a:schemeClr val="tx1"/>
                </a:solidFill>
                <a:effectLst/>
                <a:uLnTx/>
                <a:uFillTx/>
                <a:latin typeface="Calibri" pitchFamily="34" charset="0"/>
                <a:ea typeface="+mn-ea"/>
                <a:cs typeface="+mn-cs"/>
              </a:rPr>
              <a:t>* </a:t>
            </a:r>
            <a:r>
              <a:rPr kumimoji="0" lang="el-GR" sz="2000" b="0" i="1" u="none" strike="noStrike" kern="1200" cap="none" spc="0" normalizeH="0" baseline="0" noProof="0" dirty="0" smtClean="0">
                <a:ln>
                  <a:noFill/>
                </a:ln>
                <a:solidFill>
                  <a:schemeClr val="tx1"/>
                </a:solidFill>
                <a:effectLst/>
                <a:uLnTx/>
                <a:uFillTx/>
                <a:latin typeface="Calibri" pitchFamily="34" charset="0"/>
                <a:ea typeface="+mn-ea"/>
                <a:cs typeface="+mn-cs"/>
              </a:rPr>
              <a:t>απαρχές</a:t>
            </a:r>
            <a:r>
              <a:rPr kumimoji="0" lang="el-GR" sz="2000" b="0" i="0" u="none" strike="noStrike" kern="1200" cap="none" spc="0" normalizeH="0" baseline="0" noProof="0" dirty="0" smtClean="0">
                <a:ln>
                  <a:noFill/>
                </a:ln>
                <a:solidFill>
                  <a:schemeClr val="tx1"/>
                </a:solidFill>
                <a:effectLst/>
                <a:uLnTx/>
                <a:uFillTx/>
                <a:latin typeface="Calibri" pitchFamily="34" charset="0"/>
                <a:ea typeface="+mn-ea"/>
                <a:cs typeface="+mn-cs"/>
              </a:rPr>
              <a:t> = το αρχικό στάδιο, το πρώτο στάδιο μίας εξέλιξης</a:t>
            </a:r>
          </a:p>
          <a:p>
            <a:pPr marL="274320" marR="0" lvl="0" indent="-274320" algn="l" defTabSz="914400" rtl="0" eaLnBrk="1" fontAlgn="auto" latinLnBrk="0" hangingPunct="1">
              <a:lnSpc>
                <a:spcPct val="150000"/>
              </a:lnSpc>
              <a:spcBef>
                <a:spcPts val="600"/>
              </a:spcBef>
              <a:spcAft>
                <a:spcPts val="0"/>
              </a:spcAft>
              <a:buClr>
                <a:schemeClr val="accent1"/>
              </a:buClr>
              <a:buSzPct val="70000"/>
              <a:buFont typeface="Wingdings"/>
              <a:buChar char=""/>
              <a:tabLst/>
              <a:defRPr/>
            </a:pPr>
            <a:endParaRPr kumimoji="0" lang="el-GR" sz="22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endParaRPr kumimoji="0" lang="el-GR" sz="20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640080" marR="0" lvl="1" indent="-274320"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el-GR" sz="2000" b="0" i="0" u="none" strike="noStrike" kern="1200" cap="none" spc="0" normalizeH="0" baseline="0" noProof="0" dirty="0" smtClean="0">
              <a:ln>
                <a:noFill/>
              </a:ln>
              <a:solidFill>
                <a:schemeClr val="tx1"/>
              </a:solidFill>
              <a:effectLst/>
              <a:uLnTx/>
              <a:uFillTx/>
              <a:latin typeface="Calibri" pitchFamily="34" charset="0"/>
              <a:ea typeface="+mn-ea"/>
              <a:cs typeface="+mn-cs"/>
            </a:endParaRPr>
          </a:p>
        </p:txBody>
      </p:sp>
      <p:sp>
        <p:nvSpPr>
          <p:cNvPr id="6" name="1 - Τίτλος"/>
          <p:cNvSpPr txBox="1">
            <a:spLocks/>
          </p:cNvSpPr>
          <p:nvPr/>
        </p:nvSpPr>
        <p:spPr>
          <a:xfrm>
            <a:off x="6660232" y="260648"/>
            <a:ext cx="2232248" cy="576064"/>
          </a:xfrm>
          <a:prstGeom prst="rect">
            <a:avLst/>
          </a:prstGeom>
        </p:spPr>
        <p:txBody>
          <a:bodyPr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000" b="0" i="1" u="none" strike="noStrike" kern="1200" cap="none" spc="0" normalizeH="0" baseline="0" noProof="0" dirty="0" smtClean="0">
                <a:ln>
                  <a:noFill/>
                </a:ln>
                <a:solidFill>
                  <a:schemeClr val="tx1"/>
                </a:solidFill>
                <a:effectLst>
                  <a:outerShdw blurRad="50000" dist="30000" dir="5400000" algn="tl" rotWithShape="0">
                    <a:srgbClr val="000000">
                      <a:alpha val="30000"/>
                    </a:srgbClr>
                  </a:outerShdw>
                </a:effectLst>
                <a:uLnTx/>
                <a:uFillTx/>
                <a:latin typeface="Calibri" pitchFamily="34" charset="0"/>
                <a:ea typeface="+mj-ea"/>
                <a:cs typeface="+mj-cs"/>
              </a:rPr>
              <a:t>Η αρχαία Ελλάδα</a:t>
            </a:r>
            <a:endParaRPr kumimoji="0" lang="el-GR" sz="2000" b="0" i="1" u="none" strike="noStrike" kern="1200" cap="none" spc="0" normalizeH="0" baseline="0" noProof="0" dirty="0">
              <a:ln>
                <a:noFill/>
              </a:ln>
              <a:solidFill>
                <a:schemeClr val="tx1"/>
              </a:solidFill>
              <a:effectLst>
                <a:outerShdw blurRad="50000" dist="30000" dir="5400000" algn="tl" rotWithShape="0">
                  <a:srgbClr val="000000">
                    <a:alpha val="30000"/>
                  </a:srgbClr>
                </a:outerShdw>
              </a:effectLst>
              <a:uLnTx/>
              <a:uFillTx/>
              <a:latin typeface="Calibri" pitchFamily="34" charset="0"/>
              <a:ea typeface="+mj-ea"/>
              <a:cs typeface="+mj-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3600" dirty="0" smtClean="0"/>
              <a:t>ΕΠΙΛΟΓΗ ΤΗΣ ΘΕΣΗΣ</a:t>
            </a:r>
            <a:endParaRPr lang="el-GR" sz="3600" dirty="0"/>
          </a:p>
        </p:txBody>
      </p:sp>
      <p:pic>
        <p:nvPicPr>
          <p:cNvPr id="4" name="3 - Θέση περιεχομένου" descr="Messina 2.jpg"/>
          <p:cNvPicPr>
            <a:picLocks noGrp="1" noChangeAspect="1"/>
          </p:cNvPicPr>
          <p:nvPr>
            <p:ph idx="1"/>
          </p:nvPr>
        </p:nvPicPr>
        <p:blipFill>
          <a:blip r:embed="rId3" cstate="print"/>
          <a:stretch>
            <a:fillRect/>
          </a:stretch>
        </p:blipFill>
        <p:spPr>
          <a:xfrm>
            <a:off x="1259632" y="1484784"/>
            <a:ext cx="3104129" cy="2662287"/>
          </a:xfrm>
        </p:spPr>
      </p:pic>
      <p:pic>
        <p:nvPicPr>
          <p:cNvPr id="6" name="5 - Εικόνα" descr="Η ΣΙΚΕΛΙΚΗ ΕΚΣΤΡΑΤΕΙΑ 415-413 π.X._page69_image46.jpg"/>
          <p:cNvPicPr>
            <a:picLocks noChangeAspect="1"/>
          </p:cNvPicPr>
          <p:nvPr/>
        </p:nvPicPr>
        <p:blipFill>
          <a:blip r:embed="rId4" cstate="print"/>
          <a:stretch>
            <a:fillRect/>
          </a:stretch>
        </p:blipFill>
        <p:spPr>
          <a:xfrm>
            <a:off x="1259632" y="4337500"/>
            <a:ext cx="6012159" cy="2520500"/>
          </a:xfrm>
          <a:prstGeom prst="rect">
            <a:avLst/>
          </a:prstGeom>
        </p:spPr>
      </p:pic>
      <p:pic>
        <p:nvPicPr>
          <p:cNvPr id="7" name="6 - Εικόνα" descr="m-k-31-638.jpg"/>
          <p:cNvPicPr>
            <a:picLocks noChangeAspect="1"/>
          </p:cNvPicPr>
          <p:nvPr/>
        </p:nvPicPr>
        <p:blipFill>
          <a:blip r:embed="rId5" cstate="print"/>
          <a:srcRect l="27084" r="25116"/>
          <a:stretch>
            <a:fillRect/>
          </a:stretch>
        </p:blipFill>
        <p:spPr>
          <a:xfrm>
            <a:off x="5364088" y="1484784"/>
            <a:ext cx="1749189" cy="274743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928662" y="214290"/>
            <a:ext cx="7467600" cy="571504"/>
          </a:xfrm>
        </p:spPr>
        <p:txBody>
          <a:bodyPr>
            <a:normAutofit/>
          </a:bodyPr>
          <a:lstStyle/>
          <a:p>
            <a:pPr algn="ctr"/>
            <a:r>
              <a:rPr lang="el-GR" sz="2700" dirty="0" smtClean="0"/>
              <a:t>ΟΙ ΕΛΛΗΝΕΣ ΑΝΑΜΕΣΑ ΣΕ ΑΛΛΑ ΕΘΝΗ </a:t>
            </a:r>
            <a:endParaRPr lang="el-GR" sz="3600" dirty="0"/>
          </a:p>
        </p:txBody>
      </p:sp>
      <p:pic>
        <p:nvPicPr>
          <p:cNvPr id="4" name="3 - Θέση περιεχομένου" descr="ClassicSic936El.jpg"/>
          <p:cNvPicPr>
            <a:picLocks noGrp="1" noChangeAspect="1"/>
          </p:cNvPicPr>
          <p:nvPr>
            <p:ph idx="1"/>
          </p:nvPr>
        </p:nvPicPr>
        <p:blipFill>
          <a:blip r:embed="rId3" cstate="print"/>
          <a:stretch>
            <a:fillRect/>
          </a:stretch>
        </p:blipFill>
        <p:spPr>
          <a:xfrm>
            <a:off x="214282" y="988426"/>
            <a:ext cx="8570044" cy="5392902"/>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88640"/>
            <a:ext cx="8229600" cy="1252728"/>
          </a:xfrm>
        </p:spPr>
        <p:txBody>
          <a:bodyPr>
            <a:noAutofit/>
          </a:bodyPr>
          <a:lstStyle/>
          <a:p>
            <a:pPr algn="ctr"/>
            <a:r>
              <a:rPr lang="el-GR" sz="3200" dirty="0" smtClean="0"/>
              <a:t>ΑΠΟΙΚΙΑΚΗ ΕΞΑΠΛΩΣΗ</a:t>
            </a:r>
            <a:br>
              <a:rPr lang="el-GR" sz="3200" dirty="0" smtClean="0"/>
            </a:br>
            <a:r>
              <a:rPr lang="el-GR" sz="3200" dirty="0" smtClean="0"/>
              <a:t>Ελλήνων, Ετρούσκων και Καρχηδονίων </a:t>
            </a:r>
            <a:endParaRPr lang="el-GR" sz="3200" dirty="0"/>
          </a:p>
        </p:txBody>
      </p:sp>
      <p:pic>
        <p:nvPicPr>
          <p:cNvPr id="4" name="3 - Θέση περιεχομένου" descr="Griechischen_und_phönizischen_Kolonien.jpg"/>
          <p:cNvPicPr>
            <a:picLocks noGrp="1" noChangeAspect="1"/>
          </p:cNvPicPr>
          <p:nvPr>
            <p:ph idx="1"/>
          </p:nvPr>
        </p:nvPicPr>
        <p:blipFill>
          <a:blip r:embed="rId3" cstate="print"/>
          <a:stretch>
            <a:fillRect/>
          </a:stretch>
        </p:blipFill>
        <p:spPr>
          <a:xfrm>
            <a:off x="3813" y="1484785"/>
            <a:ext cx="9140187" cy="5208230"/>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err="1" smtClean="0"/>
              <a:t>Αποικιεσ</a:t>
            </a:r>
            <a:r>
              <a:rPr lang="el-GR" dirty="0" smtClean="0"/>
              <a:t> </a:t>
            </a:r>
            <a:r>
              <a:rPr lang="el-GR" dirty="0" err="1" smtClean="0"/>
              <a:t>χωροσ</a:t>
            </a:r>
            <a:r>
              <a:rPr lang="el-GR" dirty="0" smtClean="0"/>
              <a:t> </a:t>
            </a:r>
            <a:r>
              <a:rPr lang="el-GR" dirty="0" err="1" smtClean="0"/>
              <a:t>πειραματισμων</a:t>
            </a:r>
            <a:r>
              <a:rPr lang="el-GR" dirty="0" smtClean="0"/>
              <a:t> και </a:t>
            </a:r>
            <a:r>
              <a:rPr lang="el-GR" dirty="0" err="1" smtClean="0"/>
              <a:t>επαφων</a:t>
            </a:r>
            <a:r>
              <a:rPr lang="el-GR" dirty="0" smtClean="0"/>
              <a:t> με </a:t>
            </a:r>
            <a:r>
              <a:rPr lang="el-GR" dirty="0" err="1" smtClean="0"/>
              <a:t>τουσ</a:t>
            </a:r>
            <a:r>
              <a:rPr lang="el-GR" dirty="0" smtClean="0"/>
              <a:t> </a:t>
            </a:r>
            <a:r>
              <a:rPr lang="el-GR" dirty="0" err="1" smtClean="0"/>
              <a:t>γηγενεισ</a:t>
            </a:r>
            <a:endParaRPr lang="el-GR" dirty="0"/>
          </a:p>
        </p:txBody>
      </p:sp>
      <p:pic>
        <p:nvPicPr>
          <p:cNvPr id="1026" name="Picture 2" descr="Αποτέλεσμα εικόνας για λατινικό αλφάβητο κύμης"/>
          <p:cNvPicPr>
            <a:picLocks noChangeAspect="1" noChangeArrowheads="1"/>
          </p:cNvPicPr>
          <p:nvPr/>
        </p:nvPicPr>
        <p:blipFill>
          <a:blip r:embed="rId3"/>
          <a:srcRect/>
          <a:stretch>
            <a:fillRect/>
          </a:stretch>
        </p:blipFill>
        <p:spPr bwMode="auto">
          <a:xfrm>
            <a:off x="214282" y="2143116"/>
            <a:ext cx="8572560" cy="2602941"/>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186766" cy="1143000"/>
          </a:xfrm>
        </p:spPr>
        <p:txBody>
          <a:bodyPr>
            <a:noAutofit/>
          </a:bodyPr>
          <a:lstStyle/>
          <a:p>
            <a:pPr algn="ctr"/>
            <a:r>
              <a:rPr lang="el-GR" sz="3200" dirty="0" smtClean="0"/>
              <a:t>Η ΑΡΧΗ ΤΗΣ ΝΟΜΙΣΜΑΤΟΚΟΠΙΑΣ</a:t>
            </a:r>
            <a:endParaRPr lang="el-GR" sz="3200" dirty="0"/>
          </a:p>
        </p:txBody>
      </p:sp>
      <p:pic>
        <p:nvPicPr>
          <p:cNvPr id="4" name="3 - Θέση περιεχομένου" descr="k146891_l.jpg"/>
          <p:cNvPicPr>
            <a:picLocks noGrp="1" noChangeAspect="1"/>
          </p:cNvPicPr>
          <p:nvPr>
            <p:ph idx="1"/>
          </p:nvPr>
        </p:nvPicPr>
        <p:blipFill>
          <a:blip r:embed="rId3" cstate="print"/>
          <a:stretch>
            <a:fillRect/>
          </a:stretch>
        </p:blipFill>
        <p:spPr>
          <a:xfrm>
            <a:off x="1928794" y="1571612"/>
            <a:ext cx="5040560" cy="1914566"/>
          </a:xfrm>
        </p:spPr>
      </p:pic>
      <p:pic>
        <p:nvPicPr>
          <p:cNvPr id="5" name="4 - Εικόνα" descr="χελωα..jpg"/>
          <p:cNvPicPr>
            <a:picLocks noChangeAspect="1"/>
          </p:cNvPicPr>
          <p:nvPr/>
        </p:nvPicPr>
        <p:blipFill>
          <a:blip r:embed="rId4" cstate="print"/>
          <a:stretch>
            <a:fillRect/>
          </a:stretch>
        </p:blipFill>
        <p:spPr>
          <a:xfrm>
            <a:off x="2285984" y="3857628"/>
            <a:ext cx="4762500" cy="237172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 name="1 - Τίτλος"/>
          <p:cNvSpPr txBox="1">
            <a:spLocks/>
          </p:cNvSpPr>
          <p:nvPr/>
        </p:nvSpPr>
        <p:spPr>
          <a:xfrm>
            <a:off x="6804248" y="188640"/>
            <a:ext cx="1872208" cy="576064"/>
          </a:xfrm>
          <a:prstGeom prst="rect">
            <a:avLst/>
          </a:prstGeom>
        </p:spPr>
        <p:txBody>
          <a:bodyPr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000" b="0" i="1" u="none" strike="noStrike" kern="1200" cap="none" spc="0" normalizeH="0" baseline="0" noProof="0" dirty="0" smtClean="0">
                <a:ln>
                  <a:noFill/>
                </a:ln>
                <a:solidFill>
                  <a:schemeClr val="tx1"/>
                </a:solidFill>
                <a:effectLst>
                  <a:outerShdw blurRad="50000" dist="30000" dir="5400000" algn="tl" rotWithShape="0">
                    <a:srgbClr val="000000">
                      <a:alpha val="30000"/>
                    </a:srgbClr>
                  </a:outerShdw>
                </a:effectLst>
                <a:uLnTx/>
                <a:uFillTx/>
                <a:latin typeface="Calibri" pitchFamily="34" charset="0"/>
                <a:ea typeface="+mj-ea"/>
                <a:cs typeface="+mj-cs"/>
              </a:rPr>
              <a:t>Αρχαϊκή εποχή</a:t>
            </a:r>
            <a:endParaRPr kumimoji="0" lang="el-GR" sz="2000" b="0" i="1" u="none" strike="noStrike" kern="1200" cap="none" spc="0" normalizeH="0" baseline="0" noProof="0" dirty="0">
              <a:ln>
                <a:noFill/>
              </a:ln>
              <a:solidFill>
                <a:schemeClr val="tx1"/>
              </a:solidFill>
              <a:effectLst>
                <a:outerShdw blurRad="50000" dist="30000" dir="5400000" algn="tl" rotWithShape="0">
                  <a:srgbClr val="000000">
                    <a:alpha val="30000"/>
                  </a:srgbClr>
                </a:outerShdw>
              </a:effectLst>
              <a:uLnTx/>
              <a:uFillTx/>
              <a:latin typeface="Calibri" pitchFamily="34" charset="0"/>
              <a:ea typeface="+mj-ea"/>
              <a:cs typeface="+mj-cs"/>
            </a:endParaRPr>
          </a:p>
        </p:txBody>
      </p:sp>
      <p:pic>
        <p:nvPicPr>
          <p:cNvPr id="8" name="7 - Εικόνα" descr="2Apoi.jpg"/>
          <p:cNvPicPr>
            <a:picLocks noChangeAspect="1"/>
          </p:cNvPicPr>
          <p:nvPr/>
        </p:nvPicPr>
        <p:blipFill>
          <a:blip r:embed="rId3" cstate="print"/>
          <a:stretch>
            <a:fillRect/>
          </a:stretch>
        </p:blipFill>
        <p:spPr>
          <a:xfrm>
            <a:off x="208196" y="714356"/>
            <a:ext cx="8585583" cy="5643602"/>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539552" y="1052736"/>
            <a:ext cx="7467600" cy="5472608"/>
          </a:xfrm>
        </p:spPr>
        <p:txBody>
          <a:bodyPr>
            <a:normAutofit lnSpcReduction="10000"/>
          </a:bodyPr>
          <a:lstStyle/>
          <a:p>
            <a:pPr>
              <a:buNone/>
            </a:pPr>
            <a:r>
              <a:rPr lang="el-GR" sz="2000" b="1" dirty="0" smtClean="0">
                <a:latin typeface="Calibri" pitchFamily="34" charset="0"/>
              </a:rPr>
              <a:t>β.</a:t>
            </a:r>
            <a:r>
              <a:rPr lang="el-GR" sz="2000" dirty="0" smtClean="0">
                <a:latin typeface="Calibri" pitchFamily="34" charset="0"/>
              </a:rPr>
              <a:t> </a:t>
            </a:r>
            <a:r>
              <a:rPr lang="el-GR" sz="2000" b="1" dirty="0" smtClean="0">
                <a:latin typeface="Calibri" pitchFamily="34" charset="0"/>
              </a:rPr>
              <a:t>Ο δεύτερος αποικισμός</a:t>
            </a:r>
          </a:p>
          <a:p>
            <a:pPr>
              <a:lnSpc>
                <a:spcPct val="150000"/>
              </a:lnSpc>
              <a:buNone/>
            </a:pPr>
            <a:r>
              <a:rPr lang="el-GR" sz="2000" dirty="0" smtClean="0">
                <a:latin typeface="Calibri" pitchFamily="34" charset="0"/>
              </a:rPr>
              <a:t>	- </a:t>
            </a:r>
            <a:r>
              <a:rPr lang="el-GR" sz="2000" b="1" dirty="0" smtClean="0">
                <a:latin typeface="Calibri" pitchFamily="34" charset="0"/>
              </a:rPr>
              <a:t>Ορισμός</a:t>
            </a:r>
            <a:r>
              <a:rPr lang="el-GR" sz="2000" dirty="0" smtClean="0">
                <a:latin typeface="Calibri" pitchFamily="34" charset="0"/>
              </a:rPr>
              <a:t>: </a:t>
            </a:r>
          </a:p>
          <a:p>
            <a:pPr>
              <a:lnSpc>
                <a:spcPct val="150000"/>
              </a:lnSpc>
              <a:buNone/>
            </a:pPr>
            <a:r>
              <a:rPr lang="el-GR" sz="2000" dirty="0" smtClean="0">
                <a:latin typeface="Calibri" pitchFamily="34" charset="0"/>
              </a:rPr>
              <a:t>	(γενικά του αποικισμού) η αναγκαστική μετακίνηση, </a:t>
            </a:r>
          </a:p>
          <a:p>
            <a:pPr>
              <a:lnSpc>
                <a:spcPct val="150000"/>
              </a:lnSpc>
              <a:buNone/>
            </a:pPr>
            <a:r>
              <a:rPr lang="el-GR" sz="2000" dirty="0" smtClean="0">
                <a:latin typeface="Calibri" pitchFamily="34" charset="0"/>
              </a:rPr>
              <a:t>	η εγκατάσταση σε άλλη περιοχή και η δημιουργία πόλης (από το ρ. αποικίζω = στέλνω μακριά από την πατρίδα</a:t>
            </a:r>
          </a:p>
          <a:p>
            <a:pPr>
              <a:lnSpc>
                <a:spcPct val="150000"/>
              </a:lnSpc>
              <a:buNone/>
            </a:pPr>
            <a:r>
              <a:rPr lang="el-GR" sz="2000" dirty="0" smtClean="0">
                <a:latin typeface="Calibri" pitchFamily="34" charset="0"/>
              </a:rPr>
              <a:t>	(ειδικά) η ίδρυση αποικιών ως οργανωμένη επιχείρηση από τη μητρόπολη κατά την αρχαϊκή περίοδο</a:t>
            </a:r>
          </a:p>
          <a:p>
            <a:pPr>
              <a:lnSpc>
                <a:spcPct val="150000"/>
              </a:lnSpc>
              <a:buNone/>
            </a:pPr>
            <a:r>
              <a:rPr lang="el-GR" sz="2000" dirty="0" smtClean="0">
                <a:latin typeface="Calibri" pitchFamily="34" charset="0"/>
              </a:rPr>
              <a:t>	- </a:t>
            </a:r>
            <a:r>
              <a:rPr lang="el-GR" sz="2000" b="1" dirty="0" smtClean="0">
                <a:latin typeface="Calibri" pitchFamily="34" charset="0"/>
              </a:rPr>
              <a:t>Χαρακτήρας</a:t>
            </a:r>
            <a:r>
              <a:rPr lang="el-GR" sz="2000" dirty="0" smtClean="0">
                <a:latin typeface="Calibri" pitchFamily="34" charset="0"/>
              </a:rPr>
              <a:t> αποικιών: </a:t>
            </a:r>
          </a:p>
          <a:p>
            <a:pPr>
              <a:lnSpc>
                <a:spcPct val="150000"/>
              </a:lnSpc>
              <a:buNone/>
            </a:pPr>
            <a:r>
              <a:rPr lang="el-GR" sz="2000" dirty="0" smtClean="0">
                <a:latin typeface="Calibri" pitchFamily="34" charset="0"/>
              </a:rPr>
              <a:t>	 	-  νέες ανεξάρτητες πόλεις-κράτη</a:t>
            </a:r>
          </a:p>
          <a:p>
            <a:pPr>
              <a:lnSpc>
                <a:spcPct val="150000"/>
              </a:lnSpc>
              <a:buNone/>
            </a:pPr>
            <a:r>
              <a:rPr lang="el-GR" sz="2000" dirty="0" smtClean="0">
                <a:latin typeface="Calibri" pitchFamily="34" charset="0"/>
              </a:rPr>
              <a:t>		- οι δεσμοί με τη μητρόπολη είναι χαλαροί, ή ανύπαρκτοι ή	οι σχέσεις εχθρικές	</a:t>
            </a:r>
          </a:p>
          <a:p>
            <a:pPr>
              <a:lnSpc>
                <a:spcPct val="150000"/>
              </a:lnSpc>
              <a:buNone/>
            </a:pPr>
            <a:endParaRPr lang="el-GR" sz="2000" dirty="0" smtClean="0">
              <a:latin typeface="Calibri" pitchFamily="34" charset="0"/>
            </a:endParaRPr>
          </a:p>
          <a:p>
            <a:pPr>
              <a:buNone/>
            </a:pPr>
            <a:endParaRPr lang="el-GR" sz="2000" dirty="0">
              <a:latin typeface="Calibri" pitchFamily="34" charset="0"/>
            </a:endParaRPr>
          </a:p>
        </p:txBody>
      </p:sp>
      <p:sp>
        <p:nvSpPr>
          <p:cNvPr id="8" name="1 - Τίτλος"/>
          <p:cNvSpPr txBox="1">
            <a:spLocks/>
          </p:cNvSpPr>
          <p:nvPr/>
        </p:nvSpPr>
        <p:spPr>
          <a:xfrm>
            <a:off x="4932040" y="188640"/>
            <a:ext cx="3780928" cy="576064"/>
          </a:xfrm>
          <a:prstGeom prst="rect">
            <a:avLst/>
          </a:prstGeom>
        </p:spPr>
        <p:txBody>
          <a:bodyPr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000" b="0" i="1" u="none" strike="noStrike" kern="1200" cap="none" spc="0" normalizeH="0" baseline="0" noProof="0" dirty="0" smtClean="0">
                <a:ln>
                  <a:noFill/>
                </a:ln>
                <a:solidFill>
                  <a:schemeClr val="tx1"/>
                </a:solidFill>
                <a:effectLst>
                  <a:outerShdw blurRad="50000" dist="30000" dir="5400000" algn="tl" rotWithShape="0">
                    <a:srgbClr val="000000">
                      <a:alpha val="30000"/>
                    </a:srgbClr>
                  </a:outerShdw>
                </a:effectLst>
                <a:uLnTx/>
                <a:uFillTx/>
                <a:latin typeface="Calibri" pitchFamily="34" charset="0"/>
                <a:ea typeface="+mj-ea"/>
                <a:cs typeface="+mj-cs"/>
              </a:rPr>
              <a:t>Αρχαϊκή εποχή: η</a:t>
            </a:r>
            <a:r>
              <a:rPr kumimoji="0" lang="el-GR" sz="2000" b="0" i="1" u="none" strike="noStrike" kern="1200" cap="none" spc="0" normalizeH="0" noProof="0" dirty="0" smtClean="0">
                <a:ln>
                  <a:noFill/>
                </a:ln>
                <a:solidFill>
                  <a:schemeClr val="tx1"/>
                </a:solidFill>
                <a:effectLst>
                  <a:outerShdw blurRad="50000" dist="30000" dir="5400000" algn="tl" rotWithShape="0">
                    <a:srgbClr val="000000">
                      <a:alpha val="30000"/>
                    </a:srgbClr>
                  </a:outerShdw>
                </a:effectLst>
                <a:uLnTx/>
                <a:uFillTx/>
                <a:latin typeface="Calibri" pitchFamily="34" charset="0"/>
                <a:ea typeface="+mj-ea"/>
                <a:cs typeface="+mj-cs"/>
              </a:rPr>
              <a:t> ιστορική εξέλιξη</a:t>
            </a:r>
            <a:endParaRPr kumimoji="0" lang="el-GR" sz="2000" b="0" i="1" u="none" strike="noStrike" kern="1200" cap="none" spc="0" normalizeH="0" baseline="0" noProof="0" dirty="0">
              <a:ln>
                <a:noFill/>
              </a:ln>
              <a:solidFill>
                <a:schemeClr val="tx1"/>
              </a:solidFill>
              <a:effectLst>
                <a:outerShdw blurRad="50000" dist="30000" dir="5400000" algn="tl" rotWithShape="0">
                  <a:srgbClr val="000000">
                    <a:alpha val="30000"/>
                  </a:srgbClr>
                </a:outerShdw>
              </a:effectLst>
              <a:uLnTx/>
              <a:uFillTx/>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467544" y="980728"/>
            <a:ext cx="7632848" cy="5328592"/>
          </a:xfrm>
        </p:spPr>
        <p:txBody>
          <a:bodyPr>
            <a:normAutofit lnSpcReduction="10000"/>
          </a:bodyPr>
          <a:lstStyle/>
          <a:p>
            <a:pPr>
              <a:buNone/>
            </a:pPr>
            <a:r>
              <a:rPr lang="el-GR" sz="2000" b="1" dirty="0" smtClean="0">
                <a:latin typeface="Calibri" pitchFamily="34" charset="0"/>
              </a:rPr>
              <a:t>β.</a:t>
            </a:r>
            <a:r>
              <a:rPr lang="el-GR" sz="2000" dirty="0" smtClean="0">
                <a:latin typeface="Calibri" pitchFamily="34" charset="0"/>
              </a:rPr>
              <a:t> </a:t>
            </a:r>
            <a:r>
              <a:rPr lang="el-GR" sz="2000" b="1" dirty="0" smtClean="0">
                <a:latin typeface="Calibri" pitchFamily="34" charset="0"/>
              </a:rPr>
              <a:t>Ο δεύτερος αποικισμός</a:t>
            </a:r>
          </a:p>
          <a:p>
            <a:pPr>
              <a:lnSpc>
                <a:spcPct val="150000"/>
              </a:lnSpc>
              <a:buNone/>
            </a:pPr>
            <a:r>
              <a:rPr lang="el-GR" sz="2000" dirty="0" smtClean="0">
                <a:latin typeface="Calibri" pitchFamily="34" charset="0"/>
              </a:rPr>
              <a:t>	- </a:t>
            </a:r>
            <a:r>
              <a:rPr lang="el-GR" sz="2000" b="1" dirty="0" smtClean="0">
                <a:latin typeface="Calibri" pitchFamily="34" charset="0"/>
              </a:rPr>
              <a:t>Αίτια</a:t>
            </a:r>
            <a:r>
              <a:rPr lang="el-GR" sz="2000" dirty="0" smtClean="0">
                <a:latin typeface="Calibri" pitchFamily="34" charset="0"/>
              </a:rPr>
              <a:t>: 1. η </a:t>
            </a:r>
            <a:r>
              <a:rPr lang="el-GR" sz="2000" b="1" i="1" dirty="0" smtClean="0">
                <a:solidFill>
                  <a:srgbClr val="002060"/>
                </a:solidFill>
                <a:latin typeface="Calibri" pitchFamily="34" charset="0"/>
              </a:rPr>
              <a:t>στενοχωρία</a:t>
            </a:r>
            <a:r>
              <a:rPr lang="el-GR" sz="2000" dirty="0" smtClean="0">
                <a:latin typeface="Calibri" pitchFamily="34" charset="0"/>
              </a:rPr>
              <a:t>, οι περιορισμένες εκτάσεις γης σε συνδυασμό με την αύξηση του πληθυσμού</a:t>
            </a:r>
          </a:p>
          <a:p>
            <a:pPr>
              <a:lnSpc>
                <a:spcPct val="150000"/>
              </a:lnSpc>
              <a:buNone/>
            </a:pPr>
            <a:r>
              <a:rPr lang="el-GR" sz="2000" dirty="0" smtClean="0">
                <a:latin typeface="Calibri" pitchFamily="34" charset="0"/>
              </a:rPr>
              <a:t>		  2. η έλλειψη πρώτων υλών (μετάλλων)</a:t>
            </a:r>
          </a:p>
          <a:p>
            <a:pPr>
              <a:lnSpc>
                <a:spcPct val="150000"/>
              </a:lnSpc>
              <a:buNone/>
            </a:pPr>
            <a:r>
              <a:rPr lang="el-GR" sz="2000" dirty="0" smtClean="0">
                <a:latin typeface="Calibri" pitchFamily="34" charset="0"/>
              </a:rPr>
              <a:t>		  3. η αναζήτηση νέων αγορών</a:t>
            </a:r>
          </a:p>
          <a:p>
            <a:pPr>
              <a:lnSpc>
                <a:spcPct val="150000"/>
              </a:lnSpc>
              <a:buNone/>
            </a:pPr>
            <a:r>
              <a:rPr lang="el-GR" sz="2000" dirty="0" smtClean="0">
                <a:latin typeface="Calibri" pitchFamily="34" charset="0"/>
              </a:rPr>
              <a:t>		  4. η πολιτική κρίση στις πόλεις και η απομόνωση μίας ομάδας</a:t>
            </a:r>
          </a:p>
          <a:p>
            <a:pPr>
              <a:lnSpc>
                <a:spcPct val="150000"/>
              </a:lnSpc>
              <a:buNone/>
            </a:pPr>
            <a:r>
              <a:rPr lang="el-GR" sz="2000" dirty="0" smtClean="0">
                <a:latin typeface="Calibri" pitchFamily="34" charset="0"/>
              </a:rPr>
              <a:t>		  5. οι γνώσεις  των θαλάσσιων δρόμων και των περιοχών εγκατάστασης</a:t>
            </a:r>
          </a:p>
          <a:p>
            <a:pPr>
              <a:lnSpc>
                <a:spcPct val="150000"/>
              </a:lnSpc>
              <a:buNone/>
            </a:pPr>
            <a:r>
              <a:rPr lang="el-GR" sz="2000" dirty="0" smtClean="0">
                <a:latin typeface="Calibri" pitchFamily="34" charset="0"/>
              </a:rPr>
              <a:t>		  6. ο ριψοκίνδυνος χαρακτήρας των Ελλήνων</a:t>
            </a:r>
          </a:p>
          <a:p>
            <a:pPr>
              <a:lnSpc>
                <a:spcPct val="150000"/>
              </a:lnSpc>
              <a:buNone/>
            </a:pPr>
            <a:r>
              <a:rPr lang="el-GR" sz="2000" dirty="0" smtClean="0">
                <a:latin typeface="Calibri" pitchFamily="34" charset="0"/>
              </a:rPr>
              <a:t>	</a:t>
            </a:r>
            <a:r>
              <a:rPr lang="el-GR" sz="2000" b="1" dirty="0" smtClean="0">
                <a:latin typeface="Calibri" pitchFamily="34" charset="0"/>
              </a:rPr>
              <a:t>Σημείωση</a:t>
            </a:r>
            <a:r>
              <a:rPr lang="el-GR" sz="2000" dirty="0" smtClean="0">
                <a:latin typeface="Calibri" pitchFamily="34" charset="0"/>
              </a:rPr>
              <a:t>: τα δύο τελευταία είναι περισσότερο προϋποθέσεις και αίτια της επιλογής συγκεκριμένων χώρων για τον αποικισμό</a:t>
            </a:r>
          </a:p>
          <a:p>
            <a:pPr>
              <a:lnSpc>
                <a:spcPct val="150000"/>
              </a:lnSpc>
              <a:buNone/>
            </a:pPr>
            <a:endParaRPr lang="el-GR" sz="2000" dirty="0" smtClean="0">
              <a:latin typeface="Calibri" pitchFamily="34" charset="0"/>
            </a:endParaRPr>
          </a:p>
          <a:p>
            <a:pPr>
              <a:buNone/>
            </a:pPr>
            <a:endParaRPr lang="el-GR" sz="2000" dirty="0">
              <a:latin typeface="Calibri" pitchFamily="34" charset="0"/>
            </a:endParaRPr>
          </a:p>
        </p:txBody>
      </p:sp>
      <p:sp>
        <p:nvSpPr>
          <p:cNvPr id="8" name="1 - Τίτλος"/>
          <p:cNvSpPr txBox="1">
            <a:spLocks/>
          </p:cNvSpPr>
          <p:nvPr/>
        </p:nvSpPr>
        <p:spPr>
          <a:xfrm>
            <a:off x="4932040" y="188640"/>
            <a:ext cx="3780928" cy="576064"/>
          </a:xfrm>
          <a:prstGeom prst="rect">
            <a:avLst/>
          </a:prstGeom>
        </p:spPr>
        <p:txBody>
          <a:bodyPr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000" b="0" i="1" u="none" strike="noStrike" kern="1200" cap="none" spc="0" normalizeH="0" baseline="0" noProof="0" dirty="0" smtClean="0">
                <a:ln>
                  <a:noFill/>
                </a:ln>
                <a:solidFill>
                  <a:schemeClr val="tx1"/>
                </a:solidFill>
                <a:effectLst>
                  <a:outerShdw blurRad="50000" dist="30000" dir="5400000" algn="tl" rotWithShape="0">
                    <a:srgbClr val="000000">
                      <a:alpha val="30000"/>
                    </a:srgbClr>
                  </a:outerShdw>
                </a:effectLst>
                <a:uLnTx/>
                <a:uFillTx/>
                <a:latin typeface="Calibri" pitchFamily="34" charset="0"/>
                <a:ea typeface="+mj-ea"/>
                <a:cs typeface="+mj-cs"/>
              </a:rPr>
              <a:t>Αρχαϊκή εποχή: η</a:t>
            </a:r>
            <a:r>
              <a:rPr kumimoji="0" lang="el-GR" sz="2000" b="0" i="1" u="none" strike="noStrike" kern="1200" cap="none" spc="0" normalizeH="0" noProof="0" dirty="0" smtClean="0">
                <a:ln>
                  <a:noFill/>
                </a:ln>
                <a:solidFill>
                  <a:schemeClr val="tx1"/>
                </a:solidFill>
                <a:effectLst>
                  <a:outerShdw blurRad="50000" dist="30000" dir="5400000" algn="tl" rotWithShape="0">
                    <a:srgbClr val="000000">
                      <a:alpha val="30000"/>
                    </a:srgbClr>
                  </a:outerShdw>
                </a:effectLst>
                <a:uLnTx/>
                <a:uFillTx/>
                <a:latin typeface="Calibri" pitchFamily="34" charset="0"/>
                <a:ea typeface="+mj-ea"/>
                <a:cs typeface="+mj-cs"/>
              </a:rPr>
              <a:t> ιστορική εξέλιξη</a:t>
            </a:r>
            <a:endParaRPr kumimoji="0" lang="el-GR" sz="2000" b="0" i="1" u="none" strike="noStrike" kern="1200" cap="none" spc="0" normalizeH="0" baseline="0" noProof="0" dirty="0">
              <a:ln>
                <a:noFill/>
              </a:ln>
              <a:solidFill>
                <a:schemeClr val="tx1"/>
              </a:solidFill>
              <a:effectLst>
                <a:outerShdw blurRad="50000" dist="30000" dir="5400000" algn="tl" rotWithShape="0">
                  <a:srgbClr val="000000">
                    <a:alpha val="30000"/>
                  </a:srgbClr>
                </a:outerShdw>
              </a:effectLst>
              <a:uLnTx/>
              <a:uFillTx/>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467544" y="980728"/>
            <a:ext cx="7632848" cy="5616624"/>
          </a:xfrm>
        </p:spPr>
        <p:txBody>
          <a:bodyPr>
            <a:normAutofit fontScale="70000" lnSpcReduction="20000"/>
          </a:bodyPr>
          <a:lstStyle/>
          <a:p>
            <a:pPr>
              <a:buNone/>
            </a:pPr>
            <a:r>
              <a:rPr lang="el-GR" sz="2900" b="1" dirty="0" smtClean="0">
                <a:latin typeface="Calibri" pitchFamily="34" charset="0"/>
              </a:rPr>
              <a:t>β.</a:t>
            </a:r>
            <a:r>
              <a:rPr lang="el-GR" sz="2900" dirty="0" smtClean="0">
                <a:latin typeface="Calibri" pitchFamily="34" charset="0"/>
              </a:rPr>
              <a:t> </a:t>
            </a:r>
            <a:r>
              <a:rPr lang="el-GR" sz="2900" b="1" dirty="0" smtClean="0">
                <a:latin typeface="Calibri" pitchFamily="34" charset="0"/>
              </a:rPr>
              <a:t>Ο δεύτερος αποικισμός</a:t>
            </a:r>
          </a:p>
          <a:p>
            <a:pPr>
              <a:lnSpc>
                <a:spcPct val="150000"/>
              </a:lnSpc>
              <a:buNone/>
            </a:pPr>
            <a:r>
              <a:rPr lang="el-GR" sz="2000" dirty="0" smtClean="0">
                <a:latin typeface="Calibri" pitchFamily="34" charset="0"/>
              </a:rPr>
              <a:t>	- </a:t>
            </a:r>
            <a:r>
              <a:rPr lang="el-GR" sz="2600" b="1" dirty="0" smtClean="0">
                <a:latin typeface="Calibri" pitchFamily="34" charset="0"/>
              </a:rPr>
              <a:t>Συνέπειες</a:t>
            </a:r>
            <a:r>
              <a:rPr lang="el-GR" sz="2000" dirty="0" smtClean="0">
                <a:latin typeface="Calibri" pitchFamily="34" charset="0"/>
              </a:rPr>
              <a:t>: (γενικά) περιορισμός στη δραστηριότητα άλλων λαών (Φοινίκων) και εξάπλωση Ελλήνων σε όλη τη Μεσόγειο</a:t>
            </a:r>
          </a:p>
          <a:p>
            <a:pPr>
              <a:lnSpc>
                <a:spcPct val="150000"/>
              </a:lnSpc>
              <a:buNone/>
            </a:pPr>
            <a:r>
              <a:rPr lang="el-GR" sz="2000" dirty="0" smtClean="0">
                <a:latin typeface="Calibri" pitchFamily="34" charset="0"/>
              </a:rPr>
              <a:t>		1. στον τομέα του </a:t>
            </a:r>
            <a:r>
              <a:rPr lang="el-GR" sz="2000" b="1" dirty="0" smtClean="0">
                <a:latin typeface="Calibri" pitchFamily="34" charset="0"/>
              </a:rPr>
              <a:t>πολιτισμού</a:t>
            </a:r>
            <a:r>
              <a:rPr lang="el-GR" sz="2000" dirty="0" smtClean="0">
                <a:latin typeface="Calibri" pitchFamily="34" charset="0"/>
              </a:rPr>
              <a:t>:  </a:t>
            </a:r>
          </a:p>
          <a:p>
            <a:pPr>
              <a:lnSpc>
                <a:spcPct val="150000"/>
              </a:lnSpc>
              <a:buNone/>
            </a:pPr>
            <a:r>
              <a:rPr lang="el-GR" sz="2000" dirty="0" smtClean="0">
                <a:latin typeface="Calibri" pitchFamily="34" charset="0"/>
              </a:rPr>
              <a:t>			- μεταφορά πολιτικών πρακτικών, αισθητικών αντιλήψεων και τρόπου ζωής 		στις νέες πατρίδες</a:t>
            </a:r>
          </a:p>
          <a:p>
            <a:pPr>
              <a:lnSpc>
                <a:spcPct val="150000"/>
              </a:lnSpc>
              <a:spcBef>
                <a:spcPts val="0"/>
              </a:spcBef>
              <a:buNone/>
            </a:pPr>
            <a:r>
              <a:rPr lang="el-GR" sz="2000" dirty="0" smtClean="0">
                <a:latin typeface="Calibri" pitchFamily="34" charset="0"/>
              </a:rPr>
              <a:t>			- οι αποικίες γίνονται χώροι πειραματισμού</a:t>
            </a:r>
          </a:p>
          <a:p>
            <a:pPr>
              <a:lnSpc>
                <a:spcPct val="150000"/>
              </a:lnSpc>
              <a:spcBef>
                <a:spcPts val="0"/>
              </a:spcBef>
              <a:buNone/>
            </a:pPr>
            <a:r>
              <a:rPr lang="el-GR" sz="2000" dirty="0" smtClean="0">
                <a:latin typeface="Calibri" pitchFamily="34" charset="0"/>
              </a:rPr>
              <a:t>			- ανταλλαγή στοιχείων με γηγενείς, π.χ. διάδοση γραφής και διαμόρφωση 			λατινικού αλφαβήτου από το χαλκιδικό</a:t>
            </a:r>
          </a:p>
          <a:p>
            <a:pPr>
              <a:lnSpc>
                <a:spcPct val="150000"/>
              </a:lnSpc>
              <a:buNone/>
            </a:pPr>
            <a:r>
              <a:rPr lang="el-GR" sz="2000" dirty="0" smtClean="0">
                <a:latin typeface="Calibri" pitchFamily="34" charset="0"/>
              </a:rPr>
              <a:t>		2. στον τομέα της </a:t>
            </a:r>
            <a:r>
              <a:rPr lang="el-GR" sz="2000" b="1" dirty="0" smtClean="0">
                <a:latin typeface="Calibri" pitchFamily="34" charset="0"/>
              </a:rPr>
              <a:t>οικονομίας</a:t>
            </a:r>
            <a:r>
              <a:rPr lang="el-GR" sz="2000" dirty="0" smtClean="0">
                <a:latin typeface="Calibri" pitchFamily="34" charset="0"/>
              </a:rPr>
              <a:t>: </a:t>
            </a:r>
          </a:p>
          <a:p>
            <a:pPr>
              <a:lnSpc>
                <a:spcPct val="150000"/>
              </a:lnSpc>
              <a:buNone/>
            </a:pPr>
            <a:r>
              <a:rPr lang="el-GR" sz="2000" dirty="0" smtClean="0">
                <a:latin typeface="Calibri" pitchFamily="34" charset="0"/>
              </a:rPr>
              <a:t>			- ανάπτυξη δευτερογενούς και τριτογενούς τομέα</a:t>
            </a:r>
          </a:p>
          <a:p>
            <a:pPr>
              <a:lnSpc>
                <a:spcPct val="150000"/>
              </a:lnSpc>
              <a:buNone/>
            </a:pPr>
            <a:r>
              <a:rPr lang="el-GR" sz="2000" dirty="0" smtClean="0">
                <a:latin typeface="Calibri" pitchFamily="34" charset="0"/>
              </a:rPr>
              <a:t>			- κοπή και χρήση νομίσματος στο εμπόριο</a:t>
            </a:r>
          </a:p>
          <a:p>
            <a:pPr>
              <a:lnSpc>
                <a:spcPct val="150000"/>
              </a:lnSpc>
              <a:buNone/>
            </a:pPr>
            <a:r>
              <a:rPr lang="el-GR" sz="2000" dirty="0" smtClean="0">
                <a:latin typeface="Calibri" pitchFamily="34" charset="0"/>
              </a:rPr>
              <a:t>			- </a:t>
            </a:r>
            <a:r>
              <a:rPr lang="el-GR" sz="2000" b="1" dirty="0" smtClean="0">
                <a:solidFill>
                  <a:srgbClr val="002060"/>
                </a:solidFill>
                <a:latin typeface="Calibri" pitchFamily="34" charset="0"/>
              </a:rPr>
              <a:t>αργυρώνητοι</a:t>
            </a:r>
            <a:r>
              <a:rPr lang="el-GR" sz="2000" dirty="0" smtClean="0">
                <a:latin typeface="Calibri" pitchFamily="34" charset="0"/>
              </a:rPr>
              <a:t> δούλοι και εξάπλωση δουλείας</a:t>
            </a:r>
          </a:p>
          <a:p>
            <a:pPr>
              <a:lnSpc>
                <a:spcPct val="150000"/>
              </a:lnSpc>
              <a:spcBef>
                <a:spcPts val="0"/>
              </a:spcBef>
              <a:buNone/>
            </a:pPr>
            <a:r>
              <a:rPr lang="el-GR" sz="2000" dirty="0" smtClean="0">
                <a:latin typeface="Calibri" pitchFamily="34" charset="0"/>
              </a:rPr>
              <a:t>		3. στον τομέα της </a:t>
            </a:r>
            <a:r>
              <a:rPr lang="el-GR" sz="2000" b="1" dirty="0" smtClean="0">
                <a:latin typeface="Calibri" pitchFamily="34" charset="0"/>
              </a:rPr>
              <a:t>κοινωνίας</a:t>
            </a:r>
            <a:r>
              <a:rPr lang="el-GR" sz="2000" dirty="0" smtClean="0">
                <a:latin typeface="Calibri" pitchFamily="34" charset="0"/>
              </a:rPr>
              <a:t>:</a:t>
            </a:r>
          </a:p>
          <a:p>
            <a:pPr>
              <a:lnSpc>
                <a:spcPct val="150000"/>
              </a:lnSpc>
              <a:spcBef>
                <a:spcPts val="0"/>
              </a:spcBef>
              <a:buNone/>
            </a:pPr>
            <a:r>
              <a:rPr lang="el-GR" sz="2000" dirty="0" smtClean="0">
                <a:latin typeface="Calibri" pitchFamily="34" charset="0"/>
              </a:rPr>
              <a:t>			- άνοδος νέας κατηγορίας πολιτών που πλουτίζει και διεκδικεί μερίδιο στην			εξουσία</a:t>
            </a:r>
          </a:p>
          <a:p>
            <a:pPr>
              <a:lnSpc>
                <a:spcPct val="150000"/>
              </a:lnSpc>
              <a:buNone/>
            </a:pPr>
            <a:r>
              <a:rPr lang="el-GR" sz="2000" dirty="0" smtClean="0">
                <a:latin typeface="Calibri" pitchFamily="34" charset="0"/>
              </a:rPr>
              <a:t>			- κρίση αριστοκρατικής κοινωνίας</a:t>
            </a:r>
          </a:p>
        </p:txBody>
      </p:sp>
      <p:pic>
        <p:nvPicPr>
          <p:cNvPr id="5" name="4 - Εικόνα" descr="αρχαϊκό νόμισμα.jpg"/>
          <p:cNvPicPr>
            <a:picLocks noChangeAspect="1"/>
          </p:cNvPicPr>
          <p:nvPr/>
        </p:nvPicPr>
        <p:blipFill>
          <a:blip r:embed="rId3" cstate="print"/>
          <a:stretch>
            <a:fillRect/>
          </a:stretch>
        </p:blipFill>
        <p:spPr>
          <a:xfrm>
            <a:off x="6084168" y="3968511"/>
            <a:ext cx="2016224" cy="108718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9" name="1 - Τίτλος"/>
          <p:cNvSpPr txBox="1">
            <a:spLocks/>
          </p:cNvSpPr>
          <p:nvPr/>
        </p:nvSpPr>
        <p:spPr>
          <a:xfrm>
            <a:off x="4932040" y="188640"/>
            <a:ext cx="3780928" cy="576064"/>
          </a:xfrm>
          <a:prstGeom prst="rect">
            <a:avLst/>
          </a:prstGeom>
        </p:spPr>
        <p:txBody>
          <a:bodyPr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000" b="0" i="1" u="none" strike="noStrike" kern="1200" cap="none" spc="0" normalizeH="0" baseline="0" noProof="0" dirty="0" smtClean="0">
                <a:ln>
                  <a:noFill/>
                </a:ln>
                <a:solidFill>
                  <a:schemeClr val="tx1"/>
                </a:solidFill>
                <a:effectLst>
                  <a:outerShdw blurRad="50000" dist="30000" dir="5400000" algn="tl" rotWithShape="0">
                    <a:srgbClr val="000000">
                      <a:alpha val="30000"/>
                    </a:srgbClr>
                  </a:outerShdw>
                </a:effectLst>
                <a:uLnTx/>
                <a:uFillTx/>
                <a:latin typeface="Calibri" pitchFamily="34" charset="0"/>
                <a:ea typeface="+mj-ea"/>
                <a:cs typeface="+mj-cs"/>
              </a:rPr>
              <a:t>Αρχαϊκή εποχή: η</a:t>
            </a:r>
            <a:r>
              <a:rPr kumimoji="0" lang="el-GR" sz="2000" b="0" i="1" u="none" strike="noStrike" kern="1200" cap="none" spc="0" normalizeH="0" noProof="0" dirty="0" smtClean="0">
                <a:ln>
                  <a:noFill/>
                </a:ln>
                <a:solidFill>
                  <a:schemeClr val="tx1"/>
                </a:solidFill>
                <a:effectLst>
                  <a:outerShdw blurRad="50000" dist="30000" dir="5400000" algn="tl" rotWithShape="0">
                    <a:srgbClr val="000000">
                      <a:alpha val="30000"/>
                    </a:srgbClr>
                  </a:outerShdw>
                </a:effectLst>
                <a:uLnTx/>
                <a:uFillTx/>
                <a:latin typeface="Calibri" pitchFamily="34" charset="0"/>
                <a:ea typeface="+mj-ea"/>
                <a:cs typeface="+mj-cs"/>
              </a:rPr>
              <a:t> ιστορική εξέλιξη</a:t>
            </a:r>
            <a:endParaRPr kumimoji="0" lang="el-GR" sz="2000" b="0" i="1" u="none" strike="noStrike" kern="1200" cap="none" spc="0" normalizeH="0" baseline="0" noProof="0" dirty="0">
              <a:ln>
                <a:noFill/>
              </a:ln>
              <a:solidFill>
                <a:schemeClr val="tx1"/>
              </a:solidFill>
              <a:effectLst>
                <a:outerShdw blurRad="50000" dist="30000" dir="5400000" algn="tl" rotWithShape="0">
                  <a:srgbClr val="000000">
                    <a:alpha val="30000"/>
                  </a:srgbClr>
                </a:outerShdw>
              </a:effectLst>
              <a:uLnTx/>
              <a:uFillTx/>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3 - Θέση περιεχομένου" descr="οπλιτική φάλαγγα.jpg"/>
          <p:cNvPicPr>
            <a:picLocks noGrp="1" noChangeAspect="1"/>
          </p:cNvPicPr>
          <p:nvPr>
            <p:ph sz="quarter" idx="1"/>
          </p:nvPr>
        </p:nvPicPr>
        <p:blipFill>
          <a:blip r:embed="rId3" cstate="print"/>
          <a:stretch>
            <a:fillRect/>
          </a:stretch>
        </p:blipFill>
        <p:spPr>
          <a:xfrm>
            <a:off x="395536" y="3861048"/>
            <a:ext cx="4608512" cy="2304256"/>
          </a:xfrm>
          <a:prstGeom prst="rect">
            <a:avLst/>
          </a:prstGeom>
          <a:ln>
            <a:noFill/>
          </a:ln>
          <a:effectLst>
            <a:softEdge rad="112500"/>
          </a:effectLst>
        </p:spPr>
      </p:pic>
      <p:pic>
        <p:nvPicPr>
          <p:cNvPr id="5" name="4 - Εικόνα" descr="chigi.jpg"/>
          <p:cNvPicPr>
            <a:picLocks noChangeAspect="1"/>
          </p:cNvPicPr>
          <p:nvPr/>
        </p:nvPicPr>
        <p:blipFill>
          <a:blip r:embed="rId4" cstate="print"/>
          <a:stretch>
            <a:fillRect/>
          </a:stretch>
        </p:blipFill>
        <p:spPr>
          <a:xfrm>
            <a:off x="317024" y="1412776"/>
            <a:ext cx="4666118" cy="2232248"/>
          </a:xfrm>
          <a:prstGeom prst="rect">
            <a:avLst/>
          </a:prstGeom>
          <a:ln>
            <a:noFill/>
          </a:ln>
          <a:effectLst>
            <a:softEdge rad="112500"/>
          </a:effectLst>
        </p:spPr>
      </p:pic>
      <p:sp>
        <p:nvSpPr>
          <p:cNvPr id="6" name="5 - TextBox"/>
          <p:cNvSpPr txBox="1"/>
          <p:nvPr/>
        </p:nvSpPr>
        <p:spPr>
          <a:xfrm>
            <a:off x="5220072" y="1556792"/>
            <a:ext cx="3024336" cy="3831818"/>
          </a:xfrm>
          <a:prstGeom prst="rect">
            <a:avLst/>
          </a:prstGeom>
          <a:noFill/>
        </p:spPr>
        <p:txBody>
          <a:bodyPr wrap="square" rtlCol="0">
            <a:spAutoFit/>
          </a:bodyPr>
          <a:lstStyle/>
          <a:p>
            <a:pPr>
              <a:lnSpc>
                <a:spcPct val="150000"/>
              </a:lnSpc>
            </a:pPr>
            <a:r>
              <a:rPr lang="el-GR" b="1" i="1" dirty="0" smtClean="0">
                <a:latin typeface="Calibri" pitchFamily="34" charset="0"/>
              </a:rPr>
              <a:t>Οπλιτική φάλαγγα</a:t>
            </a:r>
            <a:r>
              <a:rPr lang="el-GR" i="1" dirty="0" smtClean="0">
                <a:latin typeface="Calibri" pitchFamily="34" charset="0"/>
              </a:rPr>
              <a:t>:</a:t>
            </a:r>
          </a:p>
          <a:p>
            <a:pPr>
              <a:lnSpc>
                <a:spcPct val="150000"/>
              </a:lnSpc>
            </a:pPr>
            <a:endParaRPr lang="el-GR" i="1" dirty="0" smtClean="0">
              <a:latin typeface="Calibri" pitchFamily="34" charset="0"/>
            </a:endParaRPr>
          </a:p>
          <a:p>
            <a:pPr>
              <a:lnSpc>
                <a:spcPct val="150000"/>
              </a:lnSpc>
            </a:pPr>
            <a:r>
              <a:rPr lang="el-GR" i="1" dirty="0" smtClean="0">
                <a:latin typeface="Calibri" pitchFamily="34" charset="0"/>
              </a:rPr>
              <a:t>το νέο στρατιωτικό σώμα βασίζεται στην αλληλοκάλυψη των διπλανών οπλιτών και στον συντονισμό των κινήσεων, ο οποίος εξασφαλίζεται με ρυθμό που δίνει ένας αυλητής. </a:t>
            </a:r>
            <a:endParaRPr lang="el-GR" i="1" dirty="0">
              <a:latin typeface="Calibri" pitchFamily="34" charset="0"/>
            </a:endParaRPr>
          </a:p>
        </p:txBody>
      </p:sp>
      <p:sp>
        <p:nvSpPr>
          <p:cNvPr id="8" name="1 - Τίτλος"/>
          <p:cNvSpPr txBox="1">
            <a:spLocks/>
          </p:cNvSpPr>
          <p:nvPr/>
        </p:nvSpPr>
        <p:spPr>
          <a:xfrm>
            <a:off x="5292080" y="188640"/>
            <a:ext cx="3384376" cy="576064"/>
          </a:xfrm>
          <a:prstGeom prst="rect">
            <a:avLst/>
          </a:prstGeom>
        </p:spPr>
        <p:txBody>
          <a:bodyPr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000" b="0" i="1" u="none" strike="noStrike" kern="1200" cap="none" spc="0" normalizeH="0" baseline="0" noProof="0" dirty="0" smtClean="0">
                <a:ln>
                  <a:noFill/>
                </a:ln>
                <a:solidFill>
                  <a:schemeClr val="tx1"/>
                </a:solidFill>
                <a:effectLst>
                  <a:outerShdw blurRad="50000" dist="30000" dir="5400000" algn="tl" rotWithShape="0">
                    <a:srgbClr val="000000">
                      <a:alpha val="30000"/>
                    </a:srgbClr>
                  </a:outerShdw>
                </a:effectLst>
                <a:uLnTx/>
                <a:uFillTx/>
                <a:latin typeface="Calibri" pitchFamily="34" charset="0"/>
                <a:ea typeface="+mj-ea"/>
                <a:cs typeface="+mj-cs"/>
              </a:rPr>
              <a:t>Αρχαϊκή εποχή: </a:t>
            </a:r>
            <a:r>
              <a:rPr kumimoji="0" lang="el-GR" b="0" i="1" u="none" strike="noStrike" kern="1200" cap="none" spc="0" normalizeH="0" baseline="0" noProof="0" dirty="0" smtClean="0">
                <a:ln>
                  <a:noFill/>
                </a:ln>
                <a:solidFill>
                  <a:schemeClr val="tx1"/>
                </a:solidFill>
                <a:effectLst>
                  <a:outerShdw blurRad="50000" dist="30000" dir="5400000" algn="tl" rotWithShape="0">
                    <a:srgbClr val="000000">
                      <a:alpha val="30000"/>
                    </a:srgbClr>
                  </a:outerShdw>
                </a:effectLst>
                <a:uLnTx/>
                <a:uFillTx/>
                <a:latin typeface="Calibri" pitchFamily="34" charset="0"/>
                <a:ea typeface="+mj-ea"/>
                <a:cs typeface="+mj-cs"/>
              </a:rPr>
              <a:t>τα πολιτεύματα</a:t>
            </a:r>
            <a:endParaRPr kumimoji="0" lang="el-GR" sz="2000" b="0" i="1" u="none" strike="noStrike" kern="1200" cap="none" spc="0" normalizeH="0" baseline="0" noProof="0" dirty="0">
              <a:ln>
                <a:noFill/>
              </a:ln>
              <a:solidFill>
                <a:schemeClr val="tx1"/>
              </a:solidFill>
              <a:effectLst>
                <a:outerShdw blurRad="50000" dist="30000" dir="5400000" algn="tl" rotWithShape="0">
                  <a:srgbClr val="000000">
                    <a:alpha val="30000"/>
                  </a:srgbClr>
                </a:outerShdw>
              </a:effectLst>
              <a:uLnTx/>
              <a:uFillTx/>
              <a:latin typeface="Calibri" pitchFamily="34" charset="0"/>
              <a:ea typeface="+mj-ea"/>
              <a:cs typeface="+mj-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1 - Τίτλος"/>
          <p:cNvSpPr txBox="1">
            <a:spLocks/>
          </p:cNvSpPr>
          <p:nvPr/>
        </p:nvSpPr>
        <p:spPr>
          <a:xfrm>
            <a:off x="6876256" y="188640"/>
            <a:ext cx="2052736" cy="576064"/>
          </a:xfrm>
          <a:prstGeom prst="rect">
            <a:avLst/>
          </a:prstGeom>
        </p:spPr>
        <p:txBody>
          <a:bodyPr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000" b="0" i="1" u="none" strike="noStrike" kern="1200" cap="none" spc="0" normalizeH="0" baseline="0" noProof="0" dirty="0" smtClean="0">
                <a:ln>
                  <a:noFill/>
                </a:ln>
                <a:solidFill>
                  <a:schemeClr val="tx1"/>
                </a:solidFill>
                <a:effectLst>
                  <a:outerShdw blurRad="50000" dist="30000" dir="5400000" algn="tl" rotWithShape="0">
                    <a:srgbClr val="000000">
                      <a:alpha val="30000"/>
                    </a:srgbClr>
                  </a:outerShdw>
                </a:effectLst>
                <a:uLnTx/>
                <a:uFillTx/>
                <a:latin typeface="Calibri" pitchFamily="34" charset="0"/>
                <a:ea typeface="+mj-ea"/>
                <a:cs typeface="+mj-cs"/>
              </a:rPr>
              <a:t>Αρχαϊκή εποχή</a:t>
            </a:r>
            <a:endParaRPr kumimoji="0" lang="el-GR" sz="2000" b="0" i="1" u="none" strike="noStrike" kern="1200" cap="none" spc="0" normalizeH="0" baseline="0" noProof="0" dirty="0">
              <a:ln>
                <a:noFill/>
              </a:ln>
              <a:solidFill>
                <a:schemeClr val="tx1"/>
              </a:solidFill>
              <a:effectLst>
                <a:outerShdw blurRad="50000" dist="30000" dir="5400000" algn="tl" rotWithShape="0">
                  <a:srgbClr val="000000">
                    <a:alpha val="30000"/>
                  </a:srgbClr>
                </a:outerShdw>
              </a:effectLst>
              <a:uLnTx/>
              <a:uFillTx/>
              <a:latin typeface="Calibri" pitchFamily="34" charset="0"/>
              <a:ea typeface="+mj-ea"/>
              <a:cs typeface="+mj-cs"/>
            </a:endParaRPr>
          </a:p>
        </p:txBody>
      </p:sp>
      <p:sp>
        <p:nvSpPr>
          <p:cNvPr id="7" name="2 - Υπότιτλος"/>
          <p:cNvSpPr txBox="1">
            <a:spLocks/>
          </p:cNvSpPr>
          <p:nvPr/>
        </p:nvSpPr>
        <p:spPr>
          <a:xfrm>
            <a:off x="611560" y="980728"/>
            <a:ext cx="7848872" cy="5544616"/>
          </a:xfrm>
          <a:prstGeom prst="rect">
            <a:avLst/>
          </a:prstGeom>
        </p:spPr>
        <p:txBody>
          <a:bodyPr vert="horz">
            <a:normAutofit/>
          </a:bodyPr>
          <a:lstStyle/>
          <a:p>
            <a:pPr marL="274320" marR="0" lvl="0" indent="-274320" algn="l" defTabSz="914400" rtl="0" eaLnBrk="1" fontAlgn="auto" latinLnBrk="0" hangingPunct="1">
              <a:lnSpc>
                <a:spcPct val="150000"/>
              </a:lnSpc>
              <a:spcBef>
                <a:spcPts val="600"/>
              </a:spcBef>
              <a:spcAft>
                <a:spcPts val="0"/>
              </a:spcAft>
              <a:buClr>
                <a:schemeClr val="accent1"/>
              </a:buClr>
              <a:buSzPct val="70000"/>
              <a:buFont typeface="Wingdings"/>
              <a:buChar char=""/>
              <a:tabLst/>
              <a:defRPr/>
            </a:pPr>
            <a:r>
              <a:rPr kumimoji="0" lang="el-GR" sz="2600" b="1" i="0" u="none" strike="noStrike" kern="1200" cap="none" spc="0" normalizeH="0" baseline="0" noProof="0" dirty="0" smtClean="0">
                <a:ln>
                  <a:noFill/>
                </a:ln>
                <a:solidFill>
                  <a:srgbClr val="002060"/>
                </a:solidFill>
                <a:effectLst/>
                <a:uLnTx/>
                <a:uFillTx/>
                <a:latin typeface="Calibri" pitchFamily="34" charset="0"/>
                <a:ea typeface="+mn-ea"/>
                <a:cs typeface="+mn-cs"/>
              </a:rPr>
              <a:t>Η πόλη</a:t>
            </a:r>
            <a:r>
              <a:rPr lang="el-GR" sz="2600" b="1" dirty="0" smtClean="0">
                <a:solidFill>
                  <a:srgbClr val="002060"/>
                </a:solidFill>
                <a:latin typeface="Calibri" pitchFamily="34" charset="0"/>
              </a:rPr>
              <a:t>-κράτος </a:t>
            </a:r>
            <a:r>
              <a:rPr lang="el-GR" sz="2000" dirty="0" smtClean="0">
                <a:solidFill>
                  <a:srgbClr val="002060"/>
                </a:solidFill>
                <a:latin typeface="Calibri" pitchFamily="34" charset="0"/>
              </a:rPr>
              <a:t>(στο εγχειρίδιο </a:t>
            </a:r>
            <a:r>
              <a:rPr lang="el-GR" sz="2000" i="1" dirty="0" smtClean="0">
                <a:solidFill>
                  <a:srgbClr val="002060"/>
                </a:solidFill>
                <a:latin typeface="Calibri" pitchFamily="34" charset="0"/>
              </a:rPr>
              <a:t>Η γένεση της πόλης-κράτους</a:t>
            </a:r>
            <a:r>
              <a:rPr lang="el-GR" sz="2000" dirty="0" smtClean="0">
                <a:solidFill>
                  <a:srgbClr val="002060"/>
                </a:solidFill>
                <a:latin typeface="Calibri" pitchFamily="34" charset="0"/>
              </a:rPr>
              <a:t>, σ.84)</a:t>
            </a:r>
            <a:endParaRPr kumimoji="0" lang="el-GR" sz="2600" i="0" u="none" strike="noStrike" kern="1200" cap="none" spc="0" normalizeH="0" baseline="0" noProof="0" dirty="0" smtClean="0">
              <a:ln>
                <a:noFill/>
              </a:ln>
              <a:solidFill>
                <a:srgbClr val="002060"/>
              </a:solidFill>
              <a:effectLst/>
              <a:uLnTx/>
              <a:uFillTx/>
              <a:latin typeface="Calibri" pitchFamily="34" charset="0"/>
              <a:ea typeface="+mn-ea"/>
              <a:cs typeface="+mn-cs"/>
            </a:endParaRPr>
          </a:p>
          <a:p>
            <a:pPr marL="274320" marR="0" lvl="0" indent="-274320" algn="l" defTabSz="914400" rtl="0" eaLnBrk="1" fontAlgn="auto" latinLnBrk="0" hangingPunct="1">
              <a:lnSpc>
                <a:spcPct val="150000"/>
              </a:lnSpc>
              <a:spcBef>
                <a:spcPts val="600"/>
              </a:spcBef>
              <a:spcAft>
                <a:spcPts val="0"/>
              </a:spcAft>
              <a:buClr>
                <a:schemeClr val="accent1"/>
              </a:buClr>
              <a:buSzPct val="70000"/>
              <a:buFont typeface="Wingdings" pitchFamily="2" charset="2"/>
              <a:buChar char="Ø"/>
              <a:tabLst/>
              <a:defRPr/>
            </a:pPr>
            <a:r>
              <a:rPr lang="el-GR" sz="2000" b="1" dirty="0" smtClean="0">
                <a:latin typeface="Calibri" pitchFamily="34" charset="0"/>
              </a:rPr>
              <a:t>Ορισμός</a:t>
            </a:r>
            <a:r>
              <a:rPr lang="el-GR" sz="2000" dirty="0" smtClean="0">
                <a:solidFill>
                  <a:srgbClr val="002060"/>
                </a:solidFill>
                <a:latin typeface="Calibri" pitchFamily="34" charset="0"/>
              </a:rPr>
              <a:t>: </a:t>
            </a:r>
            <a:r>
              <a:rPr lang="el-GR" sz="2000" dirty="0" smtClean="0">
                <a:latin typeface="Calibri" pitchFamily="34" charset="0"/>
              </a:rPr>
              <a:t>η οργανωμένη κοινότητα ανθρώπων που διοικείται από μία συγκεκριμένη εξουσία και κυριαρχεί σε μία συγκεκριμένη πόλη ή σε μία ευρύτερη περιοχή μαζί με την πόλη</a:t>
            </a:r>
          </a:p>
          <a:p>
            <a:pPr marL="273050" marR="0" lvl="0" indent="-273050" algn="l" defTabSz="914400" rtl="0" eaLnBrk="1" fontAlgn="auto" latinLnBrk="0" hangingPunct="1">
              <a:lnSpc>
                <a:spcPct val="150000"/>
              </a:lnSpc>
              <a:spcBef>
                <a:spcPts val="600"/>
              </a:spcBef>
              <a:spcAft>
                <a:spcPts val="0"/>
              </a:spcAft>
              <a:buClr>
                <a:schemeClr val="accent1"/>
              </a:buClr>
              <a:buSzPct val="70000"/>
              <a:buFont typeface="Wingdings" pitchFamily="2" charset="2"/>
              <a:buChar char="Ø"/>
              <a:tabLst/>
              <a:defRPr/>
            </a:pPr>
            <a:r>
              <a:rPr kumimoji="0" lang="el-GR" sz="2000" b="1" i="0" u="none" strike="noStrike" kern="1200" cap="none" spc="0" normalizeH="0" noProof="0" dirty="0">
                <a:ln>
                  <a:noFill/>
                </a:ln>
                <a:solidFill>
                  <a:srgbClr val="002060"/>
                </a:solidFill>
                <a:effectLst/>
                <a:uLnTx/>
                <a:uFillTx/>
                <a:latin typeface="Calibri" pitchFamily="34" charset="0"/>
                <a:ea typeface="+mn-ea"/>
                <a:cs typeface="+mn-cs"/>
              </a:rPr>
              <a:t> </a:t>
            </a:r>
            <a:r>
              <a:rPr kumimoji="0" lang="el-GR" sz="2000" b="1" i="0" u="none" strike="noStrike" kern="1200" cap="none" spc="0" normalizeH="0" noProof="0" dirty="0" smtClean="0">
                <a:ln>
                  <a:noFill/>
                </a:ln>
                <a:effectLst/>
                <a:uLnTx/>
                <a:uFillTx/>
                <a:latin typeface="Calibri" pitchFamily="34" charset="0"/>
                <a:ea typeface="+mn-ea"/>
                <a:cs typeface="+mn-cs"/>
              </a:rPr>
              <a:t>Συστατικά στοιχεί</a:t>
            </a:r>
            <a:r>
              <a:rPr lang="el-GR" sz="2000" b="1" noProof="0" dirty="0" smtClean="0">
                <a:latin typeface="Calibri" pitchFamily="34" charset="0"/>
              </a:rPr>
              <a:t>α</a:t>
            </a:r>
            <a:r>
              <a:rPr lang="el-GR" sz="2000" noProof="0" dirty="0" smtClean="0">
                <a:solidFill>
                  <a:srgbClr val="002060"/>
                </a:solidFill>
                <a:latin typeface="Calibri" pitchFamily="34" charset="0"/>
              </a:rPr>
              <a:t>: </a:t>
            </a:r>
            <a:r>
              <a:rPr lang="el-GR" sz="2000" noProof="0" dirty="0" smtClean="0">
                <a:latin typeface="Calibri" pitchFamily="34" charset="0"/>
              </a:rPr>
              <a:t>α. </a:t>
            </a:r>
            <a:r>
              <a:rPr lang="el-GR" sz="2000" b="1" noProof="0" dirty="0" smtClean="0">
                <a:solidFill>
                  <a:srgbClr val="002060"/>
                </a:solidFill>
                <a:latin typeface="Calibri" pitchFamily="34" charset="0"/>
              </a:rPr>
              <a:t>πόλις/ άστυ </a:t>
            </a:r>
            <a:r>
              <a:rPr lang="el-GR" sz="2000" noProof="0" dirty="0" smtClean="0">
                <a:latin typeface="Calibri" pitchFamily="34" charset="0"/>
              </a:rPr>
              <a:t>(συνήθως τειχισμένο) και </a:t>
            </a:r>
            <a:r>
              <a:rPr lang="el-GR" sz="2000" b="1" noProof="0" dirty="0" smtClean="0">
                <a:solidFill>
                  <a:srgbClr val="002060"/>
                </a:solidFill>
                <a:latin typeface="Calibri" pitchFamily="34" charset="0"/>
              </a:rPr>
              <a:t>ύπαιθρος χώρα </a:t>
            </a:r>
            <a:r>
              <a:rPr lang="el-GR" sz="2000" noProof="0" dirty="0" smtClean="0">
                <a:latin typeface="Calibri" pitchFamily="34" charset="0"/>
              </a:rPr>
              <a:t>– από γεωγραφική άποψη </a:t>
            </a:r>
          </a:p>
          <a:p>
            <a:pPr marL="274320" marR="0" lvl="0" indent="-274320" algn="l" defTabSz="914400" rtl="0" eaLnBrk="1" fontAlgn="auto" latinLnBrk="0" hangingPunct="1">
              <a:lnSpc>
                <a:spcPct val="150000"/>
              </a:lnSpc>
              <a:spcBef>
                <a:spcPts val="600"/>
              </a:spcBef>
              <a:spcAft>
                <a:spcPts val="0"/>
              </a:spcAft>
              <a:buClr>
                <a:schemeClr val="accent1"/>
              </a:buClr>
              <a:buSzPct val="70000"/>
              <a:tabLst/>
              <a:defRPr/>
            </a:pPr>
            <a:r>
              <a:rPr lang="el-GR" sz="2000" b="1" noProof="0" dirty="0" smtClean="0">
                <a:solidFill>
                  <a:srgbClr val="002060"/>
                </a:solidFill>
                <a:latin typeface="Calibri" pitchFamily="34" charset="0"/>
              </a:rPr>
              <a:t>			            </a:t>
            </a:r>
            <a:r>
              <a:rPr lang="el-GR" sz="2000" noProof="0" dirty="0" smtClean="0">
                <a:latin typeface="Calibri" pitchFamily="34" charset="0"/>
              </a:rPr>
              <a:t>β. </a:t>
            </a:r>
            <a:r>
              <a:rPr lang="el-GR" sz="2000" b="1" noProof="0" dirty="0" smtClean="0">
                <a:solidFill>
                  <a:srgbClr val="002060"/>
                </a:solidFill>
                <a:latin typeface="Calibri" pitchFamily="34" charset="0"/>
              </a:rPr>
              <a:t>πολίτευμα</a:t>
            </a:r>
            <a:r>
              <a:rPr lang="el-GR" sz="2000" noProof="0" dirty="0" smtClean="0">
                <a:latin typeface="Calibri" pitchFamily="34" charset="0"/>
              </a:rPr>
              <a:t> = συμμετοχή πολιτών </a:t>
            </a:r>
          </a:p>
          <a:p>
            <a:pPr marL="274320" marR="0" lvl="0" indent="-274320" algn="l" defTabSz="914400" rtl="0" eaLnBrk="1" fontAlgn="auto" latinLnBrk="0" hangingPunct="1">
              <a:lnSpc>
                <a:spcPct val="150000"/>
              </a:lnSpc>
              <a:spcBef>
                <a:spcPts val="600"/>
              </a:spcBef>
              <a:spcAft>
                <a:spcPts val="0"/>
              </a:spcAft>
              <a:buClr>
                <a:schemeClr val="accent1"/>
              </a:buClr>
              <a:buSzPct val="70000"/>
              <a:tabLst/>
              <a:defRPr/>
            </a:pPr>
            <a:r>
              <a:rPr lang="el-GR" sz="2000" dirty="0">
                <a:latin typeface="Calibri" pitchFamily="34" charset="0"/>
              </a:rPr>
              <a:t>	</a:t>
            </a:r>
            <a:r>
              <a:rPr lang="el-GR" sz="2000" dirty="0" smtClean="0">
                <a:latin typeface="Calibri" pitchFamily="34" charset="0"/>
              </a:rPr>
              <a:t>		            </a:t>
            </a:r>
            <a:r>
              <a:rPr lang="el-GR" sz="2000" noProof="0" dirty="0" smtClean="0">
                <a:latin typeface="Calibri" pitchFamily="34" charset="0"/>
              </a:rPr>
              <a:t>στη διαχείριση των κοινών και στις αποφάσεις – </a:t>
            </a:r>
          </a:p>
          <a:p>
            <a:pPr marL="274320" marR="0" lvl="0" indent="-274320" algn="l" defTabSz="914400" rtl="0" eaLnBrk="1" fontAlgn="auto" latinLnBrk="0" hangingPunct="1">
              <a:lnSpc>
                <a:spcPct val="150000"/>
              </a:lnSpc>
              <a:spcBef>
                <a:spcPts val="600"/>
              </a:spcBef>
              <a:spcAft>
                <a:spcPts val="0"/>
              </a:spcAft>
              <a:buClr>
                <a:schemeClr val="accent1"/>
              </a:buClr>
              <a:buSzPct val="70000"/>
              <a:tabLst/>
              <a:defRPr/>
            </a:pPr>
            <a:r>
              <a:rPr lang="el-GR" sz="2000" b="1" noProof="0" dirty="0">
                <a:latin typeface="Calibri" pitchFamily="34" charset="0"/>
              </a:rPr>
              <a:t>	</a:t>
            </a:r>
            <a:r>
              <a:rPr lang="el-GR" sz="2000" b="1" noProof="0" dirty="0" smtClean="0">
                <a:latin typeface="Calibri" pitchFamily="34" charset="0"/>
              </a:rPr>
              <a:t>		            </a:t>
            </a:r>
            <a:r>
              <a:rPr lang="el-GR" sz="2000" noProof="0" dirty="0" smtClean="0">
                <a:latin typeface="Calibri" pitchFamily="34" charset="0"/>
              </a:rPr>
              <a:t>από οργανωτική άποψη</a:t>
            </a:r>
          </a:p>
          <a:p>
            <a:pPr marL="273050" marR="0" lvl="0" indent="-273050" algn="l" defTabSz="914400" rtl="0" eaLnBrk="1" fontAlgn="auto" latinLnBrk="0" hangingPunct="1">
              <a:lnSpc>
                <a:spcPct val="150000"/>
              </a:lnSpc>
              <a:spcBef>
                <a:spcPts val="600"/>
              </a:spcBef>
              <a:spcAft>
                <a:spcPts val="0"/>
              </a:spcAft>
              <a:buClr>
                <a:schemeClr val="accent1"/>
              </a:buClr>
              <a:buSzPct val="70000"/>
              <a:buFont typeface="Wingdings" pitchFamily="2" charset="2"/>
              <a:buChar char="Ø"/>
              <a:tabLst/>
              <a:defRPr/>
            </a:pPr>
            <a:r>
              <a:rPr lang="el-GR" sz="2000" b="1" noProof="0" dirty="0" smtClean="0">
                <a:latin typeface="Calibri" pitchFamily="34" charset="0"/>
              </a:rPr>
              <a:t> Προϋποθέσεις και επιδιώξεις</a:t>
            </a:r>
            <a:r>
              <a:rPr lang="el-GR" sz="2000" noProof="0" dirty="0" smtClean="0">
                <a:latin typeface="Calibri" pitchFamily="34" charset="0"/>
              </a:rPr>
              <a:t>: </a:t>
            </a:r>
            <a:r>
              <a:rPr lang="el-GR" sz="2000" noProof="0" dirty="0" smtClean="0">
                <a:solidFill>
                  <a:srgbClr val="002060"/>
                </a:solidFill>
                <a:latin typeface="Calibri" pitchFamily="34" charset="0"/>
              </a:rPr>
              <a:t>ελευθερία – αυτονομία - αυτάρκεια</a:t>
            </a:r>
            <a:endParaRPr kumimoji="0" lang="el-GR" sz="2000" b="1" i="0" u="none" strike="noStrike" kern="1200" cap="none" spc="0" normalizeH="0" baseline="0" noProof="0" dirty="0" smtClean="0">
              <a:ln>
                <a:noFill/>
              </a:ln>
              <a:solidFill>
                <a:srgbClr val="002060"/>
              </a:solidFill>
              <a:effectLst/>
              <a:uLnTx/>
              <a:uFillTx/>
              <a:latin typeface="Calibri" pitchFamily="34" charset="0"/>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endParaRPr kumimoji="0" lang="el-GR" sz="20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640080" marR="0" lvl="1" indent="-274320"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el-GR" sz="2000" b="0" i="0" u="none" strike="noStrike" kern="1200" cap="none" spc="0" normalizeH="0" baseline="0" noProof="0" dirty="0" smtClean="0">
              <a:ln>
                <a:noFill/>
              </a:ln>
              <a:solidFill>
                <a:schemeClr val="tx1"/>
              </a:solidFill>
              <a:effectLst/>
              <a:uLnTx/>
              <a:uFillTx/>
              <a:latin typeface="Calibri" pitchFamily="34" charset="0"/>
              <a:ea typeface="+mn-ea"/>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Οι </a:t>
            </a:r>
            <a:r>
              <a:rPr lang="el-GR" dirty="0" err="1" smtClean="0"/>
              <a:t>οικονομικεσ</a:t>
            </a:r>
            <a:r>
              <a:rPr lang="el-GR" dirty="0" smtClean="0"/>
              <a:t> και </a:t>
            </a:r>
            <a:r>
              <a:rPr lang="el-GR" dirty="0" err="1" smtClean="0"/>
              <a:t>πολιτικεσ</a:t>
            </a:r>
            <a:r>
              <a:rPr lang="el-GR" dirty="0" smtClean="0"/>
              <a:t> </a:t>
            </a:r>
            <a:r>
              <a:rPr lang="el-GR" dirty="0" err="1" smtClean="0"/>
              <a:t>εξελιξεισ</a:t>
            </a:r>
            <a:r>
              <a:rPr lang="el-GR" dirty="0" smtClean="0"/>
              <a:t> στον 7</a:t>
            </a:r>
            <a:r>
              <a:rPr lang="el-GR" baseline="30000" dirty="0" smtClean="0"/>
              <a:t>ο</a:t>
            </a:r>
            <a:r>
              <a:rPr lang="el-GR" dirty="0" smtClean="0"/>
              <a:t> αι. </a:t>
            </a:r>
            <a:r>
              <a:rPr lang="el-GR" dirty="0" err="1" smtClean="0"/>
              <a:t>π.Χ.</a:t>
            </a:r>
            <a:endParaRPr lang="el-GR" dirty="0"/>
          </a:p>
        </p:txBody>
      </p:sp>
      <p:sp>
        <p:nvSpPr>
          <p:cNvPr id="3" name="2 - Θέση περιεχομένου"/>
          <p:cNvSpPr>
            <a:spLocks noGrp="1"/>
          </p:cNvSpPr>
          <p:nvPr>
            <p:ph sz="quarter" idx="1"/>
          </p:nvPr>
        </p:nvSpPr>
        <p:spPr>
          <a:xfrm>
            <a:off x="457200" y="1600200"/>
            <a:ext cx="8043890" cy="4873752"/>
          </a:xfrm>
        </p:spPr>
        <p:txBody>
          <a:bodyPr/>
          <a:lstStyle/>
          <a:p>
            <a:pPr marL="3175" indent="-3175" algn="just">
              <a:lnSpc>
                <a:spcPct val="150000"/>
              </a:lnSpc>
              <a:buNone/>
            </a:pPr>
            <a:r>
              <a:rPr lang="el-GR" dirty="0" err="1" smtClean="0"/>
              <a:t>Δυνατωτέρας</a:t>
            </a:r>
            <a:r>
              <a:rPr lang="el-GR" dirty="0" smtClean="0"/>
              <a:t> </a:t>
            </a:r>
            <a:r>
              <a:rPr lang="el-GR" dirty="0" err="1" smtClean="0"/>
              <a:t>δὲ</a:t>
            </a:r>
            <a:r>
              <a:rPr lang="el-GR" dirty="0" smtClean="0"/>
              <a:t> </a:t>
            </a:r>
            <a:r>
              <a:rPr lang="el-GR" dirty="0" err="1" smtClean="0"/>
              <a:t>γιγνομένης</a:t>
            </a:r>
            <a:r>
              <a:rPr lang="el-GR" dirty="0" smtClean="0"/>
              <a:t> </a:t>
            </a:r>
            <a:r>
              <a:rPr lang="el-GR" dirty="0" err="1" smtClean="0"/>
              <a:t>τῆς</a:t>
            </a:r>
            <a:r>
              <a:rPr lang="el-GR" dirty="0" smtClean="0"/>
              <a:t> </a:t>
            </a:r>
            <a:r>
              <a:rPr lang="el-GR" dirty="0" err="1" smtClean="0"/>
              <a:t>῾Ελλάδος</a:t>
            </a:r>
            <a:r>
              <a:rPr lang="el-GR" dirty="0" smtClean="0"/>
              <a:t> καὶ τῶν </a:t>
            </a:r>
            <a:r>
              <a:rPr lang="el-GR" dirty="0" err="1" smtClean="0"/>
              <a:t>χρημάτων</a:t>
            </a:r>
            <a:r>
              <a:rPr lang="el-GR" dirty="0" smtClean="0"/>
              <a:t> </a:t>
            </a:r>
            <a:r>
              <a:rPr lang="el-GR" dirty="0" err="1" smtClean="0"/>
              <a:t>τὴν</a:t>
            </a:r>
            <a:r>
              <a:rPr lang="el-GR" dirty="0" smtClean="0"/>
              <a:t> </a:t>
            </a:r>
            <a:r>
              <a:rPr lang="el-GR" dirty="0" err="1" smtClean="0"/>
              <a:t>κτῆσιν</a:t>
            </a:r>
            <a:r>
              <a:rPr lang="el-GR" dirty="0" smtClean="0"/>
              <a:t> </a:t>
            </a:r>
            <a:r>
              <a:rPr lang="el-GR" dirty="0" err="1" smtClean="0"/>
              <a:t>ἔτι</a:t>
            </a:r>
            <a:r>
              <a:rPr lang="el-GR" dirty="0" smtClean="0"/>
              <a:t> </a:t>
            </a:r>
            <a:r>
              <a:rPr lang="el-GR" dirty="0" err="1" smtClean="0"/>
              <a:t>μᾶλλον</a:t>
            </a:r>
            <a:r>
              <a:rPr lang="el-GR" dirty="0" smtClean="0"/>
              <a:t> ἢ </a:t>
            </a:r>
            <a:r>
              <a:rPr lang="el-GR" dirty="0" err="1" smtClean="0"/>
              <a:t>πρότερον</a:t>
            </a:r>
            <a:r>
              <a:rPr lang="el-GR" dirty="0" smtClean="0"/>
              <a:t> </a:t>
            </a:r>
            <a:r>
              <a:rPr lang="el-GR" dirty="0" err="1" smtClean="0"/>
              <a:t>ποιουμένης</a:t>
            </a:r>
            <a:r>
              <a:rPr lang="el-GR" dirty="0" smtClean="0"/>
              <a:t> </a:t>
            </a:r>
            <a:r>
              <a:rPr lang="el-GR" dirty="0" err="1" smtClean="0"/>
              <a:t>τὰ</a:t>
            </a:r>
            <a:r>
              <a:rPr lang="el-GR" dirty="0" smtClean="0"/>
              <a:t> </a:t>
            </a:r>
            <a:r>
              <a:rPr lang="el-GR" dirty="0" err="1" smtClean="0"/>
              <a:t>πολλὰ</a:t>
            </a:r>
            <a:r>
              <a:rPr lang="el-GR" dirty="0" smtClean="0"/>
              <a:t> </a:t>
            </a:r>
            <a:r>
              <a:rPr lang="el-GR" dirty="0" err="1" smtClean="0"/>
              <a:t>τυραννίδες</a:t>
            </a:r>
            <a:r>
              <a:rPr lang="el-GR" dirty="0" smtClean="0"/>
              <a:t> </a:t>
            </a:r>
            <a:r>
              <a:rPr lang="el-GR" dirty="0" err="1" smtClean="0"/>
              <a:t>ἐν</a:t>
            </a:r>
            <a:r>
              <a:rPr lang="el-GR" dirty="0" smtClean="0"/>
              <a:t> </a:t>
            </a:r>
            <a:r>
              <a:rPr lang="el-GR" dirty="0" err="1" smtClean="0"/>
              <a:t>ταῖς</a:t>
            </a:r>
            <a:r>
              <a:rPr lang="el-GR" dirty="0" smtClean="0"/>
              <a:t> </a:t>
            </a:r>
            <a:r>
              <a:rPr lang="el-GR" dirty="0" err="1" smtClean="0"/>
              <a:t>πόλεσι</a:t>
            </a:r>
            <a:r>
              <a:rPr lang="el-GR" dirty="0" smtClean="0"/>
              <a:t> </a:t>
            </a:r>
            <a:r>
              <a:rPr lang="el-GR" dirty="0" err="1" smtClean="0"/>
              <a:t>καθίσταντο</a:t>
            </a:r>
            <a:r>
              <a:rPr lang="el-GR" dirty="0" smtClean="0"/>
              <a:t>, τῶν </a:t>
            </a:r>
            <a:r>
              <a:rPr lang="el-GR" dirty="0" err="1" smtClean="0"/>
              <a:t>προσόδων</a:t>
            </a:r>
            <a:r>
              <a:rPr lang="el-GR" dirty="0" smtClean="0"/>
              <a:t> </a:t>
            </a:r>
            <a:r>
              <a:rPr lang="el-GR" dirty="0" err="1" smtClean="0"/>
              <a:t>μειζόνων</a:t>
            </a:r>
            <a:r>
              <a:rPr lang="el-GR" dirty="0" smtClean="0"/>
              <a:t> </a:t>
            </a:r>
            <a:r>
              <a:rPr lang="el-GR" dirty="0" err="1" smtClean="0"/>
              <a:t>γιγνομένων</a:t>
            </a:r>
            <a:r>
              <a:rPr lang="el-GR" dirty="0" smtClean="0"/>
              <a:t> (</a:t>
            </a:r>
            <a:r>
              <a:rPr lang="el-GR" dirty="0" err="1" smtClean="0"/>
              <a:t>πρότερον</a:t>
            </a:r>
            <a:r>
              <a:rPr lang="el-GR" dirty="0" smtClean="0"/>
              <a:t> </a:t>
            </a:r>
            <a:r>
              <a:rPr lang="el-GR" dirty="0" err="1" smtClean="0"/>
              <a:t>δὲ</a:t>
            </a:r>
            <a:r>
              <a:rPr lang="el-GR" dirty="0" smtClean="0"/>
              <a:t> </a:t>
            </a:r>
            <a:r>
              <a:rPr lang="el-GR" dirty="0" err="1" smtClean="0"/>
              <a:t>ἦσαν</a:t>
            </a:r>
            <a:r>
              <a:rPr lang="el-GR" dirty="0" smtClean="0"/>
              <a:t> </a:t>
            </a:r>
            <a:r>
              <a:rPr lang="el-GR" dirty="0" err="1" smtClean="0"/>
              <a:t>ἐπὶ</a:t>
            </a:r>
            <a:r>
              <a:rPr lang="el-GR" dirty="0" smtClean="0"/>
              <a:t> </a:t>
            </a:r>
            <a:r>
              <a:rPr lang="el-GR" dirty="0" err="1" smtClean="0"/>
              <a:t>ῥητοῖς</a:t>
            </a:r>
            <a:r>
              <a:rPr lang="el-GR" dirty="0" smtClean="0"/>
              <a:t> </a:t>
            </a:r>
            <a:r>
              <a:rPr lang="el-GR" dirty="0" err="1" smtClean="0"/>
              <a:t>γέρασι</a:t>
            </a:r>
            <a:r>
              <a:rPr lang="el-GR" dirty="0" smtClean="0"/>
              <a:t> </a:t>
            </a:r>
            <a:r>
              <a:rPr lang="el-GR" dirty="0" err="1" smtClean="0"/>
              <a:t>πατρικαὶ</a:t>
            </a:r>
            <a:r>
              <a:rPr lang="el-GR" dirty="0" smtClean="0"/>
              <a:t> </a:t>
            </a:r>
            <a:r>
              <a:rPr lang="el-GR" dirty="0" err="1" smtClean="0"/>
              <a:t>βασιλεῖαι</a:t>
            </a:r>
            <a:r>
              <a:rPr lang="el-GR" dirty="0" smtClean="0"/>
              <a:t>), </a:t>
            </a:r>
            <a:r>
              <a:rPr lang="el-GR" dirty="0" err="1" smtClean="0"/>
              <a:t>ναυτικά</a:t>
            </a:r>
            <a:r>
              <a:rPr lang="el-GR" dirty="0" smtClean="0"/>
              <a:t> τε </a:t>
            </a:r>
            <a:r>
              <a:rPr lang="el-GR" dirty="0" err="1" smtClean="0"/>
              <a:t>ἐξηρτύετο</a:t>
            </a:r>
            <a:r>
              <a:rPr lang="el-GR" dirty="0" smtClean="0"/>
              <a:t> ἡ </a:t>
            </a:r>
            <a:r>
              <a:rPr lang="el-GR" dirty="0" err="1" smtClean="0"/>
              <a:t>῾Ελλάς</a:t>
            </a:r>
            <a:r>
              <a:rPr lang="el-GR" dirty="0" smtClean="0"/>
              <a:t>, καὶ </a:t>
            </a:r>
            <a:r>
              <a:rPr lang="el-GR" dirty="0" err="1" smtClean="0"/>
              <a:t>τῆς</a:t>
            </a:r>
            <a:r>
              <a:rPr lang="el-GR" dirty="0" smtClean="0"/>
              <a:t> </a:t>
            </a:r>
            <a:r>
              <a:rPr lang="el-GR" dirty="0" err="1" smtClean="0"/>
              <a:t>θαλάσσης</a:t>
            </a:r>
            <a:r>
              <a:rPr lang="el-GR" dirty="0" smtClean="0"/>
              <a:t> </a:t>
            </a:r>
            <a:r>
              <a:rPr lang="el-GR" dirty="0" err="1" smtClean="0"/>
              <a:t>μᾶλλον</a:t>
            </a:r>
            <a:r>
              <a:rPr lang="el-GR" dirty="0" smtClean="0"/>
              <a:t> </a:t>
            </a:r>
            <a:r>
              <a:rPr lang="el-GR" dirty="0" err="1" smtClean="0"/>
              <a:t>ἀντείχοντο</a:t>
            </a:r>
            <a:r>
              <a:rPr lang="el-GR" dirty="0" smtClean="0"/>
              <a:t>. </a:t>
            </a:r>
            <a:endParaRPr lang="el-GR" dirty="0" smtClean="0"/>
          </a:p>
          <a:p>
            <a:pPr marL="3175" indent="-3175" algn="r">
              <a:lnSpc>
                <a:spcPct val="150000"/>
              </a:lnSpc>
              <a:buNone/>
            </a:pPr>
            <a:r>
              <a:rPr lang="el-GR" dirty="0" smtClean="0"/>
              <a:t>Θουκυδίδης, Α΄ 13.</a:t>
            </a:r>
            <a:endParaRPr lang="el-GR" dirty="0" smtClean="0"/>
          </a:p>
          <a:p>
            <a:endParaRPr lang="el-G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714348" y="0"/>
            <a:ext cx="7858180" cy="796884"/>
          </a:xfrm>
        </p:spPr>
        <p:txBody>
          <a:bodyPr>
            <a:normAutofit fontScale="90000"/>
          </a:bodyPr>
          <a:lstStyle/>
          <a:p>
            <a:pPr algn="ctr"/>
            <a:r>
              <a:rPr lang="el-GR" dirty="0" smtClean="0"/>
              <a:t>Η </a:t>
            </a:r>
            <a:r>
              <a:rPr lang="el-GR" dirty="0" err="1" smtClean="0"/>
              <a:t>αποπειρα</a:t>
            </a:r>
            <a:r>
              <a:rPr lang="el-GR" dirty="0" smtClean="0"/>
              <a:t> </a:t>
            </a:r>
            <a:r>
              <a:rPr lang="el-GR" dirty="0" err="1" smtClean="0"/>
              <a:t>εγκαθιδρυσησ</a:t>
            </a:r>
            <a:r>
              <a:rPr lang="el-GR" dirty="0" smtClean="0"/>
              <a:t> </a:t>
            </a:r>
            <a:r>
              <a:rPr lang="el-GR" dirty="0" err="1" smtClean="0"/>
              <a:t>τυραννιδασ</a:t>
            </a:r>
            <a:r>
              <a:rPr lang="el-GR" dirty="0" smtClean="0"/>
              <a:t> </a:t>
            </a:r>
            <a:br>
              <a:rPr lang="el-GR" dirty="0" smtClean="0"/>
            </a:br>
            <a:r>
              <a:rPr lang="el-GR" dirty="0" smtClean="0"/>
              <a:t>από τον </a:t>
            </a:r>
            <a:r>
              <a:rPr lang="el-GR" dirty="0" err="1" smtClean="0"/>
              <a:t>κυλωνα</a:t>
            </a:r>
            <a:r>
              <a:rPr lang="el-GR" dirty="0" smtClean="0"/>
              <a:t> (632 </a:t>
            </a:r>
            <a:r>
              <a:rPr lang="el-GR" dirty="0" err="1" smtClean="0"/>
              <a:t>π.Χ.</a:t>
            </a:r>
            <a:r>
              <a:rPr lang="el-GR" dirty="0" smtClean="0"/>
              <a:t>)</a:t>
            </a:r>
            <a:endParaRPr lang="el-GR" dirty="0"/>
          </a:p>
        </p:txBody>
      </p:sp>
      <p:sp>
        <p:nvSpPr>
          <p:cNvPr id="3" name="2 - Θέση περιεχομένου"/>
          <p:cNvSpPr>
            <a:spLocks noGrp="1"/>
          </p:cNvSpPr>
          <p:nvPr>
            <p:ph sz="quarter" idx="1"/>
          </p:nvPr>
        </p:nvSpPr>
        <p:spPr>
          <a:xfrm>
            <a:off x="214282" y="928670"/>
            <a:ext cx="8572560" cy="5929330"/>
          </a:xfrm>
        </p:spPr>
        <p:txBody>
          <a:bodyPr>
            <a:normAutofit fontScale="77500" lnSpcReduction="20000"/>
          </a:bodyPr>
          <a:lstStyle/>
          <a:p>
            <a:pPr marL="3175" indent="-3175" algn="just">
              <a:lnSpc>
                <a:spcPct val="150000"/>
              </a:lnSpc>
              <a:buNone/>
            </a:pPr>
            <a:r>
              <a:rPr lang="el-GR" b="1" dirty="0" smtClean="0"/>
              <a:t>Κύλων</a:t>
            </a:r>
            <a:r>
              <a:rPr lang="el-GR" dirty="0" smtClean="0"/>
              <a:t> </a:t>
            </a:r>
            <a:r>
              <a:rPr lang="el-GR" dirty="0" err="1" smtClean="0"/>
              <a:t>ἦν</a:t>
            </a:r>
            <a:r>
              <a:rPr lang="el-GR" dirty="0" smtClean="0"/>
              <a:t> </a:t>
            </a:r>
            <a:r>
              <a:rPr lang="el-GR" dirty="0" err="1" smtClean="0"/>
              <a:t>᾿Αθηναῖος</a:t>
            </a:r>
            <a:r>
              <a:rPr lang="el-GR" dirty="0" smtClean="0"/>
              <a:t> </a:t>
            </a:r>
            <a:r>
              <a:rPr lang="el-GR" dirty="0" err="1" smtClean="0"/>
              <a:t>ἀνὴρ</a:t>
            </a:r>
            <a:r>
              <a:rPr lang="el-GR" dirty="0" smtClean="0"/>
              <a:t> </a:t>
            </a:r>
            <a:r>
              <a:rPr lang="el-GR" dirty="0" err="1" smtClean="0"/>
              <a:t>᾿</a:t>
            </a:r>
            <a:r>
              <a:rPr lang="el-GR" dirty="0" err="1" smtClean="0"/>
              <a:t>Ολυμπιονίκης</a:t>
            </a:r>
            <a:r>
              <a:rPr lang="el-GR" dirty="0" smtClean="0"/>
              <a:t> </a:t>
            </a:r>
            <a:r>
              <a:rPr lang="el-GR" dirty="0" smtClean="0"/>
              <a:t>τῶν </a:t>
            </a:r>
            <a:r>
              <a:rPr lang="el-GR" dirty="0" err="1" smtClean="0"/>
              <a:t>πάλαι</a:t>
            </a:r>
            <a:r>
              <a:rPr lang="el-GR" dirty="0" smtClean="0"/>
              <a:t> </a:t>
            </a:r>
            <a:r>
              <a:rPr lang="el-GR" dirty="0" err="1" smtClean="0"/>
              <a:t>εὐγενής</a:t>
            </a:r>
            <a:r>
              <a:rPr lang="el-GR" dirty="0" smtClean="0"/>
              <a:t> τε καὶ </a:t>
            </a:r>
            <a:r>
              <a:rPr lang="el-GR" dirty="0" err="1" smtClean="0"/>
              <a:t>δυνατός</a:t>
            </a:r>
            <a:r>
              <a:rPr lang="el-GR" dirty="0" smtClean="0"/>
              <a:t>, </a:t>
            </a:r>
            <a:r>
              <a:rPr lang="el-GR" dirty="0" err="1" smtClean="0"/>
              <a:t>ἐγεγαμήκει</a:t>
            </a:r>
            <a:r>
              <a:rPr lang="el-GR" dirty="0" smtClean="0"/>
              <a:t> </a:t>
            </a:r>
            <a:r>
              <a:rPr lang="el-GR" dirty="0" err="1" smtClean="0"/>
              <a:t>δὲ</a:t>
            </a:r>
            <a:r>
              <a:rPr lang="el-GR" dirty="0" smtClean="0"/>
              <a:t> </a:t>
            </a:r>
            <a:r>
              <a:rPr lang="el-GR" dirty="0" err="1" smtClean="0"/>
              <a:t>θυγατέρα</a:t>
            </a:r>
            <a:r>
              <a:rPr lang="el-GR" dirty="0" smtClean="0"/>
              <a:t> </a:t>
            </a:r>
            <a:r>
              <a:rPr lang="el-GR" dirty="0" err="1" smtClean="0"/>
              <a:t>Θεαγένους</a:t>
            </a:r>
            <a:r>
              <a:rPr lang="el-GR" dirty="0" smtClean="0"/>
              <a:t> </a:t>
            </a:r>
            <a:r>
              <a:rPr lang="el-GR" dirty="0" err="1" smtClean="0"/>
              <a:t>Μεγαρέως</a:t>
            </a:r>
            <a:r>
              <a:rPr lang="el-GR" dirty="0" smtClean="0"/>
              <a:t> </a:t>
            </a:r>
            <a:r>
              <a:rPr lang="el-GR" dirty="0" err="1" smtClean="0"/>
              <a:t>ἀνδρός</a:t>
            </a:r>
            <a:r>
              <a:rPr lang="el-GR" dirty="0" smtClean="0"/>
              <a:t>, </a:t>
            </a:r>
            <a:r>
              <a:rPr lang="el-GR" dirty="0" err="1" smtClean="0"/>
              <a:t>ὃς</a:t>
            </a:r>
            <a:r>
              <a:rPr lang="el-GR" dirty="0" smtClean="0"/>
              <a:t> κατ' </a:t>
            </a:r>
            <a:r>
              <a:rPr lang="el-GR" dirty="0" err="1" smtClean="0"/>
              <a:t>ἐκεῖνον</a:t>
            </a:r>
            <a:r>
              <a:rPr lang="el-GR" dirty="0" smtClean="0"/>
              <a:t> </a:t>
            </a:r>
            <a:r>
              <a:rPr lang="el-GR" dirty="0" err="1" smtClean="0"/>
              <a:t>τὸν</a:t>
            </a:r>
            <a:r>
              <a:rPr lang="el-GR" dirty="0" smtClean="0"/>
              <a:t> </a:t>
            </a:r>
            <a:r>
              <a:rPr lang="el-GR" dirty="0" err="1" smtClean="0"/>
              <a:t>χρόνον</a:t>
            </a:r>
            <a:r>
              <a:rPr lang="el-GR" dirty="0" smtClean="0"/>
              <a:t> </a:t>
            </a:r>
            <a:r>
              <a:rPr lang="el-GR" dirty="0" err="1" smtClean="0"/>
              <a:t>ἐτυράννει</a:t>
            </a:r>
            <a:r>
              <a:rPr lang="el-GR" dirty="0" smtClean="0"/>
              <a:t> </a:t>
            </a:r>
            <a:r>
              <a:rPr lang="el-GR" dirty="0" err="1" smtClean="0"/>
              <a:t>Μεγάρων</a:t>
            </a:r>
            <a:r>
              <a:rPr lang="el-GR" dirty="0" smtClean="0"/>
              <a:t>. </a:t>
            </a:r>
            <a:r>
              <a:rPr lang="el-GR" dirty="0" err="1" smtClean="0"/>
              <a:t>χρωμένῳ</a:t>
            </a:r>
            <a:r>
              <a:rPr lang="el-GR" dirty="0" smtClean="0"/>
              <a:t> </a:t>
            </a:r>
            <a:r>
              <a:rPr lang="el-GR" dirty="0" err="1" smtClean="0"/>
              <a:t>δὲ</a:t>
            </a:r>
            <a:r>
              <a:rPr lang="el-GR" dirty="0" smtClean="0"/>
              <a:t> </a:t>
            </a:r>
            <a:r>
              <a:rPr lang="el-GR" dirty="0" err="1" smtClean="0"/>
              <a:t>τῷ</a:t>
            </a:r>
            <a:r>
              <a:rPr lang="el-GR" dirty="0" smtClean="0"/>
              <a:t> </a:t>
            </a:r>
            <a:r>
              <a:rPr lang="el-GR" dirty="0" err="1" smtClean="0"/>
              <a:t>Κύλωνι</a:t>
            </a:r>
            <a:r>
              <a:rPr lang="el-GR" dirty="0" smtClean="0"/>
              <a:t> </a:t>
            </a:r>
            <a:r>
              <a:rPr lang="el-GR" dirty="0" err="1" smtClean="0"/>
              <a:t>ἐν</a:t>
            </a:r>
            <a:r>
              <a:rPr lang="el-GR" dirty="0" smtClean="0"/>
              <a:t> </a:t>
            </a:r>
            <a:r>
              <a:rPr lang="el-GR" dirty="0" err="1" smtClean="0"/>
              <a:t>Δελφοῖς</a:t>
            </a:r>
            <a:r>
              <a:rPr lang="el-GR" dirty="0" smtClean="0"/>
              <a:t> </a:t>
            </a:r>
            <a:r>
              <a:rPr lang="el-GR" dirty="0" err="1" smtClean="0"/>
              <a:t>ἀνεῖλεν</a:t>
            </a:r>
            <a:r>
              <a:rPr lang="el-GR" dirty="0" smtClean="0"/>
              <a:t> ὁ </a:t>
            </a:r>
            <a:r>
              <a:rPr lang="el-GR" dirty="0" err="1" smtClean="0"/>
              <a:t>θεὸς</a:t>
            </a:r>
            <a:r>
              <a:rPr lang="el-GR" dirty="0" smtClean="0"/>
              <a:t> </a:t>
            </a:r>
            <a:r>
              <a:rPr lang="el-GR" dirty="0" err="1" smtClean="0"/>
              <a:t>ἐν</a:t>
            </a:r>
            <a:r>
              <a:rPr lang="el-GR" dirty="0" smtClean="0"/>
              <a:t> </a:t>
            </a:r>
            <a:r>
              <a:rPr lang="el-GR" dirty="0" err="1" smtClean="0"/>
              <a:t>τοῦ</a:t>
            </a:r>
            <a:r>
              <a:rPr lang="el-GR" dirty="0" smtClean="0"/>
              <a:t> </a:t>
            </a:r>
            <a:r>
              <a:rPr lang="el-GR" dirty="0" err="1" smtClean="0"/>
              <a:t>Διὸς</a:t>
            </a:r>
            <a:r>
              <a:rPr lang="el-GR" dirty="0" smtClean="0"/>
              <a:t> </a:t>
            </a:r>
            <a:r>
              <a:rPr lang="el-GR" dirty="0" err="1" smtClean="0"/>
              <a:t>τῇ</a:t>
            </a:r>
            <a:r>
              <a:rPr lang="el-GR" dirty="0" smtClean="0"/>
              <a:t> </a:t>
            </a:r>
            <a:r>
              <a:rPr lang="el-GR" dirty="0" err="1" smtClean="0"/>
              <a:t>μεγίστῃ</a:t>
            </a:r>
            <a:r>
              <a:rPr lang="el-GR" dirty="0" smtClean="0"/>
              <a:t> </a:t>
            </a:r>
            <a:r>
              <a:rPr lang="el-GR" dirty="0" err="1" smtClean="0"/>
              <a:t>ἑορτῇ</a:t>
            </a:r>
            <a:r>
              <a:rPr lang="el-GR" dirty="0" smtClean="0"/>
              <a:t> </a:t>
            </a:r>
            <a:r>
              <a:rPr lang="el-GR" dirty="0" err="1" smtClean="0"/>
              <a:t>καταλαβεῖν</a:t>
            </a:r>
            <a:r>
              <a:rPr lang="el-GR" dirty="0" smtClean="0"/>
              <a:t> </a:t>
            </a:r>
            <a:r>
              <a:rPr lang="el-GR" dirty="0" err="1" smtClean="0"/>
              <a:t>τὴν</a:t>
            </a:r>
            <a:r>
              <a:rPr lang="el-GR" dirty="0" smtClean="0"/>
              <a:t> </a:t>
            </a:r>
            <a:r>
              <a:rPr lang="el-GR" dirty="0" err="1" smtClean="0"/>
              <a:t>᾿Αθηναίων</a:t>
            </a:r>
            <a:r>
              <a:rPr lang="el-GR" dirty="0" smtClean="0"/>
              <a:t> </a:t>
            </a:r>
            <a:r>
              <a:rPr lang="el-GR" dirty="0" err="1" smtClean="0"/>
              <a:t>ἀκρόπολιν</a:t>
            </a:r>
            <a:r>
              <a:rPr lang="el-GR" dirty="0" smtClean="0"/>
              <a:t>. ὁ </a:t>
            </a:r>
            <a:r>
              <a:rPr lang="el-GR" dirty="0" err="1" smtClean="0"/>
              <a:t>δὲ</a:t>
            </a:r>
            <a:r>
              <a:rPr lang="el-GR" dirty="0" smtClean="0"/>
              <a:t> </a:t>
            </a:r>
            <a:r>
              <a:rPr lang="el-GR" dirty="0" err="1" smtClean="0"/>
              <a:t>παρά</a:t>
            </a:r>
            <a:r>
              <a:rPr lang="el-GR" dirty="0" smtClean="0"/>
              <a:t> τε </a:t>
            </a:r>
            <a:r>
              <a:rPr lang="el-GR" dirty="0" err="1" smtClean="0"/>
              <a:t>τοῦ</a:t>
            </a:r>
            <a:r>
              <a:rPr lang="el-GR" dirty="0" smtClean="0"/>
              <a:t> </a:t>
            </a:r>
            <a:r>
              <a:rPr lang="el-GR" dirty="0" err="1" smtClean="0"/>
              <a:t>Θεαγένους</a:t>
            </a:r>
            <a:r>
              <a:rPr lang="el-GR" dirty="0" smtClean="0"/>
              <a:t> </a:t>
            </a:r>
            <a:r>
              <a:rPr lang="el-GR" dirty="0" err="1" smtClean="0"/>
              <a:t>δύναμιν</a:t>
            </a:r>
            <a:r>
              <a:rPr lang="el-GR" dirty="0" smtClean="0"/>
              <a:t> </a:t>
            </a:r>
            <a:r>
              <a:rPr lang="el-GR" dirty="0" err="1" smtClean="0"/>
              <a:t>λαβὼν</a:t>
            </a:r>
            <a:r>
              <a:rPr lang="el-GR" dirty="0" smtClean="0"/>
              <a:t> καὶ </a:t>
            </a:r>
            <a:r>
              <a:rPr lang="el-GR" dirty="0" err="1" smtClean="0"/>
              <a:t>τοὺς</a:t>
            </a:r>
            <a:r>
              <a:rPr lang="el-GR" dirty="0" smtClean="0"/>
              <a:t> </a:t>
            </a:r>
            <a:r>
              <a:rPr lang="el-GR" dirty="0" err="1" smtClean="0"/>
              <a:t>φίλους</a:t>
            </a:r>
            <a:r>
              <a:rPr lang="el-GR" dirty="0" smtClean="0"/>
              <a:t> </a:t>
            </a:r>
            <a:r>
              <a:rPr lang="el-GR" dirty="0" err="1" smtClean="0"/>
              <a:t>ἀναπείσας</a:t>
            </a:r>
            <a:r>
              <a:rPr lang="el-GR" dirty="0" smtClean="0"/>
              <a:t>, </a:t>
            </a:r>
            <a:r>
              <a:rPr lang="el-GR" dirty="0" err="1" smtClean="0"/>
              <a:t>ἐπειδὴ</a:t>
            </a:r>
            <a:r>
              <a:rPr lang="el-GR" dirty="0" smtClean="0"/>
              <a:t> </a:t>
            </a:r>
            <a:r>
              <a:rPr lang="el-GR" dirty="0" err="1" smtClean="0"/>
              <a:t>ἐπῆλθεν</a:t>
            </a:r>
            <a:r>
              <a:rPr lang="el-GR" dirty="0" smtClean="0"/>
              <a:t> </a:t>
            </a:r>
            <a:r>
              <a:rPr lang="el-GR" dirty="0" err="1" smtClean="0"/>
              <a:t>᾿Ολύμπια</a:t>
            </a:r>
            <a:r>
              <a:rPr lang="el-GR" dirty="0" smtClean="0"/>
              <a:t> </a:t>
            </a:r>
            <a:r>
              <a:rPr lang="el-GR" dirty="0" err="1" smtClean="0"/>
              <a:t>τὰ</a:t>
            </a:r>
            <a:r>
              <a:rPr lang="el-GR" dirty="0" smtClean="0"/>
              <a:t> </a:t>
            </a:r>
            <a:r>
              <a:rPr lang="el-GR" dirty="0" err="1" smtClean="0"/>
              <a:t>ἐν</a:t>
            </a:r>
            <a:r>
              <a:rPr lang="el-GR" dirty="0" smtClean="0"/>
              <a:t> </a:t>
            </a:r>
            <a:r>
              <a:rPr lang="el-GR" dirty="0" err="1" smtClean="0"/>
              <a:t>Πελοποννήσῳ</a:t>
            </a:r>
            <a:r>
              <a:rPr lang="el-GR" dirty="0" smtClean="0"/>
              <a:t>, </a:t>
            </a:r>
            <a:r>
              <a:rPr lang="el-GR" b="1" dirty="0" err="1" smtClean="0"/>
              <a:t>κατέλαβε</a:t>
            </a:r>
            <a:r>
              <a:rPr lang="el-GR" b="1" dirty="0" smtClean="0"/>
              <a:t> </a:t>
            </a:r>
            <a:r>
              <a:rPr lang="el-GR" b="1" dirty="0" err="1" smtClean="0"/>
              <a:t>τὴν</a:t>
            </a:r>
            <a:r>
              <a:rPr lang="el-GR" b="1" dirty="0" smtClean="0"/>
              <a:t> </a:t>
            </a:r>
            <a:r>
              <a:rPr lang="el-GR" b="1" dirty="0" err="1" smtClean="0"/>
              <a:t>ἀκρόπολιν</a:t>
            </a:r>
            <a:r>
              <a:rPr lang="el-GR" b="1" dirty="0" smtClean="0"/>
              <a:t> </a:t>
            </a:r>
            <a:r>
              <a:rPr lang="el-GR" b="1" dirty="0" err="1" smtClean="0"/>
              <a:t>ὡς</a:t>
            </a:r>
            <a:r>
              <a:rPr lang="el-GR" b="1" dirty="0" smtClean="0"/>
              <a:t> </a:t>
            </a:r>
            <a:r>
              <a:rPr lang="el-GR" b="1" dirty="0" err="1" smtClean="0"/>
              <a:t>ἐπὶ</a:t>
            </a:r>
            <a:r>
              <a:rPr lang="el-GR" b="1" dirty="0" smtClean="0"/>
              <a:t> </a:t>
            </a:r>
            <a:r>
              <a:rPr lang="el-GR" b="1" dirty="0" err="1" smtClean="0"/>
              <a:t>τυραννίδι</a:t>
            </a:r>
            <a:r>
              <a:rPr lang="el-GR" dirty="0" smtClean="0"/>
              <a:t>, </a:t>
            </a:r>
            <a:r>
              <a:rPr lang="el-GR" dirty="0" err="1" smtClean="0"/>
              <a:t>νομίσας</a:t>
            </a:r>
            <a:r>
              <a:rPr lang="el-GR" dirty="0" smtClean="0"/>
              <a:t> </a:t>
            </a:r>
            <a:r>
              <a:rPr lang="el-GR" dirty="0" err="1" smtClean="0"/>
              <a:t>ἑορτήν</a:t>
            </a:r>
            <a:r>
              <a:rPr lang="el-GR" dirty="0" smtClean="0"/>
              <a:t> τε </a:t>
            </a:r>
            <a:r>
              <a:rPr lang="el-GR" dirty="0" err="1" smtClean="0"/>
              <a:t>τοῦ</a:t>
            </a:r>
            <a:r>
              <a:rPr lang="el-GR" dirty="0" smtClean="0"/>
              <a:t> </a:t>
            </a:r>
            <a:r>
              <a:rPr lang="el-GR" dirty="0" err="1" smtClean="0"/>
              <a:t>Διὸς</a:t>
            </a:r>
            <a:r>
              <a:rPr lang="el-GR" dirty="0" smtClean="0"/>
              <a:t> </a:t>
            </a:r>
            <a:r>
              <a:rPr lang="el-GR" dirty="0" err="1" smtClean="0"/>
              <a:t>μεγίστην</a:t>
            </a:r>
            <a:r>
              <a:rPr lang="el-GR" dirty="0" smtClean="0"/>
              <a:t> </a:t>
            </a:r>
            <a:r>
              <a:rPr lang="el-GR" dirty="0" err="1" smtClean="0"/>
              <a:t>εἶναι</a:t>
            </a:r>
            <a:r>
              <a:rPr lang="el-GR" dirty="0" smtClean="0"/>
              <a:t> καὶ </a:t>
            </a:r>
            <a:r>
              <a:rPr lang="el-GR" dirty="0" err="1" smtClean="0"/>
              <a:t>ἑαυτῷ</a:t>
            </a:r>
            <a:r>
              <a:rPr lang="el-GR" dirty="0" smtClean="0"/>
              <a:t> τι </a:t>
            </a:r>
            <a:r>
              <a:rPr lang="el-GR" dirty="0" err="1" smtClean="0"/>
              <a:t>προσήκειν</a:t>
            </a:r>
            <a:r>
              <a:rPr lang="el-GR" dirty="0" smtClean="0"/>
              <a:t> </a:t>
            </a:r>
            <a:r>
              <a:rPr lang="el-GR" dirty="0" err="1" smtClean="0"/>
              <a:t>᾿Ολύμπια</a:t>
            </a:r>
            <a:r>
              <a:rPr lang="el-GR" dirty="0" smtClean="0"/>
              <a:t> </a:t>
            </a:r>
            <a:r>
              <a:rPr lang="el-GR" dirty="0" err="1" smtClean="0"/>
              <a:t>νενικηκότι</a:t>
            </a:r>
            <a:r>
              <a:rPr lang="el-GR" dirty="0" smtClean="0"/>
              <a:t>. </a:t>
            </a:r>
            <a:r>
              <a:rPr lang="el-GR" dirty="0" err="1" smtClean="0"/>
              <a:t>εἰ</a:t>
            </a:r>
            <a:r>
              <a:rPr lang="el-GR" dirty="0" smtClean="0"/>
              <a:t> </a:t>
            </a:r>
            <a:r>
              <a:rPr lang="el-GR" dirty="0" err="1" smtClean="0"/>
              <a:t>δὲ</a:t>
            </a:r>
            <a:r>
              <a:rPr lang="el-GR" dirty="0" smtClean="0"/>
              <a:t> </a:t>
            </a:r>
            <a:r>
              <a:rPr lang="el-GR" dirty="0" err="1" smtClean="0"/>
              <a:t>ἐν</a:t>
            </a:r>
            <a:r>
              <a:rPr lang="el-GR" dirty="0" smtClean="0"/>
              <a:t> </a:t>
            </a:r>
            <a:r>
              <a:rPr lang="el-GR" dirty="0" err="1" smtClean="0"/>
              <a:t>τῇ</a:t>
            </a:r>
            <a:r>
              <a:rPr lang="el-GR" dirty="0" smtClean="0"/>
              <a:t> </a:t>
            </a:r>
            <a:r>
              <a:rPr lang="el-GR" dirty="0" err="1" smtClean="0"/>
              <a:t>᾿Αττικῇ</a:t>
            </a:r>
            <a:r>
              <a:rPr lang="el-GR" dirty="0" smtClean="0"/>
              <a:t> ἢ </a:t>
            </a:r>
            <a:r>
              <a:rPr lang="el-GR" dirty="0" err="1" smtClean="0"/>
              <a:t>ἄλλοθί</a:t>
            </a:r>
            <a:r>
              <a:rPr lang="el-GR" dirty="0" smtClean="0"/>
              <a:t> που ἡ </a:t>
            </a:r>
            <a:r>
              <a:rPr lang="el-GR" dirty="0" err="1" smtClean="0"/>
              <a:t>μεγίστη</a:t>
            </a:r>
            <a:r>
              <a:rPr lang="el-GR" dirty="0" smtClean="0"/>
              <a:t> </a:t>
            </a:r>
            <a:r>
              <a:rPr lang="el-GR" dirty="0" err="1" smtClean="0"/>
              <a:t>ἑορτὴ</a:t>
            </a:r>
            <a:r>
              <a:rPr lang="el-GR" dirty="0" smtClean="0"/>
              <a:t> </a:t>
            </a:r>
            <a:r>
              <a:rPr lang="el-GR" dirty="0" err="1" smtClean="0"/>
              <a:t>εἴρητο</a:t>
            </a:r>
            <a:r>
              <a:rPr lang="el-GR" dirty="0" smtClean="0"/>
              <a:t>, </a:t>
            </a:r>
            <a:r>
              <a:rPr lang="el-GR" dirty="0" err="1" smtClean="0"/>
              <a:t>οὔτε</a:t>
            </a:r>
            <a:r>
              <a:rPr lang="el-GR" dirty="0" smtClean="0"/>
              <a:t> </a:t>
            </a:r>
            <a:r>
              <a:rPr lang="el-GR" dirty="0" err="1" smtClean="0"/>
              <a:t>ἐκεῖνος</a:t>
            </a:r>
            <a:r>
              <a:rPr lang="el-GR" dirty="0" smtClean="0"/>
              <a:t> </a:t>
            </a:r>
            <a:r>
              <a:rPr lang="el-GR" dirty="0" err="1" smtClean="0"/>
              <a:t>ἔτι</a:t>
            </a:r>
            <a:r>
              <a:rPr lang="el-GR" dirty="0" smtClean="0"/>
              <a:t> </a:t>
            </a:r>
            <a:r>
              <a:rPr lang="el-GR" dirty="0" err="1" smtClean="0"/>
              <a:t>κατενόησε</a:t>
            </a:r>
            <a:r>
              <a:rPr lang="el-GR" dirty="0" smtClean="0"/>
              <a:t> </a:t>
            </a:r>
            <a:r>
              <a:rPr lang="el-GR" dirty="0" err="1" smtClean="0"/>
              <a:t>τό</a:t>
            </a:r>
            <a:r>
              <a:rPr lang="el-GR" dirty="0" smtClean="0"/>
              <a:t> τε </a:t>
            </a:r>
            <a:r>
              <a:rPr lang="el-GR" dirty="0" err="1" smtClean="0"/>
              <a:t>μαντεῖον</a:t>
            </a:r>
            <a:r>
              <a:rPr lang="el-GR" dirty="0" smtClean="0"/>
              <a:t> </a:t>
            </a:r>
            <a:r>
              <a:rPr lang="el-GR" dirty="0" err="1" smtClean="0"/>
              <a:t>οὐκ</a:t>
            </a:r>
            <a:r>
              <a:rPr lang="el-GR" dirty="0" smtClean="0"/>
              <a:t> </a:t>
            </a:r>
            <a:r>
              <a:rPr lang="el-GR" dirty="0" err="1" smtClean="0"/>
              <a:t>ἐδήλου</a:t>
            </a:r>
            <a:r>
              <a:rPr lang="el-GR" dirty="0" smtClean="0"/>
              <a:t> </a:t>
            </a:r>
            <a:r>
              <a:rPr lang="el-GR" dirty="0" smtClean="0"/>
              <a:t>(</a:t>
            </a:r>
            <a:r>
              <a:rPr lang="el-GR" dirty="0" err="1" smtClean="0"/>
              <a:t>ἔστι</a:t>
            </a:r>
            <a:r>
              <a:rPr lang="el-GR" dirty="0" smtClean="0"/>
              <a:t> </a:t>
            </a:r>
            <a:r>
              <a:rPr lang="el-GR" dirty="0" err="1" smtClean="0"/>
              <a:t>γὰρ</a:t>
            </a:r>
            <a:r>
              <a:rPr lang="el-GR" dirty="0" smtClean="0"/>
              <a:t> καὶ </a:t>
            </a:r>
            <a:r>
              <a:rPr lang="el-GR" dirty="0" err="1" smtClean="0"/>
              <a:t>᾿Αθηναίοις</a:t>
            </a:r>
            <a:r>
              <a:rPr lang="el-GR" dirty="0" smtClean="0"/>
              <a:t> </a:t>
            </a:r>
            <a:r>
              <a:rPr lang="el-GR" dirty="0" err="1" smtClean="0"/>
              <a:t>Διάσια</a:t>
            </a:r>
            <a:r>
              <a:rPr lang="el-GR" dirty="0" smtClean="0"/>
              <a:t> ἃ </a:t>
            </a:r>
            <a:r>
              <a:rPr lang="el-GR" dirty="0" err="1" smtClean="0"/>
              <a:t>καλεῖται</a:t>
            </a:r>
            <a:r>
              <a:rPr lang="el-GR" dirty="0" smtClean="0"/>
              <a:t> </a:t>
            </a:r>
            <a:r>
              <a:rPr lang="el-GR" dirty="0" err="1" smtClean="0"/>
              <a:t>Διὸς</a:t>
            </a:r>
            <a:r>
              <a:rPr lang="el-GR" dirty="0" smtClean="0"/>
              <a:t> </a:t>
            </a:r>
            <a:r>
              <a:rPr lang="el-GR" dirty="0" err="1" smtClean="0"/>
              <a:t>ἑορτὴ</a:t>
            </a:r>
            <a:r>
              <a:rPr lang="el-GR" dirty="0" smtClean="0"/>
              <a:t> </a:t>
            </a:r>
            <a:r>
              <a:rPr lang="el-GR" dirty="0" err="1" smtClean="0"/>
              <a:t>Μειλιχίου</a:t>
            </a:r>
            <a:r>
              <a:rPr lang="el-GR" dirty="0" smtClean="0"/>
              <a:t> </a:t>
            </a:r>
            <a:r>
              <a:rPr lang="el-GR" dirty="0" err="1" smtClean="0"/>
              <a:t>μεγίστη</a:t>
            </a:r>
            <a:r>
              <a:rPr lang="el-GR" dirty="0" smtClean="0"/>
              <a:t> </a:t>
            </a:r>
            <a:r>
              <a:rPr lang="el-GR" dirty="0" err="1" smtClean="0"/>
              <a:t>ἔξω</a:t>
            </a:r>
            <a:r>
              <a:rPr lang="el-GR" dirty="0" smtClean="0"/>
              <a:t> </a:t>
            </a:r>
            <a:r>
              <a:rPr lang="el-GR" dirty="0" err="1" smtClean="0"/>
              <a:t>τῆς</a:t>
            </a:r>
            <a:r>
              <a:rPr lang="el-GR" dirty="0" smtClean="0"/>
              <a:t> </a:t>
            </a:r>
            <a:r>
              <a:rPr lang="el-GR" dirty="0" err="1" smtClean="0"/>
              <a:t>πόλεως</a:t>
            </a:r>
            <a:r>
              <a:rPr lang="el-GR" dirty="0" smtClean="0"/>
              <a:t>, </a:t>
            </a:r>
            <a:r>
              <a:rPr lang="el-GR" dirty="0" err="1" smtClean="0"/>
              <a:t>ἐν</a:t>
            </a:r>
            <a:r>
              <a:rPr lang="el-GR" dirty="0" smtClean="0"/>
              <a:t> ᾗ </a:t>
            </a:r>
            <a:r>
              <a:rPr lang="el-GR" dirty="0" err="1" smtClean="0"/>
              <a:t>πανδημεὶ</a:t>
            </a:r>
            <a:r>
              <a:rPr lang="el-GR" dirty="0" smtClean="0"/>
              <a:t>  </a:t>
            </a:r>
            <a:r>
              <a:rPr lang="el-GR" dirty="0" err="1" smtClean="0"/>
              <a:t>θύουσι</a:t>
            </a:r>
            <a:r>
              <a:rPr lang="el-GR" dirty="0" smtClean="0"/>
              <a:t> </a:t>
            </a:r>
            <a:r>
              <a:rPr lang="el-GR" dirty="0" err="1" smtClean="0"/>
              <a:t>πολλὰ</a:t>
            </a:r>
            <a:r>
              <a:rPr lang="el-GR" dirty="0" smtClean="0"/>
              <a:t> </a:t>
            </a:r>
            <a:r>
              <a:rPr lang="el-GR" dirty="0" err="1" smtClean="0"/>
              <a:t>οὐχ</a:t>
            </a:r>
            <a:r>
              <a:rPr lang="el-GR" dirty="0" smtClean="0"/>
              <a:t> </a:t>
            </a:r>
            <a:r>
              <a:rPr lang="el-GR" dirty="0" err="1" smtClean="0"/>
              <a:t>ἱερεῖα</a:t>
            </a:r>
            <a:r>
              <a:rPr lang="el-GR" dirty="0" smtClean="0"/>
              <a:t>, </a:t>
            </a:r>
            <a:r>
              <a:rPr lang="el-GR" dirty="0" err="1" smtClean="0"/>
              <a:t>ἀλλ</a:t>
            </a:r>
            <a:r>
              <a:rPr lang="el-GR" dirty="0" smtClean="0"/>
              <a:t>' &lt;</a:t>
            </a:r>
            <a:r>
              <a:rPr lang="el-GR" dirty="0" err="1" smtClean="0"/>
              <a:t>ἁγνὰ</a:t>
            </a:r>
            <a:r>
              <a:rPr lang="el-GR" dirty="0" smtClean="0"/>
              <a:t>&gt; </a:t>
            </a:r>
            <a:r>
              <a:rPr lang="el-GR" dirty="0" err="1" smtClean="0"/>
              <a:t>θύματα</a:t>
            </a:r>
            <a:r>
              <a:rPr lang="el-GR" dirty="0" smtClean="0"/>
              <a:t> </a:t>
            </a:r>
            <a:r>
              <a:rPr lang="el-GR" dirty="0" err="1" smtClean="0"/>
              <a:t>ἐπιχώρια</a:t>
            </a:r>
            <a:r>
              <a:rPr lang="el-GR" dirty="0" smtClean="0"/>
              <a:t>), </a:t>
            </a:r>
            <a:r>
              <a:rPr lang="el-GR" dirty="0" err="1" smtClean="0"/>
              <a:t>δοκῶν</a:t>
            </a:r>
            <a:r>
              <a:rPr lang="el-GR" dirty="0" smtClean="0"/>
              <a:t> </a:t>
            </a:r>
            <a:r>
              <a:rPr lang="el-GR" dirty="0" err="1" smtClean="0"/>
              <a:t>δὲ</a:t>
            </a:r>
            <a:r>
              <a:rPr lang="el-GR" dirty="0" smtClean="0"/>
              <a:t> </a:t>
            </a:r>
            <a:r>
              <a:rPr lang="el-GR" dirty="0" err="1" smtClean="0"/>
              <a:t>ὀρθῶς</a:t>
            </a:r>
            <a:r>
              <a:rPr lang="el-GR" dirty="0" smtClean="0"/>
              <a:t> </a:t>
            </a:r>
            <a:r>
              <a:rPr lang="el-GR" dirty="0" err="1" smtClean="0"/>
              <a:t>γιγνώσκειν</a:t>
            </a:r>
            <a:r>
              <a:rPr lang="el-GR" dirty="0" smtClean="0"/>
              <a:t> </a:t>
            </a:r>
            <a:r>
              <a:rPr lang="el-GR" dirty="0" err="1" smtClean="0"/>
              <a:t>ἐπεχείρησε</a:t>
            </a:r>
            <a:r>
              <a:rPr lang="el-GR" dirty="0" smtClean="0"/>
              <a:t> </a:t>
            </a:r>
            <a:r>
              <a:rPr lang="el-GR" dirty="0" err="1" smtClean="0"/>
              <a:t>τῷ</a:t>
            </a:r>
            <a:r>
              <a:rPr lang="el-GR" dirty="0" smtClean="0"/>
              <a:t> </a:t>
            </a:r>
            <a:r>
              <a:rPr lang="el-GR" dirty="0" err="1" smtClean="0"/>
              <a:t>ἔργῳ</a:t>
            </a:r>
            <a:r>
              <a:rPr lang="el-GR" dirty="0" smtClean="0"/>
              <a:t>. </a:t>
            </a:r>
            <a:r>
              <a:rPr lang="el-GR" dirty="0" err="1" smtClean="0"/>
              <a:t>οἱ</a:t>
            </a:r>
            <a:r>
              <a:rPr lang="el-GR" dirty="0" smtClean="0"/>
              <a:t> </a:t>
            </a:r>
            <a:r>
              <a:rPr lang="el-GR" dirty="0" err="1" smtClean="0"/>
              <a:t>δὲ</a:t>
            </a:r>
            <a:r>
              <a:rPr lang="el-GR" dirty="0" smtClean="0"/>
              <a:t> </a:t>
            </a:r>
            <a:r>
              <a:rPr lang="el-GR" dirty="0" err="1" smtClean="0"/>
              <a:t>᾿</a:t>
            </a:r>
            <a:r>
              <a:rPr lang="el-GR" dirty="0" err="1" smtClean="0"/>
              <a:t>Αθηναῖοι</a:t>
            </a:r>
            <a:r>
              <a:rPr lang="el-GR" dirty="0" smtClean="0"/>
              <a:t> </a:t>
            </a:r>
            <a:r>
              <a:rPr lang="el-GR" dirty="0" err="1" smtClean="0"/>
              <a:t>αἰσθόμενοι</a:t>
            </a:r>
            <a:r>
              <a:rPr lang="el-GR" dirty="0" smtClean="0"/>
              <a:t> </a:t>
            </a:r>
            <a:r>
              <a:rPr lang="el-GR" dirty="0" err="1" smtClean="0"/>
              <a:t>ἐβοήθησάν</a:t>
            </a:r>
            <a:r>
              <a:rPr lang="el-GR" dirty="0" smtClean="0"/>
              <a:t> τε </a:t>
            </a:r>
            <a:r>
              <a:rPr lang="el-GR" dirty="0" err="1" smtClean="0"/>
              <a:t>πανδημεὶ</a:t>
            </a:r>
            <a:r>
              <a:rPr lang="el-GR" dirty="0" smtClean="0"/>
              <a:t> </a:t>
            </a:r>
            <a:r>
              <a:rPr lang="el-GR" dirty="0" err="1" smtClean="0"/>
              <a:t>ἐκ</a:t>
            </a:r>
            <a:r>
              <a:rPr lang="el-GR" dirty="0" smtClean="0"/>
              <a:t> τῶν </a:t>
            </a:r>
            <a:r>
              <a:rPr lang="el-GR" dirty="0" err="1" smtClean="0"/>
              <a:t>ἀγρῶν</a:t>
            </a:r>
            <a:r>
              <a:rPr lang="el-GR" dirty="0" smtClean="0"/>
              <a:t> </a:t>
            </a:r>
            <a:r>
              <a:rPr lang="el-GR" dirty="0" err="1" smtClean="0"/>
              <a:t>ἐπ</a:t>
            </a:r>
            <a:r>
              <a:rPr lang="el-GR" dirty="0" smtClean="0"/>
              <a:t>' </a:t>
            </a:r>
            <a:r>
              <a:rPr lang="el-GR" dirty="0" err="1" smtClean="0"/>
              <a:t>αὐτοὺς</a:t>
            </a:r>
            <a:r>
              <a:rPr lang="el-GR" dirty="0" smtClean="0"/>
              <a:t> καὶ </a:t>
            </a:r>
            <a:r>
              <a:rPr lang="el-GR" dirty="0" err="1" smtClean="0"/>
              <a:t>προσκαθεζόμενοι</a:t>
            </a:r>
            <a:r>
              <a:rPr lang="el-GR" dirty="0" smtClean="0"/>
              <a:t> </a:t>
            </a:r>
            <a:r>
              <a:rPr lang="el-GR" dirty="0" err="1" smtClean="0"/>
              <a:t>ἐπολιόρκουν</a:t>
            </a:r>
            <a:r>
              <a:rPr lang="el-GR" dirty="0" smtClean="0"/>
              <a:t>. </a:t>
            </a:r>
            <a:endParaRPr lang="el-GR" dirty="0" smtClean="0"/>
          </a:p>
          <a:p>
            <a:pPr marL="3175" indent="-3175" algn="r">
              <a:lnSpc>
                <a:spcPct val="150000"/>
              </a:lnSpc>
              <a:buNone/>
            </a:pPr>
            <a:r>
              <a:rPr lang="el-GR" dirty="0" smtClean="0"/>
              <a:t>Θουκυδίδης, Α΄ 126.</a:t>
            </a:r>
            <a:endParaRPr lang="el-GR" dirty="0" smtClean="0"/>
          </a:p>
          <a:p>
            <a:endParaRPr lang="el-GR" dirty="0" smtClean="0"/>
          </a:p>
          <a:p>
            <a:endParaRPr lang="el-G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54274" name="Picture 2" descr="Αποτέλεσμα εικόνας για Νομοθέτες αισυμνήτες"/>
          <p:cNvPicPr>
            <a:picLocks noChangeAspect="1" noChangeArrowheads="1"/>
          </p:cNvPicPr>
          <p:nvPr/>
        </p:nvPicPr>
        <p:blipFill>
          <a:blip r:embed="rId3"/>
          <a:srcRect t="20000"/>
          <a:stretch>
            <a:fillRect/>
          </a:stretch>
        </p:blipFill>
        <p:spPr bwMode="auto">
          <a:xfrm>
            <a:off x="0" y="1357298"/>
            <a:ext cx="9144000" cy="4286280"/>
          </a:xfrm>
          <a:prstGeom prst="rect">
            <a:avLst/>
          </a:prstGeom>
          <a:noFill/>
        </p:spPr>
      </p:pic>
      <p:sp>
        <p:nvSpPr>
          <p:cNvPr id="3" name="2 - TextBox"/>
          <p:cNvSpPr txBox="1"/>
          <p:nvPr/>
        </p:nvSpPr>
        <p:spPr>
          <a:xfrm>
            <a:off x="714348" y="357166"/>
            <a:ext cx="7572428" cy="461665"/>
          </a:xfrm>
          <a:prstGeom prst="rect">
            <a:avLst/>
          </a:prstGeom>
          <a:noFill/>
        </p:spPr>
        <p:txBody>
          <a:bodyPr wrap="square" rtlCol="0">
            <a:spAutoFit/>
          </a:bodyPr>
          <a:lstStyle/>
          <a:p>
            <a:pPr algn="ctr"/>
            <a:r>
              <a:rPr lang="el-GR" sz="2400" b="1" dirty="0" smtClean="0">
                <a:latin typeface="Cambria" pitchFamily="18" charset="0"/>
                <a:ea typeface="Cambria" pitchFamily="18" charset="0"/>
              </a:rPr>
              <a:t>Αρχαίοι νομοθέτες ή </a:t>
            </a:r>
            <a:r>
              <a:rPr lang="el-GR" sz="2400" b="1" dirty="0" err="1" smtClean="0">
                <a:latin typeface="Cambria" pitchFamily="18" charset="0"/>
                <a:ea typeface="Cambria" pitchFamily="18" charset="0"/>
              </a:rPr>
              <a:t>Αισυμνήτες</a:t>
            </a:r>
            <a:endParaRPr lang="el-GR" sz="2400" b="1" dirty="0">
              <a:latin typeface="Cambria" pitchFamily="18" charset="0"/>
              <a:ea typeface="Cambria"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7467600" cy="654032"/>
          </a:xfrm>
        </p:spPr>
        <p:txBody>
          <a:bodyPr>
            <a:normAutofit fontScale="90000"/>
          </a:bodyPr>
          <a:lstStyle/>
          <a:p>
            <a:r>
              <a:rPr lang="el-GR" dirty="0" smtClean="0"/>
              <a:t>Η </a:t>
            </a:r>
            <a:r>
              <a:rPr lang="el-GR" dirty="0" err="1" smtClean="0"/>
              <a:t>κριση</a:t>
            </a:r>
            <a:r>
              <a:rPr lang="el-GR" dirty="0" smtClean="0"/>
              <a:t> </a:t>
            </a:r>
            <a:r>
              <a:rPr lang="el-GR" dirty="0" err="1" smtClean="0"/>
              <a:t>τησ</a:t>
            </a:r>
            <a:r>
              <a:rPr lang="el-GR" dirty="0" smtClean="0"/>
              <a:t> </a:t>
            </a:r>
            <a:r>
              <a:rPr lang="el-GR" dirty="0" err="1" smtClean="0"/>
              <a:t>αριστοκρατιασ</a:t>
            </a:r>
            <a:r>
              <a:rPr lang="el-GR" dirty="0" smtClean="0"/>
              <a:t> τον 6</a:t>
            </a:r>
            <a:r>
              <a:rPr lang="el-GR" baseline="30000" dirty="0" smtClean="0"/>
              <a:t>ο</a:t>
            </a:r>
            <a:r>
              <a:rPr lang="el-GR" dirty="0" smtClean="0"/>
              <a:t> αι. </a:t>
            </a:r>
            <a:r>
              <a:rPr lang="el-GR" dirty="0" err="1" smtClean="0"/>
              <a:t>π.Χ.</a:t>
            </a:r>
            <a:endParaRPr lang="el-GR" dirty="0"/>
          </a:p>
        </p:txBody>
      </p:sp>
      <p:sp>
        <p:nvSpPr>
          <p:cNvPr id="3" name="2 - Θέση περιεχομένου"/>
          <p:cNvSpPr>
            <a:spLocks noGrp="1"/>
          </p:cNvSpPr>
          <p:nvPr>
            <p:ph sz="quarter" idx="1"/>
          </p:nvPr>
        </p:nvSpPr>
        <p:spPr>
          <a:xfrm>
            <a:off x="285720" y="1214422"/>
            <a:ext cx="8429684" cy="5259530"/>
          </a:xfrm>
        </p:spPr>
        <p:txBody>
          <a:bodyPr>
            <a:normAutofit fontScale="92500"/>
          </a:bodyPr>
          <a:lstStyle/>
          <a:p>
            <a:pPr algn="just">
              <a:lnSpc>
                <a:spcPct val="150000"/>
              </a:lnSpc>
            </a:pPr>
            <a:r>
              <a:rPr lang="en-US" dirty="0" smtClean="0"/>
              <a:t>… </a:t>
            </a:r>
            <a:r>
              <a:rPr lang="el-GR" b="1" dirty="0" err="1" smtClean="0"/>
              <a:t>Σόλωνα</a:t>
            </a:r>
            <a:r>
              <a:rPr lang="el-GR" dirty="0" smtClean="0"/>
              <a:t> </a:t>
            </a:r>
            <a:r>
              <a:rPr lang="el-GR" dirty="0" smtClean="0"/>
              <a:t>δ' </a:t>
            </a:r>
            <a:r>
              <a:rPr lang="el-GR" dirty="0" err="1" smtClean="0"/>
              <a:t>ἔνιοι</a:t>
            </a:r>
            <a:r>
              <a:rPr lang="el-GR" dirty="0" smtClean="0"/>
              <a:t> </a:t>
            </a:r>
            <a:r>
              <a:rPr lang="el-GR" dirty="0" err="1" smtClean="0"/>
              <a:t>μὲν</a:t>
            </a:r>
            <a:r>
              <a:rPr lang="el-GR" dirty="0" smtClean="0"/>
              <a:t> </a:t>
            </a:r>
            <a:r>
              <a:rPr lang="el-GR" dirty="0" err="1" smtClean="0"/>
              <a:t>οἴονται</a:t>
            </a:r>
            <a:r>
              <a:rPr lang="el-GR" dirty="0" smtClean="0"/>
              <a:t> </a:t>
            </a:r>
            <a:r>
              <a:rPr lang="el-GR" dirty="0" err="1" smtClean="0"/>
              <a:t>νομοθέτην</a:t>
            </a:r>
            <a:r>
              <a:rPr lang="el-GR" dirty="0" smtClean="0"/>
              <a:t> </a:t>
            </a:r>
            <a:r>
              <a:rPr lang="el-GR" dirty="0" err="1" smtClean="0"/>
              <a:t>γενέσθαι</a:t>
            </a:r>
            <a:r>
              <a:rPr lang="el-GR" dirty="0" smtClean="0"/>
              <a:t> </a:t>
            </a:r>
            <a:r>
              <a:rPr lang="el-GR" dirty="0" err="1" smtClean="0"/>
              <a:t>σπουδαῖον</a:t>
            </a:r>
            <a:r>
              <a:rPr lang="el-GR" dirty="0" smtClean="0"/>
              <a:t>· </a:t>
            </a:r>
            <a:r>
              <a:rPr lang="el-GR" b="1" dirty="0" err="1" smtClean="0"/>
              <a:t>ὀλιγαρχίαν</a:t>
            </a:r>
            <a:r>
              <a:rPr lang="el-GR" b="1" dirty="0" smtClean="0"/>
              <a:t> τε </a:t>
            </a:r>
            <a:r>
              <a:rPr lang="el-GR" b="1" dirty="0" err="1" smtClean="0"/>
              <a:t>γὰρ</a:t>
            </a:r>
            <a:r>
              <a:rPr lang="el-GR" b="1" dirty="0" smtClean="0"/>
              <a:t> </a:t>
            </a:r>
            <a:r>
              <a:rPr lang="el-GR" b="1" dirty="0" err="1" smtClean="0"/>
              <a:t>καταλῦσαι</a:t>
            </a:r>
            <a:r>
              <a:rPr lang="el-GR" b="1" dirty="0" smtClean="0"/>
              <a:t> </a:t>
            </a:r>
            <a:r>
              <a:rPr lang="el-GR" dirty="0" err="1" smtClean="0"/>
              <a:t>λίαν</a:t>
            </a:r>
            <a:r>
              <a:rPr lang="el-GR" dirty="0" smtClean="0"/>
              <a:t> </a:t>
            </a:r>
            <a:r>
              <a:rPr lang="el-GR" dirty="0" err="1" smtClean="0"/>
              <a:t>ἄκρατον</a:t>
            </a:r>
            <a:r>
              <a:rPr lang="el-GR" dirty="0" smtClean="0"/>
              <a:t> </a:t>
            </a:r>
            <a:r>
              <a:rPr lang="el-GR" dirty="0" err="1" smtClean="0"/>
              <a:t>οὖσαν</a:t>
            </a:r>
            <a:r>
              <a:rPr lang="el-GR" dirty="0" smtClean="0"/>
              <a:t>, καὶ </a:t>
            </a:r>
            <a:r>
              <a:rPr lang="el-GR" dirty="0" err="1" smtClean="0"/>
              <a:t>δουλεύοντα</a:t>
            </a:r>
            <a:r>
              <a:rPr lang="el-GR" dirty="0" smtClean="0"/>
              <a:t> </a:t>
            </a:r>
            <a:r>
              <a:rPr lang="el-GR" dirty="0" err="1" smtClean="0"/>
              <a:t>τὸν</a:t>
            </a:r>
            <a:r>
              <a:rPr lang="el-GR" dirty="0" smtClean="0"/>
              <a:t> </a:t>
            </a:r>
            <a:r>
              <a:rPr lang="el-GR" dirty="0" err="1" smtClean="0"/>
              <a:t>δῆμον</a:t>
            </a:r>
            <a:r>
              <a:rPr lang="el-GR" dirty="0" smtClean="0"/>
              <a:t> </a:t>
            </a:r>
            <a:r>
              <a:rPr lang="el-GR" dirty="0" err="1" smtClean="0"/>
              <a:t>παῦσαι</a:t>
            </a:r>
            <a:r>
              <a:rPr lang="el-GR" dirty="0" smtClean="0"/>
              <a:t>, καὶ </a:t>
            </a:r>
            <a:r>
              <a:rPr lang="el-GR" dirty="0" err="1" smtClean="0"/>
              <a:t>δημοκρατίαν</a:t>
            </a:r>
            <a:r>
              <a:rPr lang="el-GR" dirty="0" smtClean="0"/>
              <a:t> </a:t>
            </a:r>
            <a:r>
              <a:rPr lang="el-GR" dirty="0" err="1" smtClean="0"/>
              <a:t>καταστῆσαι</a:t>
            </a:r>
            <a:r>
              <a:rPr lang="el-GR" dirty="0" smtClean="0"/>
              <a:t> </a:t>
            </a:r>
            <a:r>
              <a:rPr lang="el-GR" dirty="0" err="1" smtClean="0"/>
              <a:t>τὴν</a:t>
            </a:r>
            <a:r>
              <a:rPr lang="el-GR" dirty="0" smtClean="0"/>
              <a:t> </a:t>
            </a:r>
            <a:r>
              <a:rPr lang="el-GR" dirty="0" err="1" smtClean="0"/>
              <a:t>πάτριον</a:t>
            </a:r>
            <a:r>
              <a:rPr lang="el-GR" dirty="0" smtClean="0"/>
              <a:t>, </a:t>
            </a:r>
            <a:r>
              <a:rPr lang="el-GR" dirty="0" err="1" smtClean="0"/>
              <a:t>μείξαντα</a:t>
            </a:r>
            <a:r>
              <a:rPr lang="el-GR" dirty="0" smtClean="0"/>
              <a:t> </a:t>
            </a:r>
            <a:r>
              <a:rPr lang="el-GR" dirty="0" err="1" smtClean="0"/>
              <a:t>καλῶς</a:t>
            </a:r>
            <a:r>
              <a:rPr lang="el-GR" dirty="0" smtClean="0"/>
              <a:t> </a:t>
            </a:r>
            <a:r>
              <a:rPr lang="el-GR" dirty="0" err="1" smtClean="0"/>
              <a:t>τὴν</a:t>
            </a:r>
            <a:r>
              <a:rPr lang="el-GR" dirty="0" smtClean="0"/>
              <a:t> </a:t>
            </a:r>
            <a:r>
              <a:rPr lang="el-GR" dirty="0" err="1" smtClean="0"/>
              <a:t>πολιτείαν</a:t>
            </a:r>
            <a:r>
              <a:rPr lang="el-GR" dirty="0" smtClean="0"/>
              <a:t>· </a:t>
            </a:r>
            <a:r>
              <a:rPr lang="el-GR" dirty="0" err="1" smtClean="0"/>
              <a:t>εἶναι</a:t>
            </a:r>
            <a:r>
              <a:rPr lang="el-GR" dirty="0" smtClean="0"/>
              <a:t> </a:t>
            </a:r>
            <a:r>
              <a:rPr lang="el-GR" dirty="0" err="1" smtClean="0"/>
              <a:t>γὰρ</a:t>
            </a:r>
            <a:r>
              <a:rPr lang="el-GR" dirty="0" smtClean="0"/>
              <a:t> </a:t>
            </a:r>
            <a:r>
              <a:rPr lang="el-GR" dirty="0" err="1" smtClean="0"/>
              <a:t>τὴν</a:t>
            </a:r>
            <a:r>
              <a:rPr lang="el-GR" dirty="0" smtClean="0"/>
              <a:t> </a:t>
            </a:r>
            <a:r>
              <a:rPr lang="el-GR" dirty="0" err="1" smtClean="0"/>
              <a:t>μὲν</a:t>
            </a:r>
            <a:r>
              <a:rPr lang="el-GR" dirty="0" smtClean="0"/>
              <a:t> </a:t>
            </a:r>
            <a:r>
              <a:rPr lang="el-GR" dirty="0" err="1" smtClean="0"/>
              <a:t>ἐν</a:t>
            </a:r>
            <a:r>
              <a:rPr lang="el-GR" dirty="0" smtClean="0"/>
              <a:t> </a:t>
            </a:r>
            <a:r>
              <a:rPr lang="el-GR" dirty="0" err="1" smtClean="0"/>
              <a:t>᾿Αρείῳ</a:t>
            </a:r>
            <a:r>
              <a:rPr lang="el-GR" dirty="0" smtClean="0"/>
              <a:t> </a:t>
            </a:r>
            <a:r>
              <a:rPr lang="el-GR" dirty="0" err="1" smtClean="0"/>
              <a:t>πάγῳ</a:t>
            </a:r>
            <a:r>
              <a:rPr lang="el-GR" dirty="0" smtClean="0"/>
              <a:t> </a:t>
            </a:r>
            <a:r>
              <a:rPr lang="el-GR" dirty="0" err="1" smtClean="0"/>
              <a:t>βουλὴν</a:t>
            </a:r>
            <a:r>
              <a:rPr lang="el-GR" dirty="0" smtClean="0"/>
              <a:t> </a:t>
            </a:r>
            <a:r>
              <a:rPr lang="el-GR" dirty="0" err="1" smtClean="0"/>
              <a:t>ὀλιγαρχικόν</a:t>
            </a:r>
            <a:r>
              <a:rPr lang="el-GR" dirty="0" smtClean="0"/>
              <a:t>, </a:t>
            </a:r>
            <a:r>
              <a:rPr lang="el-GR" dirty="0" err="1" smtClean="0"/>
              <a:t>τὸ</a:t>
            </a:r>
            <a:r>
              <a:rPr lang="el-GR" dirty="0" smtClean="0"/>
              <a:t> </a:t>
            </a:r>
            <a:r>
              <a:rPr lang="el-GR" dirty="0" err="1" smtClean="0"/>
              <a:t>δὲ</a:t>
            </a:r>
            <a:r>
              <a:rPr lang="el-GR" dirty="0" smtClean="0"/>
              <a:t> </a:t>
            </a:r>
            <a:r>
              <a:rPr lang="el-GR" dirty="0" err="1" smtClean="0"/>
              <a:t>τὰς</a:t>
            </a:r>
            <a:r>
              <a:rPr lang="el-GR" dirty="0" smtClean="0"/>
              <a:t> </a:t>
            </a:r>
            <a:r>
              <a:rPr lang="el-GR" dirty="0" err="1" smtClean="0"/>
              <a:t>ἀρχὰς</a:t>
            </a:r>
            <a:r>
              <a:rPr lang="el-GR" dirty="0" smtClean="0"/>
              <a:t> </a:t>
            </a:r>
            <a:r>
              <a:rPr lang="el-GR" dirty="0" err="1" smtClean="0"/>
              <a:t>αἱρετὰς</a:t>
            </a:r>
            <a:r>
              <a:rPr lang="el-GR" dirty="0" smtClean="0"/>
              <a:t> </a:t>
            </a:r>
            <a:r>
              <a:rPr lang="el-GR" dirty="0" err="1" smtClean="0"/>
              <a:t>ἀριστοκρατικόν</a:t>
            </a:r>
            <a:r>
              <a:rPr lang="el-GR" dirty="0" smtClean="0"/>
              <a:t>, </a:t>
            </a:r>
            <a:r>
              <a:rPr lang="el-GR" dirty="0" err="1" smtClean="0"/>
              <a:t>τὰ</a:t>
            </a:r>
            <a:r>
              <a:rPr lang="el-GR" dirty="0" smtClean="0"/>
              <a:t> </a:t>
            </a:r>
            <a:r>
              <a:rPr lang="el-GR" dirty="0" err="1" smtClean="0"/>
              <a:t>δὲ</a:t>
            </a:r>
            <a:r>
              <a:rPr lang="el-GR" dirty="0" smtClean="0"/>
              <a:t> </a:t>
            </a:r>
            <a:r>
              <a:rPr lang="el-GR" dirty="0" err="1" smtClean="0"/>
              <a:t>δικαστήρια</a:t>
            </a:r>
            <a:r>
              <a:rPr lang="el-GR" dirty="0" smtClean="0"/>
              <a:t> </a:t>
            </a:r>
            <a:r>
              <a:rPr lang="el-GR" dirty="0" err="1" smtClean="0"/>
              <a:t>δημοτικόν</a:t>
            </a:r>
            <a:r>
              <a:rPr lang="el-GR" dirty="0" smtClean="0"/>
              <a:t>. </a:t>
            </a:r>
            <a:r>
              <a:rPr lang="el-GR" dirty="0" err="1" smtClean="0"/>
              <a:t>ἔοικε</a:t>
            </a:r>
            <a:r>
              <a:rPr lang="el-GR" dirty="0" smtClean="0"/>
              <a:t> </a:t>
            </a:r>
            <a:r>
              <a:rPr lang="el-GR" dirty="0" err="1" smtClean="0"/>
              <a:t>δὲ</a:t>
            </a:r>
            <a:r>
              <a:rPr lang="el-GR" dirty="0" smtClean="0"/>
              <a:t> </a:t>
            </a:r>
            <a:r>
              <a:rPr lang="el-GR" dirty="0" err="1" smtClean="0"/>
              <a:t>Σόλων</a:t>
            </a:r>
            <a:r>
              <a:rPr lang="el-GR" dirty="0" smtClean="0"/>
              <a:t> </a:t>
            </a:r>
            <a:r>
              <a:rPr lang="el-GR" dirty="0" err="1" smtClean="0"/>
              <a:t>ἐκεῖνα</a:t>
            </a:r>
            <a:r>
              <a:rPr lang="el-GR" dirty="0" smtClean="0"/>
              <a:t> </a:t>
            </a:r>
            <a:r>
              <a:rPr lang="el-GR" dirty="0" err="1" smtClean="0"/>
              <a:t>μὲν</a:t>
            </a:r>
            <a:r>
              <a:rPr lang="el-GR" dirty="0" smtClean="0"/>
              <a:t> </a:t>
            </a:r>
            <a:r>
              <a:rPr lang="el-GR" dirty="0" err="1" smtClean="0"/>
              <a:t>ὑπάρχοντα</a:t>
            </a:r>
            <a:r>
              <a:rPr lang="el-GR" dirty="0" smtClean="0"/>
              <a:t> </a:t>
            </a:r>
            <a:r>
              <a:rPr lang="el-GR" dirty="0" err="1" smtClean="0"/>
              <a:t>πρότερον</a:t>
            </a:r>
            <a:r>
              <a:rPr lang="el-GR" dirty="0" smtClean="0"/>
              <a:t> </a:t>
            </a:r>
            <a:r>
              <a:rPr lang="el-GR" dirty="0" err="1" smtClean="0"/>
              <a:t>οὐ</a:t>
            </a:r>
            <a:r>
              <a:rPr lang="el-GR" dirty="0" smtClean="0"/>
              <a:t> </a:t>
            </a:r>
            <a:r>
              <a:rPr lang="el-GR" dirty="0" err="1" smtClean="0"/>
              <a:t>καταλῦσαι</a:t>
            </a:r>
            <a:r>
              <a:rPr lang="el-GR" dirty="0" smtClean="0"/>
              <a:t>, </a:t>
            </a:r>
            <a:r>
              <a:rPr lang="el-GR" dirty="0" err="1" smtClean="0"/>
              <a:t>τήν</a:t>
            </a:r>
            <a:r>
              <a:rPr lang="el-GR" dirty="0" smtClean="0"/>
              <a:t> τε </a:t>
            </a:r>
            <a:r>
              <a:rPr lang="el-GR" dirty="0" err="1" smtClean="0"/>
              <a:t>βουλὴν</a:t>
            </a:r>
            <a:r>
              <a:rPr lang="el-GR" dirty="0" smtClean="0"/>
              <a:t> </a:t>
            </a:r>
            <a:r>
              <a:rPr lang="el-GR" dirty="0" smtClean="0"/>
              <a:t>καὶ </a:t>
            </a:r>
            <a:r>
              <a:rPr lang="el-GR" dirty="0" err="1" smtClean="0"/>
              <a:t>τὴν</a:t>
            </a:r>
            <a:r>
              <a:rPr lang="el-GR" dirty="0" smtClean="0"/>
              <a:t> τῶν </a:t>
            </a:r>
            <a:r>
              <a:rPr lang="el-GR" dirty="0" err="1" smtClean="0"/>
              <a:t>ἀρχῶν</a:t>
            </a:r>
            <a:r>
              <a:rPr lang="el-GR" dirty="0" smtClean="0"/>
              <a:t> </a:t>
            </a:r>
            <a:r>
              <a:rPr lang="el-GR" dirty="0" err="1" smtClean="0"/>
              <a:t>αἵρεσιν</a:t>
            </a:r>
            <a:r>
              <a:rPr lang="el-GR" dirty="0" smtClean="0"/>
              <a:t>, </a:t>
            </a:r>
            <a:r>
              <a:rPr lang="el-GR" b="1" dirty="0" err="1" smtClean="0"/>
              <a:t>τὸν</a:t>
            </a:r>
            <a:r>
              <a:rPr lang="el-GR" b="1" dirty="0" smtClean="0"/>
              <a:t> </a:t>
            </a:r>
            <a:r>
              <a:rPr lang="el-GR" b="1" dirty="0" err="1" smtClean="0"/>
              <a:t>δὲ</a:t>
            </a:r>
            <a:r>
              <a:rPr lang="el-GR" b="1" dirty="0" smtClean="0"/>
              <a:t> </a:t>
            </a:r>
            <a:r>
              <a:rPr lang="el-GR" b="1" dirty="0" err="1" smtClean="0"/>
              <a:t>δῆμον</a:t>
            </a:r>
            <a:r>
              <a:rPr lang="el-GR" b="1" dirty="0" smtClean="0"/>
              <a:t> </a:t>
            </a:r>
            <a:r>
              <a:rPr lang="el-GR" b="1" dirty="0" err="1" smtClean="0"/>
              <a:t>καταστῆσαι</a:t>
            </a:r>
            <a:r>
              <a:rPr lang="el-GR" dirty="0" smtClean="0"/>
              <a:t>, </a:t>
            </a:r>
            <a:r>
              <a:rPr lang="el-GR" dirty="0" err="1" smtClean="0"/>
              <a:t>τὰ</a:t>
            </a:r>
            <a:r>
              <a:rPr lang="el-GR" dirty="0" smtClean="0"/>
              <a:t> </a:t>
            </a:r>
            <a:r>
              <a:rPr lang="el-GR" dirty="0" err="1" smtClean="0"/>
              <a:t>δικαστήρια</a:t>
            </a:r>
            <a:r>
              <a:rPr lang="el-GR" dirty="0" smtClean="0"/>
              <a:t> </a:t>
            </a:r>
            <a:r>
              <a:rPr lang="el-GR" dirty="0" err="1" smtClean="0"/>
              <a:t>ποιήσας</a:t>
            </a:r>
            <a:r>
              <a:rPr lang="el-GR" dirty="0" smtClean="0"/>
              <a:t> </a:t>
            </a:r>
            <a:r>
              <a:rPr lang="el-GR" dirty="0" err="1" smtClean="0"/>
              <a:t>ἐκ</a:t>
            </a:r>
            <a:r>
              <a:rPr lang="el-GR" dirty="0" smtClean="0"/>
              <a:t> </a:t>
            </a:r>
            <a:r>
              <a:rPr lang="el-GR" dirty="0" err="1" smtClean="0"/>
              <a:t>πάντων</a:t>
            </a:r>
            <a:r>
              <a:rPr lang="el-GR" dirty="0" smtClean="0"/>
              <a:t>.</a:t>
            </a:r>
          </a:p>
          <a:p>
            <a:pPr algn="r">
              <a:lnSpc>
                <a:spcPct val="150000"/>
              </a:lnSpc>
            </a:pPr>
            <a:r>
              <a:rPr lang="el-GR" dirty="0" err="1" smtClean="0"/>
              <a:t>Ἀριστοτέλης</a:t>
            </a:r>
            <a:r>
              <a:rPr lang="el-GR" dirty="0" smtClean="0"/>
              <a:t>, </a:t>
            </a:r>
            <a:r>
              <a:rPr lang="el-GR" i="1" dirty="0" smtClean="0"/>
              <a:t>Πολιτικά</a:t>
            </a:r>
            <a:r>
              <a:rPr lang="el-GR" dirty="0" smtClean="0"/>
              <a:t>, 1273</a:t>
            </a:r>
            <a:r>
              <a:rPr lang="en-US" dirty="0" smtClean="0"/>
              <a:t>b-1274a.</a:t>
            </a:r>
            <a:endParaRPr lang="el-GR" dirty="0" smtClean="0"/>
          </a:p>
          <a:p>
            <a:endParaRPr lang="el-GR" dirty="0" smtClean="0"/>
          </a:p>
          <a:p>
            <a:endParaRPr lang="el-G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0"/>
            <a:ext cx="7467600" cy="654032"/>
          </a:xfrm>
        </p:spPr>
        <p:txBody>
          <a:bodyPr/>
          <a:lstStyle/>
          <a:p>
            <a:r>
              <a:rPr lang="el-GR" dirty="0" smtClean="0"/>
              <a:t>Ο </a:t>
            </a:r>
            <a:r>
              <a:rPr lang="el-GR" dirty="0" err="1" smtClean="0"/>
              <a:t>αριστοτελησ</a:t>
            </a:r>
            <a:r>
              <a:rPr lang="el-GR" dirty="0" smtClean="0"/>
              <a:t> για τον </a:t>
            </a:r>
            <a:r>
              <a:rPr lang="el-GR" dirty="0" err="1" smtClean="0"/>
              <a:t>σολωνα</a:t>
            </a:r>
            <a:endParaRPr lang="el-GR" dirty="0"/>
          </a:p>
        </p:txBody>
      </p:sp>
      <p:sp>
        <p:nvSpPr>
          <p:cNvPr id="3" name="2 - Θέση περιεχομένου"/>
          <p:cNvSpPr>
            <a:spLocks noGrp="1"/>
          </p:cNvSpPr>
          <p:nvPr>
            <p:ph sz="quarter" idx="1"/>
          </p:nvPr>
        </p:nvSpPr>
        <p:spPr>
          <a:xfrm>
            <a:off x="285720" y="857232"/>
            <a:ext cx="8501122" cy="6000768"/>
          </a:xfrm>
        </p:spPr>
        <p:txBody>
          <a:bodyPr>
            <a:normAutofit fontScale="85000" lnSpcReduction="10000"/>
          </a:bodyPr>
          <a:lstStyle/>
          <a:p>
            <a:pPr marL="3175" indent="-3175" algn="just">
              <a:lnSpc>
                <a:spcPct val="150000"/>
              </a:lnSpc>
              <a:buNone/>
            </a:pPr>
            <a:r>
              <a:rPr lang="en-US" dirty="0" smtClean="0"/>
              <a:t>(</a:t>
            </a:r>
            <a:r>
              <a:rPr lang="el-GR" dirty="0" smtClean="0"/>
              <a:t>Σόλων) </a:t>
            </a:r>
            <a:r>
              <a:rPr lang="el-GR" dirty="0" err="1" smtClean="0"/>
              <a:t>Πολιτείαν</a:t>
            </a:r>
            <a:r>
              <a:rPr lang="el-GR" dirty="0" smtClean="0"/>
              <a:t> </a:t>
            </a:r>
            <a:r>
              <a:rPr lang="el-GR" dirty="0" err="1" smtClean="0"/>
              <a:t>δὲ</a:t>
            </a:r>
            <a:r>
              <a:rPr lang="el-GR" dirty="0" smtClean="0"/>
              <a:t> </a:t>
            </a:r>
            <a:r>
              <a:rPr lang="el-GR" dirty="0" err="1" smtClean="0"/>
              <a:t>κατέστησε</a:t>
            </a:r>
            <a:r>
              <a:rPr lang="el-GR" dirty="0" smtClean="0"/>
              <a:t> καὶ </a:t>
            </a:r>
            <a:r>
              <a:rPr lang="el-GR" dirty="0" err="1" smtClean="0"/>
              <a:t>νόμους</a:t>
            </a:r>
            <a:r>
              <a:rPr lang="el-GR" dirty="0" smtClean="0"/>
              <a:t> </a:t>
            </a:r>
            <a:r>
              <a:rPr lang="el-GR" dirty="0" err="1" smtClean="0"/>
              <a:t>ἔθηκεν</a:t>
            </a:r>
            <a:r>
              <a:rPr lang="el-GR" dirty="0" smtClean="0"/>
              <a:t> </a:t>
            </a:r>
            <a:r>
              <a:rPr lang="el-GR" dirty="0" err="1" smtClean="0"/>
              <a:t>ἄλλους</a:t>
            </a:r>
            <a:r>
              <a:rPr lang="el-GR" dirty="0" smtClean="0"/>
              <a:t>, </a:t>
            </a:r>
            <a:r>
              <a:rPr lang="el-GR" b="1" dirty="0" err="1" smtClean="0"/>
              <a:t>τοῖς</a:t>
            </a:r>
            <a:r>
              <a:rPr lang="el-GR" b="1" dirty="0" smtClean="0"/>
              <a:t> </a:t>
            </a:r>
            <a:r>
              <a:rPr lang="el-GR" b="1" dirty="0" err="1" smtClean="0"/>
              <a:t>δὲ</a:t>
            </a:r>
            <a:r>
              <a:rPr lang="el-GR" b="1" dirty="0" smtClean="0"/>
              <a:t> </a:t>
            </a:r>
            <a:r>
              <a:rPr lang="el-GR" b="1" dirty="0" err="1" smtClean="0"/>
              <a:t>Δράκοντος</a:t>
            </a:r>
            <a:r>
              <a:rPr lang="el-GR" b="1" dirty="0" smtClean="0"/>
              <a:t> </a:t>
            </a:r>
            <a:r>
              <a:rPr lang="el-GR" b="1" dirty="0" err="1" smtClean="0"/>
              <a:t>θεσμοῖς</a:t>
            </a:r>
            <a:r>
              <a:rPr lang="el-GR" b="1" dirty="0" smtClean="0"/>
              <a:t> </a:t>
            </a:r>
            <a:r>
              <a:rPr lang="el-GR" b="1" dirty="0" err="1" smtClean="0"/>
              <a:t>ἐπαύσαντο</a:t>
            </a:r>
            <a:r>
              <a:rPr lang="el-GR" b="1" dirty="0" smtClean="0"/>
              <a:t> </a:t>
            </a:r>
            <a:r>
              <a:rPr lang="el-GR" b="1" dirty="0" err="1" smtClean="0"/>
              <a:t>χρώμενοι</a:t>
            </a:r>
            <a:r>
              <a:rPr lang="el-GR" b="1" dirty="0" smtClean="0"/>
              <a:t> </a:t>
            </a:r>
            <a:r>
              <a:rPr lang="el-GR" b="1" dirty="0" err="1" smtClean="0"/>
              <a:t>πλὴν</a:t>
            </a:r>
            <a:r>
              <a:rPr lang="el-GR" b="1" dirty="0" smtClean="0"/>
              <a:t> τῶν </a:t>
            </a:r>
            <a:r>
              <a:rPr lang="el-GR" b="1" dirty="0" err="1" smtClean="0"/>
              <a:t>φονικῶν</a:t>
            </a:r>
            <a:r>
              <a:rPr lang="el-GR" dirty="0" smtClean="0"/>
              <a:t>. </a:t>
            </a:r>
            <a:r>
              <a:rPr lang="el-GR" dirty="0" err="1" smtClean="0"/>
              <a:t>ἀναγράψαντες</a:t>
            </a:r>
            <a:r>
              <a:rPr lang="el-GR" dirty="0" smtClean="0"/>
              <a:t> </a:t>
            </a:r>
            <a:r>
              <a:rPr lang="el-GR" dirty="0" err="1" smtClean="0"/>
              <a:t>δὲ</a:t>
            </a:r>
            <a:r>
              <a:rPr lang="el-GR" dirty="0" smtClean="0"/>
              <a:t> </a:t>
            </a:r>
            <a:r>
              <a:rPr lang="el-GR" dirty="0" err="1" smtClean="0"/>
              <a:t>τοὺς</a:t>
            </a:r>
            <a:r>
              <a:rPr lang="el-GR" dirty="0" smtClean="0"/>
              <a:t> </a:t>
            </a:r>
            <a:r>
              <a:rPr lang="el-GR" dirty="0" err="1" smtClean="0"/>
              <a:t>νόμους</a:t>
            </a:r>
            <a:r>
              <a:rPr lang="el-GR" dirty="0" smtClean="0"/>
              <a:t> </a:t>
            </a:r>
            <a:r>
              <a:rPr lang="el-GR" dirty="0" err="1" smtClean="0"/>
              <a:t>εἰς</a:t>
            </a:r>
            <a:r>
              <a:rPr lang="el-GR" dirty="0" smtClean="0"/>
              <a:t> </a:t>
            </a:r>
            <a:r>
              <a:rPr lang="el-GR" dirty="0" err="1" smtClean="0"/>
              <a:t>τοὺς</a:t>
            </a:r>
            <a:r>
              <a:rPr lang="el-GR" dirty="0" smtClean="0"/>
              <a:t> </a:t>
            </a:r>
            <a:r>
              <a:rPr lang="el-GR" dirty="0" err="1" smtClean="0"/>
              <a:t>κύρβεις</a:t>
            </a:r>
            <a:r>
              <a:rPr lang="el-GR" dirty="0" smtClean="0"/>
              <a:t> </a:t>
            </a:r>
            <a:r>
              <a:rPr lang="el-GR" dirty="0" err="1" smtClean="0"/>
              <a:t>ἔστησαν</a:t>
            </a:r>
            <a:r>
              <a:rPr lang="el-GR" dirty="0" smtClean="0"/>
              <a:t> </a:t>
            </a:r>
            <a:r>
              <a:rPr lang="el-GR" dirty="0" err="1" smtClean="0"/>
              <a:t>ἐν</a:t>
            </a:r>
            <a:r>
              <a:rPr lang="el-GR" dirty="0" smtClean="0"/>
              <a:t> </a:t>
            </a:r>
            <a:r>
              <a:rPr lang="el-GR" dirty="0" err="1" smtClean="0"/>
              <a:t>τῇ</a:t>
            </a:r>
            <a:r>
              <a:rPr lang="el-GR" dirty="0" smtClean="0"/>
              <a:t> </a:t>
            </a:r>
            <a:r>
              <a:rPr lang="el-GR" dirty="0" err="1" smtClean="0"/>
              <a:t>στοᾷ</a:t>
            </a:r>
            <a:r>
              <a:rPr lang="el-GR" dirty="0" smtClean="0"/>
              <a:t> </a:t>
            </a:r>
            <a:r>
              <a:rPr lang="el-GR" dirty="0" err="1" smtClean="0"/>
              <a:t>τῇ</a:t>
            </a:r>
            <a:r>
              <a:rPr lang="el-GR" dirty="0" smtClean="0"/>
              <a:t> </a:t>
            </a:r>
            <a:r>
              <a:rPr lang="el-GR" dirty="0" err="1" smtClean="0"/>
              <a:t>βασιλείῳ</a:t>
            </a:r>
            <a:r>
              <a:rPr lang="el-GR" dirty="0" smtClean="0"/>
              <a:t> καὶ </a:t>
            </a:r>
            <a:r>
              <a:rPr lang="el-GR" dirty="0" err="1" smtClean="0"/>
              <a:t>ὤμοσαν</a:t>
            </a:r>
            <a:r>
              <a:rPr lang="el-GR" dirty="0" smtClean="0"/>
              <a:t> </a:t>
            </a:r>
            <a:r>
              <a:rPr lang="el-GR" dirty="0" err="1" smtClean="0"/>
              <a:t>χρήσεσθαι</a:t>
            </a:r>
            <a:r>
              <a:rPr lang="el-GR" dirty="0" smtClean="0"/>
              <a:t> </a:t>
            </a:r>
            <a:r>
              <a:rPr lang="el-GR" dirty="0" err="1" smtClean="0"/>
              <a:t>πάντες</a:t>
            </a:r>
            <a:r>
              <a:rPr lang="el-GR" dirty="0" smtClean="0"/>
              <a:t> </a:t>
            </a:r>
            <a:r>
              <a:rPr lang="en-US" dirty="0" smtClean="0"/>
              <a:t>… </a:t>
            </a:r>
            <a:r>
              <a:rPr lang="el-GR" dirty="0" err="1" smtClean="0"/>
              <a:t>κατέκλεισεν</a:t>
            </a:r>
            <a:r>
              <a:rPr lang="el-GR" dirty="0" smtClean="0"/>
              <a:t> </a:t>
            </a:r>
            <a:r>
              <a:rPr lang="el-GR" dirty="0" err="1" smtClean="0"/>
              <a:t>δὲ</a:t>
            </a:r>
            <a:r>
              <a:rPr lang="el-GR" dirty="0" smtClean="0"/>
              <a:t> </a:t>
            </a:r>
            <a:r>
              <a:rPr lang="el-GR" dirty="0" err="1" smtClean="0"/>
              <a:t>τοὺς</a:t>
            </a:r>
            <a:r>
              <a:rPr lang="el-GR" dirty="0" smtClean="0"/>
              <a:t> </a:t>
            </a:r>
            <a:r>
              <a:rPr lang="el-GR" dirty="0" err="1" smtClean="0"/>
              <a:t>νόμους</a:t>
            </a:r>
            <a:r>
              <a:rPr lang="el-GR" dirty="0" smtClean="0"/>
              <a:t> </a:t>
            </a:r>
            <a:r>
              <a:rPr lang="el-GR" dirty="0" err="1" smtClean="0"/>
              <a:t>εἰς</a:t>
            </a:r>
            <a:r>
              <a:rPr lang="el-GR" dirty="0" smtClean="0"/>
              <a:t> </a:t>
            </a:r>
            <a:r>
              <a:rPr lang="el-GR" dirty="0" err="1" smtClean="0"/>
              <a:t>ἑκατὸν</a:t>
            </a:r>
            <a:r>
              <a:rPr lang="el-GR" dirty="0" smtClean="0"/>
              <a:t> </a:t>
            </a:r>
            <a:r>
              <a:rPr lang="el-GR" dirty="0" err="1" smtClean="0"/>
              <a:t>ἔτη</a:t>
            </a:r>
            <a:r>
              <a:rPr lang="el-GR" dirty="0" smtClean="0"/>
              <a:t> καὶ </a:t>
            </a:r>
            <a:r>
              <a:rPr lang="el-GR" dirty="0" err="1" smtClean="0"/>
              <a:t>διέταξε</a:t>
            </a:r>
            <a:r>
              <a:rPr lang="el-GR" dirty="0" smtClean="0"/>
              <a:t> </a:t>
            </a:r>
            <a:r>
              <a:rPr lang="el-GR" dirty="0" err="1" smtClean="0"/>
              <a:t>τὴν</a:t>
            </a:r>
            <a:r>
              <a:rPr lang="el-GR" dirty="0" smtClean="0"/>
              <a:t> </a:t>
            </a:r>
            <a:r>
              <a:rPr lang="el-GR" dirty="0" err="1" smtClean="0"/>
              <a:t>πολιτείαν</a:t>
            </a:r>
            <a:r>
              <a:rPr lang="el-GR" dirty="0" smtClean="0"/>
              <a:t> </a:t>
            </a:r>
            <a:r>
              <a:rPr lang="el-GR" dirty="0" err="1" smtClean="0"/>
              <a:t>τόνδε</a:t>
            </a:r>
            <a:r>
              <a:rPr lang="el-GR" dirty="0" smtClean="0"/>
              <a:t> </a:t>
            </a:r>
            <a:r>
              <a:rPr lang="el-GR" dirty="0" err="1" smtClean="0"/>
              <a:t>τὸν</a:t>
            </a:r>
            <a:r>
              <a:rPr lang="el-GR" dirty="0" smtClean="0"/>
              <a:t> </a:t>
            </a:r>
            <a:r>
              <a:rPr lang="el-GR" dirty="0" err="1" smtClean="0"/>
              <a:t>τρόπον</a:t>
            </a:r>
            <a:r>
              <a:rPr lang="el-GR" dirty="0" smtClean="0"/>
              <a:t>. </a:t>
            </a:r>
            <a:r>
              <a:rPr lang="el-GR" b="1" dirty="0" err="1" smtClean="0"/>
              <a:t>τιμήματι</a:t>
            </a:r>
            <a:r>
              <a:rPr lang="el-GR" b="1" dirty="0" smtClean="0"/>
              <a:t> </a:t>
            </a:r>
            <a:r>
              <a:rPr lang="el-GR" b="1" dirty="0" err="1" smtClean="0"/>
              <a:t>διεῖλεν</a:t>
            </a:r>
            <a:r>
              <a:rPr lang="el-GR" b="1" dirty="0" smtClean="0"/>
              <a:t> </a:t>
            </a:r>
            <a:r>
              <a:rPr lang="el-GR" b="1" dirty="0" err="1" smtClean="0"/>
              <a:t>εἰς</a:t>
            </a:r>
            <a:r>
              <a:rPr lang="el-GR" b="1" dirty="0" smtClean="0"/>
              <a:t> </a:t>
            </a:r>
            <a:r>
              <a:rPr lang="el-GR" b="1" dirty="0" err="1" smtClean="0"/>
              <a:t>τέτταρα</a:t>
            </a:r>
            <a:r>
              <a:rPr lang="el-GR" b="1" dirty="0" smtClean="0"/>
              <a:t> </a:t>
            </a:r>
            <a:r>
              <a:rPr lang="el-GR" b="1" dirty="0" err="1" smtClean="0"/>
              <a:t>τέλη</a:t>
            </a:r>
            <a:r>
              <a:rPr lang="el-GR" b="1" dirty="0" smtClean="0"/>
              <a:t>, </a:t>
            </a:r>
            <a:r>
              <a:rPr lang="el-GR" b="1" dirty="0" err="1" smtClean="0"/>
              <a:t>καθάπερ</a:t>
            </a:r>
            <a:r>
              <a:rPr lang="el-GR" b="1" dirty="0" smtClean="0"/>
              <a:t> </a:t>
            </a:r>
            <a:r>
              <a:rPr lang="el-GR" b="1" dirty="0" err="1" smtClean="0"/>
              <a:t>διῄρητο</a:t>
            </a:r>
            <a:r>
              <a:rPr lang="el-GR" b="1" dirty="0" smtClean="0"/>
              <a:t> καὶ </a:t>
            </a:r>
            <a:r>
              <a:rPr lang="el-GR" b="1" dirty="0" err="1" smtClean="0"/>
              <a:t>πρότερον</a:t>
            </a:r>
            <a:r>
              <a:rPr lang="el-GR" b="1" dirty="0" smtClean="0"/>
              <a:t>, </a:t>
            </a:r>
            <a:r>
              <a:rPr lang="el-GR" b="1" dirty="0" err="1" smtClean="0"/>
              <a:t>εἰς</a:t>
            </a:r>
            <a:r>
              <a:rPr lang="el-GR" b="1" dirty="0" smtClean="0"/>
              <a:t> </a:t>
            </a:r>
            <a:r>
              <a:rPr lang="el-GR" b="1" dirty="0" err="1" smtClean="0"/>
              <a:t>πεντακοσιομέδιμνον</a:t>
            </a:r>
            <a:r>
              <a:rPr lang="el-GR" b="1" dirty="0" smtClean="0"/>
              <a:t> </a:t>
            </a:r>
            <a:r>
              <a:rPr lang="el-GR" b="1" dirty="0" smtClean="0"/>
              <a:t>καὶ </a:t>
            </a:r>
            <a:r>
              <a:rPr lang="el-GR" b="1" dirty="0" err="1" smtClean="0"/>
              <a:t>ἱππέα</a:t>
            </a:r>
            <a:r>
              <a:rPr lang="el-GR" b="1" dirty="0" smtClean="0"/>
              <a:t> </a:t>
            </a:r>
            <a:r>
              <a:rPr lang="el-GR" b="1" dirty="0" smtClean="0"/>
              <a:t>καὶ </a:t>
            </a:r>
            <a:r>
              <a:rPr lang="el-GR" b="1" dirty="0" err="1" smtClean="0"/>
              <a:t>ζευγίτην</a:t>
            </a:r>
            <a:r>
              <a:rPr lang="el-GR" b="1" dirty="0" smtClean="0"/>
              <a:t> καὶ </a:t>
            </a:r>
            <a:r>
              <a:rPr lang="el-GR" b="1" dirty="0" err="1" smtClean="0"/>
              <a:t>θῆτα</a:t>
            </a:r>
            <a:r>
              <a:rPr lang="el-GR" dirty="0" smtClean="0"/>
              <a:t>. καὶ </a:t>
            </a:r>
            <a:r>
              <a:rPr lang="el-GR" dirty="0" err="1" smtClean="0"/>
              <a:t>τὰς</a:t>
            </a:r>
            <a:r>
              <a:rPr lang="el-GR" dirty="0" smtClean="0"/>
              <a:t> </a:t>
            </a:r>
            <a:r>
              <a:rPr lang="el-GR" dirty="0" err="1" smtClean="0"/>
              <a:t>μὲν</a:t>
            </a:r>
            <a:r>
              <a:rPr lang="el-GR" dirty="0" smtClean="0"/>
              <a:t> </a:t>
            </a:r>
            <a:r>
              <a:rPr lang="el-GR" dirty="0" err="1" smtClean="0"/>
              <a:t>ἄλλας</a:t>
            </a:r>
            <a:r>
              <a:rPr lang="el-GR" dirty="0" smtClean="0"/>
              <a:t> </a:t>
            </a:r>
            <a:r>
              <a:rPr lang="el-GR" dirty="0" err="1" smtClean="0"/>
              <a:t>ἀρχὰς</a:t>
            </a:r>
            <a:r>
              <a:rPr lang="el-GR" dirty="0" smtClean="0"/>
              <a:t> </a:t>
            </a:r>
            <a:r>
              <a:rPr lang="el-GR" dirty="0" err="1" smtClean="0"/>
              <a:t>ἀπένειμεν</a:t>
            </a:r>
            <a:r>
              <a:rPr lang="el-GR" dirty="0" smtClean="0"/>
              <a:t> </a:t>
            </a:r>
            <a:r>
              <a:rPr lang="el-GR" dirty="0" err="1" smtClean="0"/>
              <a:t>ἄρχειν</a:t>
            </a:r>
            <a:r>
              <a:rPr lang="el-GR" dirty="0" smtClean="0"/>
              <a:t> </a:t>
            </a:r>
            <a:r>
              <a:rPr lang="el-GR" dirty="0" err="1" smtClean="0"/>
              <a:t>ἐκ</a:t>
            </a:r>
            <a:r>
              <a:rPr lang="el-GR" dirty="0" smtClean="0"/>
              <a:t> </a:t>
            </a:r>
            <a:r>
              <a:rPr lang="el-GR" dirty="0" err="1" smtClean="0"/>
              <a:t>πεντακοσιομεδίμνων</a:t>
            </a:r>
            <a:r>
              <a:rPr lang="el-GR" dirty="0" smtClean="0"/>
              <a:t> καὶ </a:t>
            </a:r>
            <a:r>
              <a:rPr lang="el-GR" dirty="0" err="1" smtClean="0"/>
              <a:t>ἱππέων</a:t>
            </a:r>
            <a:r>
              <a:rPr lang="el-GR" dirty="0" smtClean="0"/>
              <a:t> </a:t>
            </a:r>
            <a:r>
              <a:rPr lang="el-GR" dirty="0" smtClean="0"/>
              <a:t>καὶ </a:t>
            </a:r>
            <a:r>
              <a:rPr lang="el-GR" dirty="0" err="1" smtClean="0"/>
              <a:t>ζευγιτῶν</a:t>
            </a:r>
            <a:r>
              <a:rPr lang="el-GR" dirty="0" smtClean="0"/>
              <a:t>, </a:t>
            </a:r>
            <a:r>
              <a:rPr lang="el-GR" dirty="0" err="1" smtClean="0"/>
              <a:t>τοὺς</a:t>
            </a:r>
            <a:r>
              <a:rPr lang="el-GR" dirty="0" smtClean="0"/>
              <a:t> </a:t>
            </a:r>
            <a:r>
              <a:rPr lang="el-GR" dirty="0" err="1" smtClean="0"/>
              <a:t>ἐννέα</a:t>
            </a:r>
            <a:r>
              <a:rPr lang="el-GR" dirty="0" smtClean="0"/>
              <a:t> </a:t>
            </a:r>
            <a:r>
              <a:rPr lang="el-GR" dirty="0" err="1" smtClean="0"/>
              <a:t>ἄρχοντας</a:t>
            </a:r>
            <a:r>
              <a:rPr lang="el-GR" dirty="0" smtClean="0"/>
              <a:t> καὶ </a:t>
            </a:r>
            <a:r>
              <a:rPr lang="el-GR" dirty="0" err="1" smtClean="0"/>
              <a:t>τοὺς</a:t>
            </a:r>
            <a:r>
              <a:rPr lang="el-GR" dirty="0" smtClean="0"/>
              <a:t> </a:t>
            </a:r>
            <a:r>
              <a:rPr lang="el-GR" dirty="0" err="1" smtClean="0"/>
              <a:t>ταμίας</a:t>
            </a:r>
            <a:r>
              <a:rPr lang="el-GR" dirty="0" smtClean="0"/>
              <a:t> </a:t>
            </a:r>
            <a:r>
              <a:rPr lang="el-GR" dirty="0" smtClean="0"/>
              <a:t>καὶ </a:t>
            </a:r>
            <a:r>
              <a:rPr lang="el-GR" dirty="0" err="1" smtClean="0"/>
              <a:t>τοὺς</a:t>
            </a:r>
            <a:r>
              <a:rPr lang="el-GR" dirty="0" smtClean="0"/>
              <a:t> </a:t>
            </a:r>
            <a:r>
              <a:rPr lang="el-GR" dirty="0" err="1" smtClean="0"/>
              <a:t>πωλητὰς</a:t>
            </a:r>
            <a:r>
              <a:rPr lang="el-GR" dirty="0" smtClean="0"/>
              <a:t> καὶ </a:t>
            </a:r>
            <a:r>
              <a:rPr lang="el-GR" dirty="0" err="1" smtClean="0"/>
              <a:t>τοὺς</a:t>
            </a:r>
            <a:r>
              <a:rPr lang="el-GR" dirty="0" smtClean="0"/>
              <a:t> </a:t>
            </a:r>
            <a:r>
              <a:rPr lang="el-GR" dirty="0" err="1" smtClean="0"/>
              <a:t>ἕνδεκα</a:t>
            </a:r>
            <a:r>
              <a:rPr lang="el-GR" dirty="0" smtClean="0"/>
              <a:t> καὶ </a:t>
            </a:r>
            <a:r>
              <a:rPr lang="el-GR" dirty="0" err="1" smtClean="0"/>
              <a:t>τοὺς</a:t>
            </a:r>
            <a:r>
              <a:rPr lang="el-GR" dirty="0" smtClean="0"/>
              <a:t> </a:t>
            </a:r>
            <a:r>
              <a:rPr lang="el-GR" dirty="0" err="1" smtClean="0"/>
              <a:t>κωλακρέτας</a:t>
            </a:r>
            <a:r>
              <a:rPr lang="el-GR" dirty="0" smtClean="0"/>
              <a:t>, </a:t>
            </a:r>
            <a:r>
              <a:rPr lang="el-GR" dirty="0" err="1" smtClean="0"/>
              <a:t>ἑκάστοις</a:t>
            </a:r>
            <a:r>
              <a:rPr lang="el-GR" dirty="0" smtClean="0"/>
              <a:t> </a:t>
            </a:r>
            <a:r>
              <a:rPr lang="el-GR" dirty="0" err="1" smtClean="0"/>
              <a:t>ἀνάλογον</a:t>
            </a:r>
            <a:r>
              <a:rPr lang="el-GR" dirty="0" smtClean="0"/>
              <a:t> </a:t>
            </a:r>
            <a:r>
              <a:rPr lang="el-GR" dirty="0" err="1" smtClean="0"/>
              <a:t>τῷ</a:t>
            </a:r>
            <a:r>
              <a:rPr lang="el-GR" dirty="0" smtClean="0"/>
              <a:t> </a:t>
            </a:r>
            <a:r>
              <a:rPr lang="el-GR" dirty="0" err="1" smtClean="0"/>
              <a:t>μεγέθει</a:t>
            </a:r>
            <a:r>
              <a:rPr lang="el-GR" dirty="0" smtClean="0"/>
              <a:t> </a:t>
            </a:r>
            <a:r>
              <a:rPr lang="el-GR" dirty="0" err="1" smtClean="0"/>
              <a:t>τοῦ</a:t>
            </a:r>
            <a:r>
              <a:rPr lang="el-GR" dirty="0" smtClean="0"/>
              <a:t> </a:t>
            </a:r>
            <a:r>
              <a:rPr lang="el-GR" dirty="0" err="1" smtClean="0"/>
              <a:t>τιμήματος</a:t>
            </a:r>
            <a:r>
              <a:rPr lang="el-GR" dirty="0" smtClean="0"/>
              <a:t> </a:t>
            </a:r>
            <a:r>
              <a:rPr lang="el-GR" dirty="0" err="1" smtClean="0"/>
              <a:t>ἀποδιδοὺς</a:t>
            </a:r>
            <a:r>
              <a:rPr lang="el-GR" dirty="0" smtClean="0"/>
              <a:t> </a:t>
            </a:r>
            <a:r>
              <a:rPr lang="en-US" dirty="0" smtClean="0"/>
              <a:t> </a:t>
            </a:r>
            <a:r>
              <a:rPr lang="el-GR" dirty="0" err="1" smtClean="0"/>
              <a:t>τὴν</a:t>
            </a:r>
            <a:r>
              <a:rPr lang="el-GR" dirty="0" smtClean="0"/>
              <a:t> </a:t>
            </a:r>
            <a:r>
              <a:rPr lang="el-GR" dirty="0" err="1" smtClean="0"/>
              <a:t>ἀρχήν</a:t>
            </a:r>
            <a:r>
              <a:rPr lang="el-GR" dirty="0" smtClean="0"/>
              <a:t>· </a:t>
            </a:r>
            <a:r>
              <a:rPr lang="el-GR" dirty="0" err="1" smtClean="0"/>
              <a:t>τοῖς</a:t>
            </a:r>
            <a:r>
              <a:rPr lang="el-GR" dirty="0" smtClean="0"/>
              <a:t> </a:t>
            </a:r>
            <a:r>
              <a:rPr lang="el-GR" dirty="0" err="1" smtClean="0"/>
              <a:t>δὲ</a:t>
            </a:r>
            <a:r>
              <a:rPr lang="el-GR" dirty="0" smtClean="0"/>
              <a:t> </a:t>
            </a:r>
            <a:r>
              <a:rPr lang="el-GR" dirty="0" err="1" smtClean="0"/>
              <a:t>τὸ</a:t>
            </a:r>
            <a:r>
              <a:rPr lang="el-GR" dirty="0" smtClean="0"/>
              <a:t> </a:t>
            </a:r>
            <a:r>
              <a:rPr lang="el-GR" dirty="0" err="1" smtClean="0"/>
              <a:t>θητικὸν</a:t>
            </a:r>
            <a:r>
              <a:rPr lang="el-GR" dirty="0" smtClean="0"/>
              <a:t> </a:t>
            </a:r>
            <a:r>
              <a:rPr lang="el-GR" dirty="0" err="1" smtClean="0"/>
              <a:t>τελοῦσιν</a:t>
            </a:r>
            <a:r>
              <a:rPr lang="el-GR" dirty="0" smtClean="0"/>
              <a:t> </a:t>
            </a:r>
            <a:r>
              <a:rPr lang="el-GR" dirty="0" err="1" smtClean="0"/>
              <a:t>ἐκκλησίας</a:t>
            </a:r>
            <a:r>
              <a:rPr lang="el-GR" dirty="0" smtClean="0"/>
              <a:t> καὶ </a:t>
            </a:r>
            <a:r>
              <a:rPr lang="el-GR" dirty="0" err="1" smtClean="0"/>
              <a:t>δικαστηρίων</a:t>
            </a:r>
            <a:r>
              <a:rPr lang="el-GR" dirty="0" smtClean="0"/>
              <a:t> </a:t>
            </a:r>
            <a:r>
              <a:rPr lang="el-GR" dirty="0" err="1" smtClean="0"/>
              <a:t>μετέδωκε</a:t>
            </a:r>
            <a:r>
              <a:rPr lang="el-GR" dirty="0" smtClean="0"/>
              <a:t> </a:t>
            </a:r>
            <a:r>
              <a:rPr lang="el-GR" dirty="0" err="1" smtClean="0"/>
              <a:t>μόνον</a:t>
            </a:r>
            <a:r>
              <a:rPr lang="el-GR" dirty="0" smtClean="0"/>
              <a:t>. </a:t>
            </a:r>
            <a:endParaRPr lang="en-US" dirty="0" smtClean="0"/>
          </a:p>
          <a:p>
            <a:pPr marL="3175" indent="-3175" algn="r">
              <a:buNone/>
            </a:pPr>
            <a:r>
              <a:rPr lang="el-GR" dirty="0" err="1" smtClean="0"/>
              <a:t>Ἀριστοτέλης</a:t>
            </a:r>
            <a:r>
              <a:rPr lang="el-GR" dirty="0" smtClean="0"/>
              <a:t>, </a:t>
            </a:r>
            <a:r>
              <a:rPr lang="el-GR" i="1" dirty="0" err="1" smtClean="0"/>
              <a:t>Ἀθηναίων</a:t>
            </a:r>
            <a:r>
              <a:rPr lang="el-GR" i="1" dirty="0" smtClean="0"/>
              <a:t> Πολιτεία</a:t>
            </a:r>
            <a:r>
              <a:rPr lang="el-GR" dirty="0" smtClean="0"/>
              <a:t>, 7-10.</a:t>
            </a:r>
            <a:endParaRPr lang="el-GR" dirty="0" smtClean="0"/>
          </a:p>
          <a:p>
            <a:endParaRPr lang="el-G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785786" y="214290"/>
            <a:ext cx="7467600" cy="725470"/>
          </a:xfrm>
        </p:spPr>
        <p:txBody>
          <a:bodyPr/>
          <a:lstStyle/>
          <a:p>
            <a:pPr algn="ctr"/>
            <a:r>
              <a:rPr lang="el-GR" dirty="0" smtClean="0"/>
              <a:t>Ο </a:t>
            </a:r>
            <a:r>
              <a:rPr lang="el-GR" dirty="0" err="1" smtClean="0"/>
              <a:t>Αριστοτελησ</a:t>
            </a:r>
            <a:r>
              <a:rPr lang="el-GR" dirty="0" smtClean="0"/>
              <a:t> για τα </a:t>
            </a:r>
            <a:r>
              <a:rPr lang="el-GR" dirty="0" err="1" smtClean="0"/>
              <a:t>πολιτευματα</a:t>
            </a:r>
            <a:endParaRPr lang="el-GR" dirty="0"/>
          </a:p>
        </p:txBody>
      </p:sp>
      <p:sp>
        <p:nvSpPr>
          <p:cNvPr id="3" name="2 - Θέση περιεχομένου"/>
          <p:cNvSpPr>
            <a:spLocks noGrp="1"/>
          </p:cNvSpPr>
          <p:nvPr>
            <p:ph sz="quarter" idx="1"/>
          </p:nvPr>
        </p:nvSpPr>
        <p:spPr>
          <a:xfrm>
            <a:off x="214282" y="1071546"/>
            <a:ext cx="8643998" cy="5786454"/>
          </a:xfrm>
        </p:spPr>
        <p:txBody>
          <a:bodyPr>
            <a:normAutofit fontScale="92500" lnSpcReduction="20000"/>
          </a:bodyPr>
          <a:lstStyle/>
          <a:p>
            <a:pPr marL="3175" indent="-3175" algn="just">
              <a:lnSpc>
                <a:spcPct val="150000"/>
              </a:lnSpc>
              <a:buNone/>
            </a:pPr>
            <a:r>
              <a:rPr lang="el-GR" sz="2000" dirty="0" smtClean="0"/>
              <a:t>Συνηθίζουμε από τα μοναρχικά πολιτεύματα να ονομάζουμε «βασιλεία» εκείνο που αποβλέπει στο κοινό συμφέρον, και αριστοκρατία, τη διακυβέρνηση από λίγους κι όχι από ένα μονάχα πρόσωπο, είτε επειδή κυβερνούν οι άριστοι, είτε επειδή η εξουσία τους έχει σκοπό να κάμει άριστη την πόλη και τους πολίτες. Όταν κυβερνά την πόλη ο λαός για το κοινό καλό, σ' αυτό το πολίτευμα δίνουμε το όνομα «πολιτεία» που είναι κοινό για όλα τα πολιτεύματα…</a:t>
            </a:r>
          </a:p>
          <a:p>
            <a:pPr marL="3175" indent="-3175" algn="just">
              <a:lnSpc>
                <a:spcPct val="150000"/>
              </a:lnSpc>
              <a:buNone/>
            </a:pPr>
            <a:r>
              <a:rPr lang="el-GR" sz="2000" dirty="0" smtClean="0"/>
              <a:t>Παρεκτροπές των πολιτευμάτων που αναφέραμε είναι η τυραννία της βασιλείας, η ολιγαρχία της αριστοκρατίας, και της «πολιτείας» η δημοκρατία. Η τυραννία είναι μια μοναρχία που εξυπηρετεί το συμφέρον μονάχα του μονάρχη. Η ολιγαρχία ωφελεί μονάχα τους πλούσιους. Η δημοκρατία μονάχα τους φτωχούς. Όμως κανένα από τα πολιτεύματα αυτά δεν εξυπηρετεί το συμφέρον του συνόλου των πολιτών.</a:t>
            </a:r>
          </a:p>
          <a:p>
            <a:pPr marL="3175" indent="-3175" algn="r">
              <a:lnSpc>
                <a:spcPct val="150000"/>
              </a:lnSpc>
              <a:buNone/>
            </a:pPr>
            <a:r>
              <a:rPr lang="el-GR" sz="2000" dirty="0" smtClean="0"/>
              <a:t>Αριστοτέλης, </a:t>
            </a:r>
            <a:r>
              <a:rPr lang="el-GR" sz="2000" i="1" dirty="0" smtClean="0"/>
              <a:t>Πολιτικά</a:t>
            </a:r>
            <a:r>
              <a:rPr lang="el-GR" sz="2000" dirty="0" smtClean="0"/>
              <a:t>, 1279a22–1279b10 </a:t>
            </a:r>
          </a:p>
          <a:p>
            <a:pPr marL="3175" indent="-3175" algn="just">
              <a:lnSpc>
                <a:spcPct val="150000"/>
              </a:lnSpc>
              <a:buNone/>
            </a:pPr>
            <a:endParaRPr lang="el-GR" sz="20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395536" y="1484784"/>
            <a:ext cx="7992888" cy="4320480"/>
          </a:xfrm>
        </p:spPr>
        <p:txBody>
          <a:bodyPr>
            <a:normAutofit/>
          </a:bodyPr>
          <a:lstStyle/>
          <a:p>
            <a:pPr>
              <a:lnSpc>
                <a:spcPct val="150000"/>
              </a:lnSpc>
              <a:defRPr/>
            </a:pPr>
            <a:r>
              <a:rPr lang="el-GR" b="1" dirty="0" smtClean="0">
                <a:solidFill>
                  <a:srgbClr val="002060"/>
                </a:solidFill>
                <a:latin typeface="Calibri" pitchFamily="34" charset="0"/>
              </a:rPr>
              <a:t>Τα πολιτεύματα</a:t>
            </a:r>
          </a:p>
          <a:p>
            <a:pPr>
              <a:lnSpc>
                <a:spcPct val="150000"/>
              </a:lnSpc>
              <a:buNone/>
              <a:defRPr/>
            </a:pPr>
            <a:r>
              <a:rPr lang="el-GR" sz="2000" dirty="0" smtClean="0">
                <a:latin typeface="Calibri" pitchFamily="34" charset="0"/>
              </a:rPr>
              <a:t>	</a:t>
            </a:r>
            <a:r>
              <a:rPr lang="el-GR" sz="1800" dirty="0" smtClean="0">
                <a:latin typeface="Calibri" pitchFamily="34" charset="0"/>
              </a:rPr>
              <a:t>- οι κοινωνικές συγκρούσεις και οι μεταβολές πολιτευμάτων (πολιτειακές) ήταν διαφορετικές σε κάθε πόλη-κράτος</a:t>
            </a:r>
          </a:p>
          <a:p>
            <a:pPr>
              <a:lnSpc>
                <a:spcPct val="150000"/>
              </a:lnSpc>
              <a:buNone/>
              <a:defRPr/>
            </a:pPr>
            <a:r>
              <a:rPr lang="el-GR" sz="1800" dirty="0" smtClean="0">
                <a:latin typeface="Calibri" pitchFamily="34" charset="0"/>
              </a:rPr>
              <a:t>	- ωστόσο, σε πολλές περιπτώσεις ο κανόνας ήταν η ακόλουθη πορεία</a:t>
            </a:r>
          </a:p>
          <a:p>
            <a:pPr>
              <a:lnSpc>
                <a:spcPct val="150000"/>
              </a:lnSpc>
              <a:buNone/>
              <a:defRPr/>
            </a:pPr>
            <a:r>
              <a:rPr lang="el-GR" sz="1800" b="1" dirty="0" smtClean="0">
                <a:latin typeface="Calibri" pitchFamily="34" charset="0"/>
              </a:rPr>
              <a:t>βασιλεία 	αριστοκρατία 		ολιγαρχία</a:t>
            </a:r>
          </a:p>
          <a:p>
            <a:pPr>
              <a:lnSpc>
                <a:spcPct val="150000"/>
              </a:lnSpc>
              <a:buNone/>
              <a:defRPr/>
            </a:pPr>
            <a:r>
              <a:rPr lang="el-GR" sz="1800" b="1" dirty="0" smtClean="0">
                <a:latin typeface="Calibri" pitchFamily="34" charset="0"/>
              </a:rPr>
              <a:t>τυραννίδα	δημοκρατία</a:t>
            </a:r>
            <a:endParaRPr lang="el-GR" sz="2000" b="1" dirty="0" smtClean="0">
              <a:latin typeface="Calibri" pitchFamily="34" charset="0"/>
            </a:endParaRPr>
          </a:p>
          <a:p>
            <a:pPr>
              <a:buNone/>
            </a:pPr>
            <a:endParaRPr lang="el-GR" sz="1800" dirty="0" smtClean="0">
              <a:latin typeface="Calibri" pitchFamily="34" charset="0"/>
            </a:endParaRPr>
          </a:p>
        </p:txBody>
      </p:sp>
      <p:sp>
        <p:nvSpPr>
          <p:cNvPr id="7" name="1 - Τίτλος"/>
          <p:cNvSpPr txBox="1">
            <a:spLocks/>
          </p:cNvSpPr>
          <p:nvPr/>
        </p:nvSpPr>
        <p:spPr>
          <a:xfrm>
            <a:off x="4967536" y="188640"/>
            <a:ext cx="4176464" cy="576064"/>
          </a:xfrm>
          <a:prstGeom prst="rect">
            <a:avLst/>
          </a:prstGeom>
        </p:spPr>
        <p:txBody>
          <a:bodyPr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000" b="0" i="1" u="none" strike="noStrike" kern="1200" cap="none" spc="0" normalizeH="0" baseline="0" noProof="0" dirty="0" smtClean="0">
                <a:ln>
                  <a:noFill/>
                </a:ln>
                <a:solidFill>
                  <a:schemeClr val="tx1"/>
                </a:solidFill>
                <a:effectLst>
                  <a:outerShdw blurRad="50000" dist="30000" dir="5400000" algn="tl" rotWithShape="0">
                    <a:srgbClr val="000000">
                      <a:alpha val="30000"/>
                    </a:srgbClr>
                  </a:outerShdw>
                </a:effectLst>
                <a:uLnTx/>
                <a:uFillTx/>
                <a:latin typeface="Calibri" pitchFamily="34" charset="0"/>
                <a:ea typeface="+mj-ea"/>
                <a:cs typeface="+mj-cs"/>
              </a:rPr>
              <a:t>Αρχαϊκή εποχή: </a:t>
            </a:r>
            <a:r>
              <a:rPr kumimoji="0" lang="el-GR" b="0" i="1" u="none" strike="noStrike" kern="1200" cap="none" spc="0" normalizeH="0" baseline="0" noProof="0" dirty="0" smtClean="0">
                <a:ln>
                  <a:noFill/>
                </a:ln>
                <a:solidFill>
                  <a:schemeClr val="tx1"/>
                </a:solidFill>
                <a:effectLst>
                  <a:outerShdw blurRad="50000" dist="30000" dir="5400000" algn="tl" rotWithShape="0">
                    <a:srgbClr val="000000">
                      <a:alpha val="30000"/>
                    </a:srgbClr>
                  </a:outerShdw>
                </a:effectLst>
                <a:uLnTx/>
                <a:uFillTx/>
                <a:latin typeface="Calibri" pitchFamily="34" charset="0"/>
                <a:ea typeface="+mj-ea"/>
                <a:cs typeface="+mj-cs"/>
              </a:rPr>
              <a:t>η πολιτική οργάνωση</a:t>
            </a:r>
            <a:endParaRPr kumimoji="0" lang="el-GR" sz="2000" b="0" i="1" u="none" strike="noStrike" kern="1200" cap="none" spc="0" normalizeH="0" baseline="0" noProof="0" dirty="0">
              <a:ln>
                <a:noFill/>
              </a:ln>
              <a:solidFill>
                <a:schemeClr val="tx1"/>
              </a:solidFill>
              <a:effectLst>
                <a:outerShdw blurRad="50000" dist="30000" dir="5400000" algn="tl" rotWithShape="0">
                  <a:srgbClr val="000000">
                    <a:alpha val="30000"/>
                  </a:srgbClr>
                </a:outerShdw>
              </a:effectLst>
              <a:uLnTx/>
              <a:uFillTx/>
              <a:latin typeface="Calibri" pitchFamily="34" charset="0"/>
              <a:ea typeface="+mj-ea"/>
              <a:cs typeface="+mj-cs"/>
            </a:endParaRPr>
          </a:p>
        </p:txBody>
      </p:sp>
      <p:cxnSp>
        <p:nvCxnSpPr>
          <p:cNvPr id="8" name="7 - Ευθύγραμμο βέλος σύνδεσης"/>
          <p:cNvCxnSpPr/>
          <p:nvPr/>
        </p:nvCxnSpPr>
        <p:spPr>
          <a:xfrm>
            <a:off x="1619672" y="4293096"/>
            <a:ext cx="36004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8 - Ευθύγραμμο βέλος σύνδεσης"/>
          <p:cNvCxnSpPr/>
          <p:nvPr/>
        </p:nvCxnSpPr>
        <p:spPr>
          <a:xfrm>
            <a:off x="3923928" y="3861048"/>
            <a:ext cx="36004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9 - Ευθύγραμμο βέλος σύνδεσης"/>
          <p:cNvCxnSpPr/>
          <p:nvPr/>
        </p:nvCxnSpPr>
        <p:spPr>
          <a:xfrm>
            <a:off x="6228184" y="3861048"/>
            <a:ext cx="36004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10 - Ευθύγραμμο βέλος σύνδεσης"/>
          <p:cNvCxnSpPr/>
          <p:nvPr/>
        </p:nvCxnSpPr>
        <p:spPr>
          <a:xfrm>
            <a:off x="1547664" y="3861048"/>
            <a:ext cx="36004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467544" y="1025352"/>
            <a:ext cx="7992888" cy="5832648"/>
          </a:xfrm>
        </p:spPr>
        <p:txBody>
          <a:bodyPr>
            <a:normAutofit/>
          </a:bodyPr>
          <a:lstStyle/>
          <a:p>
            <a:pPr>
              <a:lnSpc>
                <a:spcPct val="150000"/>
              </a:lnSpc>
              <a:buNone/>
              <a:defRPr/>
            </a:pPr>
            <a:r>
              <a:rPr lang="el-GR" sz="1800" b="1" dirty="0" smtClean="0">
                <a:latin typeface="Calibri" pitchFamily="34" charset="0"/>
              </a:rPr>
              <a:t>1. Βασιλεία</a:t>
            </a:r>
            <a:r>
              <a:rPr lang="el-GR" sz="1800" dirty="0" smtClean="0">
                <a:latin typeface="Calibri" pitchFamily="34" charset="0"/>
              </a:rPr>
              <a:t>: πτώση με τη δημιουργία πόλης-κράτους</a:t>
            </a:r>
          </a:p>
          <a:p>
            <a:pPr>
              <a:lnSpc>
                <a:spcPct val="150000"/>
              </a:lnSpc>
              <a:buNone/>
            </a:pPr>
            <a:r>
              <a:rPr lang="el-GR" sz="1800" dirty="0" smtClean="0">
                <a:latin typeface="Calibri" pitchFamily="34" charset="0"/>
              </a:rPr>
              <a:t>		     όμως διατήρηση σε φυλετικά κράτη (Μακεδονία, Ήπειρος, κ.α.)</a:t>
            </a:r>
          </a:p>
          <a:p>
            <a:pPr>
              <a:lnSpc>
                <a:spcPct val="150000"/>
              </a:lnSpc>
              <a:buNone/>
            </a:pPr>
            <a:endParaRPr lang="el-GR" sz="1800" dirty="0" smtClean="0">
              <a:latin typeface="Calibri" pitchFamily="34" charset="0"/>
            </a:endParaRPr>
          </a:p>
          <a:p>
            <a:pPr>
              <a:lnSpc>
                <a:spcPct val="150000"/>
              </a:lnSpc>
              <a:buNone/>
            </a:pPr>
            <a:r>
              <a:rPr lang="el-GR" sz="1800" b="1" dirty="0" smtClean="0">
                <a:latin typeface="Calibri" pitchFamily="34" charset="0"/>
              </a:rPr>
              <a:t>2. Αριστοκρατία</a:t>
            </a:r>
            <a:r>
              <a:rPr lang="el-GR" sz="1800" dirty="0" smtClean="0">
                <a:latin typeface="Calibri" pitchFamily="34" charset="0"/>
              </a:rPr>
              <a:t>: η εξουσία στα χέρια των αρίστων, οι οποίοι είχαν κοινή καταγωγή (από ένα ήρωα ή βασιλέα) και κατείχαν τη γη</a:t>
            </a:r>
          </a:p>
          <a:p>
            <a:pPr>
              <a:lnSpc>
                <a:spcPct val="150000"/>
              </a:lnSpc>
              <a:buNone/>
            </a:pPr>
            <a:r>
              <a:rPr lang="el-GR" sz="1800" dirty="0" smtClean="0">
                <a:latin typeface="Calibri" pitchFamily="34" charset="0"/>
              </a:rPr>
              <a:t>		- κρίση της αριστοκρατικής δομής: νέες κοινωνικές ομάδες διεκδικούν μερίδιο στην εξουσία και συγκρούονται με τους ευγενείς</a:t>
            </a:r>
          </a:p>
          <a:p>
            <a:pPr>
              <a:lnSpc>
                <a:spcPct val="150000"/>
              </a:lnSpc>
              <a:buNone/>
            </a:pPr>
            <a:r>
              <a:rPr lang="el-GR" sz="1800" dirty="0" smtClean="0">
                <a:latin typeface="Calibri" pitchFamily="34" charset="0"/>
              </a:rPr>
              <a:t>		- συμβάλλει και η </a:t>
            </a:r>
            <a:r>
              <a:rPr lang="el-GR" sz="1800" b="1" dirty="0" smtClean="0">
                <a:latin typeface="Calibri" pitchFamily="34" charset="0"/>
              </a:rPr>
              <a:t>οπλιτική φάλαγγα</a:t>
            </a:r>
            <a:r>
              <a:rPr lang="el-GR" sz="1800" dirty="0" smtClean="0">
                <a:latin typeface="Calibri" pitchFamily="34" charset="0"/>
              </a:rPr>
              <a:t>: οι ευκατάστατοι πολίτες 	ανεξαρτήτως καταγωγής που μπορούσαν να εξοπλιστούν με δικά τους 	έξοδα απέκτησαν την ιδιότητα του πολεμιστή  (7</a:t>
            </a:r>
            <a:r>
              <a:rPr lang="el-GR" sz="1800" baseline="30000" dirty="0" smtClean="0">
                <a:latin typeface="Calibri" pitchFamily="34" charset="0"/>
              </a:rPr>
              <a:t>ος</a:t>
            </a:r>
            <a:r>
              <a:rPr lang="el-GR" sz="1800" dirty="0" smtClean="0">
                <a:latin typeface="Calibri" pitchFamily="34" charset="0"/>
              </a:rPr>
              <a:t> αι. </a:t>
            </a:r>
            <a:r>
              <a:rPr lang="el-GR" sz="1800" dirty="0" err="1" smtClean="0">
                <a:latin typeface="Calibri" pitchFamily="34" charset="0"/>
              </a:rPr>
              <a:t>π.Χ.</a:t>
            </a:r>
            <a:r>
              <a:rPr lang="el-GR" sz="1800" dirty="0" smtClean="0">
                <a:latin typeface="Calibri" pitchFamily="34" charset="0"/>
              </a:rPr>
              <a:t>)</a:t>
            </a:r>
          </a:p>
          <a:p>
            <a:pPr>
              <a:lnSpc>
                <a:spcPct val="150000"/>
              </a:lnSpc>
              <a:buNone/>
            </a:pPr>
            <a:r>
              <a:rPr lang="el-GR" sz="1800" dirty="0" smtClean="0">
                <a:latin typeface="Calibri" pitchFamily="34" charset="0"/>
              </a:rPr>
              <a:t>		προβάλλουν την ιδέα της ισότητας και ως προς την άσκηση της εξουσίας</a:t>
            </a:r>
          </a:p>
          <a:p>
            <a:pPr>
              <a:buNone/>
            </a:pPr>
            <a:endParaRPr lang="el-GR" sz="1800" dirty="0">
              <a:latin typeface="Calibri" pitchFamily="34" charset="0"/>
            </a:endParaRPr>
          </a:p>
        </p:txBody>
      </p:sp>
      <p:sp>
        <p:nvSpPr>
          <p:cNvPr id="7" name="1 - Τίτλος"/>
          <p:cNvSpPr txBox="1">
            <a:spLocks/>
          </p:cNvSpPr>
          <p:nvPr/>
        </p:nvSpPr>
        <p:spPr>
          <a:xfrm>
            <a:off x="5292080" y="188640"/>
            <a:ext cx="3384376" cy="576064"/>
          </a:xfrm>
          <a:prstGeom prst="rect">
            <a:avLst/>
          </a:prstGeom>
        </p:spPr>
        <p:txBody>
          <a:bodyPr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000" b="0" i="1" u="none" strike="noStrike" kern="1200" cap="none" spc="0" normalizeH="0" baseline="0" noProof="0" dirty="0" smtClean="0">
                <a:ln>
                  <a:noFill/>
                </a:ln>
                <a:solidFill>
                  <a:schemeClr val="tx1"/>
                </a:solidFill>
                <a:effectLst>
                  <a:outerShdw blurRad="50000" dist="30000" dir="5400000" algn="tl" rotWithShape="0">
                    <a:srgbClr val="000000">
                      <a:alpha val="30000"/>
                    </a:srgbClr>
                  </a:outerShdw>
                </a:effectLst>
                <a:uLnTx/>
                <a:uFillTx/>
                <a:latin typeface="Calibri" pitchFamily="34" charset="0"/>
                <a:ea typeface="+mj-ea"/>
                <a:cs typeface="+mj-cs"/>
              </a:rPr>
              <a:t>Αρχαϊκή εποχή: </a:t>
            </a:r>
            <a:r>
              <a:rPr kumimoji="0" lang="el-GR" b="0" i="1" u="none" strike="noStrike" kern="1200" cap="none" spc="0" normalizeH="0" baseline="0" noProof="0" dirty="0" smtClean="0">
                <a:ln>
                  <a:noFill/>
                </a:ln>
                <a:solidFill>
                  <a:schemeClr val="tx1"/>
                </a:solidFill>
                <a:effectLst>
                  <a:outerShdw blurRad="50000" dist="30000" dir="5400000" algn="tl" rotWithShape="0">
                    <a:srgbClr val="000000">
                      <a:alpha val="30000"/>
                    </a:srgbClr>
                  </a:outerShdw>
                </a:effectLst>
                <a:uLnTx/>
                <a:uFillTx/>
                <a:latin typeface="Calibri" pitchFamily="34" charset="0"/>
                <a:ea typeface="+mj-ea"/>
                <a:cs typeface="+mj-cs"/>
              </a:rPr>
              <a:t>τα πολιτεύματα</a:t>
            </a:r>
            <a:endParaRPr kumimoji="0" lang="el-GR" sz="2000" b="0" i="1" u="none" strike="noStrike" kern="1200" cap="none" spc="0" normalizeH="0" baseline="0" noProof="0" dirty="0">
              <a:ln>
                <a:noFill/>
              </a:ln>
              <a:solidFill>
                <a:schemeClr val="tx1"/>
              </a:solidFill>
              <a:effectLst>
                <a:outerShdw blurRad="50000" dist="30000" dir="5400000" algn="tl" rotWithShape="0">
                  <a:srgbClr val="000000">
                    <a:alpha val="30000"/>
                  </a:srgbClr>
                </a:outerShdw>
              </a:effectLst>
              <a:uLnTx/>
              <a:uFillTx/>
              <a:latin typeface="Calibri" pitchFamily="34" charset="0"/>
              <a:ea typeface="+mj-ea"/>
              <a:cs typeface="+mj-cs"/>
            </a:endParaRPr>
          </a:p>
        </p:txBody>
      </p:sp>
      <p:sp>
        <p:nvSpPr>
          <p:cNvPr id="8" name="7 - Καμπύλο δεξιό βέλος"/>
          <p:cNvSpPr/>
          <p:nvPr/>
        </p:nvSpPr>
        <p:spPr>
          <a:xfrm>
            <a:off x="971600" y="5445224"/>
            <a:ext cx="360040" cy="64807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467544" y="1025352"/>
            <a:ext cx="7992888" cy="5832648"/>
          </a:xfrm>
        </p:spPr>
        <p:txBody>
          <a:bodyPr>
            <a:normAutofit/>
          </a:bodyPr>
          <a:lstStyle/>
          <a:p>
            <a:pPr>
              <a:lnSpc>
                <a:spcPct val="150000"/>
              </a:lnSpc>
              <a:buNone/>
              <a:defRPr/>
            </a:pPr>
            <a:r>
              <a:rPr lang="el-GR" sz="1800" b="1" dirty="0" smtClean="0">
                <a:latin typeface="Calibri" pitchFamily="34" charset="0"/>
              </a:rPr>
              <a:t>3. Ολιγαρχία ή τιμοκρατία</a:t>
            </a:r>
            <a:r>
              <a:rPr lang="el-GR" sz="1800" dirty="0" smtClean="0">
                <a:latin typeface="Calibri" pitchFamily="34" charset="0"/>
              </a:rPr>
              <a:t>: συμμετέχουν τώρα όχι οι ευγενείς μόνο αλλά οι ολίγοι,</a:t>
            </a:r>
          </a:p>
          <a:p>
            <a:pPr marL="0" indent="0" algn="just">
              <a:lnSpc>
                <a:spcPct val="150000"/>
              </a:lnSpc>
              <a:buNone/>
              <a:defRPr/>
            </a:pPr>
            <a:r>
              <a:rPr lang="el-GR" sz="1800" dirty="0" smtClean="0">
                <a:latin typeface="Calibri" pitchFamily="34" charset="0"/>
              </a:rPr>
              <a:t>δηλαδή οι πλούσιοι ανεξαρτήτως καταγωγής – μοναδικό κριτήριο για την άνοδο στα αξιώματα ήταν το εισόδημα (</a:t>
            </a:r>
            <a:r>
              <a:rPr lang="el-GR" sz="1800" b="1" i="1" dirty="0" smtClean="0">
                <a:solidFill>
                  <a:srgbClr val="002060"/>
                </a:solidFill>
                <a:latin typeface="Calibri" pitchFamily="34" charset="0"/>
              </a:rPr>
              <a:t>τιμήματα</a:t>
            </a:r>
            <a:r>
              <a:rPr lang="el-GR" sz="1800" dirty="0" smtClean="0">
                <a:latin typeface="Calibri" pitchFamily="34" charset="0"/>
              </a:rPr>
              <a:t>)</a:t>
            </a:r>
          </a:p>
          <a:p>
            <a:pPr>
              <a:lnSpc>
                <a:spcPct val="150000"/>
              </a:lnSpc>
              <a:buNone/>
              <a:defRPr/>
            </a:pPr>
            <a:r>
              <a:rPr lang="el-GR" sz="1800" dirty="0" smtClean="0">
                <a:latin typeface="Calibri" pitchFamily="34" charset="0"/>
              </a:rPr>
              <a:t>	- αίτια: α. </a:t>
            </a:r>
            <a:r>
              <a:rPr lang="el-GR" sz="1800" b="1" dirty="0" smtClean="0">
                <a:latin typeface="Calibri" pitchFamily="34" charset="0"/>
              </a:rPr>
              <a:t>η οπλιτική φάλαγγα</a:t>
            </a:r>
            <a:r>
              <a:rPr lang="el-GR" sz="1800" dirty="0" smtClean="0">
                <a:latin typeface="Calibri" pitchFamily="34" charset="0"/>
              </a:rPr>
              <a:t>: συμμετέχουν μόνο οι ευκατάστατοι</a:t>
            </a:r>
          </a:p>
          <a:p>
            <a:pPr>
              <a:lnSpc>
                <a:spcPct val="150000"/>
              </a:lnSpc>
              <a:buNone/>
              <a:defRPr/>
            </a:pPr>
            <a:r>
              <a:rPr lang="el-GR" sz="1800" dirty="0" smtClean="0">
                <a:latin typeface="Calibri" pitchFamily="34" charset="0"/>
              </a:rPr>
              <a:t>		β. οι σκληρές συγκρούσεις μεταξύ ευγενών και μεταξύ πλουσίων και 	πλήθους, που αντιμετωπίζονται με  την καταγραφή των νόμων, η οποία 	δίνει τη δυνατότητα να οργανωθεί το τιμοκρατικό σύστημα</a:t>
            </a:r>
          </a:p>
          <a:p>
            <a:pPr>
              <a:lnSpc>
                <a:spcPct val="150000"/>
              </a:lnSpc>
              <a:buNone/>
              <a:defRPr/>
            </a:pPr>
            <a:r>
              <a:rPr lang="el-GR" sz="1800" dirty="0" smtClean="0">
                <a:latin typeface="Calibri" pitchFamily="34" charset="0"/>
              </a:rPr>
              <a:t>	</a:t>
            </a:r>
            <a:r>
              <a:rPr lang="el-GR" sz="1800" b="1" i="1" dirty="0" smtClean="0">
                <a:latin typeface="Calibri" pitchFamily="34" charset="0"/>
              </a:rPr>
              <a:t>Νομοθέτες</a:t>
            </a:r>
            <a:r>
              <a:rPr lang="el-GR" sz="1800" b="1" dirty="0" smtClean="0">
                <a:latin typeface="Calibri" pitchFamily="34" charset="0"/>
              </a:rPr>
              <a:t> </a:t>
            </a:r>
            <a:r>
              <a:rPr lang="el-GR" sz="1800" dirty="0" smtClean="0">
                <a:latin typeface="Calibri" pitchFamily="34" charset="0"/>
              </a:rPr>
              <a:t>ή </a:t>
            </a:r>
            <a:r>
              <a:rPr lang="el-GR" sz="1800" b="1" i="1" dirty="0" smtClean="0">
                <a:latin typeface="Calibri" pitchFamily="34" charset="0"/>
              </a:rPr>
              <a:t>αισυμνήτες</a:t>
            </a:r>
            <a:r>
              <a:rPr lang="el-GR" sz="1800" dirty="0" smtClean="0">
                <a:latin typeface="Calibri" pitchFamily="34" charset="0"/>
              </a:rPr>
              <a:t>: πρόσωπα κοινής αποδοχής, συνήθως ευγενείς, στους  οποίους ανατίθεται η κωδικοποίηση (= συλλογή και συγγραφή) του άγραφου εθιμικού δικαίου. </a:t>
            </a:r>
          </a:p>
          <a:p>
            <a:pPr>
              <a:lnSpc>
                <a:spcPct val="150000"/>
              </a:lnSpc>
              <a:buNone/>
              <a:defRPr/>
            </a:pPr>
            <a:r>
              <a:rPr lang="el-GR" sz="1800" dirty="0" smtClean="0">
                <a:latin typeface="Calibri" pitchFamily="34" charset="0"/>
              </a:rPr>
              <a:t>		- π.χ. Ζάλευκος και Χαρώνδας (αποικίες Δύσης), Λυκούργος (Σπάρτη), Πιττακός (Μυτιλήνη), Δράκων και Σόλων (Αθήνα)</a:t>
            </a:r>
          </a:p>
          <a:p>
            <a:pPr>
              <a:buNone/>
            </a:pPr>
            <a:endParaRPr lang="el-GR" sz="1800" dirty="0">
              <a:latin typeface="Calibri" pitchFamily="34" charset="0"/>
            </a:endParaRPr>
          </a:p>
        </p:txBody>
      </p:sp>
      <p:sp>
        <p:nvSpPr>
          <p:cNvPr id="7" name="1 - Τίτλος"/>
          <p:cNvSpPr txBox="1">
            <a:spLocks/>
          </p:cNvSpPr>
          <p:nvPr/>
        </p:nvSpPr>
        <p:spPr>
          <a:xfrm>
            <a:off x="5508104" y="188640"/>
            <a:ext cx="3312368" cy="576064"/>
          </a:xfrm>
          <a:prstGeom prst="rect">
            <a:avLst/>
          </a:prstGeom>
        </p:spPr>
        <p:txBody>
          <a:bodyPr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000" b="0" i="1" u="none" strike="noStrike" kern="1200" cap="none" spc="0" normalizeH="0" baseline="0" noProof="0" dirty="0" smtClean="0">
                <a:ln>
                  <a:noFill/>
                </a:ln>
                <a:solidFill>
                  <a:schemeClr val="tx1"/>
                </a:solidFill>
                <a:effectLst>
                  <a:outerShdw blurRad="50000" dist="30000" dir="5400000" algn="tl" rotWithShape="0">
                    <a:srgbClr val="000000">
                      <a:alpha val="30000"/>
                    </a:srgbClr>
                  </a:outerShdw>
                </a:effectLst>
                <a:uLnTx/>
                <a:uFillTx/>
                <a:latin typeface="Calibri" pitchFamily="34" charset="0"/>
                <a:ea typeface="+mj-ea"/>
                <a:cs typeface="+mj-cs"/>
              </a:rPr>
              <a:t>Αρχαϊκή εποχή: </a:t>
            </a:r>
            <a:r>
              <a:rPr kumimoji="0" lang="el-GR" b="0" i="1" u="none" strike="noStrike" kern="1200" cap="none" spc="0" normalizeH="0" baseline="0" noProof="0" dirty="0" smtClean="0">
                <a:ln>
                  <a:noFill/>
                </a:ln>
                <a:solidFill>
                  <a:schemeClr val="tx1"/>
                </a:solidFill>
                <a:effectLst>
                  <a:outerShdw blurRad="50000" dist="30000" dir="5400000" algn="tl" rotWithShape="0">
                    <a:srgbClr val="000000">
                      <a:alpha val="30000"/>
                    </a:srgbClr>
                  </a:outerShdw>
                </a:effectLst>
                <a:uLnTx/>
                <a:uFillTx/>
                <a:latin typeface="Calibri" pitchFamily="34" charset="0"/>
                <a:ea typeface="+mj-ea"/>
                <a:cs typeface="+mj-cs"/>
              </a:rPr>
              <a:t>τα πολιτεύματα</a:t>
            </a:r>
            <a:endParaRPr kumimoji="0" lang="el-GR" sz="2000" b="0" i="1" u="none" strike="noStrike" kern="1200" cap="none" spc="0" normalizeH="0" baseline="0" noProof="0" dirty="0">
              <a:ln>
                <a:noFill/>
              </a:ln>
              <a:solidFill>
                <a:schemeClr val="tx1"/>
              </a:solidFill>
              <a:effectLst>
                <a:outerShdw blurRad="50000" dist="30000" dir="5400000" algn="tl" rotWithShape="0">
                  <a:srgbClr val="000000">
                    <a:alpha val="30000"/>
                  </a:srgbClr>
                </a:outerShdw>
              </a:effectLst>
              <a:uLnTx/>
              <a:uFillTx/>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467544" y="1025352"/>
            <a:ext cx="7992888" cy="5832648"/>
          </a:xfrm>
        </p:spPr>
        <p:txBody>
          <a:bodyPr>
            <a:normAutofit/>
          </a:bodyPr>
          <a:lstStyle/>
          <a:p>
            <a:pPr marL="0" indent="0">
              <a:lnSpc>
                <a:spcPct val="150000"/>
              </a:lnSpc>
              <a:buNone/>
              <a:defRPr/>
            </a:pPr>
            <a:r>
              <a:rPr lang="el-GR" sz="1800" b="1" dirty="0" smtClean="0">
                <a:latin typeface="Calibri" pitchFamily="34" charset="0"/>
              </a:rPr>
              <a:t>4. Τυραννίδα</a:t>
            </a:r>
            <a:r>
              <a:rPr lang="el-GR" sz="1800" dirty="0" smtClean="0">
                <a:latin typeface="Calibri" pitchFamily="34" charset="0"/>
              </a:rPr>
              <a:t>: η προσωπική εξουσία που επιβάλλουν ευγενείς οι οποίοι αναδεικνύονται σε ηγέτες των κατώτερων στρωμάτων, με την υποστήριξη των οποίων καταλαμβάνουν την εξουσία</a:t>
            </a:r>
          </a:p>
          <a:p>
            <a:pPr>
              <a:lnSpc>
                <a:spcPct val="150000"/>
              </a:lnSpc>
              <a:buNone/>
              <a:defRPr/>
            </a:pPr>
            <a:r>
              <a:rPr lang="el-GR" sz="1800" dirty="0" smtClean="0">
                <a:latin typeface="Calibri" pitchFamily="34" charset="0"/>
              </a:rPr>
              <a:t>	- αίτια: η διατήρηση των αντιθέσεων και η όξυνσή τους  από πρόσωπα που τις εκμεταλλεύτηκαν για προσωπικό όφελος</a:t>
            </a:r>
          </a:p>
          <a:p>
            <a:pPr>
              <a:lnSpc>
                <a:spcPct val="150000"/>
              </a:lnSpc>
              <a:buNone/>
              <a:defRPr/>
            </a:pPr>
            <a:r>
              <a:rPr lang="el-GR" sz="1800" dirty="0" smtClean="0">
                <a:latin typeface="Calibri" pitchFamily="34" charset="0"/>
              </a:rPr>
              <a:t>	- ορισμένοι φροντίζουν για την ανάπτυξη της πόλης και για τη βελτίωση των συνθηκών ζωής των πολιτών</a:t>
            </a:r>
          </a:p>
          <a:p>
            <a:pPr>
              <a:lnSpc>
                <a:spcPct val="150000"/>
              </a:lnSpc>
              <a:buNone/>
              <a:defRPr/>
            </a:pPr>
            <a:r>
              <a:rPr lang="el-GR" sz="1800" dirty="0" smtClean="0">
                <a:latin typeface="Calibri" pitchFamily="34" charset="0"/>
              </a:rPr>
              <a:t>	- παραδείγματα τυράννων: Πολυκράτης (Σάμος), Περίανδρος (Κόρινθος), Θεαγένης (Μέγαρα), Πεισίστρατος (Αθήνα)</a:t>
            </a:r>
          </a:p>
          <a:p>
            <a:pPr>
              <a:lnSpc>
                <a:spcPct val="150000"/>
              </a:lnSpc>
              <a:buNone/>
              <a:defRPr/>
            </a:pPr>
            <a:r>
              <a:rPr lang="el-GR" sz="1800" dirty="0" smtClean="0">
                <a:latin typeface="Calibri" pitchFamily="34" charset="0"/>
              </a:rPr>
              <a:t>	- οι περισσότεροι δολοφονούνται εξαιτίας του μίσους των πολιτών</a:t>
            </a:r>
          </a:p>
          <a:p>
            <a:pPr>
              <a:lnSpc>
                <a:spcPct val="150000"/>
              </a:lnSpc>
              <a:buNone/>
              <a:defRPr/>
            </a:pPr>
            <a:r>
              <a:rPr lang="el-GR" sz="1800" dirty="0" smtClean="0">
                <a:latin typeface="Calibri" pitchFamily="34" charset="0"/>
              </a:rPr>
              <a:t>	- στις περισσότερες πόλεις μετά την πτώση των τυραννικών καθεστώτων εγκαθίσταται ολιγαρχία (εκτός της Αθήνας)</a:t>
            </a:r>
            <a:endParaRPr lang="el-GR" sz="1800" dirty="0">
              <a:latin typeface="Calibri" pitchFamily="34" charset="0"/>
            </a:endParaRPr>
          </a:p>
        </p:txBody>
      </p:sp>
      <p:sp>
        <p:nvSpPr>
          <p:cNvPr id="7" name="1 - Τίτλος"/>
          <p:cNvSpPr txBox="1">
            <a:spLocks/>
          </p:cNvSpPr>
          <p:nvPr/>
        </p:nvSpPr>
        <p:spPr>
          <a:xfrm>
            <a:off x="5436096" y="188640"/>
            <a:ext cx="3312368" cy="576064"/>
          </a:xfrm>
          <a:prstGeom prst="rect">
            <a:avLst/>
          </a:prstGeom>
        </p:spPr>
        <p:txBody>
          <a:bodyPr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000" b="0" i="1" u="none" strike="noStrike" kern="1200" cap="none" spc="0" normalizeH="0" baseline="0" noProof="0" dirty="0" smtClean="0">
                <a:ln>
                  <a:noFill/>
                </a:ln>
                <a:solidFill>
                  <a:schemeClr val="tx1"/>
                </a:solidFill>
                <a:effectLst>
                  <a:outerShdw blurRad="50000" dist="30000" dir="5400000" algn="tl" rotWithShape="0">
                    <a:srgbClr val="000000">
                      <a:alpha val="30000"/>
                    </a:srgbClr>
                  </a:outerShdw>
                </a:effectLst>
                <a:uLnTx/>
                <a:uFillTx/>
                <a:latin typeface="Calibri" pitchFamily="34" charset="0"/>
                <a:ea typeface="+mj-ea"/>
                <a:cs typeface="+mj-cs"/>
              </a:rPr>
              <a:t>Αρχαϊκή εποχή: </a:t>
            </a:r>
            <a:r>
              <a:rPr kumimoji="0" lang="el-GR" b="0" i="1" u="none" strike="noStrike" kern="1200" cap="none" spc="0" normalizeH="0" baseline="0" noProof="0" dirty="0" smtClean="0">
                <a:ln>
                  <a:noFill/>
                </a:ln>
                <a:solidFill>
                  <a:schemeClr val="tx1"/>
                </a:solidFill>
                <a:effectLst>
                  <a:outerShdw blurRad="50000" dist="30000" dir="5400000" algn="tl" rotWithShape="0">
                    <a:srgbClr val="000000">
                      <a:alpha val="30000"/>
                    </a:srgbClr>
                  </a:outerShdw>
                </a:effectLst>
                <a:uLnTx/>
                <a:uFillTx/>
                <a:latin typeface="Calibri" pitchFamily="34" charset="0"/>
                <a:ea typeface="+mj-ea"/>
                <a:cs typeface="+mj-cs"/>
              </a:rPr>
              <a:t>τα πολιτεύματα</a:t>
            </a:r>
            <a:endParaRPr kumimoji="0" lang="el-GR" sz="2000" b="0" i="1" u="none" strike="noStrike" kern="1200" cap="none" spc="0" normalizeH="0" baseline="0" noProof="0" dirty="0">
              <a:ln>
                <a:noFill/>
              </a:ln>
              <a:solidFill>
                <a:schemeClr val="tx1"/>
              </a:solidFill>
              <a:effectLst>
                <a:outerShdw blurRad="50000" dist="30000" dir="5400000" algn="tl" rotWithShape="0">
                  <a:srgbClr val="000000">
                    <a:alpha val="30000"/>
                  </a:srgbClr>
                </a:outerShdw>
              </a:effectLst>
              <a:uLnTx/>
              <a:uFillTx/>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 name="2 - Υπότιτλος"/>
          <p:cNvSpPr txBox="1">
            <a:spLocks/>
          </p:cNvSpPr>
          <p:nvPr/>
        </p:nvSpPr>
        <p:spPr>
          <a:xfrm>
            <a:off x="611560" y="980728"/>
            <a:ext cx="7848872" cy="5544616"/>
          </a:xfrm>
          <a:prstGeom prst="rect">
            <a:avLst/>
          </a:prstGeom>
        </p:spPr>
        <p:txBody>
          <a:bodyPr vert="horz">
            <a:normAutofit/>
          </a:bodyPr>
          <a:lstStyle/>
          <a:p>
            <a:pPr marL="274320" marR="0" lvl="0" indent="-274320" algn="l" defTabSz="914400" rtl="0" eaLnBrk="1" fontAlgn="auto" latinLnBrk="0" hangingPunct="1">
              <a:lnSpc>
                <a:spcPct val="150000"/>
              </a:lnSpc>
              <a:spcBef>
                <a:spcPts val="600"/>
              </a:spcBef>
              <a:spcAft>
                <a:spcPts val="0"/>
              </a:spcAft>
              <a:buClr>
                <a:schemeClr val="accent1"/>
              </a:buClr>
              <a:buSzPct val="70000"/>
              <a:buFont typeface="Wingdings" pitchFamily="2" charset="2"/>
              <a:buChar char="Ø"/>
              <a:tabLst/>
              <a:defRPr/>
            </a:pPr>
            <a:endParaRPr kumimoji="0" lang="el-GR" sz="2000" b="1" i="0" u="none" strike="noStrike" kern="1200" cap="none" spc="0" normalizeH="0" baseline="0" noProof="0" dirty="0" smtClean="0">
              <a:ln>
                <a:noFill/>
              </a:ln>
              <a:solidFill>
                <a:srgbClr val="002060"/>
              </a:solidFill>
              <a:effectLst/>
              <a:uLnTx/>
              <a:uFillTx/>
              <a:latin typeface="Calibri" pitchFamily="34" charset="0"/>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endParaRPr kumimoji="0" lang="el-GR" sz="20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640080" marR="0" lvl="1" indent="-274320"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el-GR" sz="2000" b="0" i="0" u="none" strike="noStrike" kern="1200" cap="none" spc="0" normalizeH="0" baseline="0" noProof="0" dirty="0" smtClean="0">
              <a:ln>
                <a:noFill/>
              </a:ln>
              <a:solidFill>
                <a:schemeClr val="tx1"/>
              </a:solidFill>
              <a:effectLst/>
              <a:uLnTx/>
              <a:uFillTx/>
              <a:latin typeface="Calibri" pitchFamily="34" charset="0"/>
              <a:ea typeface="+mn-ea"/>
              <a:cs typeface="+mn-cs"/>
            </a:endParaRPr>
          </a:p>
        </p:txBody>
      </p:sp>
      <p:pic>
        <p:nvPicPr>
          <p:cNvPr id="8" name="7 - Εικόνα" descr="Κλασσική Ακρόπολη.jpg"/>
          <p:cNvPicPr>
            <a:picLocks noChangeAspect="1"/>
          </p:cNvPicPr>
          <p:nvPr/>
        </p:nvPicPr>
        <p:blipFill>
          <a:blip r:embed="rId3" cstate="print"/>
          <a:stretch>
            <a:fillRect/>
          </a:stretch>
        </p:blipFill>
        <p:spPr>
          <a:xfrm>
            <a:off x="539552" y="1052737"/>
            <a:ext cx="3407549" cy="2016223"/>
          </a:xfrm>
          <a:prstGeom prst="rect">
            <a:avLst/>
          </a:prstGeom>
        </p:spPr>
      </p:pic>
      <p:sp>
        <p:nvSpPr>
          <p:cNvPr id="9" name="8 - TextBox"/>
          <p:cNvSpPr txBox="1"/>
          <p:nvPr/>
        </p:nvSpPr>
        <p:spPr>
          <a:xfrm>
            <a:off x="395536" y="5373216"/>
            <a:ext cx="7704856" cy="1200329"/>
          </a:xfrm>
          <a:prstGeom prst="rect">
            <a:avLst/>
          </a:prstGeom>
          <a:noFill/>
        </p:spPr>
        <p:txBody>
          <a:bodyPr wrap="square" rtlCol="0">
            <a:spAutoFit/>
          </a:bodyPr>
          <a:lstStyle/>
          <a:p>
            <a:r>
              <a:rPr lang="el-GR" b="1" dirty="0" smtClean="0">
                <a:latin typeface="Calibri" pitchFamily="34" charset="0"/>
              </a:rPr>
              <a:t>Αναπαράσταση της Ακρόπολης των Αθηνών και σχέδιο της πόλης</a:t>
            </a:r>
            <a:r>
              <a:rPr lang="el-GR" dirty="0" smtClean="0">
                <a:latin typeface="Calibri" pitchFamily="34" charset="0"/>
              </a:rPr>
              <a:t>: </a:t>
            </a:r>
            <a:endParaRPr lang="en-US" dirty="0" smtClean="0">
              <a:latin typeface="Calibri" pitchFamily="34" charset="0"/>
            </a:endParaRPr>
          </a:p>
          <a:p>
            <a:r>
              <a:rPr lang="el-GR" dirty="0" smtClean="0">
                <a:latin typeface="Calibri" pitchFamily="34" charset="0"/>
              </a:rPr>
              <a:t>πολλές φορές τμήμα της πόλης ήταν τειχισμένο και σε ύψωμα (</a:t>
            </a:r>
            <a:r>
              <a:rPr lang="el-GR" i="1" dirty="0" smtClean="0">
                <a:latin typeface="Calibri" pitchFamily="34" charset="0"/>
              </a:rPr>
              <a:t>ακρόπολη</a:t>
            </a:r>
            <a:r>
              <a:rPr lang="el-GR" dirty="0" smtClean="0">
                <a:latin typeface="Calibri" pitchFamily="34" charset="0"/>
              </a:rPr>
              <a:t>) και κάτω από το ύψωμα βρίσκονταν οι κατοικίες και τα μαγαζιά (</a:t>
            </a:r>
            <a:r>
              <a:rPr lang="el-GR" i="1" dirty="0" smtClean="0">
                <a:latin typeface="Calibri" pitchFamily="34" charset="0"/>
              </a:rPr>
              <a:t>άστυ</a:t>
            </a:r>
            <a:r>
              <a:rPr lang="el-GR" dirty="0" smtClean="0">
                <a:latin typeface="Calibri" pitchFamily="34" charset="0"/>
              </a:rPr>
              <a:t>), τα οποία περιβάλλονταν με δεύτερο τείχος</a:t>
            </a:r>
            <a:endParaRPr lang="el-GR" dirty="0">
              <a:latin typeface="Calibri" pitchFamily="34" charset="0"/>
            </a:endParaRPr>
          </a:p>
        </p:txBody>
      </p:sp>
      <p:pic>
        <p:nvPicPr>
          <p:cNvPr id="10" name="9 - Εικόνα" descr="Πόλη-κράτος.png"/>
          <p:cNvPicPr>
            <a:picLocks noChangeAspect="1"/>
          </p:cNvPicPr>
          <p:nvPr/>
        </p:nvPicPr>
        <p:blipFill>
          <a:blip r:embed="rId4" cstate="print"/>
          <a:stretch>
            <a:fillRect/>
          </a:stretch>
        </p:blipFill>
        <p:spPr>
          <a:xfrm>
            <a:off x="4139952" y="2276872"/>
            <a:ext cx="4067175" cy="3038475"/>
          </a:xfrm>
          <a:prstGeom prst="rect">
            <a:avLst/>
          </a:prstGeom>
        </p:spPr>
      </p:pic>
      <p:sp>
        <p:nvSpPr>
          <p:cNvPr id="12" name="1 - Τίτλος"/>
          <p:cNvSpPr txBox="1">
            <a:spLocks/>
          </p:cNvSpPr>
          <p:nvPr/>
        </p:nvSpPr>
        <p:spPr>
          <a:xfrm>
            <a:off x="6876256" y="188640"/>
            <a:ext cx="2052736" cy="576064"/>
          </a:xfrm>
          <a:prstGeom prst="rect">
            <a:avLst/>
          </a:prstGeom>
        </p:spPr>
        <p:txBody>
          <a:bodyPr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000" b="0" i="1" u="none" strike="noStrike" kern="1200" cap="none" spc="0" normalizeH="0" baseline="0" noProof="0" dirty="0" smtClean="0">
                <a:ln>
                  <a:noFill/>
                </a:ln>
                <a:solidFill>
                  <a:schemeClr val="tx1"/>
                </a:solidFill>
                <a:effectLst>
                  <a:outerShdw blurRad="50000" dist="30000" dir="5400000" algn="tl" rotWithShape="0">
                    <a:srgbClr val="000000">
                      <a:alpha val="30000"/>
                    </a:srgbClr>
                  </a:outerShdw>
                </a:effectLst>
                <a:uLnTx/>
                <a:uFillTx/>
                <a:latin typeface="Calibri" pitchFamily="34" charset="0"/>
                <a:ea typeface="+mj-ea"/>
                <a:cs typeface="+mj-cs"/>
              </a:rPr>
              <a:t>Αρχαϊκή εποχή</a:t>
            </a:r>
            <a:endParaRPr kumimoji="0" lang="el-GR" sz="2000" b="0" i="1" u="none" strike="noStrike" kern="1200" cap="none" spc="0" normalizeH="0" baseline="0" noProof="0" dirty="0">
              <a:ln>
                <a:noFill/>
              </a:ln>
              <a:solidFill>
                <a:schemeClr val="tx1"/>
              </a:solidFill>
              <a:effectLst>
                <a:outerShdw blurRad="50000" dist="30000" dir="5400000" algn="tl" rotWithShape="0">
                  <a:srgbClr val="000000">
                    <a:alpha val="30000"/>
                  </a:srgbClr>
                </a:outerShdw>
              </a:effectLst>
              <a:uLnTx/>
              <a:uFillTx/>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467544" y="1916832"/>
            <a:ext cx="7992888" cy="4104456"/>
          </a:xfrm>
        </p:spPr>
        <p:txBody>
          <a:bodyPr>
            <a:normAutofit/>
          </a:bodyPr>
          <a:lstStyle/>
          <a:p>
            <a:pPr marL="0" indent="0">
              <a:lnSpc>
                <a:spcPct val="150000"/>
              </a:lnSpc>
              <a:buNone/>
              <a:defRPr/>
            </a:pPr>
            <a:r>
              <a:rPr lang="el-GR" sz="2000" b="1" dirty="0" smtClean="0">
                <a:latin typeface="Calibri" pitchFamily="34" charset="0"/>
              </a:rPr>
              <a:t>5. Δημοκρατία</a:t>
            </a:r>
            <a:r>
              <a:rPr lang="el-GR" sz="2000" dirty="0" smtClean="0">
                <a:latin typeface="Calibri" pitchFamily="34" charset="0"/>
              </a:rPr>
              <a:t>: κυρίαρχο πολιτειακό όργανο είναι η εκκλησία του δήμου</a:t>
            </a:r>
          </a:p>
          <a:p>
            <a:pPr marL="273050" indent="-273050">
              <a:lnSpc>
                <a:spcPct val="150000"/>
              </a:lnSpc>
              <a:buNone/>
              <a:tabLst>
                <a:tab pos="0" algn="l"/>
              </a:tabLst>
              <a:defRPr/>
            </a:pPr>
            <a:r>
              <a:rPr lang="el-GR" sz="2000" dirty="0" smtClean="0">
                <a:latin typeface="Calibri" pitchFamily="34" charset="0"/>
              </a:rPr>
              <a:t>		- </a:t>
            </a:r>
            <a:r>
              <a:rPr lang="el-GR" sz="2000" b="1" dirty="0" smtClean="0">
                <a:latin typeface="Calibri" pitchFamily="34" charset="0"/>
              </a:rPr>
              <a:t>ισηγορία</a:t>
            </a:r>
            <a:r>
              <a:rPr lang="el-GR" sz="2000" dirty="0" smtClean="0">
                <a:latin typeface="Calibri" pitchFamily="34" charset="0"/>
              </a:rPr>
              <a:t>: ελεύθερη διατύπωση της άποψης κάθε πολίτη στις συνελεύσεις της εκκλησίας </a:t>
            </a:r>
          </a:p>
          <a:p>
            <a:pPr marL="273050" indent="-273050">
              <a:lnSpc>
                <a:spcPct val="150000"/>
              </a:lnSpc>
              <a:buNone/>
              <a:tabLst>
                <a:tab pos="0" algn="l"/>
              </a:tabLst>
              <a:defRPr/>
            </a:pPr>
            <a:r>
              <a:rPr lang="el-GR" sz="2000" dirty="0" smtClean="0">
                <a:latin typeface="Calibri" pitchFamily="34" charset="0"/>
              </a:rPr>
              <a:t>		- </a:t>
            </a:r>
            <a:r>
              <a:rPr lang="el-GR" sz="2000" b="1" dirty="0" smtClean="0">
                <a:latin typeface="Calibri" pitchFamily="34" charset="0"/>
              </a:rPr>
              <a:t>ισονομία</a:t>
            </a:r>
            <a:r>
              <a:rPr lang="el-GR" sz="2000" dirty="0" smtClean="0">
                <a:latin typeface="Calibri" pitchFamily="34" charset="0"/>
              </a:rPr>
              <a:t>: συμμετοχή στη διαμόρφωση και ψήφιση των νόμων</a:t>
            </a:r>
          </a:p>
          <a:p>
            <a:pPr marL="273050" indent="-273050">
              <a:lnSpc>
                <a:spcPct val="150000"/>
              </a:lnSpc>
              <a:buNone/>
              <a:tabLst>
                <a:tab pos="0" algn="l"/>
              </a:tabLst>
              <a:defRPr/>
            </a:pPr>
            <a:r>
              <a:rPr lang="el-GR" sz="2000" dirty="0" smtClean="0">
                <a:latin typeface="Calibri" pitchFamily="34" charset="0"/>
              </a:rPr>
              <a:t>		- στην Αθήνα εγκαθιδρύεται μετά την πτώση των τυράννων με τη νομοθεσία του </a:t>
            </a:r>
            <a:r>
              <a:rPr lang="el-GR" sz="2000" b="1" dirty="0" smtClean="0">
                <a:latin typeface="Calibri" pitchFamily="34" charset="0"/>
              </a:rPr>
              <a:t>Κλεισθένη</a:t>
            </a:r>
            <a:endParaRPr lang="el-GR" sz="2000" b="1" dirty="0">
              <a:latin typeface="Calibri" pitchFamily="34" charset="0"/>
            </a:endParaRPr>
          </a:p>
        </p:txBody>
      </p:sp>
      <p:sp>
        <p:nvSpPr>
          <p:cNvPr id="7" name="1 - Τίτλος"/>
          <p:cNvSpPr txBox="1">
            <a:spLocks/>
          </p:cNvSpPr>
          <p:nvPr/>
        </p:nvSpPr>
        <p:spPr>
          <a:xfrm>
            <a:off x="5436096" y="188640"/>
            <a:ext cx="3312368" cy="576064"/>
          </a:xfrm>
          <a:prstGeom prst="rect">
            <a:avLst/>
          </a:prstGeom>
        </p:spPr>
        <p:txBody>
          <a:bodyPr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000" b="0" i="1" u="none" strike="noStrike" kern="1200" cap="none" spc="0" normalizeH="0" baseline="0" noProof="0" dirty="0" smtClean="0">
                <a:ln>
                  <a:noFill/>
                </a:ln>
                <a:solidFill>
                  <a:schemeClr val="tx1"/>
                </a:solidFill>
                <a:effectLst>
                  <a:outerShdw blurRad="50000" dist="30000" dir="5400000" algn="tl" rotWithShape="0">
                    <a:srgbClr val="000000">
                      <a:alpha val="30000"/>
                    </a:srgbClr>
                  </a:outerShdw>
                </a:effectLst>
                <a:uLnTx/>
                <a:uFillTx/>
                <a:latin typeface="Calibri" pitchFamily="34" charset="0"/>
                <a:ea typeface="+mj-ea"/>
                <a:cs typeface="+mj-cs"/>
              </a:rPr>
              <a:t>Αρχαϊκή εποχή: </a:t>
            </a:r>
            <a:r>
              <a:rPr kumimoji="0" lang="el-GR" b="0" i="1" u="none" strike="noStrike" kern="1200" cap="none" spc="0" normalizeH="0" baseline="0" noProof="0" dirty="0" smtClean="0">
                <a:ln>
                  <a:noFill/>
                </a:ln>
                <a:solidFill>
                  <a:schemeClr val="tx1"/>
                </a:solidFill>
                <a:effectLst>
                  <a:outerShdw blurRad="50000" dist="30000" dir="5400000" algn="tl" rotWithShape="0">
                    <a:srgbClr val="000000">
                      <a:alpha val="30000"/>
                    </a:srgbClr>
                  </a:outerShdw>
                </a:effectLst>
                <a:uLnTx/>
                <a:uFillTx/>
                <a:latin typeface="Calibri" pitchFamily="34" charset="0"/>
                <a:ea typeface="+mj-ea"/>
                <a:cs typeface="+mj-cs"/>
              </a:rPr>
              <a:t>τα πολιτεύματα</a:t>
            </a:r>
            <a:endParaRPr kumimoji="0" lang="el-GR" sz="2000" b="0" i="1" u="none" strike="noStrike" kern="1200" cap="none" spc="0" normalizeH="0" baseline="0" noProof="0" dirty="0">
              <a:ln>
                <a:noFill/>
              </a:ln>
              <a:solidFill>
                <a:schemeClr val="tx1"/>
              </a:solidFill>
              <a:effectLst>
                <a:outerShdw blurRad="50000" dist="30000" dir="5400000" algn="tl" rotWithShape="0">
                  <a:srgbClr val="000000">
                    <a:alpha val="30000"/>
                  </a:srgbClr>
                </a:outerShdw>
              </a:effectLst>
              <a:uLnTx/>
              <a:uFillTx/>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5" name="4 - Εικόνα" descr="πυθαγόρας.jpg"/>
          <p:cNvPicPr>
            <a:picLocks noChangeAspect="1"/>
          </p:cNvPicPr>
          <p:nvPr/>
        </p:nvPicPr>
        <p:blipFill>
          <a:blip r:embed="rId3" cstate="print">
            <a:grayscl/>
            <a:lum bright="72000"/>
          </a:blip>
          <a:stretch>
            <a:fillRect/>
          </a:stretch>
        </p:blipFill>
        <p:spPr>
          <a:xfrm>
            <a:off x="5857884" y="714356"/>
            <a:ext cx="1275798" cy="1643073"/>
          </a:xfrm>
          <a:prstGeom prst="rect">
            <a:avLst/>
          </a:prstGeom>
          <a:ln>
            <a:noFill/>
          </a:ln>
          <a:effectLst>
            <a:outerShdw blurRad="190500" algn="tl" rotWithShape="0">
              <a:srgbClr val="000000">
                <a:alpha val="70000"/>
              </a:srgbClr>
            </a:outerShdw>
          </a:effectLst>
        </p:spPr>
      </p:pic>
      <p:sp>
        <p:nvSpPr>
          <p:cNvPr id="3" name="2 - Θέση περιεχομένου"/>
          <p:cNvSpPr>
            <a:spLocks noGrp="1"/>
          </p:cNvSpPr>
          <p:nvPr>
            <p:ph sz="quarter" idx="1"/>
          </p:nvPr>
        </p:nvSpPr>
        <p:spPr>
          <a:xfrm>
            <a:off x="500034" y="857232"/>
            <a:ext cx="7467600" cy="6000768"/>
          </a:xfrm>
        </p:spPr>
        <p:txBody>
          <a:bodyPr>
            <a:normAutofit fontScale="85000" lnSpcReduction="10000"/>
          </a:bodyPr>
          <a:lstStyle/>
          <a:p>
            <a:pPr>
              <a:lnSpc>
                <a:spcPct val="150000"/>
              </a:lnSpc>
              <a:defRPr/>
            </a:pPr>
            <a:r>
              <a:rPr lang="el-GR" b="1" dirty="0" smtClean="0">
                <a:solidFill>
                  <a:srgbClr val="002060"/>
                </a:solidFill>
                <a:latin typeface="Calibri" pitchFamily="34" charset="0"/>
              </a:rPr>
              <a:t>Ο πολιτισμός</a:t>
            </a:r>
          </a:p>
          <a:p>
            <a:pPr>
              <a:lnSpc>
                <a:spcPct val="150000"/>
              </a:lnSpc>
              <a:buNone/>
              <a:defRPr/>
            </a:pPr>
            <a:r>
              <a:rPr lang="el-GR" sz="2000" dirty="0" smtClean="0">
                <a:latin typeface="Calibri" pitchFamily="34" charset="0"/>
              </a:rPr>
              <a:t>	- Γράμματα: προσωπικό ύφος στον ποιητικό λόγο </a:t>
            </a:r>
            <a:endParaRPr lang="en-US" sz="2000" dirty="0" smtClean="0">
              <a:latin typeface="Calibri" pitchFamily="34" charset="0"/>
            </a:endParaRPr>
          </a:p>
          <a:p>
            <a:pPr>
              <a:lnSpc>
                <a:spcPct val="150000"/>
              </a:lnSpc>
              <a:buNone/>
              <a:defRPr/>
            </a:pPr>
            <a:r>
              <a:rPr lang="en-US" sz="2000" dirty="0" smtClean="0">
                <a:latin typeface="Calibri" pitchFamily="34" charset="0"/>
              </a:rPr>
              <a:t>	</a:t>
            </a:r>
            <a:r>
              <a:rPr lang="el-GR" sz="2000" dirty="0" smtClean="0">
                <a:latin typeface="Calibri" pitchFamily="34" charset="0"/>
              </a:rPr>
              <a:t>έναρξη φιλοσοφικής σκέψης (</a:t>
            </a:r>
            <a:r>
              <a:rPr lang="el-GR" sz="2000" b="1" i="1" dirty="0" smtClean="0">
                <a:solidFill>
                  <a:srgbClr val="002060"/>
                </a:solidFill>
                <a:latin typeface="Calibri" pitchFamily="34" charset="0"/>
              </a:rPr>
              <a:t>φυσικοί φιλόσοφοι</a:t>
            </a:r>
            <a:r>
              <a:rPr lang="el-GR" sz="2000" dirty="0" smtClean="0">
                <a:latin typeface="Calibri" pitchFamily="34" charset="0"/>
              </a:rPr>
              <a:t>) και </a:t>
            </a:r>
            <a:endParaRPr lang="en-US" sz="2000" dirty="0" smtClean="0">
              <a:latin typeface="Calibri" pitchFamily="34" charset="0"/>
            </a:endParaRPr>
          </a:p>
          <a:p>
            <a:pPr>
              <a:lnSpc>
                <a:spcPct val="150000"/>
              </a:lnSpc>
              <a:buNone/>
              <a:defRPr/>
            </a:pPr>
            <a:r>
              <a:rPr lang="en-US" sz="2000" dirty="0" smtClean="0">
                <a:latin typeface="Calibri" pitchFamily="34" charset="0"/>
              </a:rPr>
              <a:t>	</a:t>
            </a:r>
            <a:r>
              <a:rPr lang="el-GR" sz="2000" dirty="0" smtClean="0">
                <a:latin typeface="Calibri" pitchFamily="34" charset="0"/>
              </a:rPr>
              <a:t>ιστορικής γραφής (αφήγηση ηθών και εθίμων λαών), κυρίως στην Ιωνία</a:t>
            </a:r>
          </a:p>
          <a:p>
            <a:pPr>
              <a:lnSpc>
                <a:spcPct val="150000"/>
              </a:lnSpc>
              <a:buNone/>
              <a:defRPr/>
            </a:pPr>
            <a:r>
              <a:rPr lang="el-GR" sz="2000" dirty="0" smtClean="0">
                <a:latin typeface="Calibri" pitchFamily="34" charset="0"/>
              </a:rPr>
              <a:t>	- Τέχνη: αρχικά επιρροή από την Ανατολή (</a:t>
            </a:r>
            <a:r>
              <a:rPr lang="el-GR" sz="2000" b="1" i="1" dirty="0" smtClean="0">
                <a:solidFill>
                  <a:srgbClr val="002060"/>
                </a:solidFill>
                <a:latin typeface="Calibri" pitchFamily="34" charset="0"/>
              </a:rPr>
              <a:t>ανατολίζουσα φάση</a:t>
            </a:r>
            <a:r>
              <a:rPr lang="el-GR" sz="2000" dirty="0" smtClean="0">
                <a:latin typeface="Calibri" pitchFamily="34" charset="0"/>
              </a:rPr>
              <a:t>), μετά διαμόρφωση ελληνικών αισθητικών αντιλήψεων – σ. 94</a:t>
            </a:r>
          </a:p>
          <a:p>
            <a:pPr>
              <a:lnSpc>
                <a:spcPct val="150000"/>
              </a:lnSpc>
              <a:buNone/>
              <a:defRPr/>
            </a:pPr>
            <a:r>
              <a:rPr lang="el-GR" sz="2000" dirty="0" smtClean="0">
                <a:latin typeface="Calibri" pitchFamily="34" charset="0"/>
              </a:rPr>
              <a:t>		- δύο βασικοί αρχιτεκτονικοί ρυθμοί (</a:t>
            </a:r>
            <a:r>
              <a:rPr lang="el-GR" sz="2000" b="1" dirty="0" smtClean="0">
                <a:solidFill>
                  <a:srgbClr val="002060"/>
                </a:solidFill>
                <a:latin typeface="Calibri" pitchFamily="34" charset="0"/>
              </a:rPr>
              <a:t>δωρικός, ιωνικός</a:t>
            </a:r>
            <a:r>
              <a:rPr lang="el-GR" sz="2000" dirty="0" smtClean="0">
                <a:latin typeface="Calibri" pitchFamily="34" charset="0"/>
              </a:rPr>
              <a:t>) – σ. 95</a:t>
            </a:r>
          </a:p>
          <a:p>
            <a:pPr>
              <a:lnSpc>
                <a:spcPct val="150000"/>
              </a:lnSpc>
              <a:buNone/>
              <a:defRPr/>
            </a:pPr>
            <a:r>
              <a:rPr lang="el-GR" sz="2000" dirty="0" smtClean="0">
                <a:latin typeface="Calibri" pitchFamily="34" charset="0"/>
              </a:rPr>
              <a:t>		- μεγάλα αγάλματα (</a:t>
            </a:r>
            <a:r>
              <a:rPr lang="el-GR" sz="2000" b="1" dirty="0" smtClean="0">
                <a:solidFill>
                  <a:srgbClr val="002060"/>
                </a:solidFill>
                <a:latin typeface="Calibri" pitchFamily="34" charset="0"/>
              </a:rPr>
              <a:t>κόρες, κούροι</a:t>
            </a:r>
            <a:r>
              <a:rPr lang="el-GR" sz="2000" dirty="0" smtClean="0">
                <a:latin typeface="Calibri" pitchFamily="34" charset="0"/>
              </a:rPr>
              <a:t>) – σ. 95</a:t>
            </a:r>
          </a:p>
          <a:p>
            <a:pPr>
              <a:lnSpc>
                <a:spcPct val="150000"/>
              </a:lnSpc>
              <a:buNone/>
              <a:defRPr/>
            </a:pPr>
            <a:r>
              <a:rPr lang="el-GR" sz="2000" dirty="0" smtClean="0">
                <a:latin typeface="Calibri" pitchFamily="34" charset="0"/>
              </a:rPr>
              <a:t>		- εντυπωσιακή κεραμική τέχνη (</a:t>
            </a:r>
            <a:r>
              <a:rPr lang="el-GR" sz="2000" b="1" dirty="0" smtClean="0">
                <a:solidFill>
                  <a:srgbClr val="002060"/>
                </a:solidFill>
                <a:latin typeface="Calibri" pitchFamily="34" charset="0"/>
              </a:rPr>
              <a:t>μελανόμορφος, ερυθρόμορφος 	ρυθμός) </a:t>
            </a:r>
            <a:r>
              <a:rPr lang="el-GR" sz="2000" dirty="0" smtClean="0">
                <a:latin typeface="Calibri" pitchFamily="34" charset="0"/>
              </a:rPr>
              <a:t>– σ. 96</a:t>
            </a:r>
            <a:endParaRPr lang="el-GR" sz="2000" b="1" dirty="0" smtClean="0">
              <a:solidFill>
                <a:srgbClr val="002060"/>
              </a:solidFill>
              <a:latin typeface="Calibri" pitchFamily="34" charset="0"/>
            </a:endParaRPr>
          </a:p>
          <a:p>
            <a:pPr>
              <a:lnSpc>
                <a:spcPct val="150000"/>
              </a:lnSpc>
              <a:buNone/>
              <a:defRPr/>
            </a:pPr>
            <a:r>
              <a:rPr lang="el-GR" sz="2000" dirty="0" smtClean="0">
                <a:latin typeface="Calibri" pitchFamily="34" charset="0"/>
              </a:rPr>
              <a:t>	 - Θρησκεία: αποκρυστάλλωση θρησκευτικών δοξασιών και λατρειών</a:t>
            </a:r>
          </a:p>
          <a:p>
            <a:pPr>
              <a:lnSpc>
                <a:spcPct val="150000"/>
              </a:lnSpc>
              <a:buNone/>
              <a:defRPr/>
            </a:pPr>
            <a:r>
              <a:rPr lang="el-GR" sz="2000" dirty="0" smtClean="0">
                <a:latin typeface="Calibri" pitchFamily="34" charset="0"/>
              </a:rPr>
              <a:t>		- εξέλιξη ορισμένων ιερών σε πανελλήνια (</a:t>
            </a:r>
            <a:r>
              <a:rPr lang="el-GR" sz="2000" dirty="0" smtClean="0">
                <a:solidFill>
                  <a:srgbClr val="002060"/>
                </a:solidFill>
                <a:latin typeface="Calibri" pitchFamily="34" charset="0"/>
              </a:rPr>
              <a:t>Δελφοί, Ολυμπία, 		Δήλος</a:t>
            </a:r>
            <a:r>
              <a:rPr lang="el-GR" sz="2000" dirty="0" smtClean="0">
                <a:latin typeface="Calibri" pitchFamily="34" charset="0"/>
              </a:rPr>
              <a:t>) </a:t>
            </a:r>
          </a:p>
          <a:p>
            <a:pPr>
              <a:lnSpc>
                <a:spcPct val="150000"/>
              </a:lnSpc>
              <a:buNone/>
              <a:defRPr/>
            </a:pPr>
            <a:endParaRPr lang="el-GR" sz="2000" dirty="0" smtClean="0">
              <a:latin typeface="Calibri" pitchFamily="34" charset="0"/>
            </a:endParaRPr>
          </a:p>
          <a:p>
            <a:pPr>
              <a:buNone/>
            </a:pPr>
            <a:endParaRPr lang="el-GR" dirty="0"/>
          </a:p>
        </p:txBody>
      </p:sp>
      <p:sp>
        <p:nvSpPr>
          <p:cNvPr id="7" name="1 - Τίτλος"/>
          <p:cNvSpPr txBox="1">
            <a:spLocks/>
          </p:cNvSpPr>
          <p:nvPr/>
        </p:nvSpPr>
        <p:spPr>
          <a:xfrm>
            <a:off x="5508104" y="188640"/>
            <a:ext cx="3240360" cy="576064"/>
          </a:xfrm>
          <a:prstGeom prst="rect">
            <a:avLst/>
          </a:prstGeom>
        </p:spPr>
        <p:txBody>
          <a:bodyPr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000" b="0" i="1" u="none" strike="noStrike" kern="1200" cap="none" spc="0" normalizeH="0" baseline="0" noProof="0" dirty="0" smtClean="0">
                <a:ln>
                  <a:noFill/>
                </a:ln>
                <a:solidFill>
                  <a:schemeClr val="tx1"/>
                </a:solidFill>
                <a:effectLst>
                  <a:outerShdw blurRad="50000" dist="30000" dir="5400000" algn="tl" rotWithShape="0">
                    <a:srgbClr val="000000">
                      <a:alpha val="30000"/>
                    </a:srgbClr>
                  </a:outerShdw>
                </a:effectLst>
                <a:uLnTx/>
                <a:uFillTx/>
                <a:latin typeface="Calibri" pitchFamily="34" charset="0"/>
                <a:ea typeface="+mj-ea"/>
                <a:cs typeface="+mj-cs"/>
              </a:rPr>
              <a:t>Αρχαϊκή εποχή: </a:t>
            </a:r>
            <a:r>
              <a:rPr kumimoji="0" lang="el-GR" b="0" i="1" u="none" strike="noStrike" kern="1200" cap="none" spc="0" normalizeH="0" baseline="0" noProof="0" dirty="0" smtClean="0">
                <a:ln>
                  <a:noFill/>
                </a:ln>
                <a:solidFill>
                  <a:schemeClr val="tx1"/>
                </a:solidFill>
                <a:effectLst>
                  <a:outerShdw blurRad="50000" dist="30000" dir="5400000" algn="tl" rotWithShape="0">
                    <a:srgbClr val="000000">
                      <a:alpha val="30000"/>
                    </a:srgbClr>
                  </a:outerShdw>
                </a:effectLst>
                <a:uLnTx/>
                <a:uFillTx/>
                <a:latin typeface="Calibri" pitchFamily="34" charset="0"/>
                <a:ea typeface="+mj-ea"/>
                <a:cs typeface="+mj-cs"/>
              </a:rPr>
              <a:t>η πόλη</a:t>
            </a:r>
            <a:r>
              <a:rPr lang="el-GR" i="1" dirty="0" smtClean="0">
                <a:effectLst>
                  <a:outerShdw blurRad="50000" dist="30000" dir="5400000" algn="tl" rotWithShape="0">
                    <a:srgbClr val="000000">
                      <a:alpha val="30000"/>
                    </a:srgbClr>
                  </a:outerShdw>
                </a:effectLst>
                <a:latin typeface="Calibri" pitchFamily="34" charset="0"/>
                <a:ea typeface="+mj-ea"/>
                <a:cs typeface="+mj-cs"/>
              </a:rPr>
              <a:t>-κράτος</a:t>
            </a:r>
            <a:endParaRPr kumimoji="0" lang="el-GR" sz="2000" b="0" i="1" u="none" strike="noStrike" kern="1200" cap="none" spc="0" normalizeH="0" baseline="0" noProof="0" dirty="0">
              <a:ln>
                <a:noFill/>
              </a:ln>
              <a:solidFill>
                <a:schemeClr val="tx1"/>
              </a:solidFill>
              <a:effectLst>
                <a:outerShdw blurRad="50000" dist="30000" dir="5400000" algn="tl" rotWithShape="0">
                  <a:srgbClr val="000000">
                    <a:alpha val="30000"/>
                  </a:srgbClr>
                </a:outerShdw>
              </a:effectLst>
              <a:uLnTx/>
              <a:uFillTx/>
              <a:latin typeface="Calibri" pitchFamily="34" charset="0"/>
              <a:ea typeface="+mj-ea"/>
              <a:cs typeface="+mj-cs"/>
            </a:endParaRPr>
          </a:p>
        </p:txBody>
      </p:sp>
      <p:sp>
        <p:nvSpPr>
          <p:cNvPr id="8" name="7 - TextBox"/>
          <p:cNvSpPr txBox="1"/>
          <p:nvPr/>
        </p:nvSpPr>
        <p:spPr>
          <a:xfrm>
            <a:off x="7215206" y="1214422"/>
            <a:ext cx="1357322" cy="923330"/>
          </a:xfrm>
          <a:prstGeom prst="rect">
            <a:avLst/>
          </a:prstGeom>
          <a:noFill/>
        </p:spPr>
        <p:txBody>
          <a:bodyPr wrap="square" rtlCol="0">
            <a:spAutoFit/>
          </a:bodyPr>
          <a:lstStyle/>
          <a:p>
            <a:r>
              <a:rPr lang="el-GR" b="1" i="1" dirty="0" smtClean="0">
                <a:latin typeface="Calibri" pitchFamily="34" charset="0"/>
              </a:rPr>
              <a:t>Πυθαγόρας</a:t>
            </a:r>
          </a:p>
          <a:p>
            <a:r>
              <a:rPr lang="el-GR" i="1" dirty="0" smtClean="0">
                <a:latin typeface="Calibri" pitchFamily="34" charset="0"/>
              </a:rPr>
              <a:t>φιλόσοφος του 6</a:t>
            </a:r>
            <a:r>
              <a:rPr lang="el-GR" i="1" baseline="30000" dirty="0" smtClean="0">
                <a:latin typeface="Calibri" pitchFamily="34" charset="0"/>
              </a:rPr>
              <a:t>ου</a:t>
            </a:r>
            <a:r>
              <a:rPr lang="el-GR" i="1" dirty="0" smtClean="0">
                <a:latin typeface="Calibri" pitchFamily="34" charset="0"/>
              </a:rPr>
              <a:t> αι.</a:t>
            </a:r>
            <a:endParaRPr lang="el-GR" i="1" dirty="0">
              <a:latin typeface="Calibri"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714348" y="1214422"/>
            <a:ext cx="7324724" cy="4572032"/>
          </a:xfrm>
        </p:spPr>
        <p:txBody>
          <a:bodyPr>
            <a:normAutofit/>
          </a:bodyPr>
          <a:lstStyle/>
          <a:p>
            <a:pPr>
              <a:lnSpc>
                <a:spcPct val="150000"/>
              </a:lnSpc>
              <a:defRPr/>
            </a:pPr>
            <a:r>
              <a:rPr lang="el-GR" b="1" dirty="0" smtClean="0">
                <a:solidFill>
                  <a:srgbClr val="002060"/>
                </a:solidFill>
                <a:latin typeface="Calibri" pitchFamily="34" charset="0"/>
              </a:rPr>
              <a:t>Η ιστορική εξέλιξη στις αρχές του 5</a:t>
            </a:r>
            <a:r>
              <a:rPr lang="el-GR" b="1" baseline="30000" dirty="0" smtClean="0">
                <a:solidFill>
                  <a:srgbClr val="002060"/>
                </a:solidFill>
                <a:latin typeface="Calibri" pitchFamily="34" charset="0"/>
              </a:rPr>
              <a:t>ου</a:t>
            </a:r>
            <a:r>
              <a:rPr lang="el-GR" b="1" dirty="0" smtClean="0">
                <a:solidFill>
                  <a:srgbClr val="002060"/>
                </a:solidFill>
                <a:latin typeface="Calibri" pitchFamily="34" charset="0"/>
              </a:rPr>
              <a:t> αι.</a:t>
            </a:r>
          </a:p>
          <a:p>
            <a:pPr>
              <a:buNone/>
            </a:pPr>
            <a:r>
              <a:rPr lang="el-GR" dirty="0" smtClean="0"/>
              <a:t>	</a:t>
            </a:r>
            <a:r>
              <a:rPr lang="el-GR" b="1" dirty="0" smtClean="0">
                <a:latin typeface="Calibri" pitchFamily="34" charset="0"/>
              </a:rPr>
              <a:t>Οι Περσικοί πόλεμοι</a:t>
            </a:r>
            <a:endParaRPr lang="el-GR" sz="2000" b="1" dirty="0" smtClean="0">
              <a:latin typeface="Calibri" pitchFamily="34" charset="0"/>
            </a:endParaRPr>
          </a:p>
          <a:p>
            <a:pPr>
              <a:lnSpc>
                <a:spcPct val="170000"/>
              </a:lnSpc>
              <a:buNone/>
            </a:pPr>
            <a:r>
              <a:rPr lang="el-GR" sz="2000" dirty="0" smtClean="0">
                <a:latin typeface="Calibri" pitchFamily="34" charset="0"/>
              </a:rPr>
              <a:t>	</a:t>
            </a:r>
            <a:r>
              <a:rPr lang="el-GR" sz="1800" dirty="0" smtClean="0">
                <a:latin typeface="Calibri" pitchFamily="34" charset="0"/>
              </a:rPr>
              <a:t>- </a:t>
            </a:r>
            <a:r>
              <a:rPr lang="el-GR" sz="2000" dirty="0" smtClean="0">
                <a:latin typeface="Calibri" pitchFamily="34" charset="0"/>
              </a:rPr>
              <a:t>αίτια: επεκτατικότητα Περσών βασιλέων</a:t>
            </a:r>
          </a:p>
          <a:p>
            <a:pPr>
              <a:lnSpc>
                <a:spcPct val="170000"/>
              </a:lnSpc>
              <a:buNone/>
            </a:pPr>
            <a:r>
              <a:rPr lang="el-GR" sz="2000" dirty="0" smtClean="0">
                <a:latin typeface="Calibri" pitchFamily="34" charset="0"/>
              </a:rPr>
              <a:t>	- αφορμή: ατυχής Ιωνική Επανάσταση (499-494 </a:t>
            </a:r>
            <a:r>
              <a:rPr lang="el-GR" sz="2000" dirty="0" err="1" smtClean="0">
                <a:latin typeface="Calibri" pitchFamily="34" charset="0"/>
              </a:rPr>
              <a:t>π.Χ.</a:t>
            </a:r>
            <a:r>
              <a:rPr lang="el-GR" sz="2000" dirty="0" smtClean="0">
                <a:latin typeface="Calibri" pitchFamily="34" charset="0"/>
              </a:rPr>
              <a:t>)</a:t>
            </a:r>
          </a:p>
          <a:p>
            <a:pPr>
              <a:lnSpc>
                <a:spcPct val="170000"/>
              </a:lnSpc>
              <a:buNone/>
            </a:pPr>
            <a:r>
              <a:rPr lang="el-GR" sz="2000" dirty="0" smtClean="0">
                <a:latin typeface="Calibri" pitchFamily="34" charset="0"/>
              </a:rPr>
              <a:t>	- συνέπειες: υποχρεώνουν τους Πέρσες να εγκαταλείψουν τον ελλαδικό χώρο και οι Έλληνες συνειδητοποιούν την αξία της μεταξύ τους συνεργασίας	</a:t>
            </a:r>
          </a:p>
          <a:p>
            <a:pPr>
              <a:lnSpc>
                <a:spcPct val="150000"/>
              </a:lnSpc>
              <a:buNone/>
            </a:pPr>
            <a:r>
              <a:rPr lang="el-GR" sz="2000" dirty="0" smtClean="0">
                <a:latin typeface="Calibri" pitchFamily="34" charset="0"/>
              </a:rPr>
              <a:t>	</a:t>
            </a:r>
          </a:p>
        </p:txBody>
      </p:sp>
      <p:sp>
        <p:nvSpPr>
          <p:cNvPr id="7" name="1 - Τίτλος"/>
          <p:cNvSpPr txBox="1">
            <a:spLocks/>
          </p:cNvSpPr>
          <p:nvPr/>
        </p:nvSpPr>
        <p:spPr>
          <a:xfrm>
            <a:off x="5508104" y="188640"/>
            <a:ext cx="3240360" cy="576064"/>
          </a:xfrm>
          <a:prstGeom prst="rect">
            <a:avLst/>
          </a:prstGeom>
        </p:spPr>
        <p:txBody>
          <a:bodyPr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000" b="0" i="1" u="none" strike="noStrike" kern="1200" cap="none" spc="0" normalizeH="0" baseline="0" noProof="0" dirty="0" smtClean="0">
                <a:ln>
                  <a:noFill/>
                </a:ln>
                <a:solidFill>
                  <a:schemeClr val="tx1"/>
                </a:solidFill>
                <a:effectLst>
                  <a:outerShdw blurRad="50000" dist="30000" dir="5400000" algn="tl" rotWithShape="0">
                    <a:srgbClr val="000000">
                      <a:alpha val="30000"/>
                    </a:srgbClr>
                  </a:outerShdw>
                </a:effectLst>
                <a:uLnTx/>
                <a:uFillTx/>
                <a:latin typeface="Calibri" pitchFamily="34" charset="0"/>
                <a:ea typeface="+mj-ea"/>
                <a:cs typeface="+mj-cs"/>
              </a:rPr>
              <a:t>Αρχαϊκή εποχή: </a:t>
            </a:r>
            <a:r>
              <a:rPr kumimoji="0" lang="el-GR" b="0" i="1" u="none" strike="noStrike" kern="1200" cap="none" spc="0" normalizeH="0" baseline="0" noProof="0" dirty="0" smtClean="0">
                <a:ln>
                  <a:noFill/>
                </a:ln>
                <a:solidFill>
                  <a:schemeClr val="tx1"/>
                </a:solidFill>
                <a:effectLst>
                  <a:outerShdw blurRad="50000" dist="30000" dir="5400000" algn="tl" rotWithShape="0">
                    <a:srgbClr val="000000">
                      <a:alpha val="30000"/>
                    </a:srgbClr>
                  </a:outerShdw>
                </a:effectLst>
                <a:uLnTx/>
                <a:uFillTx/>
                <a:latin typeface="Calibri" pitchFamily="34" charset="0"/>
                <a:ea typeface="+mj-ea"/>
                <a:cs typeface="+mj-cs"/>
              </a:rPr>
              <a:t>η πόλη</a:t>
            </a:r>
            <a:r>
              <a:rPr lang="el-GR" i="1" dirty="0" smtClean="0">
                <a:effectLst>
                  <a:outerShdw blurRad="50000" dist="30000" dir="5400000" algn="tl" rotWithShape="0">
                    <a:srgbClr val="000000">
                      <a:alpha val="30000"/>
                    </a:srgbClr>
                  </a:outerShdw>
                </a:effectLst>
                <a:latin typeface="Calibri" pitchFamily="34" charset="0"/>
                <a:ea typeface="+mj-ea"/>
                <a:cs typeface="+mj-cs"/>
              </a:rPr>
              <a:t>-κράτος</a:t>
            </a:r>
            <a:endParaRPr kumimoji="0" lang="el-GR" sz="2000" b="0" i="1" u="none" strike="noStrike" kern="1200" cap="none" spc="0" normalizeH="0" baseline="0" noProof="0" dirty="0">
              <a:ln>
                <a:noFill/>
              </a:ln>
              <a:solidFill>
                <a:schemeClr val="tx1"/>
              </a:solidFill>
              <a:effectLst>
                <a:outerShdw blurRad="50000" dist="30000" dir="5400000" algn="tl" rotWithShape="0">
                  <a:srgbClr val="000000">
                    <a:alpha val="30000"/>
                  </a:srgbClr>
                </a:outerShdw>
              </a:effectLst>
              <a:uLnTx/>
              <a:uFillTx/>
              <a:latin typeface="Calibri" pitchFamily="34" charset="0"/>
              <a:ea typeface="+mj-ea"/>
              <a:cs typeface="+mj-cs"/>
            </a:endParaRPr>
          </a:p>
        </p:txBody>
      </p:sp>
      <p:pic>
        <p:nvPicPr>
          <p:cNvPr id="8" name="7 - Εικόνα" descr="κιονας δελφων.jpg"/>
          <p:cNvPicPr>
            <a:picLocks noChangeAspect="1"/>
          </p:cNvPicPr>
          <p:nvPr/>
        </p:nvPicPr>
        <p:blipFill>
          <a:blip r:embed="rId3" cstate="print"/>
          <a:srcRect l="23196" r="22680"/>
          <a:stretch>
            <a:fillRect/>
          </a:stretch>
        </p:blipFill>
        <p:spPr>
          <a:xfrm>
            <a:off x="4071934" y="4572008"/>
            <a:ext cx="785818" cy="1938338"/>
          </a:xfrm>
          <a:prstGeom prst="rect">
            <a:avLst/>
          </a:prstGeom>
          <a:ln>
            <a:noFill/>
          </a:ln>
          <a:effectLst>
            <a:outerShdw blurRad="190500" algn="tl" rotWithShape="0">
              <a:srgbClr val="000000">
                <a:alpha val="70000"/>
              </a:srgbClr>
            </a:outerShdw>
          </a:effectLst>
        </p:spPr>
      </p:pic>
      <p:sp>
        <p:nvSpPr>
          <p:cNvPr id="10" name="9 - TextBox"/>
          <p:cNvSpPr txBox="1"/>
          <p:nvPr/>
        </p:nvSpPr>
        <p:spPr>
          <a:xfrm>
            <a:off x="5000628" y="5214950"/>
            <a:ext cx="2857520" cy="1200329"/>
          </a:xfrm>
          <a:prstGeom prst="rect">
            <a:avLst/>
          </a:prstGeom>
          <a:noFill/>
        </p:spPr>
        <p:txBody>
          <a:bodyPr wrap="square" rtlCol="0">
            <a:spAutoFit/>
          </a:bodyPr>
          <a:lstStyle/>
          <a:p>
            <a:r>
              <a:rPr lang="el-GR" b="1" i="1" dirty="0" smtClean="0">
                <a:latin typeface="Calibri" pitchFamily="34" charset="0"/>
              </a:rPr>
              <a:t>Κίονας από τριποδική βάση λέβητα</a:t>
            </a:r>
            <a:r>
              <a:rPr lang="el-GR" i="1" dirty="0" smtClean="0">
                <a:latin typeface="Calibri" pitchFamily="34" charset="0"/>
              </a:rPr>
              <a:t>: αφιερώθηκε στους Δελφούς από τους Έλληνες μετά τη νίκη στις Πλαταιές</a:t>
            </a:r>
            <a:endParaRPr lang="el-GR" b="1" i="1" dirty="0">
              <a:latin typeface="Calibri"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928662" y="857232"/>
            <a:ext cx="6500858" cy="1143000"/>
          </a:xfrm>
        </p:spPr>
        <p:txBody>
          <a:bodyPr>
            <a:normAutofit fontScale="90000"/>
          </a:bodyPr>
          <a:lstStyle/>
          <a:p>
            <a:pPr algn="ctr"/>
            <a:r>
              <a:rPr lang="el-GR" sz="2200" cap="none" dirty="0" smtClean="0">
                <a:latin typeface="Calibri" pitchFamily="34" charset="0"/>
              </a:rPr>
              <a:t>1</a:t>
            </a:r>
            <a:r>
              <a:rPr lang="el-GR" sz="2200" cap="none" baseline="30000" dirty="0" smtClean="0">
                <a:latin typeface="Calibri" pitchFamily="34" charset="0"/>
              </a:rPr>
              <a:t>η</a:t>
            </a:r>
            <a:r>
              <a:rPr lang="el-GR" sz="2200" cap="none" dirty="0" smtClean="0">
                <a:latin typeface="Calibri" pitchFamily="34" charset="0"/>
              </a:rPr>
              <a:t> εκστρατεία </a:t>
            </a:r>
            <a:r>
              <a:rPr lang="el-GR" sz="2200" b="1" cap="none" dirty="0" smtClean="0">
                <a:latin typeface="Calibri" pitchFamily="34" charset="0"/>
              </a:rPr>
              <a:t>492 </a:t>
            </a:r>
            <a:r>
              <a:rPr lang="el-GR" sz="2200" b="1" cap="none" dirty="0" err="1" smtClean="0">
                <a:latin typeface="Calibri" pitchFamily="34" charset="0"/>
              </a:rPr>
              <a:t>π.Χ.</a:t>
            </a:r>
            <a:r>
              <a:rPr lang="el-GR" sz="2200" cap="none" dirty="0" smtClean="0">
                <a:latin typeface="Calibri" pitchFamily="34" charset="0"/>
              </a:rPr>
              <a:t>: αποτυχία λόγω καταστροφής του περσικού στόλου στον Άθω</a:t>
            </a:r>
            <a:r>
              <a:rPr lang="el-GR" sz="3200" dirty="0" smtClean="0">
                <a:latin typeface="Calibri" pitchFamily="34" charset="0"/>
              </a:rPr>
              <a:t/>
            </a:r>
            <a:br>
              <a:rPr lang="el-GR" sz="3200" dirty="0" smtClean="0">
                <a:latin typeface="Calibri" pitchFamily="34" charset="0"/>
              </a:rPr>
            </a:br>
            <a:endParaRPr lang="el-GR" dirty="0"/>
          </a:p>
        </p:txBody>
      </p:sp>
      <p:pic>
        <p:nvPicPr>
          <p:cNvPr id="4" name="3 - Θέση περιεχομένου" descr="Pers1.jpg"/>
          <p:cNvPicPr>
            <a:picLocks noGrp="1" noChangeAspect="1"/>
          </p:cNvPicPr>
          <p:nvPr>
            <p:ph sz="quarter" idx="1"/>
          </p:nvPr>
        </p:nvPicPr>
        <p:blipFill>
          <a:blip r:embed="rId3" cstate="print"/>
          <a:srcRect t="6172"/>
          <a:stretch>
            <a:fillRect/>
          </a:stretch>
        </p:blipFill>
        <p:spPr>
          <a:xfrm>
            <a:off x="857224" y="1785926"/>
            <a:ext cx="6876628" cy="4000528"/>
          </a:xfrm>
        </p:spPr>
      </p:pic>
      <p:sp>
        <p:nvSpPr>
          <p:cNvPr id="6" name="1 - Τίτλος"/>
          <p:cNvSpPr txBox="1">
            <a:spLocks/>
          </p:cNvSpPr>
          <p:nvPr/>
        </p:nvSpPr>
        <p:spPr>
          <a:xfrm>
            <a:off x="5400154" y="188640"/>
            <a:ext cx="3420318" cy="576064"/>
          </a:xfrm>
          <a:prstGeom prst="rect">
            <a:avLst/>
          </a:prstGeom>
        </p:spPr>
        <p:txBody>
          <a:bodyPr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000" b="0" i="1" u="none" strike="noStrike" kern="1200" cap="none" spc="0" normalizeH="0" baseline="0" noProof="0" dirty="0" smtClean="0">
                <a:ln>
                  <a:noFill/>
                </a:ln>
                <a:solidFill>
                  <a:schemeClr val="tx1"/>
                </a:solidFill>
                <a:effectLst>
                  <a:outerShdw blurRad="50000" dist="30000" dir="5400000" algn="tl" rotWithShape="0">
                    <a:srgbClr val="000000">
                      <a:alpha val="30000"/>
                    </a:srgbClr>
                  </a:outerShdw>
                </a:effectLst>
                <a:uLnTx/>
                <a:uFillTx/>
                <a:latin typeface="Calibri" pitchFamily="34" charset="0"/>
                <a:ea typeface="+mj-ea"/>
                <a:cs typeface="+mj-cs"/>
              </a:rPr>
              <a:t>Αρχαϊκή εποχή: </a:t>
            </a:r>
            <a:r>
              <a:rPr lang="el-GR" i="1" dirty="0" smtClean="0">
                <a:effectLst>
                  <a:outerShdw blurRad="50000" dist="30000" dir="5400000" algn="tl" rotWithShape="0">
                    <a:srgbClr val="000000">
                      <a:alpha val="30000"/>
                    </a:srgbClr>
                  </a:outerShdw>
                </a:effectLst>
                <a:latin typeface="Calibri" pitchFamily="34" charset="0"/>
                <a:ea typeface="+mj-ea"/>
                <a:cs typeface="+mj-cs"/>
              </a:rPr>
              <a:t>ιστορική εξέλιξη</a:t>
            </a:r>
            <a:endParaRPr kumimoji="0" lang="el-GR" sz="2000" b="0" i="1" u="none" strike="noStrike" kern="1200" cap="none" spc="0" normalizeH="0" baseline="0" noProof="0" dirty="0">
              <a:ln>
                <a:noFill/>
              </a:ln>
              <a:solidFill>
                <a:schemeClr val="tx1"/>
              </a:solidFill>
              <a:effectLst>
                <a:outerShdw blurRad="50000" dist="30000" dir="5400000" algn="tl" rotWithShape="0">
                  <a:srgbClr val="000000">
                    <a:alpha val="30000"/>
                  </a:srgbClr>
                </a:outerShdw>
              </a:effectLst>
              <a:uLnTx/>
              <a:uFillTx/>
              <a:latin typeface="Calibri" pitchFamily="34" charset="0"/>
              <a:ea typeface="+mj-ea"/>
              <a:cs typeface="+mj-c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857232"/>
            <a:ext cx="7467600" cy="2357446"/>
          </a:xfrm>
        </p:spPr>
        <p:txBody>
          <a:bodyPr>
            <a:normAutofit/>
          </a:bodyPr>
          <a:lstStyle/>
          <a:p>
            <a:pPr>
              <a:lnSpc>
                <a:spcPct val="150000"/>
              </a:lnSpc>
            </a:pPr>
            <a:r>
              <a:rPr lang="el-GR" sz="1800" cap="none" dirty="0" smtClean="0">
                <a:latin typeface="Calibri" pitchFamily="34" charset="0"/>
              </a:rPr>
              <a:t>2</a:t>
            </a:r>
            <a:r>
              <a:rPr lang="el-GR" sz="1800" cap="none" baseline="30000" dirty="0" smtClean="0">
                <a:latin typeface="Calibri" pitchFamily="34" charset="0"/>
              </a:rPr>
              <a:t>η</a:t>
            </a:r>
            <a:r>
              <a:rPr lang="el-GR" sz="1800" cap="none" dirty="0" smtClean="0">
                <a:latin typeface="Calibri" pitchFamily="34" charset="0"/>
              </a:rPr>
              <a:t> εκστρατεία </a:t>
            </a:r>
            <a:r>
              <a:rPr lang="el-GR" sz="1800" b="1" cap="none" dirty="0" smtClean="0">
                <a:latin typeface="Calibri" pitchFamily="34" charset="0"/>
              </a:rPr>
              <a:t>490 </a:t>
            </a:r>
            <a:r>
              <a:rPr lang="el-GR" sz="1800" b="1" cap="none" dirty="0" err="1" smtClean="0">
                <a:latin typeface="Calibri" pitchFamily="34" charset="0"/>
              </a:rPr>
              <a:t>π.Χ.</a:t>
            </a:r>
            <a:r>
              <a:rPr lang="el-GR" sz="1800" cap="none" dirty="0" smtClean="0">
                <a:latin typeface="Calibri" pitchFamily="34" charset="0"/>
              </a:rPr>
              <a:t>: στόχος η τιμωρία των </a:t>
            </a:r>
            <a:r>
              <a:rPr lang="el-GR" sz="1800" cap="none" dirty="0" err="1" smtClean="0">
                <a:latin typeface="Calibri" pitchFamily="34" charset="0"/>
              </a:rPr>
              <a:t>Ερετριέων</a:t>
            </a:r>
            <a:r>
              <a:rPr lang="el-GR" sz="1800" cap="none" dirty="0" smtClean="0">
                <a:latin typeface="Calibri" pitchFamily="34" charset="0"/>
              </a:rPr>
              <a:t> και των Αθηναίων λόγω της βοήθειας στην Ιωνική Επανάσταση</a:t>
            </a:r>
            <a:br>
              <a:rPr lang="el-GR" sz="1800" cap="none" dirty="0" smtClean="0">
                <a:latin typeface="Calibri" pitchFamily="34" charset="0"/>
              </a:rPr>
            </a:br>
            <a:r>
              <a:rPr lang="el-GR" sz="1800" cap="none" dirty="0" smtClean="0">
                <a:latin typeface="Calibri" pitchFamily="34" charset="0"/>
              </a:rPr>
              <a:t>	- μάχη Μαραθώνα: ήττα Περσών από Αθηναίους και </a:t>
            </a:r>
            <a:r>
              <a:rPr lang="el-GR" sz="1800" cap="none" dirty="0" err="1" smtClean="0">
                <a:latin typeface="Calibri" pitchFamily="34" charset="0"/>
              </a:rPr>
              <a:t>Πλαταιείς</a:t>
            </a:r>
            <a:r>
              <a:rPr lang="el-GR" sz="1800" cap="none" dirty="0" smtClean="0">
                <a:latin typeface="Calibri" pitchFamily="34" charset="0"/>
              </a:rPr>
              <a:t/>
            </a:r>
            <a:br>
              <a:rPr lang="el-GR" sz="1800" cap="none" dirty="0" smtClean="0">
                <a:latin typeface="Calibri" pitchFamily="34" charset="0"/>
              </a:rPr>
            </a:br>
            <a:r>
              <a:rPr lang="el-GR" sz="1800" cap="none" dirty="0" smtClean="0">
                <a:latin typeface="Calibri" pitchFamily="34" charset="0"/>
              </a:rPr>
              <a:t>	- στρατηγική ιδιοφυία Μιλτιάδη</a:t>
            </a:r>
            <a:r>
              <a:rPr lang="el-GR" sz="2800" dirty="0" smtClean="0">
                <a:latin typeface="Calibri" pitchFamily="34" charset="0"/>
              </a:rPr>
              <a:t/>
            </a:r>
            <a:br>
              <a:rPr lang="el-GR" sz="2800" dirty="0" smtClean="0">
                <a:latin typeface="Calibri" pitchFamily="34" charset="0"/>
              </a:rPr>
            </a:br>
            <a:endParaRPr lang="el-GR" sz="2400" dirty="0"/>
          </a:p>
        </p:txBody>
      </p:sp>
      <p:pic>
        <p:nvPicPr>
          <p:cNvPr id="4" name="3 - Εικόνα" descr="Pers2.jpg"/>
          <p:cNvPicPr>
            <a:picLocks noChangeAspect="1"/>
          </p:cNvPicPr>
          <p:nvPr/>
        </p:nvPicPr>
        <p:blipFill>
          <a:blip r:embed="rId3" cstate="print"/>
          <a:srcRect t="7605"/>
          <a:stretch>
            <a:fillRect/>
          </a:stretch>
        </p:blipFill>
        <p:spPr>
          <a:xfrm>
            <a:off x="1500166" y="2786058"/>
            <a:ext cx="6215106" cy="3471724"/>
          </a:xfrm>
          <a:prstGeom prst="rect">
            <a:avLst/>
          </a:prstGeom>
        </p:spPr>
      </p:pic>
      <p:sp>
        <p:nvSpPr>
          <p:cNvPr id="8" name="1 - Τίτλος"/>
          <p:cNvSpPr txBox="1">
            <a:spLocks/>
          </p:cNvSpPr>
          <p:nvPr/>
        </p:nvSpPr>
        <p:spPr>
          <a:xfrm>
            <a:off x="5400154" y="188640"/>
            <a:ext cx="3420318" cy="576064"/>
          </a:xfrm>
          <a:prstGeom prst="rect">
            <a:avLst/>
          </a:prstGeom>
        </p:spPr>
        <p:txBody>
          <a:bodyPr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000" b="0" i="1" u="none" strike="noStrike" kern="1200" cap="none" spc="0" normalizeH="0" baseline="0" noProof="0" dirty="0" smtClean="0">
                <a:ln>
                  <a:noFill/>
                </a:ln>
                <a:solidFill>
                  <a:schemeClr val="tx1"/>
                </a:solidFill>
                <a:effectLst>
                  <a:outerShdw blurRad="50000" dist="30000" dir="5400000" algn="tl" rotWithShape="0">
                    <a:srgbClr val="000000">
                      <a:alpha val="30000"/>
                    </a:srgbClr>
                  </a:outerShdw>
                </a:effectLst>
                <a:uLnTx/>
                <a:uFillTx/>
                <a:latin typeface="Calibri" pitchFamily="34" charset="0"/>
                <a:ea typeface="+mj-ea"/>
                <a:cs typeface="+mj-cs"/>
              </a:rPr>
              <a:t>Αρχαϊκή εποχή: </a:t>
            </a:r>
            <a:r>
              <a:rPr lang="el-GR" i="1" dirty="0" smtClean="0">
                <a:effectLst>
                  <a:outerShdw blurRad="50000" dist="30000" dir="5400000" algn="tl" rotWithShape="0">
                    <a:srgbClr val="000000">
                      <a:alpha val="30000"/>
                    </a:srgbClr>
                  </a:outerShdw>
                </a:effectLst>
                <a:latin typeface="Calibri" pitchFamily="34" charset="0"/>
                <a:ea typeface="+mj-ea"/>
                <a:cs typeface="+mj-cs"/>
              </a:rPr>
              <a:t>ιστορική εξέλιξη</a:t>
            </a:r>
            <a:endParaRPr kumimoji="0" lang="el-GR" sz="2000" b="0" i="1" u="none" strike="noStrike" kern="1200" cap="none" spc="0" normalizeH="0" baseline="0" noProof="0" dirty="0">
              <a:ln>
                <a:noFill/>
              </a:ln>
              <a:solidFill>
                <a:schemeClr val="tx1"/>
              </a:solidFill>
              <a:effectLst>
                <a:outerShdw blurRad="50000" dist="30000" dir="5400000" algn="tl" rotWithShape="0">
                  <a:srgbClr val="000000">
                    <a:alpha val="30000"/>
                  </a:srgbClr>
                </a:outerShdw>
              </a:effectLst>
              <a:uLnTx/>
              <a:uFillTx/>
              <a:latin typeface="Calibri" pitchFamily="34" charset="0"/>
              <a:ea typeface="+mj-ea"/>
              <a:cs typeface="+mj-c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571472" y="1714488"/>
            <a:ext cx="7467600" cy="3643338"/>
          </a:xfrm>
        </p:spPr>
        <p:txBody>
          <a:bodyPr>
            <a:normAutofit/>
          </a:bodyPr>
          <a:lstStyle/>
          <a:p>
            <a:pPr>
              <a:buNone/>
            </a:pPr>
            <a:r>
              <a:rPr lang="el-GR" dirty="0" smtClean="0"/>
              <a:t>	</a:t>
            </a:r>
            <a:r>
              <a:rPr lang="el-GR" dirty="0" smtClean="0">
                <a:latin typeface="Calibri" pitchFamily="34" charset="0"/>
              </a:rPr>
              <a:t>Οι Περσικοί πόλεμοι</a:t>
            </a:r>
          </a:p>
          <a:p>
            <a:pPr>
              <a:lnSpc>
                <a:spcPct val="160000"/>
              </a:lnSpc>
              <a:buNone/>
            </a:pPr>
            <a:r>
              <a:rPr lang="el-GR" dirty="0" smtClean="0">
                <a:latin typeface="Calibri" pitchFamily="34" charset="0"/>
              </a:rPr>
              <a:t>	</a:t>
            </a:r>
            <a:r>
              <a:rPr lang="el-GR" sz="2000" dirty="0" smtClean="0">
                <a:latin typeface="Calibri" pitchFamily="34" charset="0"/>
              </a:rPr>
              <a:t> - πριν την 3</a:t>
            </a:r>
            <a:r>
              <a:rPr lang="el-GR" sz="2000" baseline="30000" dirty="0" smtClean="0">
                <a:latin typeface="Calibri" pitchFamily="34" charset="0"/>
              </a:rPr>
              <a:t>η</a:t>
            </a:r>
            <a:r>
              <a:rPr lang="el-GR" sz="2000" dirty="0" smtClean="0">
                <a:latin typeface="Calibri" pitchFamily="34" charset="0"/>
              </a:rPr>
              <a:t> εκστρατεία παρεμβάλλεται Συνέδριο της Κορίνθου 481 </a:t>
            </a:r>
            <a:r>
              <a:rPr lang="el-GR" sz="2000" dirty="0" err="1" smtClean="0">
                <a:latin typeface="Calibri" pitchFamily="34" charset="0"/>
              </a:rPr>
              <a:t>π.Χ.</a:t>
            </a:r>
            <a:r>
              <a:rPr lang="el-GR" sz="2000" dirty="0" smtClean="0">
                <a:latin typeface="Calibri" pitchFamily="34" charset="0"/>
              </a:rPr>
              <a:t> – σύμπηξη πανελλήνιας  αμυντικής  συμμαχίας </a:t>
            </a:r>
          </a:p>
          <a:p>
            <a:pPr>
              <a:lnSpc>
                <a:spcPct val="160000"/>
              </a:lnSpc>
              <a:buNone/>
            </a:pPr>
            <a:r>
              <a:rPr lang="el-GR" sz="2000" dirty="0" smtClean="0">
                <a:latin typeface="Calibri" pitchFamily="34" charset="0"/>
              </a:rPr>
              <a:t>	- δε συμμετέχουν όλες οι ελληνικές πόλεις-κράτη ούτε όλα τα βασίλεια (έθνη), κάποιες παραδίδονται στους Πέρσες</a:t>
            </a:r>
          </a:p>
          <a:p>
            <a:pPr>
              <a:buNone/>
            </a:pPr>
            <a:endParaRPr lang="el-GR" sz="2000" dirty="0" smtClean="0">
              <a:latin typeface="Calibri" pitchFamily="34" charset="0"/>
            </a:endParaRPr>
          </a:p>
          <a:p>
            <a:pPr>
              <a:buNone/>
            </a:pPr>
            <a:endParaRPr lang="el-GR" sz="2000" dirty="0" smtClean="0">
              <a:latin typeface="Calibri" pitchFamily="34" charset="0"/>
            </a:endParaRPr>
          </a:p>
          <a:p>
            <a:pPr>
              <a:buNone/>
            </a:pPr>
            <a:endParaRPr lang="el-GR" sz="2000" dirty="0" smtClean="0">
              <a:latin typeface="Calibri" pitchFamily="34" charset="0"/>
            </a:endParaRPr>
          </a:p>
        </p:txBody>
      </p:sp>
      <p:sp>
        <p:nvSpPr>
          <p:cNvPr id="8" name="1 - Τίτλος"/>
          <p:cNvSpPr txBox="1">
            <a:spLocks/>
          </p:cNvSpPr>
          <p:nvPr/>
        </p:nvSpPr>
        <p:spPr>
          <a:xfrm>
            <a:off x="5400154" y="188640"/>
            <a:ext cx="3420318" cy="576064"/>
          </a:xfrm>
          <a:prstGeom prst="rect">
            <a:avLst/>
          </a:prstGeom>
        </p:spPr>
        <p:txBody>
          <a:bodyPr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000" b="0" i="1" u="none" strike="noStrike" kern="1200" cap="none" spc="0" normalizeH="0" baseline="0" noProof="0" dirty="0" smtClean="0">
                <a:ln>
                  <a:noFill/>
                </a:ln>
                <a:solidFill>
                  <a:schemeClr val="tx1"/>
                </a:solidFill>
                <a:effectLst>
                  <a:outerShdw blurRad="50000" dist="30000" dir="5400000" algn="tl" rotWithShape="0">
                    <a:srgbClr val="000000">
                      <a:alpha val="30000"/>
                    </a:srgbClr>
                  </a:outerShdw>
                </a:effectLst>
                <a:uLnTx/>
                <a:uFillTx/>
                <a:latin typeface="Calibri" pitchFamily="34" charset="0"/>
                <a:ea typeface="+mj-ea"/>
                <a:cs typeface="+mj-cs"/>
              </a:rPr>
              <a:t>Αρχαϊκή εποχή: </a:t>
            </a:r>
            <a:r>
              <a:rPr lang="el-GR" i="1" dirty="0" smtClean="0">
                <a:effectLst>
                  <a:outerShdw blurRad="50000" dist="30000" dir="5400000" algn="tl" rotWithShape="0">
                    <a:srgbClr val="000000">
                      <a:alpha val="30000"/>
                    </a:srgbClr>
                  </a:outerShdw>
                </a:effectLst>
                <a:latin typeface="Calibri" pitchFamily="34" charset="0"/>
                <a:ea typeface="+mj-ea"/>
                <a:cs typeface="+mj-cs"/>
              </a:rPr>
              <a:t>ιστορική εξέλιξη</a:t>
            </a:r>
            <a:endParaRPr kumimoji="0" lang="el-GR" sz="2000" b="0" i="1" u="none" strike="noStrike" kern="1200" cap="none" spc="0" normalizeH="0" baseline="0" noProof="0" dirty="0">
              <a:ln>
                <a:noFill/>
              </a:ln>
              <a:solidFill>
                <a:schemeClr val="tx1"/>
              </a:solidFill>
              <a:effectLst>
                <a:outerShdw blurRad="50000" dist="30000" dir="5400000" algn="tl" rotWithShape="0">
                  <a:srgbClr val="000000">
                    <a:alpha val="30000"/>
                  </a:srgbClr>
                </a:outerShdw>
              </a:effectLst>
              <a:uLnTx/>
              <a:uFillTx/>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1071546"/>
            <a:ext cx="7467600" cy="2500322"/>
          </a:xfrm>
        </p:spPr>
        <p:txBody>
          <a:bodyPr>
            <a:noAutofit/>
          </a:bodyPr>
          <a:lstStyle/>
          <a:p>
            <a:r>
              <a:rPr lang="el-GR" sz="2000" cap="none" dirty="0" smtClean="0">
                <a:latin typeface="Calibri" pitchFamily="34" charset="0"/>
              </a:rPr>
              <a:t>3</a:t>
            </a:r>
            <a:r>
              <a:rPr lang="el-GR" sz="2000" cap="none" baseline="30000" dirty="0" smtClean="0">
                <a:latin typeface="Calibri" pitchFamily="34" charset="0"/>
              </a:rPr>
              <a:t>η</a:t>
            </a:r>
            <a:r>
              <a:rPr lang="el-GR" sz="2000" cap="none" dirty="0" smtClean="0">
                <a:latin typeface="Calibri" pitchFamily="34" charset="0"/>
              </a:rPr>
              <a:t> εκστρατεία 480-479 </a:t>
            </a:r>
            <a:r>
              <a:rPr lang="el-GR" sz="2000" cap="none" dirty="0" err="1" smtClean="0">
                <a:latin typeface="Calibri" pitchFamily="34" charset="0"/>
              </a:rPr>
              <a:t>π.Χ.</a:t>
            </a:r>
            <a:r>
              <a:rPr lang="el-GR" sz="2000" cap="none" dirty="0" smtClean="0">
                <a:latin typeface="Calibri" pitchFamily="34" charset="0"/>
              </a:rPr>
              <a:t>: οργάνωση από Ξέρξη με τεράστια στρατιά</a:t>
            </a:r>
            <a:br>
              <a:rPr lang="el-GR" sz="2000" cap="none" dirty="0" smtClean="0">
                <a:latin typeface="Calibri" pitchFamily="34" charset="0"/>
              </a:rPr>
            </a:br>
            <a:r>
              <a:rPr lang="el-GR" sz="2000" cap="none" dirty="0" smtClean="0">
                <a:latin typeface="Calibri" pitchFamily="34" charset="0"/>
              </a:rPr>
              <a:t>	- μάχες: 	Θερμοπυλών (Λεωνίδας)</a:t>
            </a:r>
            <a:br>
              <a:rPr lang="el-GR" sz="2000" cap="none" dirty="0" smtClean="0">
                <a:latin typeface="Calibri" pitchFamily="34" charset="0"/>
              </a:rPr>
            </a:br>
            <a:r>
              <a:rPr lang="el-GR" sz="2000" cap="none" dirty="0" smtClean="0">
                <a:latin typeface="Calibri" pitchFamily="34" charset="0"/>
              </a:rPr>
              <a:t>		Αρτεμίσιο</a:t>
            </a:r>
            <a:br>
              <a:rPr lang="el-GR" sz="2000" cap="none" dirty="0" smtClean="0">
                <a:latin typeface="Calibri" pitchFamily="34" charset="0"/>
              </a:rPr>
            </a:br>
            <a:r>
              <a:rPr lang="el-GR" sz="2000" cap="none" dirty="0" smtClean="0">
                <a:latin typeface="Calibri" pitchFamily="34" charset="0"/>
              </a:rPr>
              <a:t>		Σαλαμίνα (Θεμιστοκλής)</a:t>
            </a:r>
            <a:br>
              <a:rPr lang="el-GR" sz="2000" cap="none" dirty="0" smtClean="0">
                <a:latin typeface="Calibri" pitchFamily="34" charset="0"/>
              </a:rPr>
            </a:br>
            <a:r>
              <a:rPr lang="el-GR" sz="2000" cap="none" dirty="0" smtClean="0">
                <a:latin typeface="Calibri" pitchFamily="34" charset="0"/>
              </a:rPr>
              <a:t>		Πλαταιές (Παυσανίας)</a:t>
            </a:r>
            <a:br>
              <a:rPr lang="el-GR" sz="2000" cap="none" dirty="0" smtClean="0">
                <a:latin typeface="Calibri" pitchFamily="34" charset="0"/>
              </a:rPr>
            </a:br>
            <a:r>
              <a:rPr lang="el-GR" sz="2000" cap="none" dirty="0" smtClean="0">
                <a:latin typeface="Calibri" pitchFamily="34" charset="0"/>
              </a:rPr>
              <a:t>		Μυκάλη</a:t>
            </a:r>
            <a:br>
              <a:rPr lang="el-GR" sz="2000" cap="none" dirty="0" smtClean="0">
                <a:latin typeface="Calibri" pitchFamily="34" charset="0"/>
              </a:rPr>
            </a:br>
            <a:r>
              <a:rPr lang="el-GR" sz="2000" cap="none" dirty="0" smtClean="0">
                <a:latin typeface="Calibri" pitchFamily="34" charset="0"/>
              </a:rPr>
              <a:t>		Ιμέρα (στη Σικελία εναντίον Καρχηδονίων)</a:t>
            </a:r>
            <a:endParaRPr lang="el-GR" sz="1800" cap="none" dirty="0"/>
          </a:p>
        </p:txBody>
      </p:sp>
      <p:pic>
        <p:nvPicPr>
          <p:cNvPr id="6" name="5 - Εικόνα" descr="Pers3.jpg"/>
          <p:cNvPicPr>
            <a:picLocks noChangeAspect="1"/>
          </p:cNvPicPr>
          <p:nvPr/>
        </p:nvPicPr>
        <p:blipFill>
          <a:blip r:embed="rId3" cstate="print"/>
          <a:srcRect t="7706"/>
          <a:stretch>
            <a:fillRect/>
          </a:stretch>
        </p:blipFill>
        <p:spPr>
          <a:xfrm>
            <a:off x="142844" y="3857628"/>
            <a:ext cx="4349314" cy="2495549"/>
          </a:xfrm>
          <a:prstGeom prst="rect">
            <a:avLst/>
          </a:prstGeom>
        </p:spPr>
      </p:pic>
      <p:pic>
        <p:nvPicPr>
          <p:cNvPr id="7" name="6 - Εικόνα" descr="Pers4.jpg"/>
          <p:cNvPicPr>
            <a:picLocks noChangeAspect="1"/>
          </p:cNvPicPr>
          <p:nvPr/>
        </p:nvPicPr>
        <p:blipFill>
          <a:blip r:embed="rId4" cstate="print"/>
          <a:srcRect t="8663"/>
          <a:stretch>
            <a:fillRect/>
          </a:stretch>
        </p:blipFill>
        <p:spPr>
          <a:xfrm>
            <a:off x="4572000" y="3857628"/>
            <a:ext cx="4374675" cy="2473967"/>
          </a:xfrm>
          <a:prstGeom prst="rect">
            <a:avLst/>
          </a:prstGeom>
        </p:spPr>
      </p:pic>
      <p:sp>
        <p:nvSpPr>
          <p:cNvPr id="9" name="1 - Τίτλος"/>
          <p:cNvSpPr txBox="1">
            <a:spLocks/>
          </p:cNvSpPr>
          <p:nvPr/>
        </p:nvSpPr>
        <p:spPr>
          <a:xfrm>
            <a:off x="5400154" y="188640"/>
            <a:ext cx="3420318" cy="576064"/>
          </a:xfrm>
          <a:prstGeom prst="rect">
            <a:avLst/>
          </a:prstGeom>
        </p:spPr>
        <p:txBody>
          <a:bodyPr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000" b="0" i="1" u="none" strike="noStrike" kern="1200" cap="none" spc="0" normalizeH="0" baseline="0" noProof="0" dirty="0" smtClean="0">
                <a:ln>
                  <a:noFill/>
                </a:ln>
                <a:solidFill>
                  <a:schemeClr val="tx1"/>
                </a:solidFill>
                <a:effectLst>
                  <a:outerShdw blurRad="50000" dist="30000" dir="5400000" algn="tl" rotWithShape="0">
                    <a:srgbClr val="000000">
                      <a:alpha val="30000"/>
                    </a:srgbClr>
                  </a:outerShdw>
                </a:effectLst>
                <a:uLnTx/>
                <a:uFillTx/>
                <a:latin typeface="Calibri" pitchFamily="34" charset="0"/>
                <a:ea typeface="+mj-ea"/>
                <a:cs typeface="+mj-cs"/>
              </a:rPr>
              <a:t>Αρχαϊκή εποχή: </a:t>
            </a:r>
            <a:r>
              <a:rPr lang="el-GR" i="1" dirty="0" smtClean="0">
                <a:effectLst>
                  <a:outerShdw blurRad="50000" dist="30000" dir="5400000" algn="tl" rotWithShape="0">
                    <a:srgbClr val="000000">
                      <a:alpha val="30000"/>
                    </a:srgbClr>
                  </a:outerShdw>
                </a:effectLst>
                <a:latin typeface="Calibri" pitchFamily="34" charset="0"/>
                <a:ea typeface="+mj-ea"/>
                <a:cs typeface="+mj-cs"/>
              </a:rPr>
              <a:t>ιστορική εξέλιξη</a:t>
            </a:r>
            <a:endParaRPr kumimoji="0" lang="el-GR" sz="2000" b="0" i="1" u="none" strike="noStrike" kern="1200" cap="none" spc="0" normalizeH="0" baseline="0" noProof="0" dirty="0">
              <a:ln>
                <a:noFill/>
              </a:ln>
              <a:solidFill>
                <a:schemeClr val="tx1"/>
              </a:solidFill>
              <a:effectLst>
                <a:outerShdw blurRad="50000" dist="30000" dir="5400000" algn="tl" rotWithShape="0">
                  <a:srgbClr val="000000">
                    <a:alpha val="30000"/>
                  </a:srgbClr>
                </a:outerShdw>
              </a:effectLst>
              <a:uLnTx/>
              <a:uFillTx/>
              <a:latin typeface="Calibri" pitchFamily="34" charset="0"/>
              <a:ea typeface="+mj-ea"/>
              <a:cs typeface="+mj-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1 - Τίτλος"/>
          <p:cNvSpPr txBox="1">
            <a:spLocks/>
          </p:cNvSpPr>
          <p:nvPr/>
        </p:nvSpPr>
        <p:spPr>
          <a:xfrm>
            <a:off x="5292080" y="188640"/>
            <a:ext cx="3384376" cy="576064"/>
          </a:xfrm>
          <a:prstGeom prst="rect">
            <a:avLst/>
          </a:prstGeom>
        </p:spPr>
        <p:txBody>
          <a:bodyPr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000" b="0" i="1" u="none" strike="noStrike" kern="1200" cap="none" spc="0" normalizeH="0" baseline="0" noProof="0" dirty="0" smtClean="0">
                <a:ln>
                  <a:noFill/>
                </a:ln>
                <a:solidFill>
                  <a:schemeClr val="tx1"/>
                </a:solidFill>
                <a:effectLst>
                  <a:outerShdw blurRad="50000" dist="30000" dir="5400000" algn="tl" rotWithShape="0">
                    <a:srgbClr val="000000">
                      <a:alpha val="30000"/>
                    </a:srgbClr>
                  </a:outerShdw>
                </a:effectLst>
                <a:uLnTx/>
                <a:uFillTx/>
                <a:latin typeface="Calibri" pitchFamily="34" charset="0"/>
                <a:ea typeface="+mj-ea"/>
                <a:cs typeface="+mj-cs"/>
              </a:rPr>
              <a:t>Αρχαϊκή εποχή:</a:t>
            </a:r>
            <a:r>
              <a:rPr kumimoji="0" lang="el-GR" sz="2000" b="0" i="1" u="none" strike="noStrike" kern="1200" cap="none" spc="0" normalizeH="0" noProof="0" dirty="0" smtClean="0">
                <a:ln>
                  <a:noFill/>
                </a:ln>
                <a:solidFill>
                  <a:schemeClr val="tx1"/>
                </a:solidFill>
                <a:effectLst>
                  <a:outerShdw blurRad="50000" dist="30000" dir="5400000" algn="tl" rotWithShape="0">
                    <a:srgbClr val="000000">
                      <a:alpha val="30000"/>
                    </a:srgbClr>
                  </a:outerShdw>
                </a:effectLst>
                <a:uLnTx/>
                <a:uFillTx/>
                <a:latin typeface="Calibri" pitchFamily="34" charset="0"/>
                <a:ea typeface="+mj-ea"/>
                <a:cs typeface="+mj-cs"/>
              </a:rPr>
              <a:t> η πόλη-κράτος</a:t>
            </a:r>
            <a:endParaRPr kumimoji="0" lang="el-GR" sz="2000" b="0" i="1" u="none" strike="noStrike" kern="1200" cap="none" spc="0" normalizeH="0" baseline="0" noProof="0" dirty="0">
              <a:ln>
                <a:noFill/>
              </a:ln>
              <a:solidFill>
                <a:schemeClr val="tx1"/>
              </a:solidFill>
              <a:effectLst>
                <a:outerShdw blurRad="50000" dist="30000" dir="5400000" algn="tl" rotWithShape="0">
                  <a:srgbClr val="000000">
                    <a:alpha val="30000"/>
                  </a:srgbClr>
                </a:outerShdw>
              </a:effectLst>
              <a:uLnTx/>
              <a:uFillTx/>
              <a:latin typeface="Calibri" pitchFamily="34" charset="0"/>
              <a:ea typeface="+mj-ea"/>
              <a:cs typeface="+mj-cs"/>
            </a:endParaRPr>
          </a:p>
        </p:txBody>
      </p:sp>
      <p:sp>
        <p:nvSpPr>
          <p:cNvPr id="7" name="2 - Υπότιτλος"/>
          <p:cNvSpPr txBox="1">
            <a:spLocks/>
          </p:cNvSpPr>
          <p:nvPr/>
        </p:nvSpPr>
        <p:spPr>
          <a:xfrm>
            <a:off x="611560" y="1052736"/>
            <a:ext cx="7848872" cy="5472608"/>
          </a:xfrm>
          <a:prstGeom prst="rect">
            <a:avLst/>
          </a:prstGeom>
        </p:spPr>
        <p:txBody>
          <a:bodyPr vert="horz">
            <a:normAutofit fontScale="92500"/>
          </a:bodyPr>
          <a:lstStyle/>
          <a:p>
            <a:pPr marL="274320" marR="0" lvl="0" indent="-274320" algn="l" defTabSz="914400" rtl="0" eaLnBrk="1" fontAlgn="auto" latinLnBrk="0" hangingPunct="1">
              <a:lnSpc>
                <a:spcPct val="150000"/>
              </a:lnSpc>
              <a:spcBef>
                <a:spcPts val="600"/>
              </a:spcBef>
              <a:spcAft>
                <a:spcPts val="0"/>
              </a:spcAft>
              <a:buClr>
                <a:schemeClr val="accent1"/>
              </a:buClr>
              <a:buSzPct val="70000"/>
              <a:buFont typeface="Wingdings"/>
              <a:buChar char=""/>
              <a:tabLst/>
              <a:defRPr/>
            </a:pPr>
            <a:r>
              <a:rPr kumimoji="0" lang="el-GR" sz="2600" b="1" i="0" u="none" strike="noStrike" kern="1200" cap="none" spc="0" normalizeH="0" baseline="0" noProof="0" dirty="0" smtClean="0">
                <a:ln>
                  <a:noFill/>
                </a:ln>
                <a:solidFill>
                  <a:srgbClr val="002060"/>
                </a:solidFill>
                <a:effectLst/>
                <a:uLnTx/>
                <a:uFillTx/>
                <a:latin typeface="Calibri" pitchFamily="34" charset="0"/>
                <a:ea typeface="+mn-ea"/>
                <a:cs typeface="+mn-cs"/>
              </a:rPr>
              <a:t>Η γένεση της πόλης</a:t>
            </a:r>
            <a:r>
              <a:rPr lang="el-GR" sz="2600" b="1" dirty="0" smtClean="0">
                <a:solidFill>
                  <a:srgbClr val="002060"/>
                </a:solidFill>
                <a:latin typeface="Calibri" pitchFamily="34" charset="0"/>
              </a:rPr>
              <a:t>-κράτους </a:t>
            </a:r>
            <a:r>
              <a:rPr lang="el-GR" sz="2000" dirty="0" smtClean="0">
                <a:solidFill>
                  <a:srgbClr val="002060"/>
                </a:solidFill>
                <a:latin typeface="Calibri" pitchFamily="34" charset="0"/>
              </a:rPr>
              <a:t>(στο εγχειρίδιο </a:t>
            </a:r>
            <a:r>
              <a:rPr lang="el-GR" sz="2000" i="1" dirty="0" smtClean="0">
                <a:solidFill>
                  <a:srgbClr val="002060"/>
                </a:solidFill>
                <a:latin typeface="Calibri" pitchFamily="34" charset="0"/>
              </a:rPr>
              <a:t>Η οικονομική και κοινωνική οργάνωση</a:t>
            </a:r>
            <a:r>
              <a:rPr lang="el-GR" sz="2000" dirty="0" smtClean="0">
                <a:solidFill>
                  <a:srgbClr val="002060"/>
                </a:solidFill>
                <a:latin typeface="Calibri" pitchFamily="34" charset="0"/>
              </a:rPr>
              <a:t>, σ.86)</a:t>
            </a:r>
            <a:endParaRPr kumimoji="0" lang="el-GR" sz="2600" i="0" u="none" strike="noStrike" kern="1200" cap="none" spc="0" normalizeH="0" baseline="0" noProof="0" dirty="0" smtClean="0">
              <a:ln>
                <a:noFill/>
              </a:ln>
              <a:solidFill>
                <a:srgbClr val="002060"/>
              </a:solidFill>
              <a:effectLst/>
              <a:uLnTx/>
              <a:uFillTx/>
              <a:latin typeface="Calibri" pitchFamily="34" charset="0"/>
              <a:ea typeface="+mn-ea"/>
              <a:cs typeface="+mn-cs"/>
            </a:endParaRPr>
          </a:p>
          <a:p>
            <a:pPr marL="274320" marR="0" lvl="0" indent="-274320" algn="l" defTabSz="914400" rtl="0" eaLnBrk="1" fontAlgn="auto" latinLnBrk="0" hangingPunct="1">
              <a:lnSpc>
                <a:spcPct val="150000"/>
              </a:lnSpc>
              <a:spcBef>
                <a:spcPts val="600"/>
              </a:spcBef>
              <a:spcAft>
                <a:spcPts val="0"/>
              </a:spcAft>
              <a:buClr>
                <a:schemeClr val="accent1"/>
              </a:buClr>
              <a:buSzPct val="70000"/>
              <a:tabLst/>
              <a:defRPr/>
            </a:pPr>
            <a:r>
              <a:rPr lang="el-GR" sz="2000" dirty="0" smtClean="0">
                <a:latin typeface="Calibri" pitchFamily="34" charset="0"/>
              </a:rPr>
              <a:t>α. στη Μ. Ασία κατά τον πρώτο αποικισμό:	</a:t>
            </a:r>
          </a:p>
          <a:p>
            <a:pPr marL="274320" marR="0" lvl="0" indent="-274320" algn="l" defTabSz="914400" rtl="0" eaLnBrk="1" fontAlgn="auto" latinLnBrk="0" hangingPunct="1">
              <a:lnSpc>
                <a:spcPct val="150000"/>
              </a:lnSpc>
              <a:spcBef>
                <a:spcPts val="600"/>
              </a:spcBef>
              <a:spcAft>
                <a:spcPts val="0"/>
              </a:spcAft>
              <a:buClr>
                <a:schemeClr val="accent1"/>
              </a:buClr>
              <a:buSzPct val="70000"/>
              <a:tabLst/>
              <a:defRPr/>
            </a:pPr>
            <a:r>
              <a:rPr lang="el-GR" sz="2000" dirty="0" smtClean="0">
                <a:latin typeface="Calibri" pitchFamily="34" charset="0"/>
              </a:rPr>
              <a:t>	- αυτονόμηση τμημάτων φύλων – π.χ. τμήμα των Ιώνων στη Μ. Ασία</a:t>
            </a:r>
          </a:p>
          <a:p>
            <a:pPr marL="274320" marR="0" lvl="0" indent="-274320" algn="l" defTabSz="914400" rtl="0" eaLnBrk="1" fontAlgn="auto" latinLnBrk="0" hangingPunct="1">
              <a:lnSpc>
                <a:spcPct val="150000"/>
              </a:lnSpc>
              <a:spcBef>
                <a:spcPts val="600"/>
              </a:spcBef>
              <a:spcAft>
                <a:spcPts val="0"/>
              </a:spcAft>
              <a:buClr>
                <a:schemeClr val="accent1"/>
              </a:buClr>
              <a:buSzPct val="70000"/>
              <a:tabLst/>
              <a:defRPr/>
            </a:pPr>
            <a:r>
              <a:rPr kumimoji="0" lang="el-GR" sz="2000" i="0" u="none" strike="noStrike" kern="1200" cap="none" spc="0" normalizeH="0" baseline="0" noProof="0" dirty="0" smtClean="0">
                <a:ln>
                  <a:noFill/>
                </a:ln>
                <a:effectLst/>
                <a:uLnTx/>
                <a:uFillTx/>
                <a:latin typeface="Calibri" pitchFamily="34" charset="0"/>
                <a:ea typeface="+mn-ea"/>
                <a:cs typeface="+mn-cs"/>
              </a:rPr>
              <a:t>	-</a:t>
            </a:r>
            <a:r>
              <a:rPr kumimoji="0" lang="el-GR" sz="2000" i="0" u="none" strike="noStrike" kern="1200" cap="none" spc="0" normalizeH="0" noProof="0" dirty="0" smtClean="0">
                <a:ln>
                  <a:noFill/>
                </a:ln>
                <a:effectLst/>
                <a:uLnTx/>
                <a:uFillTx/>
                <a:latin typeface="Calibri" pitchFamily="34" charset="0"/>
                <a:ea typeface="+mn-ea"/>
                <a:cs typeface="+mn-cs"/>
              </a:rPr>
              <a:t> μόνιμη εγκατάσταση σε πόλη – π.χ. Ίωνες στη Μίλητο</a:t>
            </a:r>
          </a:p>
          <a:p>
            <a:pPr marL="274320" marR="0" lvl="0" indent="-274320" algn="l" defTabSz="914400" rtl="0" eaLnBrk="1" fontAlgn="auto" latinLnBrk="0" hangingPunct="1">
              <a:lnSpc>
                <a:spcPct val="150000"/>
              </a:lnSpc>
              <a:spcBef>
                <a:spcPts val="600"/>
              </a:spcBef>
              <a:spcAft>
                <a:spcPts val="0"/>
              </a:spcAft>
              <a:buClr>
                <a:schemeClr val="accent1"/>
              </a:buClr>
              <a:buSzPct val="70000"/>
              <a:tabLst/>
              <a:defRPr/>
            </a:pPr>
            <a:r>
              <a:rPr lang="el-GR" sz="2000" baseline="0" dirty="0" smtClean="0">
                <a:latin typeface="Calibri" pitchFamily="34" charset="0"/>
              </a:rPr>
              <a:t>	-</a:t>
            </a:r>
            <a:r>
              <a:rPr lang="el-GR" sz="2000" dirty="0" smtClean="0">
                <a:latin typeface="Calibri" pitchFamily="34" charset="0"/>
              </a:rPr>
              <a:t> ανάμιξη με άλλα φύλα</a:t>
            </a:r>
          </a:p>
          <a:p>
            <a:pPr marL="274320" marR="0" lvl="0" indent="-274320" algn="l" defTabSz="914400" rtl="0" eaLnBrk="1" fontAlgn="auto" latinLnBrk="0" hangingPunct="1">
              <a:lnSpc>
                <a:spcPct val="150000"/>
              </a:lnSpc>
              <a:spcBef>
                <a:spcPts val="600"/>
              </a:spcBef>
              <a:spcAft>
                <a:spcPts val="0"/>
              </a:spcAft>
              <a:buClr>
                <a:schemeClr val="accent1"/>
              </a:buClr>
              <a:buSzPct val="70000"/>
              <a:tabLst/>
              <a:defRPr/>
            </a:pPr>
            <a:r>
              <a:rPr kumimoji="0" lang="el-GR" sz="2000" i="0" u="none" strike="noStrike" kern="1200" cap="none" spc="0" normalizeH="0" baseline="0" noProof="0" dirty="0" smtClean="0">
                <a:ln>
                  <a:noFill/>
                </a:ln>
                <a:effectLst/>
                <a:uLnTx/>
                <a:uFillTx/>
                <a:latin typeface="Calibri" pitchFamily="34" charset="0"/>
                <a:ea typeface="+mn-ea"/>
                <a:cs typeface="+mn-cs"/>
              </a:rPr>
              <a:t>	-</a:t>
            </a:r>
            <a:r>
              <a:rPr kumimoji="0" lang="el-GR" sz="2000" i="0" u="none" strike="noStrike" kern="1200" cap="none" spc="0" normalizeH="0" noProof="0" dirty="0" smtClean="0">
                <a:ln>
                  <a:noFill/>
                </a:ln>
                <a:effectLst/>
                <a:uLnTx/>
                <a:uFillTx/>
                <a:latin typeface="Calibri" pitchFamily="34" charset="0"/>
                <a:ea typeface="+mn-ea"/>
                <a:cs typeface="+mn-cs"/>
              </a:rPr>
              <a:t> δημιουργία πόλεων-κρατών</a:t>
            </a:r>
          </a:p>
          <a:p>
            <a:pPr marL="274320" marR="0" lvl="0" indent="-274320" algn="l" defTabSz="914400" rtl="0" eaLnBrk="1" fontAlgn="auto" latinLnBrk="0" hangingPunct="1">
              <a:lnSpc>
                <a:spcPct val="150000"/>
              </a:lnSpc>
              <a:spcBef>
                <a:spcPts val="600"/>
              </a:spcBef>
              <a:spcAft>
                <a:spcPts val="0"/>
              </a:spcAft>
              <a:buClr>
                <a:schemeClr val="accent1"/>
              </a:buClr>
              <a:buSzPct val="70000"/>
              <a:tabLst/>
              <a:defRPr/>
            </a:pPr>
            <a:r>
              <a:rPr lang="el-GR" sz="2000" b="1" baseline="0" dirty="0" smtClean="0">
                <a:latin typeface="Calibri" pitchFamily="34" charset="0"/>
              </a:rPr>
              <a:t>Επεξήγηση</a:t>
            </a:r>
            <a:r>
              <a:rPr lang="el-GR" sz="2000" baseline="0" dirty="0" smtClean="0">
                <a:latin typeface="Calibri" pitchFamily="34" charset="0"/>
              </a:rPr>
              <a:t>:</a:t>
            </a:r>
            <a:r>
              <a:rPr lang="el-GR" sz="2000" dirty="0" smtClean="0">
                <a:latin typeface="Calibri" pitchFamily="34" charset="0"/>
              </a:rPr>
              <a:t> η δημιουργία πόλεων-κρατών οφείλεται στην εγκατάσταση σε συγκεκριμένο χώρο (πόλη ή περιοχή με πόλη) ο οποίος μάλιστα τειχίζεται για να προστατευθεί από τους γηγενείς και στην αυτονόμηση από το φύλο και την αποσύνδεση από τον φυλετικό αρχηγό (δημιουργία πολιτεύματος)</a:t>
            </a:r>
          </a:p>
          <a:p>
            <a:pPr marL="274320" marR="0" lvl="0" indent="-274320" algn="l" defTabSz="914400" rtl="0" eaLnBrk="1" fontAlgn="auto" latinLnBrk="0" hangingPunct="1">
              <a:lnSpc>
                <a:spcPct val="150000"/>
              </a:lnSpc>
              <a:spcBef>
                <a:spcPts val="600"/>
              </a:spcBef>
              <a:spcAft>
                <a:spcPts val="0"/>
              </a:spcAft>
              <a:buClr>
                <a:schemeClr val="accent1"/>
              </a:buClr>
              <a:buSzPct val="70000"/>
              <a:tabLst/>
              <a:defRPr/>
            </a:pPr>
            <a:endParaRPr kumimoji="0" lang="el-GR" sz="2000" i="0" u="none" strike="noStrike" kern="1200" cap="none" spc="0" normalizeH="0" baseline="0" noProof="0" dirty="0" smtClean="0">
              <a:ln>
                <a:noFill/>
              </a:ln>
              <a:effectLst/>
              <a:uLnTx/>
              <a:uFillTx/>
              <a:latin typeface="Calibri" pitchFamily="34" charset="0"/>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endParaRPr kumimoji="0" lang="el-GR" sz="20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640080" marR="0" lvl="1" indent="-274320"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el-GR" sz="2000" b="0" i="0" u="none" strike="noStrike" kern="1200" cap="none" spc="0" normalizeH="0" baseline="0" noProof="0" dirty="0" smtClean="0">
              <a:ln>
                <a:noFill/>
              </a:ln>
              <a:solidFill>
                <a:schemeClr val="tx1"/>
              </a:solidFill>
              <a:effectLst/>
              <a:uLnTx/>
              <a:uFillTx/>
              <a:latin typeface="Calibri" pitchFamily="34" charset="0"/>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 name="2 - Υπότιτλος"/>
          <p:cNvSpPr txBox="1">
            <a:spLocks/>
          </p:cNvSpPr>
          <p:nvPr/>
        </p:nvSpPr>
        <p:spPr>
          <a:xfrm>
            <a:off x="611560" y="836712"/>
            <a:ext cx="7848872" cy="5805264"/>
          </a:xfrm>
          <a:prstGeom prst="rect">
            <a:avLst/>
          </a:prstGeom>
        </p:spPr>
        <p:txBody>
          <a:bodyPr vert="horz">
            <a:normAutofit fontScale="92500" lnSpcReduction="10000"/>
          </a:bodyPr>
          <a:lstStyle/>
          <a:p>
            <a:pPr marL="274320" marR="0" lvl="0" indent="-274320" algn="l" defTabSz="914400" rtl="0" eaLnBrk="1" fontAlgn="auto" latinLnBrk="0" hangingPunct="1">
              <a:lnSpc>
                <a:spcPct val="150000"/>
              </a:lnSpc>
              <a:spcBef>
                <a:spcPts val="600"/>
              </a:spcBef>
              <a:spcAft>
                <a:spcPts val="0"/>
              </a:spcAft>
              <a:buClr>
                <a:schemeClr val="accent1"/>
              </a:buClr>
              <a:buSzPct val="70000"/>
              <a:buFont typeface="Wingdings"/>
              <a:buChar char=""/>
              <a:tabLst/>
              <a:defRPr/>
            </a:pPr>
            <a:r>
              <a:rPr kumimoji="0" lang="el-GR" sz="2600" b="1" i="0" u="none" strike="noStrike" kern="1200" cap="none" spc="0" normalizeH="0" baseline="0" noProof="0" dirty="0" smtClean="0">
                <a:ln>
                  <a:noFill/>
                </a:ln>
                <a:solidFill>
                  <a:srgbClr val="002060"/>
                </a:solidFill>
                <a:effectLst/>
                <a:uLnTx/>
                <a:uFillTx/>
                <a:latin typeface="Calibri" pitchFamily="34" charset="0"/>
                <a:ea typeface="+mn-ea"/>
                <a:cs typeface="+mn-cs"/>
              </a:rPr>
              <a:t>Η γένεση της πόλης</a:t>
            </a:r>
            <a:r>
              <a:rPr lang="el-GR" sz="2600" b="1" dirty="0" smtClean="0">
                <a:solidFill>
                  <a:srgbClr val="002060"/>
                </a:solidFill>
                <a:latin typeface="Calibri" pitchFamily="34" charset="0"/>
              </a:rPr>
              <a:t>-κράτους </a:t>
            </a:r>
            <a:r>
              <a:rPr lang="el-GR" sz="2000" dirty="0" smtClean="0">
                <a:solidFill>
                  <a:srgbClr val="002060"/>
                </a:solidFill>
                <a:latin typeface="Calibri" pitchFamily="34" charset="0"/>
              </a:rPr>
              <a:t>(στο εγχειρίδιο </a:t>
            </a:r>
            <a:r>
              <a:rPr lang="el-GR" sz="2000" i="1" dirty="0" smtClean="0">
                <a:solidFill>
                  <a:srgbClr val="002060"/>
                </a:solidFill>
                <a:latin typeface="Calibri" pitchFamily="34" charset="0"/>
              </a:rPr>
              <a:t>Η οικονομική και κοινωνική οργάνωση</a:t>
            </a:r>
            <a:r>
              <a:rPr lang="el-GR" sz="2000" dirty="0" smtClean="0">
                <a:solidFill>
                  <a:srgbClr val="002060"/>
                </a:solidFill>
                <a:latin typeface="Calibri" pitchFamily="34" charset="0"/>
              </a:rPr>
              <a:t>, σ.86)</a:t>
            </a:r>
            <a:endParaRPr kumimoji="0" lang="el-GR" sz="2600" i="0" u="none" strike="noStrike" kern="1200" cap="none" spc="0" normalizeH="0" baseline="0" noProof="0" dirty="0" smtClean="0">
              <a:ln>
                <a:noFill/>
              </a:ln>
              <a:solidFill>
                <a:srgbClr val="002060"/>
              </a:solidFill>
              <a:effectLst/>
              <a:uLnTx/>
              <a:uFillTx/>
              <a:latin typeface="Calibri" pitchFamily="34" charset="0"/>
              <a:ea typeface="+mn-ea"/>
              <a:cs typeface="+mn-cs"/>
            </a:endParaRPr>
          </a:p>
          <a:p>
            <a:pPr marL="274320" marR="0" lvl="0" indent="-274320" algn="l" defTabSz="914400" rtl="0" eaLnBrk="1" fontAlgn="auto" latinLnBrk="0" hangingPunct="1">
              <a:lnSpc>
                <a:spcPct val="150000"/>
              </a:lnSpc>
              <a:spcBef>
                <a:spcPts val="600"/>
              </a:spcBef>
              <a:spcAft>
                <a:spcPts val="0"/>
              </a:spcAft>
              <a:buClr>
                <a:schemeClr val="accent1"/>
              </a:buClr>
              <a:buSzPct val="70000"/>
              <a:tabLst/>
              <a:defRPr/>
            </a:pPr>
            <a:r>
              <a:rPr lang="el-GR" sz="2000" dirty="0" smtClean="0">
                <a:latin typeface="Calibri" pitchFamily="34" charset="0"/>
              </a:rPr>
              <a:t>β. στον ελλαδικό χώρο</a:t>
            </a:r>
          </a:p>
          <a:p>
            <a:pPr marL="274320" marR="0" lvl="0" indent="-274320" algn="l" defTabSz="914400" rtl="0" eaLnBrk="1" fontAlgn="auto" latinLnBrk="0" hangingPunct="1">
              <a:lnSpc>
                <a:spcPct val="150000"/>
              </a:lnSpc>
              <a:spcBef>
                <a:spcPts val="600"/>
              </a:spcBef>
              <a:spcAft>
                <a:spcPts val="0"/>
              </a:spcAft>
              <a:buClr>
                <a:schemeClr val="accent1"/>
              </a:buClr>
              <a:buSzPct val="70000"/>
              <a:tabLst/>
              <a:defRPr/>
            </a:pPr>
            <a:r>
              <a:rPr lang="el-GR" sz="2000" dirty="0" smtClean="0">
                <a:latin typeface="Calibri" pitchFamily="34" charset="0"/>
              </a:rPr>
              <a:t>	1. τμήματα φύλων ανεξαρτητοποιούνται</a:t>
            </a:r>
          </a:p>
          <a:p>
            <a:pPr marL="274320" marR="0" lvl="0" indent="-274320" algn="l" defTabSz="914400" rtl="0" eaLnBrk="1" fontAlgn="auto" latinLnBrk="0" hangingPunct="1">
              <a:lnSpc>
                <a:spcPct val="150000"/>
              </a:lnSpc>
              <a:spcBef>
                <a:spcPts val="600"/>
              </a:spcBef>
              <a:spcAft>
                <a:spcPts val="0"/>
              </a:spcAft>
              <a:buClr>
                <a:schemeClr val="accent1"/>
              </a:buClr>
              <a:buSzPct val="70000"/>
              <a:tabLst/>
              <a:defRPr/>
            </a:pPr>
            <a:r>
              <a:rPr lang="el-GR" sz="2000" dirty="0" smtClean="0">
                <a:latin typeface="Calibri" pitchFamily="34" charset="0"/>
              </a:rPr>
              <a:t>		- οργανώνονται μεταξύ τους – π.χ. Δωριείς της Αργολίδας</a:t>
            </a:r>
          </a:p>
          <a:p>
            <a:pPr marL="274320" marR="0" lvl="0" indent="-274320" algn="l" defTabSz="914400" rtl="0" eaLnBrk="1" fontAlgn="auto" latinLnBrk="0" hangingPunct="1">
              <a:lnSpc>
                <a:spcPct val="150000"/>
              </a:lnSpc>
              <a:spcBef>
                <a:spcPts val="600"/>
              </a:spcBef>
              <a:spcAft>
                <a:spcPts val="0"/>
              </a:spcAft>
              <a:buClr>
                <a:schemeClr val="accent1"/>
              </a:buClr>
              <a:buSzPct val="70000"/>
              <a:tabLst/>
              <a:defRPr/>
            </a:pPr>
            <a:r>
              <a:rPr lang="el-GR" sz="2000" dirty="0" smtClean="0">
                <a:latin typeface="Calibri" pitchFamily="34" charset="0"/>
              </a:rPr>
              <a:t>		 και προκύπτει η πόλη-κράτος «Άργος»</a:t>
            </a:r>
          </a:p>
          <a:p>
            <a:pPr marL="273050" marR="0" lvl="0" algn="l" defTabSz="914400" rtl="0" eaLnBrk="1" fontAlgn="auto" latinLnBrk="0" hangingPunct="1">
              <a:lnSpc>
                <a:spcPct val="150000"/>
              </a:lnSpc>
              <a:spcBef>
                <a:spcPts val="600"/>
              </a:spcBef>
              <a:spcAft>
                <a:spcPts val="0"/>
              </a:spcAft>
              <a:buClr>
                <a:schemeClr val="accent1"/>
              </a:buClr>
              <a:buSzPct val="70000"/>
              <a:tabLst/>
              <a:defRPr/>
            </a:pPr>
            <a:r>
              <a:rPr lang="el-GR" sz="2000" dirty="0" smtClean="0">
                <a:latin typeface="Calibri" pitchFamily="34" charset="0"/>
              </a:rPr>
              <a:t>2. </a:t>
            </a:r>
            <a:r>
              <a:rPr lang="el-GR" sz="2000" b="1" dirty="0" smtClean="0">
                <a:latin typeface="Calibri" pitchFamily="34" charset="0"/>
              </a:rPr>
              <a:t>συνοικισμός</a:t>
            </a:r>
            <a:r>
              <a:rPr lang="el-GR" sz="2000" dirty="0" smtClean="0">
                <a:latin typeface="Calibri" pitchFamily="34" charset="0"/>
              </a:rPr>
              <a:t>:</a:t>
            </a:r>
            <a:r>
              <a:rPr lang="el-GR" sz="2000" b="1" dirty="0" smtClean="0">
                <a:latin typeface="Calibri" pitchFamily="34" charset="0"/>
              </a:rPr>
              <a:t> </a:t>
            </a:r>
            <a:r>
              <a:rPr lang="el-GR" sz="2000" dirty="0" smtClean="0">
                <a:latin typeface="Calibri" pitchFamily="34" charset="0"/>
              </a:rPr>
              <a:t>Ι. γειτονικές κώμες ενώνονται σε ενιαίο χώρο με ενιαία διοίκηση </a:t>
            </a:r>
          </a:p>
          <a:p>
            <a:pPr marL="273050" marR="0" lvl="0" algn="l" defTabSz="914400" rtl="0" eaLnBrk="1" fontAlgn="auto" latinLnBrk="0" hangingPunct="1">
              <a:lnSpc>
                <a:spcPct val="150000"/>
              </a:lnSpc>
              <a:spcBef>
                <a:spcPts val="600"/>
              </a:spcBef>
              <a:spcAft>
                <a:spcPts val="0"/>
              </a:spcAft>
              <a:buClr>
                <a:schemeClr val="accent1"/>
              </a:buClr>
              <a:buSzPct val="70000"/>
              <a:tabLst/>
              <a:defRPr/>
            </a:pPr>
            <a:r>
              <a:rPr lang="el-GR" sz="2000" dirty="0" smtClean="0">
                <a:latin typeface="Calibri" pitchFamily="34" charset="0"/>
              </a:rPr>
              <a:t>		ΙΙ. ομάδες γενών (κώμες) αποσπώνται από τα αρχικά γένη και φύλα και σχηματίζουν δικό τους κράτος</a:t>
            </a:r>
          </a:p>
          <a:p>
            <a:pPr marL="273050" marR="0" lvl="0" algn="l" defTabSz="914400" rtl="0" eaLnBrk="1" fontAlgn="auto" latinLnBrk="0" hangingPunct="1">
              <a:lnSpc>
                <a:spcPct val="150000"/>
              </a:lnSpc>
              <a:spcBef>
                <a:spcPts val="600"/>
              </a:spcBef>
              <a:spcAft>
                <a:spcPts val="0"/>
              </a:spcAft>
              <a:buClr>
                <a:schemeClr val="accent1"/>
              </a:buClr>
              <a:buSzPct val="70000"/>
              <a:tabLst/>
              <a:defRPr/>
            </a:pPr>
            <a:r>
              <a:rPr lang="el-GR" sz="2000" b="1" dirty="0" smtClean="0">
                <a:latin typeface="Calibri" pitchFamily="34" charset="0"/>
              </a:rPr>
              <a:t>Σημείωση</a:t>
            </a:r>
            <a:r>
              <a:rPr lang="el-GR" sz="2000" dirty="0" smtClean="0">
                <a:latin typeface="Calibri" pitchFamily="34" charset="0"/>
              </a:rPr>
              <a:t>: μερικά φύλα λόγω απομόνωσης δε σχηματίζουν πόλεις-κράτη και συνεχίζουν να έχουν φυλετική οργάνωση (φυλετικά κράτη = </a:t>
            </a:r>
            <a:r>
              <a:rPr lang="el-GR" sz="2000" i="1" dirty="0" smtClean="0">
                <a:solidFill>
                  <a:srgbClr val="002060"/>
                </a:solidFill>
                <a:latin typeface="Calibri" pitchFamily="34" charset="0"/>
              </a:rPr>
              <a:t>έθνη</a:t>
            </a:r>
            <a:r>
              <a:rPr lang="el-GR" sz="2000" dirty="0" smtClean="0">
                <a:latin typeface="Calibri" pitchFamily="34" charset="0"/>
              </a:rPr>
              <a:t>)</a:t>
            </a:r>
            <a:endParaRPr lang="el-GR" sz="2000" b="1" dirty="0" smtClean="0">
              <a:latin typeface="Calibri" pitchFamily="34" charset="0"/>
            </a:endParaRPr>
          </a:p>
          <a:p>
            <a:pPr marL="274320" marR="0" lvl="0" indent="-274320" algn="l" defTabSz="914400" rtl="0" eaLnBrk="1" fontAlgn="auto" latinLnBrk="0" hangingPunct="1">
              <a:lnSpc>
                <a:spcPct val="150000"/>
              </a:lnSpc>
              <a:spcBef>
                <a:spcPts val="600"/>
              </a:spcBef>
              <a:spcAft>
                <a:spcPts val="0"/>
              </a:spcAft>
              <a:buClr>
                <a:schemeClr val="accent1"/>
              </a:buClr>
              <a:buSzPct val="70000"/>
              <a:tabLst/>
              <a:defRPr/>
            </a:pPr>
            <a:endParaRPr kumimoji="0" lang="el-GR" sz="2000" i="0" u="none" strike="noStrike" kern="1200" cap="none" spc="0" normalizeH="0" baseline="0" noProof="0" dirty="0" smtClean="0">
              <a:ln>
                <a:noFill/>
              </a:ln>
              <a:effectLst/>
              <a:uLnTx/>
              <a:uFillTx/>
              <a:latin typeface="Calibri" pitchFamily="34" charset="0"/>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endParaRPr kumimoji="0" lang="el-GR" sz="20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640080" marR="0" lvl="1" indent="-274320"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el-GR" sz="2000" b="0" i="0" u="none" strike="noStrike" kern="1200" cap="none" spc="0" normalizeH="0" baseline="0" noProof="0" dirty="0" smtClean="0">
              <a:ln>
                <a:noFill/>
              </a:ln>
              <a:solidFill>
                <a:schemeClr val="tx1"/>
              </a:solidFill>
              <a:effectLst/>
              <a:uLnTx/>
              <a:uFillTx/>
              <a:latin typeface="Calibri" pitchFamily="34" charset="0"/>
              <a:ea typeface="+mn-ea"/>
              <a:cs typeface="+mn-cs"/>
            </a:endParaRPr>
          </a:p>
        </p:txBody>
      </p:sp>
      <p:sp>
        <p:nvSpPr>
          <p:cNvPr id="8" name="1 - Τίτλος"/>
          <p:cNvSpPr txBox="1">
            <a:spLocks/>
          </p:cNvSpPr>
          <p:nvPr/>
        </p:nvSpPr>
        <p:spPr>
          <a:xfrm>
            <a:off x="5292080" y="188640"/>
            <a:ext cx="3384376" cy="576064"/>
          </a:xfrm>
          <a:prstGeom prst="rect">
            <a:avLst/>
          </a:prstGeom>
        </p:spPr>
        <p:txBody>
          <a:bodyPr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000" b="0" i="1" u="none" strike="noStrike" kern="1200" cap="none" spc="0" normalizeH="0" baseline="0" noProof="0" dirty="0" smtClean="0">
                <a:ln>
                  <a:noFill/>
                </a:ln>
                <a:solidFill>
                  <a:schemeClr val="tx1"/>
                </a:solidFill>
                <a:effectLst>
                  <a:outerShdw blurRad="50000" dist="30000" dir="5400000" algn="tl" rotWithShape="0">
                    <a:srgbClr val="000000">
                      <a:alpha val="30000"/>
                    </a:srgbClr>
                  </a:outerShdw>
                </a:effectLst>
                <a:uLnTx/>
                <a:uFillTx/>
                <a:latin typeface="Calibri" pitchFamily="34" charset="0"/>
                <a:ea typeface="+mj-ea"/>
                <a:cs typeface="+mj-cs"/>
              </a:rPr>
              <a:t>Αρχαϊκή εποχή:</a:t>
            </a:r>
            <a:r>
              <a:rPr kumimoji="0" lang="el-GR" sz="2000" b="0" i="1" u="none" strike="noStrike" kern="1200" cap="none" spc="0" normalizeH="0" noProof="0" dirty="0" smtClean="0">
                <a:ln>
                  <a:noFill/>
                </a:ln>
                <a:solidFill>
                  <a:schemeClr val="tx1"/>
                </a:solidFill>
                <a:effectLst>
                  <a:outerShdw blurRad="50000" dist="30000" dir="5400000" algn="tl" rotWithShape="0">
                    <a:srgbClr val="000000">
                      <a:alpha val="30000"/>
                    </a:srgbClr>
                  </a:outerShdw>
                </a:effectLst>
                <a:uLnTx/>
                <a:uFillTx/>
                <a:latin typeface="Calibri" pitchFamily="34" charset="0"/>
                <a:ea typeface="+mj-ea"/>
                <a:cs typeface="+mj-cs"/>
              </a:rPr>
              <a:t> η πόλη-κράτος</a:t>
            </a:r>
            <a:endParaRPr kumimoji="0" lang="el-GR" sz="2000" b="0" i="1" u="none" strike="noStrike" kern="1200" cap="none" spc="0" normalizeH="0" baseline="0" noProof="0" dirty="0">
              <a:ln>
                <a:noFill/>
              </a:ln>
              <a:solidFill>
                <a:schemeClr val="tx1"/>
              </a:solidFill>
              <a:effectLst>
                <a:outerShdw blurRad="50000" dist="30000" dir="5400000" algn="tl" rotWithShape="0">
                  <a:srgbClr val="000000">
                    <a:alpha val="30000"/>
                  </a:srgbClr>
                </a:outerShdw>
              </a:effectLst>
              <a:uLnTx/>
              <a:uFillTx/>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3 - Θέση περιεχομένου" descr="χάρτης αρχαίας αθήνας.jpg"/>
          <p:cNvPicPr>
            <a:picLocks noGrp="1" noChangeAspect="1"/>
          </p:cNvPicPr>
          <p:nvPr>
            <p:ph sz="quarter" idx="1"/>
          </p:nvPr>
        </p:nvPicPr>
        <p:blipFill>
          <a:blip r:embed="rId3" cstate="print"/>
          <a:stretch>
            <a:fillRect/>
          </a:stretch>
        </p:blipFill>
        <p:spPr>
          <a:xfrm>
            <a:off x="1187624" y="1844824"/>
            <a:ext cx="6832144" cy="4729125"/>
          </a:xfrm>
        </p:spPr>
      </p:pic>
      <p:sp>
        <p:nvSpPr>
          <p:cNvPr id="7" name="6 - TextBox"/>
          <p:cNvSpPr txBox="1"/>
          <p:nvPr/>
        </p:nvSpPr>
        <p:spPr>
          <a:xfrm>
            <a:off x="1259632" y="836712"/>
            <a:ext cx="6768752" cy="1015663"/>
          </a:xfrm>
          <a:prstGeom prst="rect">
            <a:avLst/>
          </a:prstGeom>
          <a:noFill/>
        </p:spPr>
        <p:txBody>
          <a:bodyPr wrap="square" rtlCol="0">
            <a:spAutoFit/>
          </a:bodyPr>
          <a:lstStyle/>
          <a:p>
            <a:pPr algn="ctr"/>
            <a:r>
              <a:rPr lang="el-GR" sz="2000" b="1" dirty="0" smtClean="0">
                <a:latin typeface="Calibri" pitchFamily="34" charset="0"/>
              </a:rPr>
              <a:t>Η αρχαία Αθήνα: </a:t>
            </a:r>
            <a:r>
              <a:rPr lang="el-GR" sz="2000" dirty="0" smtClean="0">
                <a:latin typeface="Calibri" pitchFamily="34" charset="0"/>
              </a:rPr>
              <a:t>προϊόν συνοικισμού </a:t>
            </a:r>
          </a:p>
          <a:p>
            <a:pPr algn="ctr"/>
            <a:r>
              <a:rPr lang="el-GR" sz="2000" dirty="0" smtClean="0">
                <a:latin typeface="Calibri" pitchFamily="34" charset="0"/>
              </a:rPr>
              <a:t>φαίνονται οι διάφοροι δήμοι (κώμες) που αποτελούσαν παλιά αυτόνομες κοινότητες και συνενώθηκαν</a:t>
            </a:r>
            <a:endParaRPr lang="el-GR" sz="2000" dirty="0">
              <a:latin typeface="Calibri" pitchFamily="34" charset="0"/>
            </a:endParaRPr>
          </a:p>
        </p:txBody>
      </p:sp>
      <p:sp>
        <p:nvSpPr>
          <p:cNvPr id="9" name="1 - Τίτλος"/>
          <p:cNvSpPr txBox="1">
            <a:spLocks/>
          </p:cNvSpPr>
          <p:nvPr/>
        </p:nvSpPr>
        <p:spPr>
          <a:xfrm>
            <a:off x="5292080" y="188640"/>
            <a:ext cx="3384376" cy="576064"/>
          </a:xfrm>
          <a:prstGeom prst="rect">
            <a:avLst/>
          </a:prstGeom>
        </p:spPr>
        <p:txBody>
          <a:bodyPr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000" b="0" i="1" u="none" strike="noStrike" kern="1200" cap="none" spc="0" normalizeH="0" baseline="0" noProof="0" dirty="0" smtClean="0">
                <a:ln>
                  <a:noFill/>
                </a:ln>
                <a:solidFill>
                  <a:schemeClr val="tx1"/>
                </a:solidFill>
                <a:effectLst>
                  <a:outerShdw blurRad="50000" dist="30000" dir="5400000" algn="tl" rotWithShape="0">
                    <a:srgbClr val="000000">
                      <a:alpha val="30000"/>
                    </a:srgbClr>
                  </a:outerShdw>
                </a:effectLst>
                <a:uLnTx/>
                <a:uFillTx/>
                <a:latin typeface="Calibri" pitchFamily="34" charset="0"/>
                <a:ea typeface="+mj-ea"/>
                <a:cs typeface="+mj-cs"/>
              </a:rPr>
              <a:t>Αρχαϊκή εποχή:</a:t>
            </a:r>
            <a:r>
              <a:rPr kumimoji="0" lang="el-GR" sz="2000" b="0" i="1" u="none" strike="noStrike" kern="1200" cap="none" spc="0" normalizeH="0" noProof="0" dirty="0" smtClean="0">
                <a:ln>
                  <a:noFill/>
                </a:ln>
                <a:solidFill>
                  <a:schemeClr val="tx1"/>
                </a:solidFill>
                <a:effectLst>
                  <a:outerShdw blurRad="50000" dist="30000" dir="5400000" algn="tl" rotWithShape="0">
                    <a:srgbClr val="000000">
                      <a:alpha val="30000"/>
                    </a:srgbClr>
                  </a:outerShdw>
                </a:effectLst>
                <a:uLnTx/>
                <a:uFillTx/>
                <a:latin typeface="Calibri" pitchFamily="34" charset="0"/>
                <a:ea typeface="+mj-ea"/>
                <a:cs typeface="+mj-cs"/>
              </a:rPr>
              <a:t> η πόλη-κράτος</a:t>
            </a:r>
            <a:endParaRPr kumimoji="0" lang="el-GR" sz="2000" b="0" i="1" u="none" strike="noStrike" kern="1200" cap="none" spc="0" normalizeH="0" baseline="0" noProof="0" dirty="0">
              <a:ln>
                <a:noFill/>
              </a:ln>
              <a:solidFill>
                <a:schemeClr val="tx1"/>
              </a:solidFill>
              <a:effectLst>
                <a:outerShdw blurRad="50000" dist="30000" dir="5400000" algn="tl" rotWithShape="0">
                  <a:srgbClr val="000000">
                    <a:alpha val="30000"/>
                  </a:srgbClr>
                </a:outerShdw>
              </a:effectLst>
              <a:uLnTx/>
              <a:uFillTx/>
              <a:latin typeface="Calibri" pitchFamily="34" charset="0"/>
              <a:ea typeface="+mj-ea"/>
              <a:cs typeface="+mj-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 name="2 - Υπότιτλος"/>
          <p:cNvSpPr txBox="1">
            <a:spLocks/>
          </p:cNvSpPr>
          <p:nvPr/>
        </p:nvSpPr>
        <p:spPr>
          <a:xfrm>
            <a:off x="611560" y="1700808"/>
            <a:ext cx="7848872" cy="4419872"/>
          </a:xfrm>
          <a:prstGeom prst="rect">
            <a:avLst/>
          </a:prstGeom>
        </p:spPr>
        <p:txBody>
          <a:bodyPr vert="horz">
            <a:normAutofit/>
          </a:bodyPr>
          <a:lstStyle/>
          <a:p>
            <a:pPr marL="274320" marR="0" lvl="0" indent="-274320" algn="l" defTabSz="914400" rtl="0" eaLnBrk="1" fontAlgn="auto" latinLnBrk="0" hangingPunct="1">
              <a:lnSpc>
                <a:spcPct val="150000"/>
              </a:lnSpc>
              <a:spcBef>
                <a:spcPts val="600"/>
              </a:spcBef>
              <a:spcAft>
                <a:spcPts val="0"/>
              </a:spcAft>
              <a:buClr>
                <a:schemeClr val="accent1"/>
              </a:buClr>
              <a:buSzPct val="70000"/>
              <a:buFont typeface="Wingdings"/>
              <a:buChar char=""/>
              <a:tabLst/>
              <a:defRPr/>
            </a:pPr>
            <a:r>
              <a:rPr lang="el-GR" sz="2600" b="1" dirty="0" smtClean="0">
                <a:solidFill>
                  <a:srgbClr val="002060"/>
                </a:solidFill>
                <a:latin typeface="Calibri" pitchFamily="34" charset="0"/>
              </a:rPr>
              <a:t>Η σημασία του θεσμού της πόλης-κράτους</a:t>
            </a:r>
            <a:endParaRPr kumimoji="0" lang="el-GR" sz="2600" b="1" i="0" u="none" strike="noStrike" kern="1200" cap="none" spc="0" normalizeH="0" baseline="0" noProof="0" dirty="0" smtClean="0">
              <a:ln>
                <a:noFill/>
              </a:ln>
              <a:solidFill>
                <a:srgbClr val="002060"/>
              </a:solidFill>
              <a:effectLst/>
              <a:uLnTx/>
              <a:uFillTx/>
              <a:latin typeface="Calibri" pitchFamily="34" charset="0"/>
              <a:ea typeface="+mn-ea"/>
              <a:cs typeface="+mn-cs"/>
            </a:endParaRPr>
          </a:p>
          <a:p>
            <a:pPr marL="274320" marR="0" lvl="0" indent="-274320" algn="l" defTabSz="914400" rtl="0" eaLnBrk="1" fontAlgn="auto" latinLnBrk="0" hangingPunct="1">
              <a:lnSpc>
                <a:spcPct val="150000"/>
              </a:lnSpc>
              <a:spcBef>
                <a:spcPts val="600"/>
              </a:spcBef>
              <a:spcAft>
                <a:spcPts val="0"/>
              </a:spcAft>
              <a:buClr>
                <a:schemeClr val="accent1"/>
              </a:buClr>
              <a:buSzPct val="70000"/>
              <a:tabLst/>
              <a:defRPr/>
            </a:pPr>
            <a:r>
              <a:rPr kumimoji="0" lang="el-GR" sz="2000" b="0" i="0" u="none" strike="noStrike" kern="1200" cap="none" spc="0" normalizeH="0" baseline="0" noProof="0" dirty="0" smtClean="0">
                <a:ln>
                  <a:noFill/>
                </a:ln>
                <a:solidFill>
                  <a:schemeClr val="tx1"/>
                </a:solidFill>
                <a:effectLst/>
                <a:uLnTx/>
                <a:uFillTx/>
                <a:latin typeface="Calibri" pitchFamily="34" charset="0"/>
                <a:ea typeface="+mn-ea"/>
                <a:cs typeface="+mn-cs"/>
              </a:rPr>
              <a:t>α.</a:t>
            </a:r>
            <a:r>
              <a:rPr kumimoji="0" lang="el-GR" sz="2000" b="0" i="0" u="none" strike="noStrike" kern="1200" cap="none" spc="0" normalizeH="0" noProof="0" dirty="0" smtClean="0">
                <a:ln>
                  <a:noFill/>
                </a:ln>
                <a:solidFill>
                  <a:schemeClr val="tx1"/>
                </a:solidFill>
                <a:effectLst/>
                <a:uLnTx/>
                <a:uFillTx/>
                <a:latin typeface="Calibri" pitchFamily="34" charset="0"/>
                <a:ea typeface="+mn-ea"/>
                <a:cs typeface="+mn-cs"/>
              </a:rPr>
              <a:t> για την ιστορική εξέλιξη των Ελλήνων</a:t>
            </a:r>
          </a:p>
          <a:p>
            <a:pPr marL="274320" marR="0" lvl="0" indent="-274320" algn="l" defTabSz="914400" rtl="0" eaLnBrk="1" fontAlgn="auto" latinLnBrk="0" hangingPunct="1">
              <a:lnSpc>
                <a:spcPct val="150000"/>
              </a:lnSpc>
              <a:spcBef>
                <a:spcPts val="600"/>
              </a:spcBef>
              <a:spcAft>
                <a:spcPts val="0"/>
              </a:spcAft>
              <a:buClr>
                <a:schemeClr val="accent1"/>
              </a:buClr>
              <a:buSzPct val="70000"/>
              <a:tabLst/>
              <a:defRPr/>
            </a:pPr>
            <a:r>
              <a:rPr lang="el-GR" dirty="0" smtClean="0">
                <a:latin typeface="Calibri" pitchFamily="34" charset="0"/>
              </a:rPr>
              <a:t>- </a:t>
            </a:r>
            <a:r>
              <a:rPr lang="el-GR" sz="2000" dirty="0" smtClean="0">
                <a:latin typeface="Calibri" pitchFamily="34" charset="0"/>
              </a:rPr>
              <a:t>οι επιδιώξεις της πόλης-κράτους (ελευθερία, αυτονομία, αυτάρκεια) ήταν  η αιτία:   α. της δημιουργίας των πολιτιστικών επιτευγμάτων</a:t>
            </a:r>
          </a:p>
          <a:p>
            <a:pPr marL="274320" marR="0" lvl="0" indent="-274320" algn="l" defTabSz="914400" rtl="0" eaLnBrk="1" fontAlgn="auto" latinLnBrk="0" hangingPunct="1">
              <a:lnSpc>
                <a:spcPct val="150000"/>
              </a:lnSpc>
              <a:spcBef>
                <a:spcPts val="600"/>
              </a:spcBef>
              <a:spcAft>
                <a:spcPts val="0"/>
              </a:spcAft>
              <a:buClr>
                <a:schemeClr val="accent1"/>
              </a:buClr>
              <a:buSzPct val="70000"/>
              <a:tabLst/>
              <a:defRPr/>
            </a:pPr>
            <a:r>
              <a:rPr kumimoji="0" lang="el-GR" sz="2000" b="0" i="0" u="none" strike="noStrike" kern="1200" cap="none" spc="0" normalizeH="0" noProof="0" dirty="0" smtClean="0">
                <a:ln>
                  <a:noFill/>
                </a:ln>
                <a:solidFill>
                  <a:schemeClr val="tx1"/>
                </a:solidFill>
                <a:effectLst/>
                <a:uLnTx/>
                <a:uFillTx/>
                <a:latin typeface="Calibri" pitchFamily="34" charset="0"/>
                <a:ea typeface="+mn-ea"/>
                <a:cs typeface="+mn-cs"/>
              </a:rPr>
              <a:t>			β. του ιδιόμορφου πατριωτισμού και τοπικισμού που οδηγούσε σε εμφύλιες συγκρούσεις και απομάκρυνε από την πολιτική ένωση </a:t>
            </a:r>
          </a:p>
          <a:p>
            <a:pPr marL="640080" marR="0" lvl="1" indent="-274320"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el-GR" sz="2000" b="0" i="0" u="none" strike="noStrike" kern="1200" cap="none" spc="0" normalizeH="0" baseline="0" noProof="0" dirty="0" smtClean="0">
              <a:ln>
                <a:noFill/>
              </a:ln>
              <a:solidFill>
                <a:schemeClr val="tx1"/>
              </a:solidFill>
              <a:effectLst/>
              <a:uLnTx/>
              <a:uFillTx/>
              <a:latin typeface="Calibri" pitchFamily="34" charset="0"/>
              <a:ea typeface="+mn-ea"/>
              <a:cs typeface="+mn-cs"/>
            </a:endParaRPr>
          </a:p>
        </p:txBody>
      </p:sp>
      <p:sp>
        <p:nvSpPr>
          <p:cNvPr id="8" name="1 - Τίτλος"/>
          <p:cNvSpPr txBox="1">
            <a:spLocks/>
          </p:cNvSpPr>
          <p:nvPr/>
        </p:nvSpPr>
        <p:spPr>
          <a:xfrm>
            <a:off x="5292080" y="188640"/>
            <a:ext cx="3384376" cy="576064"/>
          </a:xfrm>
          <a:prstGeom prst="rect">
            <a:avLst/>
          </a:prstGeom>
        </p:spPr>
        <p:txBody>
          <a:bodyPr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000" b="0" i="1" u="none" strike="noStrike" kern="1200" cap="none" spc="0" normalizeH="0" baseline="0" noProof="0" dirty="0" smtClean="0">
                <a:ln>
                  <a:noFill/>
                </a:ln>
                <a:solidFill>
                  <a:schemeClr val="tx1"/>
                </a:solidFill>
                <a:effectLst>
                  <a:outerShdw blurRad="50000" dist="30000" dir="5400000" algn="tl" rotWithShape="0">
                    <a:srgbClr val="000000">
                      <a:alpha val="30000"/>
                    </a:srgbClr>
                  </a:outerShdw>
                </a:effectLst>
                <a:uLnTx/>
                <a:uFillTx/>
                <a:latin typeface="Calibri" pitchFamily="34" charset="0"/>
                <a:ea typeface="+mj-ea"/>
                <a:cs typeface="+mj-cs"/>
              </a:rPr>
              <a:t>Αρχαϊκή εποχή:</a:t>
            </a:r>
            <a:r>
              <a:rPr kumimoji="0" lang="el-GR" sz="2000" b="0" i="1" u="none" strike="noStrike" kern="1200" cap="none" spc="0" normalizeH="0" noProof="0" dirty="0" smtClean="0">
                <a:ln>
                  <a:noFill/>
                </a:ln>
                <a:solidFill>
                  <a:schemeClr val="tx1"/>
                </a:solidFill>
                <a:effectLst>
                  <a:outerShdw blurRad="50000" dist="30000" dir="5400000" algn="tl" rotWithShape="0">
                    <a:srgbClr val="000000">
                      <a:alpha val="30000"/>
                    </a:srgbClr>
                  </a:outerShdw>
                </a:effectLst>
                <a:uLnTx/>
                <a:uFillTx/>
                <a:latin typeface="Calibri" pitchFamily="34" charset="0"/>
                <a:ea typeface="+mj-ea"/>
                <a:cs typeface="+mj-cs"/>
              </a:rPr>
              <a:t> η πόλη-κράτος</a:t>
            </a:r>
            <a:endParaRPr kumimoji="0" lang="el-GR" sz="2000" b="0" i="1" u="none" strike="noStrike" kern="1200" cap="none" spc="0" normalizeH="0" baseline="0" noProof="0" dirty="0">
              <a:ln>
                <a:noFill/>
              </a:ln>
              <a:solidFill>
                <a:schemeClr val="tx1"/>
              </a:solidFill>
              <a:effectLst>
                <a:outerShdw blurRad="50000" dist="30000" dir="5400000" algn="tl" rotWithShape="0">
                  <a:srgbClr val="000000">
                    <a:alpha val="30000"/>
                  </a:srgbClr>
                </a:outerShdw>
              </a:effectLst>
              <a:uLnTx/>
              <a:uFillTx/>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467544" y="1340768"/>
            <a:ext cx="7467600" cy="4873752"/>
          </a:xfrm>
        </p:spPr>
        <p:txBody>
          <a:bodyPr>
            <a:normAutofit/>
          </a:bodyPr>
          <a:lstStyle/>
          <a:p>
            <a:pPr>
              <a:lnSpc>
                <a:spcPct val="150000"/>
              </a:lnSpc>
              <a:defRPr/>
            </a:pPr>
            <a:r>
              <a:rPr lang="el-GR" b="1" dirty="0" smtClean="0">
                <a:solidFill>
                  <a:srgbClr val="002060"/>
                </a:solidFill>
                <a:latin typeface="Calibri" pitchFamily="34" charset="0"/>
              </a:rPr>
              <a:t>Η σημασία του θεσμού της πόλης-κράτους</a:t>
            </a:r>
          </a:p>
          <a:p>
            <a:pPr lvl="0">
              <a:lnSpc>
                <a:spcPct val="150000"/>
              </a:lnSpc>
              <a:buNone/>
              <a:defRPr/>
            </a:pPr>
            <a:r>
              <a:rPr lang="el-GR" sz="2000" dirty="0" smtClean="0">
                <a:latin typeface="Calibri" pitchFamily="34" charset="0"/>
              </a:rPr>
              <a:t>β. σε σχέση με τις πόλεις-κράτη της Μεσοποταμίας</a:t>
            </a:r>
          </a:p>
          <a:p>
            <a:pPr lvl="0">
              <a:lnSpc>
                <a:spcPct val="150000"/>
              </a:lnSpc>
              <a:buNone/>
              <a:defRPr/>
            </a:pPr>
            <a:r>
              <a:rPr lang="el-GR" sz="2000" dirty="0" smtClean="0">
                <a:latin typeface="Calibri" pitchFamily="34" charset="0"/>
              </a:rPr>
              <a:t>- οι πόλεις των Σουμερίων ήταν ανεπτυγμένες οικονομικά και πολιτιστικά, ωστόσο δεν ανέπτυξαν πολιτική δραστηριότητα</a:t>
            </a:r>
          </a:p>
          <a:p>
            <a:pPr lvl="0">
              <a:lnSpc>
                <a:spcPct val="150000"/>
              </a:lnSpc>
              <a:buNone/>
              <a:defRPr/>
            </a:pPr>
            <a:r>
              <a:rPr lang="el-GR" sz="2000" dirty="0" smtClean="0">
                <a:latin typeface="Calibri" pitchFamily="34" charset="0"/>
              </a:rPr>
              <a:t>-</a:t>
            </a:r>
            <a:r>
              <a:rPr lang="el-GR" dirty="0" smtClean="0">
                <a:latin typeface="Calibri" pitchFamily="34" charset="0"/>
              </a:rPr>
              <a:t> </a:t>
            </a:r>
            <a:r>
              <a:rPr lang="el-GR" sz="2000" dirty="0" smtClean="0">
                <a:latin typeface="Calibri" pitchFamily="34" charset="0"/>
              </a:rPr>
              <a:t>οι ελληνικές ήταν οι πρώτες πόλεις-κράτη στις οποίες αναπτύχθηκαν οι έννοιες της ελευθερίας, της αντιμετώπισης των κοινών προβλημάτων, του πολίτη, της πολιτικής</a:t>
            </a:r>
          </a:p>
          <a:p>
            <a:pPr lvl="0">
              <a:lnSpc>
                <a:spcPct val="150000"/>
              </a:lnSpc>
              <a:buNone/>
              <a:defRPr/>
            </a:pPr>
            <a:r>
              <a:rPr lang="el-GR" sz="2000" dirty="0" smtClean="0">
                <a:latin typeface="Calibri" pitchFamily="34" charset="0"/>
              </a:rPr>
              <a:t>- μόνο στην ελληνική πόλη-κράτος γεννήθηκαν η δημοκρατία, η φιλοσοφία, η ρητορεία, η πολεοδομία και η επιστήμη</a:t>
            </a:r>
            <a:endParaRPr lang="el-GR" dirty="0" smtClean="0">
              <a:latin typeface="Calibri" pitchFamily="34" charset="0"/>
            </a:endParaRPr>
          </a:p>
          <a:p>
            <a:endParaRPr lang="el-GR" dirty="0"/>
          </a:p>
        </p:txBody>
      </p:sp>
      <p:sp>
        <p:nvSpPr>
          <p:cNvPr id="8" name="1 - Τίτλος"/>
          <p:cNvSpPr txBox="1">
            <a:spLocks/>
          </p:cNvSpPr>
          <p:nvPr/>
        </p:nvSpPr>
        <p:spPr>
          <a:xfrm>
            <a:off x="5292080" y="188640"/>
            <a:ext cx="3384376" cy="576064"/>
          </a:xfrm>
          <a:prstGeom prst="rect">
            <a:avLst/>
          </a:prstGeom>
        </p:spPr>
        <p:txBody>
          <a:bodyPr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000" b="0" i="1" u="none" strike="noStrike" kern="1200" cap="none" spc="0" normalizeH="0" baseline="0" noProof="0" dirty="0" smtClean="0">
                <a:ln>
                  <a:noFill/>
                </a:ln>
                <a:solidFill>
                  <a:schemeClr val="tx1"/>
                </a:solidFill>
                <a:effectLst>
                  <a:outerShdw blurRad="50000" dist="30000" dir="5400000" algn="tl" rotWithShape="0">
                    <a:srgbClr val="000000">
                      <a:alpha val="30000"/>
                    </a:srgbClr>
                  </a:outerShdw>
                </a:effectLst>
                <a:uLnTx/>
                <a:uFillTx/>
                <a:latin typeface="Calibri" pitchFamily="34" charset="0"/>
                <a:ea typeface="+mj-ea"/>
                <a:cs typeface="+mj-cs"/>
              </a:rPr>
              <a:t>Αρχαϊκή εποχή:</a:t>
            </a:r>
            <a:r>
              <a:rPr kumimoji="0" lang="el-GR" sz="2000" b="0" i="1" u="none" strike="noStrike" kern="1200" cap="none" spc="0" normalizeH="0" noProof="0" dirty="0" smtClean="0">
                <a:ln>
                  <a:noFill/>
                </a:ln>
                <a:solidFill>
                  <a:schemeClr val="tx1"/>
                </a:solidFill>
                <a:effectLst>
                  <a:outerShdw blurRad="50000" dist="30000" dir="5400000" algn="tl" rotWithShape="0">
                    <a:srgbClr val="000000">
                      <a:alpha val="30000"/>
                    </a:srgbClr>
                  </a:outerShdw>
                </a:effectLst>
                <a:uLnTx/>
                <a:uFillTx/>
                <a:latin typeface="Calibri" pitchFamily="34" charset="0"/>
                <a:ea typeface="+mj-ea"/>
                <a:cs typeface="+mj-cs"/>
              </a:rPr>
              <a:t> η πόλη-κράτος</a:t>
            </a:r>
            <a:endParaRPr kumimoji="0" lang="el-GR" sz="2000" b="0" i="1" u="none" strike="noStrike" kern="1200" cap="none" spc="0" normalizeH="0" baseline="0" noProof="0" dirty="0">
              <a:ln>
                <a:noFill/>
              </a:ln>
              <a:solidFill>
                <a:schemeClr val="tx1"/>
              </a:solidFill>
              <a:effectLst>
                <a:outerShdw blurRad="50000" dist="30000" dir="5400000" algn="tl" rotWithShape="0">
                  <a:srgbClr val="000000">
                    <a:alpha val="30000"/>
                  </a:srgbClr>
                </a:outerShdw>
              </a:effectLst>
              <a:uLnTx/>
              <a:uFillTx/>
              <a:latin typeface="Calibri" pitchFamily="34" charset="0"/>
              <a:ea typeface="+mj-ea"/>
              <a:cs typeface="+mj-cs"/>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Προεξοχή">
  <a:themeElements>
    <a:clrScheme name="Διαβάθμιση του γκρι">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Προεξοχή">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Προεξοχή">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697</TotalTime>
  <Words>1629</Words>
  <Application>Microsoft Office PowerPoint</Application>
  <PresentationFormat>Προβολή στην οθόνη (4:3)</PresentationFormat>
  <Paragraphs>230</Paragraphs>
  <Slides>46</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46</vt:i4>
      </vt:variant>
    </vt:vector>
  </HeadingPairs>
  <TitlesOfParts>
    <vt:vector size="47" baseType="lpstr">
      <vt:lpstr>Προεξοχή</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Η ΑΡΓΩ ΚΑΙ ΟΙ ΜΕΤΑΛΛΟΦΟΡΕΣ ΠΕΡΙΟΧΕΣ</vt:lpstr>
      <vt:lpstr>ΟΙ ΝΟΣΤΟΙ ΚΑΙ Ο ΑΠΟΙΚΙΣΜΟΣ</vt:lpstr>
      <vt:lpstr>Το ταξίδι του Οδυσσέα</vt:lpstr>
      <vt:lpstr>Κορινθιακά αγγεία στην Ετρουρία</vt:lpstr>
      <vt:lpstr>Κορινθιακά αγγεία στην Ετρουρία</vt:lpstr>
      <vt:lpstr>Ευβοϊκά αγγεία στην Ιταλία</vt:lpstr>
      <vt:lpstr>ΑΠΟΙΚΙΑΚΗ ΕΞΑΠΛΩΣΗ</vt:lpstr>
      <vt:lpstr>Διαφάνεια 18</vt:lpstr>
      <vt:lpstr>Η ΟΡΓΑΝΩΣΗ ΤΗΣ ΑΠΟΙΚΙΑΣ ΑΠΟ ΤΟΝ ΟΙΚΙΣΤΗ</vt:lpstr>
      <vt:lpstr>ΕΠΙΛΟΓΗ ΤΗΣ ΘΕΣΗΣ</vt:lpstr>
      <vt:lpstr>ΟΙ ΕΛΛΗΝΕΣ ΑΝΑΜΕΣΑ ΣΕ ΑΛΛΑ ΕΘΝΗ </vt:lpstr>
      <vt:lpstr>ΑΠΟΙΚΙΑΚΗ ΕΞΑΠΛΩΣΗ Ελλήνων, Ετρούσκων και Καρχηδονίων </vt:lpstr>
      <vt:lpstr>Αποικιεσ χωροσ πειραματισμων και επαφων με τουσ γηγενεισ</vt:lpstr>
      <vt:lpstr>Η ΑΡΧΗ ΤΗΣ ΝΟΜΙΣΜΑΤΟΚΟΠΙΑΣ</vt:lpstr>
      <vt:lpstr>Διαφάνεια 25</vt:lpstr>
      <vt:lpstr>Διαφάνεια 26</vt:lpstr>
      <vt:lpstr>Διαφάνεια 27</vt:lpstr>
      <vt:lpstr>Διαφάνεια 28</vt:lpstr>
      <vt:lpstr>Διαφάνεια 29</vt:lpstr>
      <vt:lpstr>Οι οικονομικεσ και πολιτικεσ εξελιξεισ στον 7ο αι. π.Χ.</vt:lpstr>
      <vt:lpstr>Η αποπειρα εγκαθιδρυσησ τυραννιδασ  από τον κυλωνα (632 π.Χ.)</vt:lpstr>
      <vt:lpstr>Διαφάνεια 32</vt:lpstr>
      <vt:lpstr>Η κριση τησ αριστοκρατιασ τον 6ο αι. π.Χ.</vt:lpstr>
      <vt:lpstr>Ο αριστοτελησ για τον σολωνα</vt:lpstr>
      <vt:lpstr>Ο Αριστοτελησ για τα πολιτευματα</vt:lpstr>
      <vt:lpstr>Διαφάνεια 36</vt:lpstr>
      <vt:lpstr>Διαφάνεια 37</vt:lpstr>
      <vt:lpstr>Διαφάνεια 38</vt:lpstr>
      <vt:lpstr>Διαφάνεια 39</vt:lpstr>
      <vt:lpstr>Διαφάνεια 40</vt:lpstr>
      <vt:lpstr>Διαφάνεια 41</vt:lpstr>
      <vt:lpstr>Διαφάνεια 42</vt:lpstr>
      <vt:lpstr>1η εκστρατεία 492 π.Χ.: αποτυχία λόγω καταστροφής του περσικού στόλου στον Άθω </vt:lpstr>
      <vt:lpstr>2η εκστρατεία 490 π.Χ.: στόχος η τιμωρία των Ερετριέων και των Αθηναίων λόγω της βοήθειας στην Ιωνική Επανάσταση  - μάχη Μαραθώνα: ήττα Περσών από Αθηναίους και Πλαταιείς  - στρατηγική ιδιοφυία Μιλτιάδη </vt:lpstr>
      <vt:lpstr>Διαφάνεια 45</vt:lpstr>
      <vt:lpstr>3η εκστρατεία 480-479 π.Χ.: οργάνωση από Ξέρξη με τεράστια στρατιά  - μάχες:  Θερμοπυλών (Λεωνίδας)   Αρτεμίσιο   Σαλαμίνα (Θεμιστοκλής)   Πλαταιές (Παυσανίας)   Μυκάλη   Ιμέρα (στη Σικελία εναντίον Καρχηδονίων)</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ΟΙ ΑΡΧΑΙΟΙ ΕΛΛΗΝΕΣ</dc:title>
  <dc:creator>Owner</dc:creator>
  <cp:lastModifiedBy>USER1</cp:lastModifiedBy>
  <cp:revision>54</cp:revision>
  <dcterms:created xsi:type="dcterms:W3CDTF">2014-05-10T09:19:03Z</dcterms:created>
  <dcterms:modified xsi:type="dcterms:W3CDTF">2021-02-24T05:40:37Z</dcterms:modified>
</cp:coreProperties>
</file>