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781800" cy="90678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29" autoAdjust="0"/>
    <p:restoredTop sz="93667" autoAdjust="0"/>
  </p:normalViewPr>
  <p:slideViewPr>
    <p:cSldViewPr>
      <p:cViewPr>
        <p:scale>
          <a:sx n="86" d="100"/>
          <a:sy n="86" d="100"/>
        </p:scale>
        <p:origin x="-1382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fld id="{A9A8E76D-EDBA-4A2A-9697-8F4E88796945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pPr>
              <a:defRPr/>
            </a:pPr>
            <a:fld id="{B10C5D74-E484-408C-A6A0-5CF1DDFC7B5B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E35C7B-704B-4AC9-9BC9-FAE3E0844D27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14CBCB-CD38-42CC-BD54-B20D9D941AC9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0DF2CC-85D2-44CD-A581-2B6D78F98C1E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DC881-E193-4139-85C8-AF9AB8F158E3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EFC67413-8C00-4039-9124-A380FDE56D58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ECEE05E7-E2FC-430A-A015-2565E9C6B088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fld id="{8A5D6BF8-A063-4792-B368-479374B75818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pPr>
              <a:defRPr/>
            </a:pPr>
            <a:fld id="{F594FB4F-0518-4E87-B856-C9B58CA268FE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8DBE10-FE75-4819-87DC-9741C047D908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3F63AB-2E8E-4F78-9C23-E0BB938F4CA1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69ADF5-DC74-4624-B680-BEA86F15049A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9EB7-0364-41CF-9F4E-D6ACDE0ABBE3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6F2A6B1C-FB60-4B51-8407-3C5A680520D7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87C17A23-BBB1-4B0D-9545-459AA8D83B10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7ED94-BA76-48DF-B77D-1ABD7911BB5E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E6709-A03A-42E5-9004-9047B6120822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fld id="{AEFAC13B-9128-4E8F-B39E-97AF8C7A8E2B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>
              <a:defRPr/>
            </a:pPr>
            <a:fld id="{9525C48A-2B82-440B-AF4B-60B45267DEE5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fld id="{C1692319-A707-434E-9B32-1AAB3F1505AD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73B24152-CC06-4C2F-8046-4CCB47B98627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6D9AF60-918B-44B6-9FDD-96B663C65277}" type="datetimeFigureOut">
              <a:rPr lang="el-GR" smtClean="0"/>
              <a:pPr>
                <a:defRPr/>
              </a:pPr>
              <a:t>9/6/2025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9338DC4-AED3-4E22-A949-22EAD65AF224}" type="slidenum">
              <a:rPr lang="el-GR" smtClean="0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- Τίτλος"/>
          <p:cNvSpPr txBox="1">
            <a:spLocks/>
          </p:cNvSpPr>
          <p:nvPr/>
        </p:nvSpPr>
        <p:spPr>
          <a:xfrm>
            <a:off x="2339975" y="122238"/>
            <a:ext cx="6665913" cy="785812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el-GR" sz="3200" b="1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ΕΛΛΗΝΙΣΤΙΚΟΙ ΧΡΟΝΟΙ</a:t>
            </a:r>
          </a:p>
        </p:txBody>
      </p:sp>
      <p:sp>
        <p:nvSpPr>
          <p:cNvPr id="9" name="2 - Θέση περιεχομένου"/>
          <p:cNvSpPr txBox="1">
            <a:spLocks/>
          </p:cNvSpPr>
          <p:nvPr/>
        </p:nvSpPr>
        <p:spPr bwMode="auto">
          <a:xfrm>
            <a:off x="2357438" y="1341438"/>
            <a:ext cx="65722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  <a:defRPr/>
            </a:pPr>
            <a:endParaRPr lang="el-GR" sz="2400" b="1" dirty="0">
              <a:solidFill>
                <a:schemeClr val="tx2"/>
              </a:solidFill>
              <a:latin typeface="Calibri" pitchFamily="34" charset="0"/>
              <a:cs typeface="+mn-cs"/>
            </a:endParaRPr>
          </a:p>
        </p:txBody>
      </p:sp>
      <p:sp>
        <p:nvSpPr>
          <p:cNvPr id="8197" name="3 - TextBox"/>
          <p:cNvSpPr txBox="1">
            <a:spLocks noChangeArrowheads="1"/>
          </p:cNvSpPr>
          <p:nvPr/>
        </p:nvSpPr>
        <p:spPr bwMode="auto">
          <a:xfrm>
            <a:off x="2071688" y="1285875"/>
            <a:ext cx="62865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l-GR" sz="2000">
                <a:latin typeface="Calibri" pitchFamily="34" charset="0"/>
              </a:rPr>
              <a:t>1. </a:t>
            </a:r>
            <a:r>
              <a:rPr lang="el-GR" sz="2000" b="1">
                <a:solidFill>
                  <a:srgbClr val="002060"/>
                </a:solidFill>
                <a:latin typeface="Calibri" pitchFamily="34" charset="0"/>
              </a:rPr>
              <a:t>Ο ελληνιστικός κόσμος</a:t>
            </a:r>
            <a:r>
              <a:rPr lang="el-GR" sz="2000">
                <a:latin typeface="Calibri" pitchFamily="34" charset="0"/>
              </a:rPr>
              <a:t>: </a:t>
            </a:r>
          </a:p>
          <a:p>
            <a:pPr marL="342900" indent="-342900">
              <a:lnSpc>
                <a:spcPct val="150000"/>
              </a:lnSpc>
            </a:pPr>
            <a:r>
              <a:rPr lang="el-GR" sz="2000">
                <a:latin typeface="Calibri" pitchFamily="34" charset="0"/>
              </a:rPr>
              <a:t>	- Η διάσπαση του κράτους του Μ. Αλεξάνδρου</a:t>
            </a:r>
          </a:p>
          <a:p>
            <a:pPr marL="342900" indent="-342900">
              <a:lnSpc>
                <a:spcPct val="150000"/>
              </a:lnSpc>
            </a:pPr>
            <a:r>
              <a:rPr lang="el-GR" sz="2000">
                <a:latin typeface="Calibri" pitchFamily="34" charset="0"/>
              </a:rPr>
              <a:t>	- Τα χαρακτηριστικά του ελληνιστικού κόσμου</a:t>
            </a:r>
          </a:p>
          <a:p>
            <a:pPr marL="342900" indent="-342900">
              <a:lnSpc>
                <a:spcPct val="150000"/>
              </a:lnSpc>
            </a:pPr>
            <a:r>
              <a:rPr lang="el-GR" sz="2000">
                <a:latin typeface="Calibri" pitchFamily="34" charset="0"/>
              </a:rPr>
              <a:t>2. Ο ελληνιστικός πολιτισμός</a:t>
            </a:r>
            <a:endParaRPr lang="en-US" sz="2000">
              <a:latin typeface="Calibri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en-US" sz="2000">
                <a:latin typeface="Calibri" pitchFamily="34" charset="0"/>
              </a:rPr>
              <a:t>	-</a:t>
            </a:r>
            <a:r>
              <a:rPr lang="el-GR" sz="2000">
                <a:latin typeface="Calibri" pitchFamily="34" charset="0"/>
              </a:rPr>
              <a:t> Τα ελληνιστικά κέντρα</a:t>
            </a:r>
          </a:p>
          <a:p>
            <a:pPr marL="342900" indent="-342900">
              <a:lnSpc>
                <a:spcPct val="150000"/>
              </a:lnSpc>
            </a:pPr>
            <a:r>
              <a:rPr lang="el-GR" sz="2000">
                <a:latin typeface="Calibri" pitchFamily="34" charset="0"/>
              </a:rPr>
              <a:t>	-</a:t>
            </a:r>
            <a:r>
              <a:rPr lang="el-GR" sz="200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l-GR" sz="2000">
                <a:latin typeface="Calibri" pitchFamily="34" charset="0"/>
              </a:rPr>
              <a:t>Η γλώσσα</a:t>
            </a:r>
          </a:p>
          <a:p>
            <a:pPr marL="342900" indent="-342900">
              <a:lnSpc>
                <a:spcPct val="150000"/>
              </a:lnSpc>
            </a:pPr>
            <a:r>
              <a:rPr lang="el-GR" sz="2000">
                <a:latin typeface="Calibri" pitchFamily="34" charset="0"/>
              </a:rPr>
              <a:t>	- Η θρησκεία</a:t>
            </a:r>
          </a:p>
          <a:p>
            <a:pPr marL="342900" indent="-342900">
              <a:lnSpc>
                <a:spcPct val="150000"/>
              </a:lnSpc>
            </a:pPr>
            <a:r>
              <a:rPr lang="el-GR" sz="2000" b="1">
                <a:solidFill>
                  <a:srgbClr val="002060"/>
                </a:solidFill>
                <a:latin typeface="Calibri" pitchFamily="34" charset="0"/>
              </a:rPr>
              <a:t>	</a:t>
            </a:r>
            <a:r>
              <a:rPr lang="el-GR" sz="2000">
                <a:latin typeface="Calibri" pitchFamily="34" charset="0"/>
              </a:rPr>
              <a:t>- Τα γράμματα</a:t>
            </a:r>
          </a:p>
          <a:p>
            <a:pPr marL="342900" indent="-342900">
              <a:lnSpc>
                <a:spcPct val="150000"/>
              </a:lnSpc>
            </a:pPr>
            <a:r>
              <a:rPr lang="el-GR" sz="2000">
                <a:latin typeface="Calibri" pitchFamily="34" charset="0"/>
              </a:rPr>
              <a:t>	- Οι επιστήμες</a:t>
            </a:r>
          </a:p>
          <a:p>
            <a:pPr marL="342900" indent="-342900">
              <a:lnSpc>
                <a:spcPct val="150000"/>
              </a:lnSpc>
            </a:pPr>
            <a:r>
              <a:rPr lang="el-GR" sz="2000">
                <a:latin typeface="Calibri" pitchFamily="34" charset="0"/>
              </a:rPr>
              <a:t>	- Οι τέχνες</a:t>
            </a:r>
          </a:p>
        </p:txBody>
      </p:sp>
      <p:pic>
        <p:nvPicPr>
          <p:cNvPr id="7" name="6 - Εικόνα" descr="ψηφιδωτό πέλλας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7513" y="3071813"/>
            <a:ext cx="2860675" cy="2847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- Υπότιτλος"/>
          <p:cNvSpPr txBox="1">
            <a:spLocks/>
          </p:cNvSpPr>
          <p:nvPr/>
        </p:nvSpPr>
        <p:spPr bwMode="auto">
          <a:xfrm>
            <a:off x="714375" y="928688"/>
            <a:ext cx="7848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lvl="2" indent="-363538" algn="ctr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 b="1">
                <a:latin typeface="Calibri" pitchFamily="34" charset="0"/>
              </a:rPr>
              <a:t>Τα ελληνιστικά κράτη μετά τη μάχη της Ιψού</a:t>
            </a:r>
          </a:p>
        </p:txBody>
      </p:sp>
      <p:pic>
        <p:nvPicPr>
          <p:cNvPr id="12293" name="7 - Εικόνα" descr="111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500188"/>
            <a:ext cx="8218487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Υπότιτλος"/>
          <p:cNvSpPr txBox="1">
            <a:spLocks/>
          </p:cNvSpPr>
          <p:nvPr/>
        </p:nvSpPr>
        <p:spPr>
          <a:xfrm>
            <a:off x="714375" y="928688"/>
            <a:ext cx="7848600" cy="57150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63538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b="1" dirty="0">
                <a:latin typeface="Calibri" pitchFamily="34" charset="0"/>
                <a:cs typeface="+mn-cs"/>
              </a:rPr>
              <a:t>β΄ περίοδος συγκρούσεων (301-281 </a:t>
            </a:r>
            <a:r>
              <a:rPr lang="el-GR" sz="2000" b="1" dirty="0" err="1">
                <a:latin typeface="Calibri" pitchFamily="34" charset="0"/>
                <a:cs typeface="+mn-cs"/>
              </a:rPr>
              <a:t>π.Χ.</a:t>
            </a:r>
            <a:r>
              <a:rPr lang="el-GR" sz="2000" b="1" dirty="0">
                <a:latin typeface="Calibri" pitchFamily="34" charset="0"/>
                <a:cs typeface="+mn-cs"/>
              </a:rPr>
              <a:t>)</a:t>
            </a:r>
          </a:p>
          <a:p>
            <a:pPr marL="820738" lvl="3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ως συνέπεια της μάχης της </a:t>
            </a:r>
            <a:r>
              <a:rPr lang="el-GR" sz="2000" dirty="0" err="1">
                <a:latin typeface="Calibri" pitchFamily="34" charset="0"/>
                <a:cs typeface="+mn-cs"/>
              </a:rPr>
              <a:t>Ιψού</a:t>
            </a:r>
            <a:r>
              <a:rPr lang="el-GR" sz="2000" dirty="0">
                <a:latin typeface="Calibri" pitchFamily="34" charset="0"/>
                <a:cs typeface="+mn-cs"/>
              </a:rPr>
              <a:t> διαμορφώνονται τέσσερα βασίλεια: </a:t>
            </a:r>
          </a:p>
          <a:p>
            <a:pPr marL="820738" lvl="3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1. το βασίλειο της Αιγύπτου με τον Πτολεμαίο</a:t>
            </a:r>
          </a:p>
          <a:p>
            <a:pPr marL="820738" lvl="3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2. το βασίλειο της Συρίας με τον Σέλευκο</a:t>
            </a:r>
          </a:p>
          <a:p>
            <a:pPr marL="820738" lvl="3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3. το βασίλειο της Μακεδονίας με τον Κάσσανδρο</a:t>
            </a:r>
          </a:p>
          <a:p>
            <a:pPr marL="820738" lvl="3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4. το βασίλειο της Θράκης με τον Λυσίμαχο</a:t>
            </a:r>
          </a:p>
          <a:p>
            <a:pPr marL="363538" lvl="3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</a:t>
            </a:r>
            <a:r>
              <a:rPr lang="el-GR" sz="2000" b="1" dirty="0">
                <a:latin typeface="Calibri" pitchFamily="34" charset="0"/>
                <a:cs typeface="+mn-cs"/>
              </a:rPr>
              <a:t>προέκταση της β΄ περιόδου</a:t>
            </a:r>
          </a:p>
          <a:p>
            <a:pPr marL="363538" lvl="3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b="1" dirty="0">
                <a:latin typeface="Calibri" pitchFamily="34" charset="0"/>
                <a:cs typeface="+mn-cs"/>
              </a:rPr>
              <a:t> </a:t>
            </a:r>
            <a:r>
              <a:rPr lang="el-GR" sz="2000" dirty="0">
                <a:latin typeface="Calibri" pitchFamily="34" charset="0"/>
                <a:cs typeface="+mn-cs"/>
              </a:rPr>
              <a:t>συγκρούσεις Λυσιμάχου και </a:t>
            </a:r>
            <a:r>
              <a:rPr lang="el-GR" sz="2000" dirty="0" err="1">
                <a:latin typeface="Calibri" pitchFamily="34" charset="0"/>
                <a:cs typeface="+mn-cs"/>
              </a:rPr>
              <a:t>Σελεύκου</a:t>
            </a:r>
            <a:r>
              <a:rPr lang="el-GR" sz="2000" dirty="0">
                <a:latin typeface="Calibri" pitchFamily="34" charset="0"/>
                <a:cs typeface="+mn-cs"/>
              </a:rPr>
              <a:t> για τη βορειοδυτική Μ. Ασία</a:t>
            </a:r>
          </a:p>
          <a:p>
            <a:pPr marL="820738" lvl="4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μάχη στο </a:t>
            </a:r>
            <a:r>
              <a:rPr lang="el-GR" sz="2000" dirty="0" err="1">
                <a:latin typeface="Calibri" pitchFamily="34" charset="0"/>
                <a:cs typeface="+mn-cs"/>
              </a:rPr>
              <a:t>Κουροπέδιο</a:t>
            </a:r>
            <a:r>
              <a:rPr lang="el-GR" sz="2000" dirty="0">
                <a:latin typeface="Calibri" pitchFamily="34" charset="0"/>
                <a:cs typeface="+mn-cs"/>
              </a:rPr>
              <a:t> της Λυδίας (281 </a:t>
            </a:r>
            <a:r>
              <a:rPr lang="el-GR" sz="2000" dirty="0" err="1">
                <a:latin typeface="Calibri" pitchFamily="34" charset="0"/>
                <a:cs typeface="+mn-cs"/>
              </a:rPr>
              <a:t>π.Χ.</a:t>
            </a:r>
            <a:r>
              <a:rPr lang="el-GR" sz="2000" dirty="0">
                <a:latin typeface="Calibri" pitchFamily="34" charset="0"/>
                <a:cs typeface="+mn-cs"/>
              </a:rPr>
              <a:t>) – θάνατος Λυσιμάχου, τα εδάφη του μοιράζονται ο Κάσσανδρος και ο Σέλευκος</a:t>
            </a:r>
          </a:p>
          <a:p>
            <a:pPr marL="363538" lvl="4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αργότερα: βασίλειο της Περγάμου στη Μ. Ασία και μικρότερα κράτη (Βιθυνίας, Αρμενίας, Πόντου και Καππαδοκίας)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2 - Υπότιτλος"/>
          <p:cNvSpPr txBox="1">
            <a:spLocks/>
          </p:cNvSpPr>
          <p:nvPr/>
        </p:nvSpPr>
        <p:spPr bwMode="auto">
          <a:xfrm>
            <a:off x="714375" y="928688"/>
            <a:ext cx="7848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lvl="2" indent="-363538" algn="ctr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 b="1">
                <a:latin typeface="Calibri" pitchFamily="34" charset="0"/>
              </a:rPr>
              <a:t>Τα ελληνιστικά κράτη μετά τη μάχη της Ιψού</a:t>
            </a:r>
          </a:p>
        </p:txBody>
      </p:sp>
      <p:pic>
        <p:nvPicPr>
          <p:cNvPr id="14341" name="7 - Εικόνα" descr="111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500188"/>
            <a:ext cx="8218487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2 - Υπότιτλος"/>
          <p:cNvSpPr txBox="1">
            <a:spLocks/>
          </p:cNvSpPr>
          <p:nvPr/>
        </p:nvSpPr>
        <p:spPr bwMode="auto">
          <a:xfrm>
            <a:off x="714375" y="928688"/>
            <a:ext cx="7848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lvl="2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sz="2000" b="1">
                <a:solidFill>
                  <a:srgbClr val="002060"/>
                </a:solidFill>
                <a:latin typeface="Calibri" pitchFamily="34" charset="0"/>
              </a:rPr>
              <a:t>Οικονομία:</a:t>
            </a:r>
            <a:r>
              <a:rPr lang="el-GR" sz="2000">
                <a:latin typeface="Calibri" pitchFamily="34" charset="0"/>
              </a:rPr>
              <a:t> σημαντικές μεταβολές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solidFill>
                  <a:srgbClr val="002060"/>
                </a:solidFill>
                <a:latin typeface="Calibri" pitchFamily="34" charset="0"/>
              </a:rPr>
              <a:t>- </a:t>
            </a:r>
            <a:r>
              <a:rPr lang="el-GR" sz="2000">
                <a:latin typeface="Calibri" pitchFamily="34" charset="0"/>
              </a:rPr>
              <a:t>ενιαίο οικονομικό σύστημα για όλους τους υπηκόους, Έλληνες και αλλοεθνείς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solidFill>
                  <a:srgbClr val="002060"/>
                </a:solidFill>
                <a:latin typeface="Calibri" pitchFamily="34" charset="0"/>
              </a:rPr>
              <a:t>- </a:t>
            </a:r>
            <a:r>
              <a:rPr lang="el-GR" sz="2000">
                <a:latin typeface="Calibri" pitchFamily="34" charset="0"/>
              </a:rPr>
              <a:t>χρήση κοινού νομίσματος, κοινής δημοσιονομικής πολιτικής και κοινού τρόπου συναλλαγών: απόσυρση περσικών, χρήση ελληνικών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latin typeface="Calibri" pitchFamily="34" charset="0"/>
              </a:rPr>
              <a:t>- βασιλείς: κάτοχοι γης και μεγαλύτερου μέρους παραγωγής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latin typeface="Calibri" pitchFamily="34" charset="0"/>
              </a:rPr>
              <a:t>- νέοι ορίζοντες στο εμπόριο εξαιτίας της πλούσιας παραγωγής και της γεωγραφικής ενοποίησης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latin typeface="Calibri" pitchFamily="34" charset="0"/>
              </a:rPr>
              <a:t>- δημιουργία τραπεζών και επιταγών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2 - Υπότιτλος"/>
          <p:cNvSpPr txBox="1">
            <a:spLocks/>
          </p:cNvSpPr>
          <p:nvPr/>
        </p:nvSpPr>
        <p:spPr bwMode="auto">
          <a:xfrm>
            <a:off x="714375" y="928688"/>
            <a:ext cx="7848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lvl="2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sz="2000" b="1">
                <a:solidFill>
                  <a:srgbClr val="002060"/>
                </a:solidFill>
                <a:latin typeface="Calibri" pitchFamily="34" charset="0"/>
              </a:rPr>
              <a:t>Κοινωνία: </a:t>
            </a:r>
            <a:r>
              <a:rPr lang="el-GR" sz="2000">
                <a:latin typeface="Calibri" pitchFamily="34" charset="0"/>
              </a:rPr>
              <a:t>νέες τάξεις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latin typeface="Calibri" pitchFamily="34" charset="0"/>
              </a:rPr>
              <a:t>- δημιουργία προνομιούχου </a:t>
            </a:r>
            <a:r>
              <a:rPr lang="el-GR" sz="2000" b="1">
                <a:latin typeface="Calibri" pitchFamily="34" charset="0"/>
              </a:rPr>
              <a:t>αστικής</a:t>
            </a:r>
            <a:r>
              <a:rPr lang="el-GR" sz="2000">
                <a:latin typeface="Calibri" pitchFamily="34" charset="0"/>
              </a:rPr>
              <a:t> τάξης από Έλληνες και ελληνίζοντες γηγενείς, οι οποίοι ασχολούνται με το εμπόριο και τις τραπεζικές συναλλαγές ή ασκούν εξουσία ως βασιλικοί υπάλληλοι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latin typeface="Calibri" pitchFamily="34" charset="0"/>
              </a:rPr>
              <a:t>- γηγενείς: εργάτες και μικροκαλλιεργητές που συγκεντρώνονται στις μεγάλες πόλεις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latin typeface="Calibri" pitchFamily="34" charset="0"/>
              </a:rPr>
              <a:t>- ανάπτυξη της δουλείας εξαιτίας της πολυτελούς διαβίωσης των ηγεμόνων και των ανώτερων τάξεων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Υπότιτλος"/>
          <p:cNvSpPr txBox="1">
            <a:spLocks/>
          </p:cNvSpPr>
          <p:nvPr/>
        </p:nvSpPr>
        <p:spPr>
          <a:xfrm>
            <a:off x="714375" y="928688"/>
            <a:ext cx="7848600" cy="59293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3538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Πολιτική οργάνωση: </a:t>
            </a:r>
            <a:r>
              <a:rPr lang="el-GR" sz="2000" dirty="0">
                <a:latin typeface="Calibri" pitchFamily="34" charset="0"/>
                <a:cs typeface="+mn-cs"/>
              </a:rPr>
              <a:t>απόλυτη μοναρχία</a:t>
            </a:r>
          </a:p>
          <a:p>
            <a:pPr marL="363538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- συγκέντρωση όλων των εξουσιών σε ηγεμόνες και υποβοήθηση από επιτελείο από Έλληνες και λίγους εξελληνισμένους γηγενείς</a:t>
            </a:r>
          </a:p>
          <a:p>
            <a:pPr marL="363538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- αύξηση δύναμης και αίγλης μέσω της λατρείας των ηγεμόνων </a:t>
            </a:r>
          </a:p>
          <a:p>
            <a:pPr marL="363538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- οι πολίτες δεν έχουν κανένα ρόλο – ενδιαφέρον μόνο για ατομικό συμφέρον</a:t>
            </a:r>
          </a:p>
          <a:p>
            <a:pPr marL="363538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- </a:t>
            </a:r>
            <a:r>
              <a:rPr lang="el-GR" sz="2000" b="1" dirty="0">
                <a:latin typeface="Calibri" pitchFamily="34" charset="0"/>
                <a:cs typeface="+mn-cs"/>
              </a:rPr>
              <a:t>μετατόπιση κέντρου βάρους</a:t>
            </a:r>
            <a:r>
              <a:rPr lang="el-GR" sz="2000" dirty="0">
                <a:latin typeface="Calibri" pitchFamily="34" charset="0"/>
                <a:cs typeface="+mn-cs"/>
              </a:rPr>
              <a:t>: από την Ελλάδα στην Ανατολή</a:t>
            </a:r>
            <a:r>
              <a:rPr lang="el-GR" sz="20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 </a:t>
            </a:r>
          </a:p>
          <a:p>
            <a:pPr marL="363538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	- μεγάλο ρόλο παίζουν οι μεγαλουπόλεις που εξελίσσονται σε διοικητικά, οικονομικά και πνευματικά κέντρα</a:t>
            </a:r>
          </a:p>
          <a:p>
            <a:pPr marL="363538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	- ο ελλαδικός χώρος διοικείται κατά τα πρότυπα της μακεδονικής βασιλείας εκτός προνομιούχων αυτόνομων πόλεων-κρατών και περιοχών που οργανώθηκαν σε </a:t>
            </a:r>
            <a:r>
              <a:rPr lang="el-GR" sz="20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ομοσπονδίες</a:t>
            </a:r>
            <a:r>
              <a:rPr lang="el-GR" sz="2000" dirty="0">
                <a:latin typeface="Calibri" pitchFamily="34" charset="0"/>
                <a:cs typeface="+mn-cs"/>
              </a:rPr>
              <a:t> (Αιτωλοί, Αχαιοί).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- Τίτλος"/>
          <p:cNvSpPr txBox="1">
            <a:spLocks/>
          </p:cNvSpPr>
          <p:nvPr/>
        </p:nvSpPr>
        <p:spPr bwMode="auto">
          <a:xfrm>
            <a:off x="1143000" y="928688"/>
            <a:ext cx="6911975" cy="86360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>
              <a:defRPr/>
            </a:pPr>
            <a:r>
              <a:rPr lang="el-GR" sz="32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Ελληνιστική εποχή (323-30 </a:t>
            </a:r>
            <a:r>
              <a:rPr lang="el-GR" sz="3200" dirty="0" err="1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π.Χ.</a:t>
            </a:r>
            <a:r>
              <a:rPr lang="el-GR" sz="3200" dirty="0">
                <a:solidFill>
                  <a:schemeClr val="tx2"/>
                </a:solidFill>
                <a:latin typeface="Calibri" pitchFamily="34" charset="0"/>
                <a:ea typeface="+mj-ea"/>
                <a:cs typeface="+mj-cs"/>
              </a:rPr>
              <a:t>) </a:t>
            </a:r>
          </a:p>
        </p:txBody>
      </p:sp>
      <p:sp>
        <p:nvSpPr>
          <p:cNvPr id="7" name="2 - Υπότιτλος"/>
          <p:cNvSpPr txBox="1">
            <a:spLocks/>
          </p:cNvSpPr>
          <p:nvPr/>
        </p:nvSpPr>
        <p:spPr bwMode="auto">
          <a:xfrm>
            <a:off x="1214438" y="2000250"/>
            <a:ext cx="698500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r>
              <a:rPr lang="el-GR" sz="2600" dirty="0">
                <a:solidFill>
                  <a:srgbClr val="002060"/>
                </a:solidFill>
                <a:latin typeface="Calibri" pitchFamily="34" charset="0"/>
                <a:cs typeface="+mn-cs"/>
              </a:rPr>
              <a:t>Ορισμός</a:t>
            </a:r>
          </a:p>
          <a:p>
            <a:pPr marL="273050" indent="-27305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600" dirty="0">
                <a:solidFill>
                  <a:srgbClr val="002060"/>
                </a:solidFill>
                <a:latin typeface="Calibri" pitchFamily="34" charset="0"/>
                <a:cs typeface="+mn-cs"/>
              </a:rPr>
              <a:t> </a:t>
            </a:r>
            <a:r>
              <a:rPr lang="el-GR" sz="2000" dirty="0">
                <a:latin typeface="Calibri" pitchFamily="34" charset="0"/>
                <a:cs typeface="+mn-cs"/>
              </a:rPr>
              <a:t>η εποχή μετά τον θάνατο του Μ. Αλεξάνδρου (323 </a:t>
            </a:r>
            <a:r>
              <a:rPr lang="el-GR" sz="2000" dirty="0" err="1">
                <a:latin typeface="Calibri" pitchFamily="34" charset="0"/>
                <a:cs typeface="+mn-cs"/>
              </a:rPr>
              <a:t>π.Χ.</a:t>
            </a:r>
            <a:r>
              <a:rPr lang="el-GR" sz="2000" dirty="0">
                <a:latin typeface="Calibri" pitchFamily="34" charset="0"/>
                <a:cs typeface="+mn-cs"/>
              </a:rPr>
              <a:t>) έως την κατάληψη της Αιγύπτου από τους Ρωμαίους (30 </a:t>
            </a:r>
            <a:r>
              <a:rPr lang="el-GR" sz="2000" dirty="0" err="1">
                <a:latin typeface="Calibri" pitchFamily="34" charset="0"/>
                <a:cs typeface="+mn-cs"/>
              </a:rPr>
              <a:t>π.Χ.</a:t>
            </a:r>
            <a:r>
              <a:rPr lang="el-GR" sz="2000" dirty="0">
                <a:latin typeface="Calibri" pitchFamily="34" charset="0"/>
                <a:cs typeface="+mn-cs"/>
              </a:rPr>
              <a:t>)</a:t>
            </a:r>
          </a:p>
          <a:p>
            <a:pPr marL="273050" indent="-273050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ονομάζεται έτσι, διότι την εποχή εκείνη οι κατακτημένοι από τον Αλέξανδρο λαοί γνώρισαν τον ελληνικό πολιτισμό και άρχισαν να τον μιμούνται, δηλ. να συμπεριφέρονται σαν Έλληνες («ελληνίζω»).</a:t>
            </a:r>
            <a:endParaRPr lang="el-GR" sz="2200" dirty="0">
              <a:latin typeface="Calibri" pitchFamily="34" charset="0"/>
              <a:cs typeface="+mn-cs"/>
            </a:endParaRPr>
          </a:p>
          <a:p>
            <a:pPr marL="273050" indent="-273050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"/>
              <a:defRPr/>
            </a:pPr>
            <a:endParaRPr lang="el-GR" sz="2000" dirty="0">
              <a:latin typeface="Calibri" pitchFamily="34" charset="0"/>
              <a:cs typeface="+mn-cs"/>
            </a:endParaRPr>
          </a:p>
          <a:p>
            <a:pPr marL="639763" lvl="1" indent="-27305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/>
            </a:pPr>
            <a:endParaRPr lang="el-GR" sz="2000" dirty="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Υπότιτλος"/>
          <p:cNvSpPr txBox="1">
            <a:spLocks/>
          </p:cNvSpPr>
          <p:nvPr/>
        </p:nvSpPr>
        <p:spPr>
          <a:xfrm>
            <a:off x="571500" y="785813"/>
            <a:ext cx="7848600" cy="580548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74320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l-GR" sz="26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Η διάσπαση του κράτους του Μ. Αλεξάνδρου</a:t>
            </a:r>
            <a:endParaRPr lang="el-GR" sz="2600" dirty="0">
              <a:solidFill>
                <a:srgbClr val="002060"/>
              </a:solidFill>
              <a:latin typeface="Calibri" pitchFamily="34" charset="0"/>
              <a:cs typeface="+mn-cs"/>
            </a:endParaRPr>
          </a:p>
          <a:p>
            <a:pPr marL="640080" lvl="1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απουσία νόμιμου και ικανού διαδόχου</a:t>
            </a:r>
          </a:p>
          <a:p>
            <a:pPr marL="1097280" lvl="2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Φίλιππος Γ΄ Αρριδαίος ετεροθαλής αδελφός – ανίκανος</a:t>
            </a:r>
          </a:p>
          <a:p>
            <a:pPr marL="1097280" lvl="2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el-GR" sz="2000">
                <a:latin typeface="Calibri" pitchFamily="34" charset="0"/>
                <a:cs typeface="+mn-cs"/>
              </a:rPr>
              <a:t> </a:t>
            </a:r>
            <a:r>
              <a:rPr lang="el-GR" sz="2000" smtClean="0">
                <a:latin typeface="Calibri" pitchFamily="34" charset="0"/>
                <a:cs typeface="+mn-cs"/>
              </a:rPr>
              <a:t>Αλέξανδρος Δ</a:t>
            </a:r>
            <a:r>
              <a:rPr lang="el-GR" sz="2000" dirty="0">
                <a:latin typeface="Calibri" pitchFamily="34" charset="0"/>
                <a:cs typeface="+mn-cs"/>
              </a:rPr>
              <a:t>΄ - αναμενόμενος γιος Ρωξάνης</a:t>
            </a:r>
          </a:p>
          <a:p>
            <a:pPr marL="722313" lvl="2" indent="-3619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εκδηλώνονται τάσεις διάσπασης – εξεγέρσεις και απελευθερωτικοί πόλεμοι εντός και εκτός Ελλάδος</a:t>
            </a:r>
          </a:p>
          <a:p>
            <a:pPr marL="1179513" lvl="3" indent="-3619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</a:t>
            </a:r>
            <a:r>
              <a:rPr lang="el-GR" sz="20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Λαμιακός πόλεμος </a:t>
            </a:r>
            <a:r>
              <a:rPr lang="el-GR" sz="2000" dirty="0">
                <a:latin typeface="Calibri" pitchFamily="34" charset="0"/>
                <a:cs typeface="+mn-cs"/>
              </a:rPr>
              <a:t>(322 </a:t>
            </a:r>
            <a:r>
              <a:rPr lang="el-GR" sz="2000" dirty="0" err="1">
                <a:latin typeface="Calibri" pitchFamily="34" charset="0"/>
                <a:cs typeface="+mn-cs"/>
              </a:rPr>
              <a:t>π.Χ.</a:t>
            </a:r>
            <a:r>
              <a:rPr lang="el-GR" sz="2000" dirty="0">
                <a:latin typeface="Calibri" pitchFamily="34" charset="0"/>
                <a:cs typeface="+mn-cs"/>
              </a:rPr>
              <a:t>) – αντιμακεδονικό μέτωπο συγκροτημένο από Αθηναίους (ρήτορες Υπερείδη και Δημοσθένη) και Αιτωλούς μετά την πληροφορία του θανάτου του Αλεξάνδρου καταλήγει σε συγκρούσεις στην περιοχή της Λαμίας και της Θεσσαλίας</a:t>
            </a:r>
          </a:p>
          <a:p>
            <a:pPr marL="1636713" lvl="4" indent="-3619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νίκη Μακεδόνων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Υπότιτλος"/>
          <p:cNvSpPr txBox="1">
            <a:spLocks/>
          </p:cNvSpPr>
          <p:nvPr/>
        </p:nvSpPr>
        <p:spPr>
          <a:xfrm>
            <a:off x="642938" y="928688"/>
            <a:ext cx="7848600" cy="55721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l-GR" sz="2000" b="1" dirty="0">
                <a:latin typeface="Calibri" pitchFamily="34" charset="0"/>
                <a:cs typeface="+mn-cs"/>
              </a:rPr>
              <a:t>συνέπειες</a:t>
            </a:r>
            <a:r>
              <a:rPr lang="el-GR" sz="2000" dirty="0">
                <a:latin typeface="Calibri" pitchFamily="34" charset="0"/>
                <a:cs typeface="+mn-cs"/>
              </a:rPr>
              <a:t> επικράτησης Μακεδόνων στον Λαμιακό πόλεμο:</a:t>
            </a:r>
          </a:p>
          <a:p>
            <a:pPr marL="640080" lvl="1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1. επιβολή ολιγαρχικού πολιτεύματος στην Αθήνα, χρηματική αποζημίωση και εγκατάσταση μακεδονικής φρουράς στη Μουνιχία</a:t>
            </a:r>
          </a:p>
          <a:p>
            <a:pPr marL="640080" lvl="1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2. δολοφονία Υπερείδη – αυτοκτονία Δημοσθένους</a:t>
            </a:r>
          </a:p>
          <a:p>
            <a:pPr marL="640080" lvl="1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3. μακεδονικές φρουρές σε πελοποννησιακές πόλεις</a:t>
            </a:r>
          </a:p>
          <a:p>
            <a:pPr marL="640080" lvl="1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αδυναμία Μακεδόνων να τιμωρήσουν τους Αιτωλούς εξαιτίας του πολέμου των διαδόχων στην Ασία</a:t>
            </a:r>
          </a:p>
          <a:p>
            <a:pPr marL="273050" lvl="2" indent="-2730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itchFamily="49" charset="0"/>
              <a:buChar char="o"/>
              <a:defRPr/>
            </a:pPr>
            <a:r>
              <a:rPr lang="el-GR" sz="2000" b="1" dirty="0">
                <a:latin typeface="Calibri" pitchFamily="34" charset="0"/>
                <a:cs typeface="+mn-cs"/>
              </a:rPr>
              <a:t>Εξεγέρσεις στην Ανατολή: </a:t>
            </a:r>
            <a:endParaRPr lang="el-GR" sz="2000" dirty="0">
              <a:latin typeface="Calibri" pitchFamily="34" charset="0"/>
              <a:cs typeface="+mn-cs"/>
            </a:endParaRPr>
          </a:p>
          <a:p>
            <a:pPr marL="730250" lvl="3" indent="-2730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χαλαρή μακεδονική παρουσία</a:t>
            </a:r>
          </a:p>
          <a:p>
            <a:pPr marL="730250" lvl="3" indent="-27305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εξέγερση Βακτριανής καταστέλλεται από τον διοικητή της </a:t>
            </a:r>
            <a:r>
              <a:rPr lang="el-GR" sz="2000" dirty="0" err="1">
                <a:latin typeface="Calibri" pitchFamily="34" charset="0"/>
                <a:cs typeface="+mn-cs"/>
              </a:rPr>
              <a:t>Μηδίας</a:t>
            </a:r>
            <a:r>
              <a:rPr lang="el-GR" sz="2000" dirty="0">
                <a:latin typeface="Calibri" pitchFamily="34" charset="0"/>
                <a:cs typeface="+mn-cs"/>
              </a:rPr>
              <a:t> Πείθωνα – γίνεται ανεξάρτητος διοικητής των Άνω Σατραπειών</a:t>
            </a:r>
          </a:p>
          <a:p>
            <a:pPr marL="640080" lvl="1" indent="-27432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el-GR" sz="2000" dirty="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Υπότιτλος"/>
          <p:cNvSpPr txBox="1">
            <a:spLocks/>
          </p:cNvSpPr>
          <p:nvPr/>
        </p:nvSpPr>
        <p:spPr>
          <a:xfrm>
            <a:off x="642938" y="1143000"/>
            <a:ext cx="7848600" cy="46624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l-GR" sz="2000" b="1" dirty="0">
                <a:latin typeface="Calibri" pitchFamily="34" charset="0"/>
                <a:cs typeface="+mn-cs"/>
              </a:rPr>
              <a:t>Οι συγκρούσεις των διαδόχων</a:t>
            </a:r>
          </a:p>
          <a:p>
            <a:pPr marL="731520" lvl="1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αίτια: 1. πρόσκαιρη διευθέτηση διαδοχής</a:t>
            </a:r>
          </a:p>
          <a:p>
            <a:pPr marL="1188720" lvl="2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	     2. φιλοδοξίες στρατηγών Αλεξάνδρου</a:t>
            </a:r>
          </a:p>
          <a:p>
            <a:pPr marL="1188720" lvl="2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	     3. απουσία ισχυρής κεντρικής εξουσίας</a:t>
            </a:r>
          </a:p>
          <a:p>
            <a:pPr marL="812800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διαρκούν είκοσι χρόνια </a:t>
            </a:r>
          </a:p>
          <a:p>
            <a:pPr marL="812800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α΄ περίοδος (321-301 </a:t>
            </a:r>
            <a:r>
              <a:rPr lang="el-GR" sz="2000" dirty="0" err="1">
                <a:latin typeface="Calibri" pitchFamily="34" charset="0"/>
                <a:cs typeface="+mn-cs"/>
              </a:rPr>
              <a:t>π.Χ.</a:t>
            </a:r>
            <a:r>
              <a:rPr lang="el-GR" sz="2000" dirty="0">
                <a:latin typeface="Calibri" pitchFamily="34" charset="0"/>
                <a:cs typeface="+mn-cs"/>
              </a:rPr>
              <a:t>)</a:t>
            </a:r>
          </a:p>
          <a:p>
            <a:pPr marL="812800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β΄ περίοδος (301-281 </a:t>
            </a:r>
            <a:r>
              <a:rPr lang="el-GR" sz="2000" dirty="0" err="1">
                <a:latin typeface="Calibri" pitchFamily="34" charset="0"/>
                <a:cs typeface="+mn-cs"/>
              </a:rPr>
              <a:t>π.Χ.</a:t>
            </a:r>
            <a:r>
              <a:rPr lang="el-GR" sz="2000" dirty="0">
                <a:latin typeface="Calibri" pitchFamily="34" charset="0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Υπότιτλος"/>
          <p:cNvSpPr txBox="1">
            <a:spLocks/>
          </p:cNvSpPr>
          <p:nvPr/>
        </p:nvSpPr>
        <p:spPr>
          <a:xfrm>
            <a:off x="642938" y="1143000"/>
            <a:ext cx="7848600" cy="46624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defRPr/>
            </a:pPr>
            <a:r>
              <a:rPr lang="el-GR" sz="2000" b="1" dirty="0">
                <a:latin typeface="Calibri" pitchFamily="34" charset="0"/>
                <a:cs typeface="+mn-cs"/>
              </a:rPr>
              <a:t>Οι συγκρούσεις των διαδόχων</a:t>
            </a:r>
          </a:p>
          <a:p>
            <a:pPr marL="731520" lvl="1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αίτια: 1. πρόσκαιρη διευθέτηση διαδοχής</a:t>
            </a:r>
          </a:p>
          <a:p>
            <a:pPr marL="1188720" lvl="2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	     2. φιλοδοξίες στρατηγών Αλεξάνδρου</a:t>
            </a:r>
          </a:p>
          <a:p>
            <a:pPr marL="1188720" lvl="2" indent="-274320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	     3. απουσία ισχυρής κεντρικής εξουσίας</a:t>
            </a:r>
          </a:p>
          <a:p>
            <a:pPr marL="812800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διαρκούν είκοσι χρόνια </a:t>
            </a:r>
          </a:p>
          <a:p>
            <a:pPr marL="812800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α΄ περίοδος (321-301 </a:t>
            </a:r>
            <a:r>
              <a:rPr lang="el-GR" sz="2000" dirty="0" err="1">
                <a:latin typeface="Calibri" pitchFamily="34" charset="0"/>
                <a:cs typeface="+mn-cs"/>
              </a:rPr>
              <a:t>π.Χ.</a:t>
            </a:r>
            <a:r>
              <a:rPr lang="el-GR" sz="2000" dirty="0">
                <a:latin typeface="Calibri" pitchFamily="34" charset="0"/>
                <a:cs typeface="+mn-cs"/>
              </a:rPr>
              <a:t>)</a:t>
            </a:r>
          </a:p>
          <a:p>
            <a:pPr marL="812800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β΄ περίοδος (301-281 </a:t>
            </a:r>
            <a:r>
              <a:rPr lang="el-GR" sz="2000" dirty="0" err="1">
                <a:latin typeface="Calibri" pitchFamily="34" charset="0"/>
                <a:cs typeface="+mn-cs"/>
              </a:rPr>
              <a:t>π.Χ.</a:t>
            </a:r>
            <a:r>
              <a:rPr lang="el-GR" sz="2000" dirty="0">
                <a:latin typeface="Calibri" pitchFamily="34" charset="0"/>
                <a:cs typeface="+mn-cs"/>
              </a:rPr>
              <a:t>)</a:t>
            </a:r>
          </a:p>
          <a:p>
            <a:pPr marL="812800" lvl="2" indent="-363538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 pitchFamily="2" charset="2"/>
              <a:buChar char="Ø"/>
              <a:defRPr/>
            </a:pPr>
            <a:r>
              <a:rPr lang="el-GR" sz="2000" dirty="0">
                <a:latin typeface="Calibri" pitchFamily="34" charset="0"/>
                <a:cs typeface="+mn-cs"/>
              </a:rPr>
              <a:t> προέκταση της β΄ περιόδου και μετά το 281 </a:t>
            </a:r>
            <a:r>
              <a:rPr lang="el-GR" sz="2000" dirty="0" err="1">
                <a:latin typeface="Calibri" pitchFamily="34" charset="0"/>
                <a:cs typeface="+mn-cs"/>
              </a:rPr>
              <a:t>π.Χ.</a:t>
            </a:r>
            <a:endParaRPr lang="el-GR" sz="2000" dirty="0"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2 - Υπότιτλος"/>
          <p:cNvSpPr txBox="1">
            <a:spLocks/>
          </p:cNvSpPr>
          <p:nvPr/>
        </p:nvSpPr>
        <p:spPr bwMode="auto">
          <a:xfrm>
            <a:off x="642938" y="1143000"/>
            <a:ext cx="7848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lvl="2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sz="2000">
                <a:latin typeface="Calibri" pitchFamily="34" charset="0"/>
              </a:rPr>
              <a:t> </a:t>
            </a:r>
            <a:r>
              <a:rPr lang="el-GR" sz="2000" b="1">
                <a:latin typeface="Calibri" pitchFamily="34" charset="0"/>
              </a:rPr>
              <a:t>α΄ περίοδος συγκρούσεων (321-301 π.Χ.)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sz="2000">
                <a:latin typeface="Calibri" pitchFamily="34" charset="0"/>
              </a:rPr>
              <a:t> δολοφονίες νόμιμων διαδόχων και ισχυρών στρατηγών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sz="2000">
                <a:latin typeface="Calibri" pitchFamily="34" charset="0"/>
              </a:rPr>
              <a:t> κατανομή της εξουσίας με τη συμφωνία στο </a:t>
            </a:r>
            <a:r>
              <a:rPr lang="el-GR" sz="2000" b="1">
                <a:solidFill>
                  <a:srgbClr val="002060"/>
                </a:solidFill>
                <a:latin typeface="Calibri" pitchFamily="34" charset="0"/>
              </a:rPr>
              <a:t>Τριπαράδεισο</a:t>
            </a:r>
            <a:r>
              <a:rPr lang="el-GR" sz="2000">
                <a:latin typeface="Calibri" pitchFamily="34" charset="0"/>
              </a:rPr>
              <a:t> της Συρίας (321 π.Χ.): 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latin typeface="Calibri" pitchFamily="34" charset="0"/>
              </a:rPr>
              <a:t>- ο </a:t>
            </a:r>
            <a:r>
              <a:rPr lang="el-GR" sz="2000" b="1">
                <a:solidFill>
                  <a:srgbClr val="002060"/>
                </a:solidFill>
                <a:latin typeface="Calibri" pitchFamily="34" charset="0"/>
              </a:rPr>
              <a:t>Αντίγονος</a:t>
            </a:r>
            <a:r>
              <a:rPr lang="el-GR" sz="2000">
                <a:latin typeface="Calibri" pitchFamily="34" charset="0"/>
              </a:rPr>
              <a:t> ανακηρύσσεται επιμελητής αυτοκράτορας (βασιλεύς)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latin typeface="Calibri" pitchFamily="34" charset="0"/>
              </a:rPr>
              <a:t>-  οι υπόλοιποι ανέλαβαν τη διοίκηση μίας περιοχής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>
                <a:latin typeface="Calibri" pitchFamily="34" charset="0"/>
              </a:rPr>
              <a:t>- ο Αντίγονος δίνει στον γιο του, </a:t>
            </a:r>
            <a:r>
              <a:rPr lang="el-GR" sz="2000" b="1">
                <a:solidFill>
                  <a:srgbClr val="002060"/>
                </a:solidFill>
                <a:latin typeface="Calibri" pitchFamily="34" charset="0"/>
              </a:rPr>
              <a:t>Δημήτριο τον Πολιορκητή</a:t>
            </a:r>
            <a:r>
              <a:rPr lang="el-GR" sz="2000">
                <a:latin typeface="Calibri" pitchFamily="34" charset="0"/>
              </a:rPr>
              <a:t>, τον τίτλο βασιλεύς </a:t>
            </a:r>
          </a:p>
          <a:p>
            <a:pPr marL="363538" lvl="2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b="1">
                <a:latin typeface="Calibri" pitchFamily="34" charset="0"/>
              </a:rPr>
              <a:t>Σημείωση εκτός ύλης: </a:t>
            </a:r>
            <a:r>
              <a:rPr lang="el-GR">
                <a:latin typeface="Calibri" pitchFamily="34" charset="0"/>
              </a:rPr>
              <a:t>οι περισσότεροι διεκδικητές του θρόνου του Αλεξάνδρου ήταν στρατηγοί του. Ο Αντίγονος είχε διοριστεί σατράπης της Φρυγίας στη Μ. Ασία.</a:t>
            </a:r>
            <a:endParaRPr lang="el-GR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2 - Υπότιτλος"/>
          <p:cNvSpPr txBox="1">
            <a:spLocks/>
          </p:cNvSpPr>
          <p:nvPr/>
        </p:nvSpPr>
        <p:spPr bwMode="auto">
          <a:xfrm>
            <a:off x="714375" y="928688"/>
            <a:ext cx="7848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lvl="2" indent="-363538" algn="ctr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2000" b="1">
                <a:latin typeface="Calibri" pitchFamily="34" charset="0"/>
              </a:rPr>
              <a:t>Τα ελληνιστικά βασίλεια μετά τη συμφωνία στο Τριπαράδεισο</a:t>
            </a:r>
            <a:endParaRPr lang="el-GR" sz="2000">
              <a:latin typeface="Calibri" pitchFamily="34" charset="0"/>
            </a:endParaRPr>
          </a:p>
        </p:txBody>
      </p:sp>
      <p:pic>
        <p:nvPicPr>
          <p:cNvPr id="10245" name="4 - Εικόνα" descr="Diadochi315E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714500"/>
            <a:ext cx="7993063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2 - Υπότιτλος"/>
          <p:cNvSpPr txBox="1">
            <a:spLocks/>
          </p:cNvSpPr>
          <p:nvPr/>
        </p:nvSpPr>
        <p:spPr bwMode="auto">
          <a:xfrm>
            <a:off x="714375" y="928688"/>
            <a:ext cx="7848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3538" lvl="2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sz="2000" b="1">
                <a:latin typeface="Calibri" pitchFamily="34" charset="0"/>
              </a:rPr>
              <a:t>β΄ περίοδος συγκρούσεων (301-281 π.Χ.)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sz="2000">
                <a:latin typeface="Calibri" pitchFamily="34" charset="0"/>
              </a:rPr>
              <a:t> οι υπόλοιποι διεκδικητές δεν ανέχονται τη στάση του Αντιγόνου και συνασπίζονται εναντίον του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l-GR" sz="1600" b="1">
                <a:latin typeface="Calibri" pitchFamily="34" charset="0"/>
              </a:rPr>
              <a:t>Σημείωση εκτός ύλης: </a:t>
            </a:r>
            <a:r>
              <a:rPr lang="el-GR" sz="1600">
                <a:latin typeface="Calibri" pitchFamily="34" charset="0"/>
              </a:rPr>
              <a:t>οι βασικοί αντίπαλοι του Αντιγόνου σε αυτήν την φάση είναι ο Λυσίμαχος, που κυριαρχεί στην περιοχή της Θράκης, ο Πτολεμαίος, ο διοικητής της Αιγύπτου, και ο Σέλευκος, διοικητής της Συρίας. Όλοι αρχίζουν να χρησιμοποιούν επίσης τον τίτλο «βασιλεύς». Σύμμαχος του Αντιγόνου είναι προσωρινά ο Κάσσανδρος, γιος του στρατηγού Αντιπάτρου.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sz="2000" b="1">
                <a:latin typeface="Calibri" pitchFamily="34" charset="0"/>
              </a:rPr>
              <a:t> </a:t>
            </a:r>
            <a:r>
              <a:rPr lang="el-GR" sz="2000">
                <a:latin typeface="Calibri" pitchFamily="34" charset="0"/>
              </a:rPr>
              <a:t>μάχη στην </a:t>
            </a:r>
            <a:r>
              <a:rPr lang="el-GR" sz="2000" b="1">
                <a:solidFill>
                  <a:srgbClr val="002060"/>
                </a:solidFill>
                <a:latin typeface="Calibri" pitchFamily="34" charset="0"/>
              </a:rPr>
              <a:t>Ιψό της Φρυγίας </a:t>
            </a:r>
            <a:r>
              <a:rPr lang="el-GR" sz="2000">
                <a:latin typeface="Calibri" pitchFamily="34" charset="0"/>
              </a:rPr>
              <a:t>(301 π.Χ.) – ήττα του Αντιγόνου και θάνατός του, ο Δημήτριος διαφεύγει στη Μακεδονία</a:t>
            </a:r>
          </a:p>
          <a:p>
            <a:pPr marL="820738" lvl="3" indent="-363538">
              <a:lnSpc>
                <a:spcPct val="150000"/>
              </a:lnSpc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Char char="Ø"/>
            </a:pPr>
            <a:r>
              <a:rPr lang="el-GR" sz="2000" b="1">
                <a:latin typeface="Calibri" pitchFamily="34" charset="0"/>
              </a:rPr>
              <a:t> </a:t>
            </a:r>
            <a:r>
              <a:rPr lang="el-GR" sz="2000">
                <a:latin typeface="Calibri" pitchFamily="34" charset="0"/>
              </a:rPr>
              <a:t>οι νικητές μοιράζονται τα εδάφη της αυτοκρατορίας</a:t>
            </a:r>
            <a:endParaRPr lang="el-GR" sz="20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1609</TotalTime>
  <Words>777</Words>
  <Application>Microsoft Office PowerPoint</Application>
  <PresentationFormat>Προβολή στην οθόνη (4:3)</PresentationFormat>
  <Paragraphs>87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Προεξοχή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ΑΡΧΑΙΟΙ ΕΛΛΗΝΕΣ</dc:title>
  <dc:creator>Owner</dc:creator>
  <cp:lastModifiedBy>Αντώνιος Καπώνης</cp:lastModifiedBy>
  <cp:revision>113</cp:revision>
  <dcterms:created xsi:type="dcterms:W3CDTF">2014-05-10T09:19:03Z</dcterms:created>
  <dcterms:modified xsi:type="dcterms:W3CDTF">2025-06-09T10:11:31Z</dcterms:modified>
</cp:coreProperties>
</file>