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67" r:id="rId4"/>
    <p:sldId id="287" r:id="rId5"/>
    <p:sldId id="292" r:id="rId6"/>
    <p:sldId id="268" r:id="rId7"/>
    <p:sldId id="303" r:id="rId8"/>
    <p:sldId id="302" r:id="rId9"/>
    <p:sldId id="257" r:id="rId10"/>
    <p:sldId id="300" r:id="rId11"/>
    <p:sldId id="301" r:id="rId12"/>
    <p:sldId id="310" r:id="rId13"/>
    <p:sldId id="311" r:id="rId14"/>
    <p:sldId id="304" r:id="rId15"/>
    <p:sldId id="307" r:id="rId16"/>
    <p:sldId id="258" r:id="rId17"/>
    <p:sldId id="306" r:id="rId18"/>
    <p:sldId id="259" r:id="rId19"/>
    <p:sldId id="279" r:id="rId20"/>
    <p:sldId id="273" r:id="rId21"/>
    <p:sldId id="284" r:id="rId22"/>
    <p:sldId id="294" r:id="rId23"/>
    <p:sldId id="293" r:id="rId24"/>
    <p:sldId id="313" r:id="rId25"/>
    <p:sldId id="312" r:id="rId26"/>
    <p:sldId id="271" r:id="rId27"/>
    <p:sldId id="290" r:id="rId28"/>
    <p:sldId id="299" r:id="rId29"/>
    <p:sldId id="309" r:id="rId30"/>
    <p:sldId id="332" r:id="rId31"/>
    <p:sldId id="322" r:id="rId32"/>
    <p:sldId id="282" r:id="rId33"/>
    <p:sldId id="321" r:id="rId34"/>
    <p:sldId id="295" r:id="rId35"/>
    <p:sldId id="308" r:id="rId36"/>
    <p:sldId id="317" r:id="rId37"/>
    <p:sldId id="327" r:id="rId38"/>
    <p:sldId id="328" r:id="rId39"/>
    <p:sldId id="260" r:id="rId40"/>
    <p:sldId id="265" r:id="rId41"/>
    <p:sldId id="296" r:id="rId42"/>
    <p:sldId id="318" r:id="rId43"/>
    <p:sldId id="319" r:id="rId44"/>
    <p:sldId id="281" r:id="rId45"/>
    <p:sldId id="324" r:id="rId46"/>
    <p:sldId id="325" r:id="rId47"/>
    <p:sldId id="326" r:id="rId48"/>
    <p:sldId id="289" r:id="rId49"/>
    <p:sldId id="323" r:id="rId50"/>
    <p:sldId id="278" r:id="rId51"/>
    <p:sldId id="320" r:id="rId52"/>
    <p:sldId id="277" r:id="rId53"/>
    <p:sldId id="276" r:id="rId54"/>
    <p:sldId id="280" r:id="rId55"/>
    <p:sldId id="314" r:id="rId56"/>
    <p:sldId id="272" r:id="rId57"/>
    <p:sldId id="264" r:id="rId58"/>
    <p:sldId id="261" r:id="rId59"/>
    <p:sldId id="329" r:id="rId60"/>
    <p:sldId id="262" r:id="rId61"/>
    <p:sldId id="263" r:id="rId62"/>
    <p:sldId id="270" r:id="rId63"/>
    <p:sldId id="283" r:id="rId64"/>
    <p:sldId id="331" r:id="rId65"/>
    <p:sldId id="330" r:id="rId66"/>
    <p:sldId id="285" r:id="rId67"/>
    <p:sldId id="286" r:id="rId6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1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- Ευθεία γραμμή σύνδεσης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Έλλειψη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Ορθογώνιο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Θέση περιεχομένου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2" name="11 - Θέση περιεχομένου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Ορθογώνιο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15" name="14 - Ευθεία γραμμή σύνδεσης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- Θέση περιεχομένου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24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3" name="22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Ορθογώνιο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- Ορθογώνιο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- Θέση περιεχομένου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20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- Ευθεία γραμμή σύνδεσης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- Ορθογώνιο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- Έλλειψη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Έλλειψη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22" name="21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- Ορθογώνιο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- Ορθογώνιο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- Ορθογώνιο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- Ορθογώνιο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42577DE-A650-4C0B-9B9F-FA03EF7C6367}" type="datetimeFigureOut">
              <a:rPr lang="el-GR" smtClean="0"/>
              <a:pPr/>
              <a:t>23/3/2024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8" name="7 - Ορθογώνιο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- Ευθεία γραμμή σύνδεσης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- Έλλειψη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- Έλλειψη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F634CB9-E20E-4B42-935C-81EBA3AF9F7E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unnamed (3).jpg"/>
          <p:cNvPicPr>
            <a:picLocks noChangeAspect="1"/>
          </p:cNvPicPr>
          <p:nvPr/>
        </p:nvPicPr>
        <p:blipFill>
          <a:blip r:embed="rId2">
            <a:lum bright="45000"/>
          </a:blip>
          <a:stretch>
            <a:fillRect/>
          </a:stretch>
        </p:blipFill>
        <p:spPr>
          <a:xfrm>
            <a:off x="-1478" y="0"/>
            <a:ext cx="9145478" cy="6857999"/>
          </a:xfrm>
          <a:prstGeom prst="rect">
            <a:avLst/>
          </a:prstGeom>
        </p:spPr>
      </p:pic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295400" y="4038600"/>
            <a:ext cx="6400800" cy="1752600"/>
          </a:xfrm>
        </p:spPr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ΕΛΛΗΝΙΣΤΙΚΗ </a:t>
            </a:r>
            <a:r>
              <a:rPr lang="el-GR" dirty="0" err="1" smtClean="0">
                <a:solidFill>
                  <a:srgbClr val="C00000"/>
                </a:solidFill>
              </a:rPr>
              <a:t>ιστορια</a:t>
            </a:r>
            <a:endParaRPr lang="el-GR" dirty="0" smtClean="0">
              <a:solidFill>
                <a:srgbClr val="C00000"/>
              </a:solidFill>
            </a:endParaRPr>
          </a:p>
          <a:p>
            <a:endParaRPr lang="el-GR" dirty="0" smtClean="0">
              <a:solidFill>
                <a:srgbClr val="C00000"/>
              </a:solidFill>
            </a:endParaRPr>
          </a:p>
          <a:p>
            <a:r>
              <a:rPr lang="el-GR" dirty="0" err="1" smtClean="0">
                <a:solidFill>
                  <a:srgbClr val="C00000"/>
                </a:solidFill>
              </a:rPr>
              <a:t>Διδασκων</a:t>
            </a:r>
            <a:r>
              <a:rPr lang="el-GR" dirty="0" smtClean="0">
                <a:solidFill>
                  <a:srgbClr val="C00000"/>
                </a:solidFill>
              </a:rPr>
              <a:t> </a:t>
            </a:r>
            <a:r>
              <a:rPr lang="el-GR" dirty="0" err="1" smtClean="0">
                <a:solidFill>
                  <a:srgbClr val="C00000"/>
                </a:solidFill>
              </a:rPr>
              <a:t>α.σ</a:t>
            </a:r>
            <a:r>
              <a:rPr lang="el-GR" dirty="0" smtClean="0">
                <a:solidFill>
                  <a:srgbClr val="C00000"/>
                </a:solidFill>
              </a:rPr>
              <a:t>. </a:t>
            </a:r>
            <a:r>
              <a:rPr lang="el-GR" dirty="0" err="1" smtClean="0">
                <a:solidFill>
                  <a:srgbClr val="C00000"/>
                </a:solidFill>
              </a:rPr>
              <a:t>καπωνησ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752600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l-GR" dirty="0" smtClean="0">
                <a:solidFill>
                  <a:srgbClr val="C00000"/>
                </a:solidFill>
              </a:rPr>
              <a:t>ΙΣΤΟΡΙΑ 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l-GR" sz="2800" dirty="0" smtClean="0">
                <a:solidFill>
                  <a:srgbClr val="C00000"/>
                </a:solidFill>
              </a:rPr>
              <a:t>ΣΥΜΠΛΗΡΩΣΗ ΥΛΗΣ Α΄ ΛΥΚΕΙΟΥ</a:t>
            </a:r>
            <a:br>
              <a:rPr lang="el-GR" sz="2800" dirty="0" smtClean="0">
                <a:solidFill>
                  <a:srgbClr val="C00000"/>
                </a:solidFill>
              </a:rPr>
            </a:br>
            <a:r>
              <a:rPr lang="el-GR" sz="2800" dirty="0" smtClean="0">
                <a:solidFill>
                  <a:srgbClr val="C00000"/>
                </a:solidFill>
              </a:rPr>
              <a:t>ΕΙΚΟΝΕΣ, ΧΑΡΤΕΣ ΚΑΙ ΑΛΛΟ ΥΛΙΚΟ</a:t>
            </a:r>
            <a:endParaRPr lang="el-GR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Βιβλιοθήκη της Αλεξάνδρειας</a:t>
            </a:r>
            <a:endParaRPr lang="el-GR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9" y="1543712"/>
            <a:ext cx="6287471" cy="470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εσωτερικό της</a:t>
            </a:r>
            <a:endParaRPr lang="el-GR" dirty="0"/>
          </a:p>
        </p:txBody>
      </p:sp>
      <p:pic>
        <p:nvPicPr>
          <p:cNvPr id="4" name="6 - Εικόνα" descr="βιβλιοθήκηα λεξάνδρειας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52600"/>
            <a:ext cx="7634394" cy="448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Αλεξάνδρεια</a:t>
            </a:r>
            <a:endParaRPr lang="el-GR" dirty="0"/>
          </a:p>
        </p:txBody>
      </p:sp>
      <p:sp>
        <p:nvSpPr>
          <p:cNvPr id="4" name="2 - Υπότιτλος"/>
          <p:cNvSpPr txBox="1">
            <a:spLocks noGrp="1"/>
          </p:cNvSpPr>
          <p:nvPr>
            <p:ph sz="quarter" idx="1"/>
          </p:nvPr>
        </p:nvSpPr>
        <p:spPr bwMode="auto">
          <a:xfrm>
            <a:off x="301752" y="1527048"/>
            <a:ext cx="8503920" cy="479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363538" lvl="2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l-GR" sz="2200" dirty="0" smtClean="0">
                <a:latin typeface="Calibri" pitchFamily="34" charset="0"/>
              </a:rPr>
              <a:t>ιδρύεται </a:t>
            </a:r>
            <a:r>
              <a:rPr lang="el-GR" sz="2200" dirty="0">
                <a:latin typeface="Calibri" pitchFamily="34" charset="0"/>
              </a:rPr>
              <a:t>από τον Αλέξανδρο 331 </a:t>
            </a:r>
            <a:r>
              <a:rPr lang="el-GR" sz="2200" dirty="0" err="1">
                <a:latin typeface="Calibri" pitchFamily="34" charset="0"/>
              </a:rPr>
              <a:t>π.Χ.</a:t>
            </a:r>
            <a:endParaRPr lang="el-GR" sz="2200" dirty="0">
              <a:latin typeface="Calibri" pitchFamily="34" charset="0"/>
            </a:endParaRP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l-GR" sz="2200" dirty="0">
                <a:solidFill>
                  <a:schemeClr val="tx1"/>
                </a:solidFill>
                <a:latin typeface="Calibri" pitchFamily="34" charset="0"/>
              </a:rPr>
              <a:t> κατοικείται από Έλληνες, Αιγυπτίους και Εβραίους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l-GR" sz="2200" dirty="0">
                <a:solidFill>
                  <a:schemeClr val="tx1"/>
                </a:solidFill>
                <a:latin typeface="Calibri" pitchFamily="34" charset="0"/>
              </a:rPr>
              <a:t> ανάπτυξη λόγω μεγάλου λιμανιού και του νησιού </a:t>
            </a:r>
            <a:r>
              <a:rPr lang="el-GR" sz="2200" b="1" dirty="0">
                <a:solidFill>
                  <a:schemeClr val="tx1"/>
                </a:solidFill>
                <a:latin typeface="Calibri" pitchFamily="34" charset="0"/>
              </a:rPr>
              <a:t>Φάρος</a:t>
            </a:r>
            <a:r>
              <a:rPr lang="el-GR" sz="2200" dirty="0">
                <a:solidFill>
                  <a:schemeClr val="tx1"/>
                </a:solidFill>
                <a:latin typeface="Calibri" pitchFamily="34" charset="0"/>
              </a:rPr>
              <a:t>, όπου και ένας μεγάλος πύργος με φανό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l-GR" sz="2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l-GR" sz="2200" b="1" dirty="0">
                <a:solidFill>
                  <a:schemeClr val="tx1"/>
                </a:solidFill>
                <a:latin typeface="Calibri" pitchFamily="34" charset="0"/>
              </a:rPr>
              <a:t>Μουσείο</a:t>
            </a:r>
            <a:r>
              <a:rPr lang="el-GR" sz="2200" dirty="0">
                <a:solidFill>
                  <a:schemeClr val="tx1"/>
                </a:solidFill>
                <a:latin typeface="Calibri" pitchFamily="34" charset="0"/>
              </a:rPr>
              <a:t>: οικοδομικό συγκρότημα αφιερωμένο στις Μούσες</a:t>
            </a:r>
          </a:p>
          <a:p>
            <a:pPr marL="1277938" lvl="4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l-GR" sz="1900" dirty="0">
                <a:latin typeface="Calibri" pitchFamily="34" charset="0"/>
              </a:rPr>
              <a:t> περιλαμβάνει βοτανικό και ζωολογικό κήπο και χώρους για αστρονομικές μελέτες</a:t>
            </a:r>
          </a:p>
          <a:p>
            <a:pPr marL="903288" lvl="4" indent="-363538">
              <a:lnSpc>
                <a:spcPct val="17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  <a:defRPr/>
            </a:pPr>
            <a:r>
              <a:rPr lang="el-GR" sz="2200" dirty="0">
                <a:latin typeface="Calibri" pitchFamily="34" charset="0"/>
              </a:rPr>
              <a:t> </a:t>
            </a:r>
            <a:r>
              <a:rPr lang="el-GR" sz="2200" b="1" dirty="0">
                <a:latin typeface="Calibri" pitchFamily="34" charset="0"/>
              </a:rPr>
              <a:t>Βιβλιοθήκη</a:t>
            </a:r>
            <a:r>
              <a:rPr lang="el-GR" sz="2200" dirty="0">
                <a:latin typeface="Calibri" pitchFamily="34" charset="0"/>
              </a:rPr>
              <a:t>: χώρος εργασίας </a:t>
            </a:r>
            <a:r>
              <a:rPr lang="el-GR" sz="2200" b="1" i="1" dirty="0">
                <a:latin typeface="Calibri" pitchFamily="34" charset="0"/>
              </a:rPr>
              <a:t>γραμματικών</a:t>
            </a:r>
            <a:r>
              <a:rPr lang="el-GR" sz="2200" dirty="0">
                <a:latin typeface="Calibri" pitchFamily="34" charset="0"/>
              </a:rPr>
              <a:t>, φιλολόγων που καταγράφουν, σχολιάζουν και αντιγράφουν κείμενα αρχαίων συγγραφέων – μαζική παραγωγή χειρογράφων εξαιτίας παπύρου</a:t>
            </a:r>
            <a:endParaRPr lang="el-GR" sz="1900" dirty="0">
              <a:latin typeface="Calibri" pitchFamily="34" charset="0"/>
            </a:endParaRPr>
          </a:p>
          <a:p>
            <a:pPr marL="363538" lvl="2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endParaRPr lang="el-GR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Αντιόχεια</a:t>
            </a:r>
            <a:endParaRPr lang="el-GR" dirty="0"/>
          </a:p>
        </p:txBody>
      </p:sp>
      <p:sp>
        <p:nvSpPr>
          <p:cNvPr id="4" name="2 - Υπότιτλος"/>
          <p:cNvSpPr txBox="1">
            <a:spLocks noGrp="1"/>
          </p:cNvSpPr>
          <p:nvPr>
            <p:ph sz="quarter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lvl="2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 smtClean="0">
                <a:solidFill>
                  <a:schemeClr val="tx1"/>
                </a:solidFill>
                <a:latin typeface="Calibri" pitchFamily="34" charset="0"/>
              </a:rPr>
              <a:t>ιδρύεται 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από τον Σέλευκο το 300 </a:t>
            </a:r>
            <a:r>
              <a:rPr lang="el-GR" dirty="0" err="1">
                <a:solidFill>
                  <a:schemeClr val="tx1"/>
                </a:solidFill>
                <a:latin typeface="Calibri" pitchFamily="34" charset="0"/>
              </a:rPr>
              <a:t>π.Χ.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στον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</a:rPr>
              <a:t>Ορόντη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ποταμό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διαιρείται σε τέσσερις συνοικισμούς (</a:t>
            </a:r>
            <a:r>
              <a:rPr lang="el-GR" dirty="0" err="1">
                <a:solidFill>
                  <a:schemeClr val="tx1"/>
                </a:solidFill>
                <a:latin typeface="Calibri" pitchFamily="34" charset="0"/>
              </a:rPr>
              <a:t>Τετράπολις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περικλείεται από τείχος, όπως και κάθε συνοικισμός ξεχωριστά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λαμπρά οικοδομήματα και αγάλματα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κατοικείται από Μακεδόνες, Αθηναίους, </a:t>
            </a:r>
            <a:r>
              <a:rPr lang="el-GR" dirty="0" err="1">
                <a:solidFill>
                  <a:schemeClr val="tx1"/>
                </a:solidFill>
                <a:latin typeface="Calibri" pitchFamily="34" charset="0"/>
              </a:rPr>
              <a:t>Κρήτες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και Κύπριους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μεταβάλλεται σταδιακά σε πολυπολιτισμικό κέντρο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Αντιόχεια</a:t>
            </a:r>
            <a:endParaRPr lang="el-GR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295650" cy="475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- Εικόνα" descr="Αντιόχεια.jpg"/>
          <p:cNvPicPr>
            <a:picLocks noChangeAspect="1"/>
          </p:cNvPicPr>
          <p:nvPr/>
        </p:nvPicPr>
        <p:blipFill>
          <a:blip r:embed="rId3"/>
          <a:srcRect l="2080" t="9045" r="21903" b="16786"/>
          <a:stretch>
            <a:fillRect/>
          </a:stretch>
        </p:blipFill>
        <p:spPr>
          <a:xfrm>
            <a:off x="3962400" y="2057400"/>
            <a:ext cx="4681538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Πέργαμος</a:t>
            </a:r>
            <a:endParaRPr lang="el-GR" dirty="0"/>
          </a:p>
        </p:txBody>
      </p:sp>
      <p:pic>
        <p:nvPicPr>
          <p:cNvPr id="63490" name="Picture 2" descr="Πέργαμος, η αρχαιοελληνική πόλη της Μικράς Ασίας που δημιούργησε την  περγαμηνή για να ανταγωνιστεί τον πάπυρο της Αιγύπτου. Τα μνημεία της  κατέληξαν στο Βερολίνο - ΜΗΧΑΝΗ ΤΟΥ ΧΡΟΝΟ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7620000" cy="425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Βωμός της Περγάμου</a:t>
            </a:r>
            <a:endParaRPr lang="el-GR" dirty="0"/>
          </a:p>
        </p:txBody>
      </p:sp>
      <p:pic>
        <p:nvPicPr>
          <p:cNvPr id="4" name="3 - Θέση περιεχομένου" descr="pergamonalta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4941" y="1676400"/>
            <a:ext cx="8784908" cy="38195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Πέργαμος – Βωμός Διός</a:t>
            </a:r>
            <a:endParaRPr lang="el-GR" dirty="0"/>
          </a:p>
        </p:txBody>
      </p:sp>
      <p:pic>
        <p:nvPicPr>
          <p:cNvPr id="59394" name="Picture 2" descr="Η Αρχαία Ελληνική Τέχνη και η Ακτινοβολία τη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962400"/>
            <a:ext cx="3200400" cy="2194994"/>
          </a:xfrm>
          <a:prstGeom prst="rect">
            <a:avLst/>
          </a:prstGeom>
          <a:noFill/>
        </p:spPr>
      </p:pic>
      <p:pic>
        <p:nvPicPr>
          <p:cNvPr id="59396" name="Picture 4" descr="Πέργαμος, η αρχαιοελληνική πόλη της Μικράς Ασίας που δημιούργησε την  περγαμηνή για να ανταγωνιστεί τον πάπυρο των Αιγυπτίων - Thessaloniki Arts  and Cul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5448300" cy="3435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Στοά του Αττάλου</a:t>
            </a:r>
            <a:endParaRPr lang="el-GR" dirty="0"/>
          </a:p>
        </p:txBody>
      </p:sp>
      <p:pic>
        <p:nvPicPr>
          <p:cNvPr id="4" name="3 - Θέση περιεχομένου" descr="Stoa-of-Attalo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9744" y="1527175"/>
            <a:ext cx="8128000" cy="4572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Περγαμηνή – έχει σχέση με την Πέργαμο;</a:t>
            </a:r>
            <a:endParaRPr lang="el-GR" dirty="0"/>
          </a:p>
        </p:txBody>
      </p:sp>
      <p:pic>
        <p:nvPicPr>
          <p:cNvPr id="4" name="3 - Θέση περιεχομένου" descr="RAO02MSS2335MSS66-1400x22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462025"/>
            <a:ext cx="8229600" cy="472325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ελληνιστικά κράτη μετά τον θάνατο του Μ. Αλεξάνδρου</a:t>
            </a:r>
            <a:br>
              <a:rPr lang="el-GR" sz="2400" dirty="0" smtClean="0"/>
            </a:br>
            <a:r>
              <a:rPr lang="el-GR" sz="2400" dirty="0" smtClean="0"/>
              <a:t> – οι διάδοχοι</a:t>
            </a:r>
            <a:endParaRPr lang="el-GR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828799"/>
            <a:ext cx="9144000" cy="420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Σας θυμίζουν μήπως αυτόν;</a:t>
            </a:r>
            <a:endParaRPr lang="el-GR" dirty="0"/>
          </a:p>
        </p:txBody>
      </p:sp>
      <p:pic>
        <p:nvPicPr>
          <p:cNvPr id="4" name="3 - Θέση περιεχομένου" descr="0_Galata_Morente_-_Musei_Capitolini_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24744" y="1527175"/>
            <a:ext cx="6858000" cy="4572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Τι δουλειά έχουν οι Γαλάτες στην Ακρόπολη των Αθηνών; </a:t>
            </a:r>
            <a:endParaRPr lang="el-GR" sz="2400" dirty="0"/>
          </a:p>
        </p:txBody>
      </p:sp>
      <p:pic>
        <p:nvPicPr>
          <p:cNvPr id="6" name="5 - Θέση περιεχομένου" descr="unnamed (2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86000" y="1524000"/>
            <a:ext cx="4648200" cy="46482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Τους αναγνωρίζετε; </a:t>
            </a:r>
            <a:endParaRPr lang="el-GR" dirty="0"/>
          </a:p>
        </p:txBody>
      </p:sp>
      <p:pic>
        <p:nvPicPr>
          <p:cNvPr id="4" name="3 - Θέση περιεχομένου" descr="asterix2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62158" y="2127014"/>
            <a:ext cx="8383171" cy="3372321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Επιδρομές Γαλατών</a:t>
            </a:r>
            <a:endParaRPr lang="el-GR" dirty="0"/>
          </a:p>
        </p:txBody>
      </p:sp>
      <p:pic>
        <p:nvPicPr>
          <p:cNvPr id="6" name="5 - Θέση περιεχομένου" descr="ceb5ceb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2057400"/>
            <a:ext cx="8485400" cy="39270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Γαλάτες στην Ακρόπολη;</a:t>
            </a:r>
            <a:endParaRPr lang="el-GR" dirty="0"/>
          </a:p>
        </p:txBody>
      </p:sp>
      <p:sp>
        <p:nvSpPr>
          <p:cNvPr id="4" name="2 - Υπότιτλος"/>
          <p:cNvSpPr txBox="1">
            <a:spLocks noGrp="1"/>
          </p:cNvSpPr>
          <p:nvPr>
            <p:ph sz="quarter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lvl="2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l-GR" b="1" dirty="0">
                <a:latin typeface="Calibri" pitchFamily="34" charset="0"/>
              </a:rPr>
              <a:t>Σημείωση εκτός ύλης: </a:t>
            </a:r>
            <a:r>
              <a:rPr lang="el-GR" dirty="0">
                <a:latin typeface="Calibri" pitchFamily="34" charset="0"/>
              </a:rPr>
              <a:t>ο Άτταλος Α΄ αναγορεύτηκε βασιλεύς της Περγάμου, το 238 </a:t>
            </a:r>
            <a:r>
              <a:rPr lang="el-GR" dirty="0" err="1">
                <a:latin typeface="Calibri" pitchFamily="34" charset="0"/>
              </a:rPr>
              <a:t>π.Χ.</a:t>
            </a:r>
            <a:r>
              <a:rPr lang="el-GR" dirty="0">
                <a:latin typeface="Calibri" pitchFamily="34" charset="0"/>
              </a:rPr>
              <a:t> μετά από νίκη επί των Γαλατών. Οι Γαλάτες, πρόγονοι των σημερινών Γάλλων, είχαν διεξάγει σειρά επιδρομών σε όλη τη νότια Ευρώπη, και περνώντας από τη Β. Ιταλία, </a:t>
            </a:r>
            <a:r>
              <a:rPr lang="el-GR" dirty="0" err="1">
                <a:latin typeface="Calibri" pitchFamily="34" charset="0"/>
              </a:rPr>
              <a:t>επέδραμαν</a:t>
            </a:r>
            <a:r>
              <a:rPr lang="el-GR" dirty="0">
                <a:latin typeface="Calibri" pitchFamily="34" charset="0"/>
              </a:rPr>
              <a:t> και στη Βαλκανική, στη Θράκη και τη Μ. Ασία. Στον ελλαδικό χώρο αποκρούστηκαν από τους </a:t>
            </a:r>
            <a:r>
              <a:rPr lang="el-GR" dirty="0" err="1">
                <a:latin typeface="Calibri" pitchFamily="34" charset="0"/>
              </a:rPr>
              <a:t>Έλληνες,κυρίως</a:t>
            </a:r>
            <a:r>
              <a:rPr lang="el-GR" dirty="0">
                <a:latin typeface="Calibri" pitchFamily="34" charset="0"/>
              </a:rPr>
              <a:t> από το Κοινό των Αιτωλών, ενώ στη Μ. Ασία ηττήθηκαν από τον στρατό του Αττάλου Α΄. Στη συνέχεια, ο στρατός τους διαλύθηκε και τα υπολείμματά τους εγκαταστάθηκαν ειρηνικά στην κεντρική Μ. Ασία, δίνοντας το όνομά τους στην περιοχή («Γαλατία»). </a:t>
            </a:r>
            <a:endParaRPr lang="el-GR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Πέργαμος</a:t>
            </a:r>
            <a:endParaRPr lang="el-GR" dirty="0"/>
          </a:p>
        </p:txBody>
      </p:sp>
      <p:sp>
        <p:nvSpPr>
          <p:cNvPr id="4" name="2 - Υπότιτλος"/>
          <p:cNvSpPr txBox="1">
            <a:spLocks noGrp="1"/>
          </p:cNvSpPr>
          <p:nvPr>
            <p:ph sz="quarter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 smtClean="0">
                <a:solidFill>
                  <a:schemeClr val="tx1"/>
                </a:solidFill>
                <a:latin typeface="Calibri" pitchFamily="34" charset="0"/>
              </a:rPr>
              <a:t>πρωτεύουσα 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του κράτους των </a:t>
            </a:r>
            <a:r>
              <a:rPr lang="el-GR" b="1" dirty="0" err="1">
                <a:solidFill>
                  <a:schemeClr val="tx1"/>
                </a:solidFill>
                <a:latin typeface="Calibri" pitchFamily="34" charset="0"/>
              </a:rPr>
              <a:t>Ατταλιδών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στη Μ. Ασία</a:t>
            </a:r>
          </a:p>
          <a:p>
            <a:pPr marL="1277938" lvl="4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latin typeface="Calibri" pitchFamily="34" charset="0"/>
              </a:rPr>
              <a:t> ο </a:t>
            </a:r>
            <a:r>
              <a:rPr lang="el-GR" b="1" dirty="0">
                <a:latin typeface="Calibri" pitchFamily="34" charset="0"/>
              </a:rPr>
              <a:t>Φιλέταιρος</a:t>
            </a:r>
            <a:r>
              <a:rPr lang="el-GR" dirty="0">
                <a:latin typeface="Calibri" pitchFamily="34" charset="0"/>
              </a:rPr>
              <a:t>, θησαυροφύλακας του βασιλιά Λυσίμαχου, αποστάτησε και  ζήτησε τη βοήθεια του </a:t>
            </a:r>
            <a:r>
              <a:rPr lang="el-GR" dirty="0" err="1">
                <a:latin typeface="Calibri" pitchFamily="34" charset="0"/>
              </a:rPr>
              <a:t>Σελεύκου</a:t>
            </a:r>
            <a:endParaRPr lang="el-GR" dirty="0">
              <a:latin typeface="Calibri" pitchFamily="34" charset="0"/>
            </a:endParaRPr>
          </a:p>
          <a:p>
            <a:pPr marL="1277938" lvl="4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latin typeface="Calibri" pitchFamily="34" charset="0"/>
              </a:rPr>
              <a:t> ο Άτταλος Α΄, διάδοχος του </a:t>
            </a:r>
            <a:r>
              <a:rPr lang="el-GR" b="1" dirty="0">
                <a:latin typeface="Calibri" pitchFamily="34" charset="0"/>
              </a:rPr>
              <a:t>Φιλεταίρου</a:t>
            </a:r>
            <a:r>
              <a:rPr lang="el-GR" dirty="0">
                <a:latin typeface="Calibri" pitchFamily="34" charset="0"/>
              </a:rPr>
              <a:t>, δημιουργεί ανεξάρτητο κράτος και επεκτείνει την κυριαρχία του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χτίζεται πάνω σε ακρόπολη οχυρή και  χωρίζεται σε τρεις εξώστες (επίπεδα)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</a:rPr>
              <a:t>Βιβλιοθήκη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: 200.000 χειρόγραφα από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</a:rPr>
              <a:t>περγαμηνή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(υλικό από επεξεργασία εμβρύου κατσίκας)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</a:rPr>
              <a:t>Μουσείο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: οικοδόμημα όπως τα σύγχρονα μουσεία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</a:rPr>
              <a:t>Βωμός του Διός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</a:rPr>
              <a:t>: χτίζεται σε ανάμνηση της νίκης επί των Γαλατών</a:t>
            </a:r>
          </a:p>
          <a:p>
            <a:pPr marL="363538" lvl="2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l-GR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Κ. Καβάφης, 200 </a:t>
            </a:r>
            <a:r>
              <a:rPr lang="el-GR" dirty="0" err="1" smtClean="0"/>
              <a:t>π.Χ.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686800" cy="5791200"/>
          </a:xfrm>
        </p:spPr>
        <p:txBody>
          <a:bodyPr numCol="2">
            <a:normAutofit fontScale="250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sz="4400" b="1" dirty="0" smtClean="0"/>
              <a:t>«Α</a:t>
            </a:r>
            <a:r>
              <a:rPr lang="el-GR" sz="4400" dirty="0" smtClean="0"/>
              <a:t>λέξανδρος Φιλίππου και οι Έλληνες πλην Λακεδαιμονίων–»</a:t>
            </a:r>
          </a:p>
          <a:p>
            <a:pPr>
              <a:lnSpc>
                <a:spcPct val="170000"/>
              </a:lnSpc>
              <a:buNone/>
            </a:pPr>
            <a:r>
              <a:rPr lang="el-GR" sz="4400" dirty="0" smtClean="0"/>
              <a:t>Μπορούμε κάλλιστα να φανταστούμε</a:t>
            </a:r>
            <a:br>
              <a:rPr lang="el-GR" sz="4400" dirty="0" smtClean="0"/>
            </a:br>
            <a:r>
              <a:rPr lang="el-GR" sz="4400" dirty="0" smtClean="0"/>
              <a:t>πως θ' αδιαφόρησαν παντάπασι* στην Σπάρτη</a:t>
            </a:r>
            <a:br>
              <a:rPr lang="el-GR" sz="4400" dirty="0" smtClean="0"/>
            </a:br>
            <a:r>
              <a:rPr lang="el-GR" sz="4400" dirty="0" smtClean="0"/>
              <a:t>για την </a:t>
            </a:r>
            <a:r>
              <a:rPr lang="el-GR" sz="4400" dirty="0" err="1" smtClean="0"/>
              <a:t>επιγραφήν</a:t>
            </a:r>
            <a:r>
              <a:rPr lang="el-GR" sz="4400" dirty="0" smtClean="0"/>
              <a:t> αυτή. «Πλην Λακεδαιμονίων»,</a:t>
            </a:r>
            <a:br>
              <a:rPr lang="el-GR" sz="4400" dirty="0" smtClean="0"/>
            </a:br>
            <a:r>
              <a:rPr lang="el-GR" sz="4400" dirty="0" smtClean="0"/>
              <a:t>μα φυσικά. Δεν ήσαν οι </a:t>
            </a:r>
            <a:r>
              <a:rPr lang="el-GR" sz="4400" dirty="0" err="1" smtClean="0"/>
              <a:t>Σπαρτιάται</a:t>
            </a:r>
            <a:r>
              <a:rPr lang="el-GR" sz="4400" dirty="0" smtClean="0"/>
              <a:t/>
            </a:r>
            <a:br>
              <a:rPr lang="el-GR" sz="4400" dirty="0" smtClean="0"/>
            </a:br>
            <a:r>
              <a:rPr lang="el-GR" sz="4400" dirty="0" smtClean="0"/>
              <a:t>για να τους οδηγούν και για να τους προστάζουν</a:t>
            </a:r>
            <a:br>
              <a:rPr lang="el-GR" sz="4400" dirty="0" smtClean="0"/>
            </a:br>
            <a:r>
              <a:rPr lang="el-GR" sz="4400" dirty="0" smtClean="0"/>
              <a:t>σαν </a:t>
            </a:r>
            <a:r>
              <a:rPr lang="el-GR" sz="4400" dirty="0" err="1" smtClean="0"/>
              <a:t>πολυτίμους</a:t>
            </a:r>
            <a:r>
              <a:rPr lang="el-GR" sz="4400" dirty="0" smtClean="0"/>
              <a:t> </a:t>
            </a:r>
            <a:r>
              <a:rPr lang="el-GR" sz="4400" dirty="0" err="1" smtClean="0"/>
              <a:t>υπηρέτας</a:t>
            </a:r>
            <a:r>
              <a:rPr lang="el-GR" sz="4400" dirty="0" smtClean="0"/>
              <a:t>. Άλλωστε</a:t>
            </a:r>
            <a:br>
              <a:rPr lang="el-GR" sz="4400" dirty="0" smtClean="0"/>
            </a:br>
            <a:r>
              <a:rPr lang="el-GR" sz="4400" dirty="0" smtClean="0"/>
              <a:t>μια πανελλήνια εκστρατεία χωρίς</a:t>
            </a:r>
            <a:br>
              <a:rPr lang="el-GR" sz="4400" dirty="0" smtClean="0"/>
            </a:br>
            <a:r>
              <a:rPr lang="el-GR" sz="4400" dirty="0" smtClean="0"/>
              <a:t>Σπαρτιάτη βασιλέα γι' αρχηγό</a:t>
            </a:r>
            <a:br>
              <a:rPr lang="el-GR" sz="4400" dirty="0" smtClean="0"/>
            </a:br>
            <a:r>
              <a:rPr lang="el-GR" sz="4400" dirty="0" smtClean="0"/>
              <a:t>δεν θα τους φαίνονταν πολλής περιωπής*.</a:t>
            </a:r>
            <a:br>
              <a:rPr lang="el-GR" sz="4400" dirty="0" smtClean="0"/>
            </a:br>
            <a:r>
              <a:rPr lang="el-GR" sz="4400" dirty="0" smtClean="0"/>
              <a:t>Α βεβαιότατα «πλην Λακεδαιμονίων».</a:t>
            </a:r>
          </a:p>
          <a:p>
            <a:pPr>
              <a:lnSpc>
                <a:spcPct val="170000"/>
              </a:lnSpc>
              <a:buNone/>
            </a:pPr>
            <a:r>
              <a:rPr lang="el-GR" sz="4400" dirty="0" smtClean="0"/>
              <a:t>Είναι κι αυτή μια </a:t>
            </a:r>
            <a:r>
              <a:rPr lang="el-GR" sz="4400" dirty="0" err="1" smtClean="0"/>
              <a:t>στάσις</a:t>
            </a:r>
            <a:r>
              <a:rPr lang="el-GR" sz="4400" dirty="0" smtClean="0"/>
              <a:t>. Νιώθεται*.</a:t>
            </a:r>
          </a:p>
          <a:p>
            <a:pPr>
              <a:lnSpc>
                <a:spcPct val="170000"/>
              </a:lnSpc>
              <a:buNone/>
            </a:pPr>
            <a:r>
              <a:rPr lang="el-GR" sz="4400" dirty="0" smtClean="0"/>
              <a:t>Έτσι, πλην Λακεδαιμονίων στον </a:t>
            </a:r>
            <a:r>
              <a:rPr lang="el-GR" sz="4400" dirty="0" err="1" smtClean="0"/>
              <a:t>Γρανικό</a:t>
            </a:r>
            <a:r>
              <a:rPr lang="el-GR" sz="4400" dirty="0" smtClean="0"/>
              <a:t>·</a:t>
            </a:r>
            <a:br>
              <a:rPr lang="el-GR" sz="4400" dirty="0" smtClean="0"/>
            </a:br>
            <a:r>
              <a:rPr lang="el-GR" sz="4400" dirty="0" smtClean="0"/>
              <a:t>και στην Ισσό μετά· και στην τελειωτική</a:t>
            </a:r>
            <a:br>
              <a:rPr lang="el-GR" sz="4400" dirty="0" smtClean="0"/>
            </a:br>
            <a:r>
              <a:rPr lang="el-GR" sz="4400" dirty="0" smtClean="0"/>
              <a:t>την μάχη, όπου εσαρώθη* ο φοβερός στρατός</a:t>
            </a:r>
            <a:br>
              <a:rPr lang="el-GR" sz="4400" dirty="0" smtClean="0"/>
            </a:br>
            <a:r>
              <a:rPr lang="el-GR" sz="4400" dirty="0" smtClean="0"/>
              <a:t>που στ' </a:t>
            </a:r>
            <a:r>
              <a:rPr lang="el-GR" sz="4400" dirty="0" err="1" smtClean="0"/>
              <a:t>Άρβηλα</a:t>
            </a:r>
            <a:r>
              <a:rPr lang="el-GR" sz="4400" dirty="0" smtClean="0"/>
              <a:t> συγκέντρωσαν οι </a:t>
            </a:r>
            <a:r>
              <a:rPr lang="el-GR" sz="4400" dirty="0" err="1" smtClean="0"/>
              <a:t>Πέρσαι</a:t>
            </a:r>
            <a:r>
              <a:rPr lang="el-GR" sz="4400" dirty="0" smtClean="0"/>
              <a:t>:</a:t>
            </a:r>
            <a:br>
              <a:rPr lang="el-GR" sz="4400" dirty="0" smtClean="0"/>
            </a:br>
            <a:r>
              <a:rPr lang="el-GR" sz="4400" dirty="0" smtClean="0"/>
              <a:t>που απ' τ' </a:t>
            </a:r>
            <a:r>
              <a:rPr lang="el-GR" sz="4400" dirty="0" err="1" smtClean="0"/>
              <a:t>Άρβηλα</a:t>
            </a:r>
            <a:r>
              <a:rPr lang="el-GR" sz="4400" dirty="0" smtClean="0"/>
              <a:t> ξεκίνησε για </a:t>
            </a:r>
            <a:r>
              <a:rPr lang="el-GR" sz="4400" dirty="0" err="1" smtClean="0"/>
              <a:t>νίκην</a:t>
            </a:r>
            <a:r>
              <a:rPr lang="el-GR" sz="4400" dirty="0" smtClean="0"/>
              <a:t>, κι εσαρώθη.</a:t>
            </a:r>
          </a:p>
          <a:p>
            <a:pPr>
              <a:lnSpc>
                <a:spcPct val="170000"/>
              </a:lnSpc>
              <a:buNone/>
            </a:pPr>
            <a:endParaRPr lang="el-GR" sz="4400" dirty="0" smtClean="0"/>
          </a:p>
          <a:p>
            <a:pPr>
              <a:lnSpc>
                <a:spcPct val="170000"/>
              </a:lnSpc>
              <a:buNone/>
            </a:pPr>
            <a:endParaRPr lang="el-GR" sz="4400" dirty="0" smtClean="0"/>
          </a:p>
          <a:p>
            <a:pPr>
              <a:lnSpc>
                <a:spcPct val="170000"/>
              </a:lnSpc>
              <a:buNone/>
            </a:pPr>
            <a:endParaRPr lang="el-GR" sz="4400" dirty="0" smtClean="0"/>
          </a:p>
          <a:p>
            <a:pPr>
              <a:lnSpc>
                <a:spcPct val="170000"/>
              </a:lnSpc>
              <a:buNone/>
            </a:pPr>
            <a:endParaRPr lang="el-GR" sz="4400" dirty="0" smtClean="0"/>
          </a:p>
          <a:p>
            <a:pPr>
              <a:lnSpc>
                <a:spcPct val="170000"/>
              </a:lnSpc>
              <a:buNone/>
            </a:pPr>
            <a:endParaRPr lang="el-GR" sz="4400" dirty="0" smtClean="0"/>
          </a:p>
          <a:p>
            <a:pPr>
              <a:lnSpc>
                <a:spcPct val="170000"/>
              </a:lnSpc>
              <a:buNone/>
            </a:pPr>
            <a:r>
              <a:rPr lang="el-GR" sz="4400" dirty="0" smtClean="0"/>
              <a:t>Κι απ' την θαυμάσια </a:t>
            </a:r>
            <a:r>
              <a:rPr lang="el-GR" sz="4400" dirty="0" err="1" smtClean="0"/>
              <a:t>πανελλήνιαν</a:t>
            </a:r>
            <a:r>
              <a:rPr lang="el-GR" sz="4400" dirty="0" smtClean="0"/>
              <a:t> εκστρατεία</a:t>
            </a:r>
            <a:br>
              <a:rPr lang="el-GR" sz="4400" dirty="0" smtClean="0"/>
            </a:br>
            <a:r>
              <a:rPr lang="el-GR" sz="4400" dirty="0" smtClean="0"/>
              <a:t>την νικηφόρα, την περίλαμπρη,</a:t>
            </a:r>
            <a:br>
              <a:rPr lang="el-GR" sz="4400" dirty="0" smtClean="0"/>
            </a:br>
            <a:r>
              <a:rPr lang="el-GR" sz="4400" dirty="0" smtClean="0"/>
              <a:t>την περιλάλητη, την δοξασμένη</a:t>
            </a:r>
            <a:br>
              <a:rPr lang="el-GR" sz="4400" dirty="0" smtClean="0"/>
            </a:br>
            <a:r>
              <a:rPr lang="el-GR" sz="4400" dirty="0" smtClean="0"/>
              <a:t>ως άλλη δεν δοξάσθηκε καμιά,</a:t>
            </a:r>
            <a:br>
              <a:rPr lang="el-GR" sz="4400" dirty="0" smtClean="0"/>
            </a:br>
            <a:r>
              <a:rPr lang="el-GR" sz="4400" dirty="0" smtClean="0"/>
              <a:t>την </a:t>
            </a:r>
            <a:r>
              <a:rPr lang="el-GR" sz="4400" u="sng" dirty="0" smtClean="0"/>
              <a:t>απαράμιλλη</a:t>
            </a:r>
            <a:r>
              <a:rPr lang="el-GR" sz="4400" dirty="0" smtClean="0"/>
              <a:t>*: </a:t>
            </a:r>
            <a:r>
              <a:rPr lang="el-GR" sz="4400" dirty="0" err="1" smtClean="0"/>
              <a:t>βγήκαμ</a:t>
            </a:r>
            <a:r>
              <a:rPr lang="el-GR" sz="4400" dirty="0" smtClean="0"/>
              <a:t>' εμείς·</a:t>
            </a:r>
            <a:br>
              <a:rPr lang="el-GR" sz="4400" dirty="0" smtClean="0"/>
            </a:br>
            <a:r>
              <a:rPr lang="el-GR" sz="4400" dirty="0" smtClean="0"/>
              <a:t>ελληνικός καινούριος κόσμος, μέγας.</a:t>
            </a:r>
          </a:p>
          <a:p>
            <a:pPr>
              <a:lnSpc>
                <a:spcPct val="170000"/>
              </a:lnSpc>
              <a:buNone/>
            </a:pPr>
            <a:r>
              <a:rPr lang="el-GR" sz="4400" dirty="0" smtClean="0"/>
              <a:t>Εμείς· οι </a:t>
            </a:r>
            <a:r>
              <a:rPr lang="el-GR" sz="4400" dirty="0" err="1" smtClean="0"/>
              <a:t>Αλεξανδρείς</a:t>
            </a:r>
            <a:r>
              <a:rPr lang="el-GR" sz="4400" dirty="0" smtClean="0"/>
              <a:t>, οι </a:t>
            </a:r>
            <a:r>
              <a:rPr lang="el-GR" sz="4400" dirty="0" err="1" smtClean="0"/>
              <a:t>Αντιοχείς</a:t>
            </a:r>
            <a:r>
              <a:rPr lang="el-GR" sz="4400" dirty="0" smtClean="0"/>
              <a:t>,</a:t>
            </a:r>
            <a:br>
              <a:rPr lang="el-GR" sz="4400" dirty="0" smtClean="0"/>
            </a:br>
            <a:r>
              <a:rPr lang="el-GR" sz="4400" dirty="0" smtClean="0"/>
              <a:t>οι </a:t>
            </a:r>
            <a:r>
              <a:rPr lang="el-GR" sz="4400" dirty="0" err="1" smtClean="0"/>
              <a:t>Σελευκείς</a:t>
            </a:r>
            <a:r>
              <a:rPr lang="el-GR" sz="4400" dirty="0" smtClean="0"/>
              <a:t>, κι οι πολυάριθμοι</a:t>
            </a:r>
            <a:br>
              <a:rPr lang="el-GR" sz="4400" dirty="0" smtClean="0"/>
            </a:br>
            <a:r>
              <a:rPr lang="el-GR" sz="4400" dirty="0" smtClean="0"/>
              <a:t>επίλοιποι* Έλληνες Αιγύπτου και Συρίας,</a:t>
            </a:r>
            <a:br>
              <a:rPr lang="el-GR" sz="4400" dirty="0" smtClean="0"/>
            </a:br>
            <a:r>
              <a:rPr lang="el-GR" sz="4400" dirty="0" smtClean="0"/>
              <a:t>κι οι εν </a:t>
            </a:r>
            <a:r>
              <a:rPr lang="el-GR" sz="4400" dirty="0" err="1" smtClean="0"/>
              <a:t>Μηδία</a:t>
            </a:r>
            <a:r>
              <a:rPr lang="el-GR" sz="4400" dirty="0" smtClean="0"/>
              <a:t>, κι οι εν </a:t>
            </a:r>
            <a:r>
              <a:rPr lang="el-GR" sz="4400" dirty="0" err="1" smtClean="0"/>
              <a:t>Περσίδι</a:t>
            </a:r>
            <a:r>
              <a:rPr lang="el-GR" sz="4400" dirty="0" smtClean="0"/>
              <a:t>, κι όσοι άλλοι.</a:t>
            </a:r>
            <a:br>
              <a:rPr lang="el-GR" sz="4400" dirty="0" smtClean="0"/>
            </a:br>
            <a:r>
              <a:rPr lang="el-GR" sz="4400" dirty="0" smtClean="0"/>
              <a:t>Με τες εκτεταμένες επικράτειες*,</a:t>
            </a:r>
            <a:br>
              <a:rPr lang="el-GR" sz="4400" dirty="0" smtClean="0"/>
            </a:br>
            <a:r>
              <a:rPr lang="el-GR" sz="4400" dirty="0" smtClean="0"/>
              <a:t>με την ποικίλη δράση των στοχαστικών προσαρμογών*.</a:t>
            </a:r>
            <a:br>
              <a:rPr lang="el-GR" sz="4400" dirty="0" smtClean="0"/>
            </a:br>
            <a:r>
              <a:rPr lang="el-GR" sz="4400" dirty="0" smtClean="0"/>
              <a:t>Και την </a:t>
            </a:r>
            <a:r>
              <a:rPr lang="el-GR" sz="4400" dirty="0" err="1" smtClean="0"/>
              <a:t>Κοινήν</a:t>
            </a:r>
            <a:r>
              <a:rPr lang="el-GR" sz="4400" dirty="0" smtClean="0"/>
              <a:t> Ελληνική Λαλιά*</a:t>
            </a:r>
            <a:br>
              <a:rPr lang="el-GR" sz="4400" dirty="0" smtClean="0"/>
            </a:br>
            <a:r>
              <a:rPr lang="el-GR" sz="4400" dirty="0" smtClean="0"/>
              <a:t>ως μέσα στην Βακτριανή την </a:t>
            </a:r>
            <a:r>
              <a:rPr lang="el-GR" sz="4400" dirty="0" err="1" smtClean="0"/>
              <a:t>πήγαμεν</a:t>
            </a:r>
            <a:r>
              <a:rPr lang="el-GR" sz="4400" dirty="0" smtClean="0"/>
              <a:t>, ως τους Ινδούς.</a:t>
            </a:r>
          </a:p>
          <a:p>
            <a:pPr>
              <a:lnSpc>
                <a:spcPct val="170000"/>
              </a:lnSpc>
              <a:buNone/>
            </a:pPr>
            <a:r>
              <a:rPr lang="el-GR" sz="4400" dirty="0" smtClean="0"/>
              <a:t>Για Λακεδαιμονίους να μιλούμε τώρα!</a:t>
            </a:r>
          </a:p>
          <a:p>
            <a:pPr>
              <a:lnSpc>
                <a:spcPct val="170000"/>
              </a:lnSpc>
              <a:buNone/>
            </a:pPr>
            <a:endParaRPr lang="el-GR" sz="4400" dirty="0" smtClean="0"/>
          </a:p>
          <a:p>
            <a:pPr algn="r">
              <a:lnSpc>
                <a:spcPct val="170000"/>
              </a:lnSpc>
              <a:buNone/>
            </a:pPr>
            <a:r>
              <a:rPr lang="el-GR" sz="4400" dirty="0" smtClean="0"/>
              <a:t>Κ.Π. Καβάφης, </a:t>
            </a:r>
            <a:r>
              <a:rPr lang="el-GR" sz="4400" i="1" dirty="0" smtClean="0"/>
              <a:t>Ποιήματα, </a:t>
            </a:r>
            <a:r>
              <a:rPr lang="el-GR" sz="4400" dirty="0" err="1" smtClean="0"/>
              <a:t>τόμ</a:t>
            </a:r>
            <a:r>
              <a:rPr lang="el-GR" sz="4400" dirty="0" smtClean="0"/>
              <a:t>. 2, Ίκαρος</a:t>
            </a:r>
          </a:p>
          <a:p>
            <a:pPr>
              <a:buNone/>
            </a:pPr>
            <a:r>
              <a:rPr lang="el-GR" sz="4400" dirty="0" smtClean="0"/>
              <a:t/>
            </a:r>
            <a:br>
              <a:rPr lang="el-GR" sz="4400" dirty="0" smtClean="0"/>
            </a:br>
            <a:endParaRPr lang="el-GR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304800"/>
            <a:ext cx="8534400" cy="75895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Ελληνιστική κοινή και μικρογράμματη γραφή</a:t>
            </a:r>
            <a:endParaRPr lang="el-GR" sz="2800" dirty="0"/>
          </a:p>
        </p:txBody>
      </p:sp>
      <p:pic>
        <p:nvPicPr>
          <p:cNvPr id="4" name="3 - Θέση περιεχομένου" descr="AM_8928.Thumb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3400" y="1905000"/>
            <a:ext cx="8077763" cy="43434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29200" y="1524000"/>
            <a:ext cx="3578352" cy="464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dirty="0" smtClean="0">
                <a:solidFill>
                  <a:schemeClr val="bg2">
                    <a:lumMod val="25000"/>
                  </a:schemeClr>
                </a:solidFill>
              </a:rPr>
              <a:t>Χειρόγραφο Καινής Διαθήκης 175-225 </a:t>
            </a:r>
            <a:r>
              <a:rPr lang="el-GR" sz="3200" dirty="0" err="1" smtClean="0">
                <a:solidFill>
                  <a:schemeClr val="bg2">
                    <a:lumMod val="25000"/>
                  </a:schemeClr>
                </a:solidFill>
              </a:rPr>
              <a:t>μ.Χ</a:t>
            </a:r>
            <a:r>
              <a:rPr lang="el-GR" sz="32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el-GR" sz="32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l-GR" sz="32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l-GR" sz="32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l-GR" sz="3200" dirty="0" smtClean="0">
                <a:solidFill>
                  <a:schemeClr val="bg2">
                    <a:lumMod val="25000"/>
                  </a:schemeClr>
                </a:solidFill>
              </a:rPr>
              <a:t>Τι διαβάζετε στους πρώτους στίχους;</a:t>
            </a:r>
            <a:endParaRPr lang="el-GR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https://www.sostis.gr/images/1cqgqlm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28625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57200"/>
            <a:ext cx="6095999" cy="594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ελληνιστικά κράτη </a:t>
            </a:r>
            <a:br>
              <a:rPr lang="el-GR" sz="2400" dirty="0" smtClean="0"/>
            </a:br>
            <a:r>
              <a:rPr lang="el-GR" sz="2400" dirty="0" smtClean="0"/>
              <a:t>μετά τη μάχη της </a:t>
            </a:r>
            <a:r>
              <a:rPr lang="el-GR" sz="2400" dirty="0" err="1" smtClean="0"/>
              <a:t>Ιψού</a:t>
            </a:r>
            <a:r>
              <a:rPr lang="el-GR" sz="2400" dirty="0" smtClean="0"/>
              <a:t> (301 </a:t>
            </a:r>
            <a:r>
              <a:rPr lang="el-GR" sz="2400" dirty="0" err="1" smtClean="0"/>
              <a:t>π.Χ.</a:t>
            </a:r>
            <a:r>
              <a:rPr lang="el-GR" sz="2400" dirty="0" smtClean="0"/>
              <a:t>)</a:t>
            </a:r>
            <a:endParaRPr lang="el-GR" sz="2400" dirty="0"/>
          </a:p>
        </p:txBody>
      </p:sp>
      <p:pic>
        <p:nvPicPr>
          <p:cNvPr id="4" name="3 - Θέση περιεχομένου" descr="ellinistikos_kosmos_300px_el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6451" y="1752600"/>
            <a:ext cx="8716118" cy="4191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+mn-lt"/>
                <a:cs typeface="Calibri" pitchFamily="34" charset="0"/>
              </a:rPr>
              <a:t>ΕΛΛΗΝΙΣΤΙΚΗ ΓΛΩΣΣΑ</a:t>
            </a:r>
            <a:endParaRPr lang="el-GR" dirty="0">
              <a:latin typeface="+mn-lt"/>
              <a:cs typeface="Calibri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sz="2400" dirty="0" smtClean="0">
                <a:latin typeface="Calibri" pitchFamily="34" charset="0"/>
                <a:cs typeface="Calibri" pitchFamily="34" charset="0"/>
              </a:rPr>
              <a:t>Ελληνική γλώσσα: χρήση όχι μόνο από τους Έλληνες αλλά και μεταξύ των εξελληνισμένων γηγενών</a:t>
            </a:r>
          </a:p>
          <a:p>
            <a:r>
              <a:rPr lang="el-GR" sz="2400" dirty="0" smtClean="0">
                <a:latin typeface="Calibri" pitchFamily="34" charset="0"/>
                <a:cs typeface="Calibri" pitchFamily="34" charset="0"/>
              </a:rPr>
              <a:t>Κοινή ελληνική ή απλώς Κοινή: η μορφή της γλώσσας που διαδόθηκε στους Ελληνιστικούς χρόνους</a:t>
            </a:r>
          </a:p>
          <a:p>
            <a:pPr lvl="1"/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συγχώνευση διαλέκτων, με βάση όμως την αττική διάλεκτο</a:t>
            </a:r>
          </a:p>
          <a:p>
            <a:pPr lvl="1"/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διαμορφώνεται στην Ανατολή λόγω της ανάγκης επικοινωνίας Ελλήνων και ντόπιων</a:t>
            </a:r>
          </a:p>
          <a:p>
            <a:pPr lvl="1"/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επικράτηση απλούστερων διαλεκτικών μορφών</a:t>
            </a:r>
          </a:p>
          <a:p>
            <a:r>
              <a:rPr lang="el-GR" sz="2400" dirty="0" smtClean="0">
                <a:latin typeface="Calibri" pitchFamily="34" charset="0"/>
                <a:cs typeface="Calibri" pitchFamily="34" charset="0"/>
              </a:rPr>
              <a:t>Συνέπειες: </a:t>
            </a:r>
          </a:p>
          <a:p>
            <a:pPr lvl="1"/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ενιαίο γλωσσικό σύστημα</a:t>
            </a:r>
          </a:p>
          <a:p>
            <a:pPr lvl="1"/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χρήση στην προφορική αλλά και γραπτή επικοινωνία</a:t>
            </a:r>
          </a:p>
          <a:p>
            <a:pPr lvl="1"/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απετέλεσε το όργανο διάδοσης του Χριστιανισμού (Βίβλος)</a:t>
            </a:r>
            <a:endParaRPr lang="el-GR" sz="24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Θρησκεία – μυστηριακές λατρείες</a:t>
            </a:r>
            <a:endParaRPr lang="el-GR" dirty="0"/>
          </a:p>
        </p:txBody>
      </p:sp>
      <p:pic>
        <p:nvPicPr>
          <p:cNvPr id="77826" name="Picture 2" descr="Ελευσίνια μυστήρια στην… Ακρόπολη | Η ΚΑΘΗΜΕΡΙΝ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0"/>
            <a:ext cx="682752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Θρησκεία</a:t>
            </a:r>
            <a:endParaRPr lang="el-GR" dirty="0"/>
          </a:p>
        </p:txBody>
      </p:sp>
      <p:pic>
        <p:nvPicPr>
          <p:cNvPr id="4" name="3 - Θέση περιεχομένου" descr="Cleopatra_VII-statu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38755" y="1527175"/>
            <a:ext cx="6229978" cy="4572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Πτολεμαίος Β΄ Φιλάδελφος</a:t>
            </a:r>
            <a:endParaRPr lang="el-GR" dirty="0"/>
          </a:p>
        </p:txBody>
      </p:sp>
      <p:pic>
        <p:nvPicPr>
          <p:cNvPr id="4" name="3 - Θέση περιεχομένου" descr="Oktadrachmon_Ptolemaios_II_Arsinoe_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0"/>
            <a:ext cx="3991626" cy="3774559"/>
          </a:xfrm>
          <a:prstGeom prst="rect">
            <a:avLst/>
          </a:prstGeom>
        </p:spPr>
      </p:pic>
      <p:pic>
        <p:nvPicPr>
          <p:cNvPr id="5" name="3 - Θέση περιεχομένου" descr="800px-PtolemyIIPhiladelphos-RedGraniteRelief_BrooklynMuseum.pn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876800" y="1600200"/>
            <a:ext cx="3939251" cy="4500594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Βιβλιοθήκη του </a:t>
            </a:r>
            <a:r>
              <a:rPr lang="el-GR" dirty="0" err="1" smtClean="0"/>
              <a:t>Κέλσου</a:t>
            </a:r>
            <a:r>
              <a:rPr lang="el-GR" dirty="0" smtClean="0"/>
              <a:t> στην Έφεσο</a:t>
            </a:r>
            <a:endParaRPr lang="el-GR" dirty="0"/>
          </a:p>
        </p:txBody>
      </p:sp>
      <p:pic>
        <p:nvPicPr>
          <p:cNvPr id="4" name="3 - Θέση περιεχομένου" descr="1102739_st1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19200" y="1588008"/>
            <a:ext cx="6477000" cy="427481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Βιβλιοθήκη του Αδριανού </a:t>
            </a:r>
            <a:br>
              <a:rPr lang="el-GR" sz="2400" dirty="0" smtClean="0"/>
            </a:br>
            <a:r>
              <a:rPr lang="el-GR" sz="2400" dirty="0" smtClean="0"/>
              <a:t>– ποιοι εργάζονταν σε αυτές τις βιβλιοθήκες;</a:t>
            </a:r>
            <a:endParaRPr lang="el-GR" sz="2400" dirty="0"/>
          </a:p>
        </p:txBody>
      </p:sp>
      <p:pic>
        <p:nvPicPr>
          <p:cNvPr id="64514" name="Picture 2" descr="Ρωμαϊκή Αγορά - Βιβλιοθήκη Αδριανού - Ancient Athens 3D"/>
          <p:cNvPicPr>
            <a:picLocks noChangeAspect="1" noChangeArrowheads="1"/>
          </p:cNvPicPr>
          <p:nvPr/>
        </p:nvPicPr>
        <p:blipFill>
          <a:blip r:embed="rId2"/>
          <a:srcRect b="7868"/>
          <a:stretch>
            <a:fillRect/>
          </a:stretch>
        </p:blipFill>
        <p:spPr bwMode="auto">
          <a:xfrm>
            <a:off x="609600" y="1600200"/>
            <a:ext cx="7803424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Απολλώνιος Ρόδιος - </a:t>
            </a:r>
            <a:r>
              <a:rPr lang="el-GR" i="1" dirty="0" err="1" smtClean="0"/>
              <a:t>Ἀργοναυτικά</a:t>
            </a:r>
            <a:endParaRPr lang="el-GR" dirty="0"/>
          </a:p>
        </p:txBody>
      </p:sp>
      <p:pic>
        <p:nvPicPr>
          <p:cNvPr id="72706" name="Picture 2" descr="The Argonautica - Apollonius of Rhodes - Ancient Greece - Classical  Litera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3347" y="2057400"/>
            <a:ext cx="5418666" cy="3810000"/>
          </a:xfrm>
          <a:prstGeom prst="rect">
            <a:avLst/>
          </a:prstGeom>
          <a:noFill/>
        </p:spPr>
      </p:pic>
      <p:pic>
        <p:nvPicPr>
          <p:cNvPr id="72708" name="Picture 4" descr="The Argonautica (1912 edition) | Open Libr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7800"/>
            <a:ext cx="2857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Θεόκριτος - Βουκολική ποίηση</a:t>
            </a:r>
            <a:endParaRPr lang="el-GR" dirty="0"/>
          </a:p>
        </p:txBody>
      </p:sp>
      <p:pic>
        <p:nvPicPr>
          <p:cNvPr id="80898" name="Picture 2" descr="Ελληνιστική Γραμματεί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981200"/>
            <a:ext cx="3886200" cy="3886200"/>
          </a:xfrm>
          <a:prstGeom prst="rect">
            <a:avLst/>
          </a:prstGeom>
          <a:noFill/>
        </p:spPr>
      </p:pic>
      <p:pic>
        <p:nvPicPr>
          <p:cNvPr id="80900" name="Picture 4" descr="Théocr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3257550" cy="460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Μένανδρος - Νέα Κωμωδία</a:t>
            </a:r>
            <a:endParaRPr lang="el-GR" dirty="0"/>
          </a:p>
        </p:txBody>
      </p:sp>
      <p:pic>
        <p:nvPicPr>
          <p:cNvPr id="84994" name="Picture 2" descr="Ο άνθρωπος που έκανε τους άλλους να γελούν: το αίνιγμα Μένανδρος | Οι  λαβύρινθοι της Ιστορίας"/>
          <p:cNvPicPr>
            <a:picLocks noChangeAspect="1" noChangeArrowheads="1"/>
          </p:cNvPicPr>
          <p:nvPr/>
        </p:nvPicPr>
        <p:blipFill>
          <a:blip r:embed="rId2"/>
          <a:srcRect l="8791" r="7692" b="10623"/>
          <a:stretch>
            <a:fillRect/>
          </a:stretch>
        </p:blipFill>
        <p:spPr bwMode="auto">
          <a:xfrm>
            <a:off x="4400862" y="2057400"/>
            <a:ext cx="4438338" cy="3562350"/>
          </a:xfrm>
          <a:prstGeom prst="rect">
            <a:avLst/>
          </a:prstGeom>
          <a:noFill/>
        </p:spPr>
      </p:pic>
      <p:pic>
        <p:nvPicPr>
          <p:cNvPr id="84996" name="Picture 4" descr="ΜΕΝΑΝΔΡΟΣ | ΔΗΜΟΣ ΚΗΦΙΣΙΑ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399"/>
            <a:ext cx="3236569" cy="3511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Θέατρο</a:t>
            </a:r>
            <a:endParaRPr lang="el-GR" dirty="0"/>
          </a:p>
        </p:txBody>
      </p:sp>
      <p:pic>
        <p:nvPicPr>
          <p:cNvPr id="4" name="3 - Θέση περιεχομένου" descr="μνημείο Λυσικράτους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30093" y="1527175"/>
            <a:ext cx="6847301" cy="4572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κράτη του ελλαδικού χώρου</a:t>
            </a:r>
            <a:endParaRPr lang="el-GR" dirty="0"/>
          </a:p>
        </p:txBody>
      </p:sp>
      <p:pic>
        <p:nvPicPr>
          <p:cNvPr id="4" name="3 - Θέση περιεχομένου" descr="Αιτωλική και Αχαϊκή Συμπολιτεία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05000" y="1524000"/>
            <a:ext cx="5715000" cy="49149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Ωδεία και θέατρα</a:t>
            </a:r>
            <a:endParaRPr lang="el-GR" dirty="0"/>
          </a:p>
        </p:txBody>
      </p:sp>
      <p:pic>
        <p:nvPicPr>
          <p:cNvPr id="4" name="3 - Θέση περιεχομένου" descr="to-irodio-apo-psil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752600"/>
            <a:ext cx="8382000" cy="4191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Ιστοριογραφία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el-GR" sz="2200" dirty="0" err="1" smtClean="0"/>
              <a:t>Ἐν</a:t>
            </a:r>
            <a:r>
              <a:rPr lang="el-GR" sz="2200" dirty="0" smtClean="0"/>
              <a:t> </a:t>
            </a:r>
            <a:r>
              <a:rPr lang="el-GR" sz="2200" dirty="0" err="1" smtClean="0"/>
              <a:t>μὲν</a:t>
            </a:r>
            <a:r>
              <a:rPr lang="el-GR" sz="2200" dirty="0" smtClean="0"/>
              <a:t> </a:t>
            </a:r>
            <a:r>
              <a:rPr lang="el-GR" sz="2200" dirty="0" err="1" smtClean="0"/>
              <a:t>οὖν</a:t>
            </a:r>
            <a:r>
              <a:rPr lang="el-GR" sz="2200" dirty="0" smtClean="0"/>
              <a:t> </a:t>
            </a:r>
            <a:r>
              <a:rPr lang="el-GR" sz="2200" dirty="0" err="1" smtClean="0"/>
              <a:t>τῷ</a:t>
            </a:r>
            <a:r>
              <a:rPr lang="el-GR" sz="2200" dirty="0" smtClean="0"/>
              <a:t> </a:t>
            </a:r>
            <a:r>
              <a:rPr lang="el-GR" sz="2200" dirty="0" err="1" smtClean="0"/>
              <a:t>λοιπῷ</a:t>
            </a:r>
            <a:r>
              <a:rPr lang="el-GR" sz="2200" dirty="0" smtClean="0"/>
              <a:t> </a:t>
            </a:r>
            <a:r>
              <a:rPr lang="el-GR" sz="2200" dirty="0" err="1" smtClean="0"/>
              <a:t>βίῳ</a:t>
            </a:r>
            <a:r>
              <a:rPr lang="el-GR" sz="2200" dirty="0" smtClean="0"/>
              <a:t> </a:t>
            </a:r>
            <a:r>
              <a:rPr lang="el-GR" sz="2200" dirty="0" err="1" smtClean="0"/>
              <a:t>τὴν</a:t>
            </a:r>
            <a:r>
              <a:rPr lang="el-GR" sz="2200" dirty="0" smtClean="0"/>
              <a:t> τοιαύτην </a:t>
            </a:r>
            <a:r>
              <a:rPr lang="el-GR" sz="2200" dirty="0" err="1" smtClean="0"/>
              <a:t>ἐπιείκειαν</a:t>
            </a:r>
            <a:r>
              <a:rPr lang="el-GR" sz="2200" dirty="0" smtClean="0"/>
              <a:t> </a:t>
            </a:r>
            <a:r>
              <a:rPr lang="el-GR" sz="2200" dirty="0" err="1" smtClean="0"/>
              <a:t>ἴσως</a:t>
            </a:r>
            <a:r>
              <a:rPr lang="el-GR" sz="2200" dirty="0" smtClean="0"/>
              <a:t> </a:t>
            </a:r>
            <a:r>
              <a:rPr lang="el-GR" sz="2200" dirty="0" err="1" smtClean="0"/>
              <a:t>οὐκ</a:t>
            </a:r>
            <a:r>
              <a:rPr lang="el-GR" sz="2200" dirty="0" smtClean="0"/>
              <a:t> </a:t>
            </a:r>
            <a:r>
              <a:rPr lang="el-GR" sz="2200" dirty="0" err="1" smtClean="0"/>
              <a:t>ἄν</a:t>
            </a:r>
            <a:r>
              <a:rPr lang="el-GR" sz="2200" dirty="0" smtClean="0"/>
              <a:t> τις </a:t>
            </a:r>
            <a:r>
              <a:rPr lang="el-GR" sz="2200" dirty="0" err="1" smtClean="0"/>
              <a:t>ἐκβάλλοι</a:t>
            </a:r>
            <a:r>
              <a:rPr lang="el-GR" sz="2200" dirty="0" smtClean="0"/>
              <a:t>· </a:t>
            </a:r>
            <a:r>
              <a:rPr lang="el-GR" sz="2200" dirty="0" err="1" smtClean="0"/>
              <a:t>καὶ</a:t>
            </a:r>
            <a:r>
              <a:rPr lang="el-GR" sz="2200" dirty="0" smtClean="0"/>
              <a:t> </a:t>
            </a:r>
            <a:r>
              <a:rPr lang="el-GR" sz="2200" dirty="0" err="1" smtClean="0"/>
              <a:t>γὰρ</a:t>
            </a:r>
            <a:r>
              <a:rPr lang="el-GR" sz="2200" dirty="0" smtClean="0"/>
              <a:t> </a:t>
            </a:r>
            <a:r>
              <a:rPr lang="el-GR" sz="2200" dirty="0" err="1" smtClean="0"/>
              <a:t>φιλόφιλον</a:t>
            </a:r>
            <a:r>
              <a:rPr lang="el-GR" sz="2200" dirty="0" smtClean="0"/>
              <a:t> </a:t>
            </a:r>
            <a:r>
              <a:rPr lang="el-GR" sz="2200" dirty="0" err="1" smtClean="0"/>
              <a:t>εἶναι</a:t>
            </a:r>
            <a:r>
              <a:rPr lang="el-GR" sz="2200" dirty="0" smtClean="0"/>
              <a:t> </a:t>
            </a:r>
            <a:r>
              <a:rPr lang="el-GR" sz="2200" dirty="0" err="1" smtClean="0"/>
              <a:t>δεῖ</a:t>
            </a:r>
            <a:r>
              <a:rPr lang="el-GR" sz="2200" dirty="0" smtClean="0"/>
              <a:t> </a:t>
            </a:r>
            <a:r>
              <a:rPr lang="el-GR" sz="2200" dirty="0" err="1" smtClean="0"/>
              <a:t>τὸν</a:t>
            </a:r>
            <a:r>
              <a:rPr lang="el-GR" sz="2200" dirty="0" smtClean="0"/>
              <a:t> </a:t>
            </a:r>
            <a:r>
              <a:rPr lang="el-GR" sz="2200" dirty="0" err="1" smtClean="0"/>
              <a:t>ἀγαθὸν</a:t>
            </a:r>
            <a:r>
              <a:rPr lang="el-GR" sz="2200" dirty="0" smtClean="0"/>
              <a:t> </a:t>
            </a:r>
            <a:r>
              <a:rPr lang="el-GR" sz="2200" dirty="0" err="1" smtClean="0"/>
              <a:t>ἄνδρα</a:t>
            </a:r>
            <a:r>
              <a:rPr lang="el-GR" sz="2200" dirty="0" smtClean="0"/>
              <a:t> </a:t>
            </a:r>
            <a:r>
              <a:rPr lang="el-GR" sz="2200" dirty="0" err="1" smtClean="0"/>
              <a:t>καὶ</a:t>
            </a:r>
            <a:r>
              <a:rPr lang="el-GR" sz="2200" dirty="0" smtClean="0"/>
              <a:t> </a:t>
            </a:r>
            <a:r>
              <a:rPr lang="el-GR" sz="2200" dirty="0" err="1" smtClean="0"/>
              <a:t>φιλόπατριν</a:t>
            </a:r>
            <a:r>
              <a:rPr lang="el-GR" sz="2200" dirty="0" smtClean="0"/>
              <a:t> </a:t>
            </a:r>
            <a:r>
              <a:rPr lang="el-GR" sz="2200" dirty="0" err="1" smtClean="0"/>
              <a:t>καὶ</a:t>
            </a:r>
            <a:r>
              <a:rPr lang="el-GR" sz="2200" dirty="0" smtClean="0"/>
              <a:t> </a:t>
            </a:r>
            <a:r>
              <a:rPr lang="el-GR" sz="2200" dirty="0" err="1" smtClean="0"/>
              <a:t>συμμισεῖν</a:t>
            </a:r>
            <a:r>
              <a:rPr lang="el-GR" sz="2200" dirty="0" smtClean="0"/>
              <a:t> </a:t>
            </a:r>
            <a:r>
              <a:rPr lang="el-GR" sz="2200" dirty="0" err="1" smtClean="0"/>
              <a:t>τοῖς</a:t>
            </a:r>
            <a:r>
              <a:rPr lang="el-GR" sz="2200" dirty="0" smtClean="0"/>
              <a:t> </a:t>
            </a:r>
            <a:r>
              <a:rPr lang="el-GR" sz="2200" dirty="0" err="1" smtClean="0"/>
              <a:t>φίλοις</a:t>
            </a:r>
            <a:r>
              <a:rPr lang="el-GR" sz="2200" dirty="0" smtClean="0"/>
              <a:t> </a:t>
            </a:r>
            <a:r>
              <a:rPr lang="el-GR" sz="2200" dirty="0" err="1" smtClean="0"/>
              <a:t>τοὺς</a:t>
            </a:r>
            <a:r>
              <a:rPr lang="el-GR" sz="2200" dirty="0" smtClean="0"/>
              <a:t> </a:t>
            </a:r>
            <a:r>
              <a:rPr lang="el-GR" sz="2200" dirty="0" err="1" smtClean="0"/>
              <a:t>ἐχθροὺς</a:t>
            </a:r>
            <a:r>
              <a:rPr lang="el-GR" sz="2200" dirty="0" smtClean="0"/>
              <a:t> </a:t>
            </a:r>
            <a:r>
              <a:rPr lang="el-GR" sz="2200" dirty="0" err="1" smtClean="0"/>
              <a:t>καὶ</a:t>
            </a:r>
            <a:r>
              <a:rPr lang="el-GR" sz="2200" dirty="0" smtClean="0"/>
              <a:t> </a:t>
            </a:r>
            <a:r>
              <a:rPr lang="el-GR" sz="2200" dirty="0" err="1" smtClean="0"/>
              <a:t>συναγαπᾶν</a:t>
            </a:r>
            <a:r>
              <a:rPr lang="el-GR" sz="2200" dirty="0" smtClean="0"/>
              <a:t> </a:t>
            </a:r>
            <a:r>
              <a:rPr lang="el-GR" sz="2200" dirty="0" err="1" smtClean="0"/>
              <a:t>τοὺς</a:t>
            </a:r>
            <a:r>
              <a:rPr lang="el-GR" sz="2200" dirty="0" smtClean="0"/>
              <a:t> φίλους· </a:t>
            </a:r>
            <a:r>
              <a:rPr lang="el-GR" sz="2200" dirty="0" err="1" smtClean="0"/>
              <a:t>ὅταν</a:t>
            </a:r>
            <a:r>
              <a:rPr lang="el-GR" sz="2200" dirty="0" smtClean="0"/>
              <a:t> </a:t>
            </a:r>
            <a:r>
              <a:rPr lang="el-GR" sz="2200" dirty="0" err="1" smtClean="0"/>
              <a:t>δὲ</a:t>
            </a:r>
            <a:r>
              <a:rPr lang="el-GR" sz="2200" dirty="0" smtClean="0"/>
              <a:t> </a:t>
            </a:r>
            <a:r>
              <a:rPr lang="el-GR" sz="2200" dirty="0" err="1" smtClean="0"/>
              <a:t>τὸ</a:t>
            </a:r>
            <a:r>
              <a:rPr lang="el-GR" sz="2200" dirty="0" smtClean="0"/>
              <a:t> </a:t>
            </a:r>
            <a:r>
              <a:rPr lang="el-GR" sz="2200" dirty="0" err="1" smtClean="0"/>
              <a:t>τῆς</a:t>
            </a:r>
            <a:r>
              <a:rPr lang="el-GR" sz="2200" dirty="0" smtClean="0"/>
              <a:t> </a:t>
            </a:r>
            <a:r>
              <a:rPr lang="el-GR" sz="2200" dirty="0" err="1" smtClean="0"/>
              <a:t>ἱστορίας</a:t>
            </a:r>
            <a:r>
              <a:rPr lang="el-GR" sz="2200" dirty="0" smtClean="0"/>
              <a:t> </a:t>
            </a:r>
            <a:r>
              <a:rPr lang="el-GR" sz="2200" dirty="0" err="1" smtClean="0"/>
              <a:t>ἦθος</a:t>
            </a:r>
            <a:r>
              <a:rPr lang="el-GR" sz="2200" dirty="0" smtClean="0"/>
              <a:t> </a:t>
            </a:r>
            <a:r>
              <a:rPr lang="el-GR" sz="2200" dirty="0" err="1" smtClean="0"/>
              <a:t>ἀναλαμβάνῃ</a:t>
            </a:r>
            <a:r>
              <a:rPr lang="el-GR" sz="2200" dirty="0" smtClean="0"/>
              <a:t> τις, </a:t>
            </a:r>
            <a:r>
              <a:rPr lang="el-GR" sz="2200" dirty="0" err="1" smtClean="0"/>
              <a:t>ἐπιλαθέσθαι</a:t>
            </a:r>
            <a:r>
              <a:rPr lang="el-GR" sz="2200" dirty="0" smtClean="0"/>
              <a:t> </a:t>
            </a:r>
            <a:r>
              <a:rPr lang="el-GR" sz="2200" dirty="0" err="1" smtClean="0"/>
              <a:t>χρὴ</a:t>
            </a:r>
            <a:r>
              <a:rPr lang="el-GR" sz="2200" dirty="0" smtClean="0"/>
              <a:t> πάντων </a:t>
            </a:r>
            <a:r>
              <a:rPr lang="el-GR" sz="2200" dirty="0" err="1" smtClean="0"/>
              <a:t>τῶν</a:t>
            </a:r>
            <a:r>
              <a:rPr lang="el-GR" sz="2200" dirty="0" smtClean="0"/>
              <a:t> τοιούτων </a:t>
            </a:r>
            <a:r>
              <a:rPr lang="el-GR" sz="2200" dirty="0" err="1" smtClean="0"/>
              <a:t>καὶ</a:t>
            </a:r>
            <a:r>
              <a:rPr lang="el-GR" sz="2200" dirty="0" smtClean="0"/>
              <a:t> πολλάκις </a:t>
            </a:r>
            <a:r>
              <a:rPr lang="el-GR" sz="2200" dirty="0" err="1" smtClean="0"/>
              <a:t>μὲν</a:t>
            </a:r>
            <a:r>
              <a:rPr lang="el-GR" sz="2200" dirty="0" smtClean="0"/>
              <a:t> </a:t>
            </a:r>
            <a:r>
              <a:rPr lang="el-GR" sz="2200" dirty="0" err="1" smtClean="0"/>
              <a:t>εὐλογεῖν</a:t>
            </a:r>
            <a:r>
              <a:rPr lang="el-GR" sz="2200" dirty="0" smtClean="0"/>
              <a:t> </a:t>
            </a:r>
            <a:r>
              <a:rPr lang="el-GR" sz="2200" dirty="0" err="1" smtClean="0"/>
              <a:t>καὶ</a:t>
            </a:r>
            <a:r>
              <a:rPr lang="el-GR" sz="2200" dirty="0" smtClean="0"/>
              <a:t> </a:t>
            </a:r>
            <a:r>
              <a:rPr lang="el-GR" sz="2200" dirty="0" err="1" smtClean="0"/>
              <a:t>κοσμεῖν</a:t>
            </a:r>
            <a:r>
              <a:rPr lang="el-GR" sz="2200" dirty="0" smtClean="0"/>
              <a:t> </a:t>
            </a:r>
            <a:r>
              <a:rPr lang="el-GR" sz="2200" dirty="0" err="1" smtClean="0"/>
              <a:t>τοῖς</a:t>
            </a:r>
            <a:r>
              <a:rPr lang="el-GR" sz="2200" dirty="0" smtClean="0"/>
              <a:t> </a:t>
            </a:r>
            <a:r>
              <a:rPr lang="el-GR" sz="2200" dirty="0" err="1" smtClean="0"/>
              <a:t>μεγίστοις</a:t>
            </a:r>
            <a:r>
              <a:rPr lang="el-GR" sz="2200" dirty="0" smtClean="0"/>
              <a:t> </a:t>
            </a:r>
            <a:r>
              <a:rPr lang="el-GR" sz="2200" dirty="0" err="1" smtClean="0"/>
              <a:t>ἐπαίνοις</a:t>
            </a:r>
            <a:r>
              <a:rPr lang="el-GR" sz="2200" dirty="0" smtClean="0"/>
              <a:t> </a:t>
            </a:r>
            <a:r>
              <a:rPr lang="el-GR" sz="2200" dirty="0" err="1" smtClean="0"/>
              <a:t>τοὺς</a:t>
            </a:r>
            <a:r>
              <a:rPr lang="el-GR" sz="2200" dirty="0" smtClean="0"/>
              <a:t> </a:t>
            </a:r>
            <a:r>
              <a:rPr lang="el-GR" sz="2200" dirty="0" err="1" smtClean="0"/>
              <a:t>ἐχθρούς</a:t>
            </a:r>
            <a:r>
              <a:rPr lang="el-GR" sz="2200" dirty="0" smtClean="0"/>
              <a:t>, </a:t>
            </a:r>
            <a:r>
              <a:rPr lang="el-GR" sz="2200" dirty="0" err="1" smtClean="0"/>
              <a:t>ὅταν</a:t>
            </a:r>
            <a:r>
              <a:rPr lang="el-GR" sz="2200" dirty="0" smtClean="0"/>
              <a:t> </a:t>
            </a:r>
            <a:r>
              <a:rPr lang="el-GR" sz="2200" dirty="0" err="1" smtClean="0"/>
              <a:t>αἱ</a:t>
            </a:r>
            <a:r>
              <a:rPr lang="el-GR" sz="2200" dirty="0" smtClean="0"/>
              <a:t> πράξεις </a:t>
            </a:r>
            <a:r>
              <a:rPr lang="el-GR" sz="2200" dirty="0" err="1" smtClean="0"/>
              <a:t>ἀπαιτῶσι</a:t>
            </a:r>
            <a:r>
              <a:rPr lang="el-GR" sz="2200" dirty="0" smtClean="0"/>
              <a:t> </a:t>
            </a:r>
            <a:r>
              <a:rPr lang="el-GR" sz="2200" dirty="0" err="1" smtClean="0"/>
              <a:t>τοῦτο</a:t>
            </a:r>
            <a:r>
              <a:rPr lang="el-GR" sz="2200" dirty="0" smtClean="0"/>
              <a:t>, πολλάκις δ' </a:t>
            </a:r>
            <a:r>
              <a:rPr lang="el-GR" sz="2200" dirty="0" err="1" smtClean="0"/>
              <a:t>ἐλέγχειν</a:t>
            </a:r>
            <a:r>
              <a:rPr lang="el-GR" sz="2200" dirty="0" smtClean="0"/>
              <a:t> </a:t>
            </a:r>
            <a:r>
              <a:rPr lang="el-GR" sz="2200" dirty="0" err="1" smtClean="0"/>
              <a:t>καὶ</a:t>
            </a:r>
            <a:r>
              <a:rPr lang="el-GR" sz="2200" dirty="0" smtClean="0"/>
              <a:t> </a:t>
            </a:r>
            <a:r>
              <a:rPr lang="el-GR" sz="2200" dirty="0" err="1" smtClean="0"/>
              <a:t>ψέγειν</a:t>
            </a:r>
            <a:r>
              <a:rPr lang="el-GR" sz="2200" dirty="0" smtClean="0"/>
              <a:t> </a:t>
            </a:r>
            <a:r>
              <a:rPr lang="el-GR" sz="2200" dirty="0" err="1" smtClean="0"/>
              <a:t>ἐπονειδίστως</a:t>
            </a:r>
            <a:r>
              <a:rPr lang="el-GR" sz="2200" dirty="0" smtClean="0"/>
              <a:t> </a:t>
            </a:r>
            <a:r>
              <a:rPr lang="el-GR" sz="2200" dirty="0" err="1" smtClean="0"/>
              <a:t>τοὺς</a:t>
            </a:r>
            <a:r>
              <a:rPr lang="el-GR" sz="2200" dirty="0" smtClean="0"/>
              <a:t> </a:t>
            </a:r>
            <a:r>
              <a:rPr lang="el-GR" sz="2200" dirty="0" err="1" smtClean="0"/>
              <a:t>ἀναγκαιοτάτους</a:t>
            </a:r>
            <a:r>
              <a:rPr lang="el-GR" sz="2200" dirty="0" smtClean="0"/>
              <a:t>, </a:t>
            </a:r>
            <a:r>
              <a:rPr lang="el-GR" sz="2200" dirty="0" err="1" smtClean="0"/>
              <a:t>ὅταν</a:t>
            </a:r>
            <a:r>
              <a:rPr lang="el-GR" sz="2200" dirty="0" smtClean="0"/>
              <a:t> </a:t>
            </a:r>
            <a:r>
              <a:rPr lang="el-GR" sz="2200" dirty="0" err="1" smtClean="0"/>
              <a:t>αἱ</a:t>
            </a:r>
            <a:r>
              <a:rPr lang="el-GR" sz="2200" dirty="0" smtClean="0"/>
              <a:t> </a:t>
            </a:r>
            <a:r>
              <a:rPr lang="el-GR" sz="2200" dirty="0" err="1" smtClean="0"/>
              <a:t>τῶν</a:t>
            </a:r>
            <a:r>
              <a:rPr lang="el-GR" sz="2200" dirty="0" smtClean="0"/>
              <a:t> </a:t>
            </a:r>
            <a:r>
              <a:rPr lang="el-GR" sz="2200" dirty="0" err="1" smtClean="0"/>
              <a:t>ἐπιτηδευμάτων</a:t>
            </a:r>
            <a:r>
              <a:rPr lang="el-GR" sz="2200" dirty="0" smtClean="0"/>
              <a:t> </a:t>
            </a:r>
            <a:r>
              <a:rPr lang="el-GR" sz="2200" dirty="0" err="1" smtClean="0"/>
              <a:t>ἁμαρτίαι</a:t>
            </a:r>
            <a:r>
              <a:rPr lang="el-GR" sz="2200" dirty="0" smtClean="0"/>
              <a:t> </a:t>
            </a:r>
            <a:r>
              <a:rPr lang="el-GR" sz="2200" dirty="0" err="1" smtClean="0"/>
              <a:t>τοῦθ</a:t>
            </a:r>
            <a:r>
              <a:rPr lang="el-GR" sz="2200" dirty="0" smtClean="0"/>
              <a:t>' </a:t>
            </a:r>
            <a:r>
              <a:rPr lang="el-GR" sz="2200" dirty="0" err="1" smtClean="0"/>
              <a:t>ὑποδεικνύωσιν</a:t>
            </a:r>
            <a:r>
              <a:rPr lang="el-GR" sz="2200" dirty="0" smtClean="0"/>
              <a:t>. </a:t>
            </a:r>
            <a:r>
              <a:rPr lang="el-GR" sz="2200" dirty="0" err="1" smtClean="0"/>
              <a:t>Ὥσπερ</a:t>
            </a:r>
            <a:r>
              <a:rPr lang="el-GR" sz="2200" dirty="0" smtClean="0"/>
              <a:t> </a:t>
            </a:r>
            <a:r>
              <a:rPr lang="el-GR" sz="2200" dirty="0" err="1" smtClean="0"/>
              <a:t>γὰρ</a:t>
            </a:r>
            <a:r>
              <a:rPr lang="el-GR" sz="2200" dirty="0" smtClean="0"/>
              <a:t> </a:t>
            </a:r>
            <a:r>
              <a:rPr lang="el-GR" sz="2200" dirty="0" err="1" smtClean="0"/>
              <a:t>ζῴου</a:t>
            </a:r>
            <a:r>
              <a:rPr lang="el-GR" sz="2200" dirty="0" smtClean="0"/>
              <a:t> </a:t>
            </a:r>
            <a:r>
              <a:rPr lang="el-GR" sz="2200" dirty="0" err="1" smtClean="0"/>
              <a:t>τῶν</a:t>
            </a:r>
            <a:r>
              <a:rPr lang="el-GR" sz="2200" dirty="0" smtClean="0"/>
              <a:t> </a:t>
            </a:r>
            <a:r>
              <a:rPr lang="el-GR" sz="2200" dirty="0" err="1" smtClean="0"/>
              <a:t>ὄψεων</a:t>
            </a:r>
            <a:r>
              <a:rPr lang="el-GR" sz="2200" dirty="0" smtClean="0"/>
              <a:t> </a:t>
            </a:r>
            <a:r>
              <a:rPr lang="el-GR" sz="2200" dirty="0" err="1" smtClean="0"/>
              <a:t>ἀφαιρεθεισῶν</a:t>
            </a:r>
            <a:r>
              <a:rPr lang="el-GR" sz="2200" dirty="0" smtClean="0"/>
              <a:t> </a:t>
            </a:r>
            <a:r>
              <a:rPr lang="el-GR" sz="2200" dirty="0" err="1" smtClean="0"/>
              <a:t>ἀχρειοῦται</a:t>
            </a:r>
            <a:r>
              <a:rPr lang="el-GR" sz="2200" dirty="0" smtClean="0"/>
              <a:t> </a:t>
            </a:r>
            <a:r>
              <a:rPr lang="el-GR" sz="2200" dirty="0" err="1" smtClean="0"/>
              <a:t>τὸ</a:t>
            </a:r>
            <a:r>
              <a:rPr lang="el-GR" sz="2200" dirty="0" smtClean="0"/>
              <a:t> </a:t>
            </a:r>
            <a:r>
              <a:rPr lang="el-GR" sz="2200" dirty="0" err="1" smtClean="0"/>
              <a:t>ὅλον</a:t>
            </a:r>
            <a:r>
              <a:rPr lang="el-GR" sz="2200" dirty="0" smtClean="0"/>
              <a:t>, </a:t>
            </a:r>
            <a:r>
              <a:rPr lang="el-GR" sz="2200" dirty="0" err="1" smtClean="0"/>
              <a:t>οὕτως</a:t>
            </a:r>
            <a:r>
              <a:rPr lang="el-GR" sz="2200" dirty="0" smtClean="0"/>
              <a:t> </a:t>
            </a:r>
            <a:r>
              <a:rPr lang="el-GR" sz="2200" dirty="0" err="1" smtClean="0"/>
              <a:t>ἐξ</a:t>
            </a:r>
            <a:r>
              <a:rPr lang="el-GR" sz="2200" dirty="0" smtClean="0"/>
              <a:t> </a:t>
            </a:r>
            <a:r>
              <a:rPr lang="el-GR" sz="2200" dirty="0" err="1" smtClean="0"/>
              <a:t>ἱστορίας</a:t>
            </a:r>
            <a:r>
              <a:rPr lang="el-GR" sz="2200" dirty="0" smtClean="0"/>
              <a:t> </a:t>
            </a:r>
            <a:r>
              <a:rPr lang="el-GR" sz="2200" dirty="0" err="1" smtClean="0"/>
              <a:t>ἀναιρεθείσης</a:t>
            </a:r>
            <a:r>
              <a:rPr lang="el-GR" sz="2200" dirty="0" smtClean="0"/>
              <a:t> </a:t>
            </a:r>
            <a:r>
              <a:rPr lang="el-GR" sz="2200" dirty="0" err="1" smtClean="0"/>
              <a:t>τῆς</a:t>
            </a:r>
            <a:r>
              <a:rPr lang="el-GR" sz="2200" dirty="0" smtClean="0"/>
              <a:t> </a:t>
            </a:r>
            <a:r>
              <a:rPr lang="el-GR" sz="2200" dirty="0" err="1" smtClean="0"/>
              <a:t>ἀληθείας</a:t>
            </a:r>
            <a:r>
              <a:rPr lang="el-GR" sz="2200" dirty="0" smtClean="0"/>
              <a:t> </a:t>
            </a:r>
            <a:r>
              <a:rPr lang="el-GR" sz="2200" dirty="0" err="1" smtClean="0"/>
              <a:t>τὸ</a:t>
            </a:r>
            <a:r>
              <a:rPr lang="el-GR" sz="2200" dirty="0" smtClean="0"/>
              <a:t> </a:t>
            </a:r>
            <a:r>
              <a:rPr lang="el-GR" sz="2200" dirty="0" err="1" smtClean="0"/>
              <a:t>καταλειπόμενον</a:t>
            </a:r>
            <a:r>
              <a:rPr lang="el-GR" sz="2200" dirty="0" smtClean="0"/>
              <a:t> </a:t>
            </a:r>
            <a:r>
              <a:rPr lang="el-GR" sz="2200" dirty="0" err="1" smtClean="0"/>
              <a:t>αὐτῆς</a:t>
            </a:r>
            <a:r>
              <a:rPr lang="el-GR" sz="2200" dirty="0" smtClean="0"/>
              <a:t> </a:t>
            </a:r>
            <a:r>
              <a:rPr lang="el-GR" sz="2200" dirty="0" err="1" smtClean="0"/>
              <a:t>ἀνωφελὲς</a:t>
            </a:r>
            <a:r>
              <a:rPr lang="el-GR" sz="2200" dirty="0" smtClean="0"/>
              <a:t> γίνεται διήγημα.</a:t>
            </a:r>
          </a:p>
          <a:p>
            <a:pPr algn="r">
              <a:lnSpc>
                <a:spcPct val="150000"/>
              </a:lnSpc>
              <a:buNone/>
            </a:pPr>
            <a:r>
              <a:rPr lang="el-GR" sz="2200" b="1" dirty="0" smtClean="0"/>
              <a:t>Πολύβιος, </a:t>
            </a:r>
            <a:r>
              <a:rPr lang="el-GR" sz="2200" b="1" i="1" dirty="0" err="1" smtClean="0"/>
              <a:t>Ἱστορίαι</a:t>
            </a:r>
            <a:r>
              <a:rPr lang="el-GR" sz="2200" b="1" dirty="0" smtClean="0"/>
              <a:t> 1.14.4-7</a:t>
            </a:r>
            <a:endParaRPr lang="el-GR" sz="2200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Πολύβιος και οι </a:t>
            </a:r>
            <a:r>
              <a:rPr lang="el-GR" dirty="0" err="1" smtClean="0"/>
              <a:t>Σκιπίωνες</a:t>
            </a:r>
            <a:endParaRPr lang="el-GR" dirty="0"/>
          </a:p>
        </p:txBody>
      </p:sp>
      <p:sp>
        <p:nvSpPr>
          <p:cNvPr id="74756" name="AutoShape 4" descr="Σκιπίων ο Αφρικανός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4758" name="AutoShape 6" descr="Σκιπίων ο Αφρικανός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4760" name="AutoShape 8" descr="Σκιπίων ο Αφρικανός - Βικιπαίδε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" name="7 - Εικόνα" descr="Σκιπίω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2399377" cy="3962400"/>
          </a:xfrm>
          <a:prstGeom prst="rect">
            <a:avLst/>
          </a:prstGeom>
        </p:spPr>
      </p:pic>
      <p:pic>
        <p:nvPicPr>
          <p:cNvPr id="74762" name="Picture 10" descr="Ο τάφος των Σκιπιώνων – romeingreek.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7568" y="1905000"/>
            <a:ext cx="5614737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Φιλοσοφικές σχολές στην Αθήνα</a:t>
            </a:r>
            <a:endParaRPr lang="el-GR" dirty="0"/>
          </a:p>
        </p:txBody>
      </p:sp>
      <p:pic>
        <p:nvPicPr>
          <p:cNvPr id="75778" name="Picture 2" descr="Ξενάγηση - Ακαδημία Πλάτωνος - Action P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295400"/>
            <a:ext cx="3776929" cy="2514600"/>
          </a:xfrm>
          <a:prstGeom prst="rect">
            <a:avLst/>
          </a:prstGeom>
          <a:noFill/>
        </p:spPr>
      </p:pic>
      <p:pic>
        <p:nvPicPr>
          <p:cNvPr id="75780" name="Picture 4" descr="Visit Greece | Το Λύκειο του Αριστοτέλη «υποδέχεται» το κοιν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38600"/>
            <a:ext cx="4602051" cy="2552700"/>
          </a:xfrm>
          <a:prstGeom prst="rect">
            <a:avLst/>
          </a:prstGeom>
          <a:noFill/>
        </p:spPr>
      </p:pic>
      <p:sp>
        <p:nvSpPr>
          <p:cNvPr id="75782" name="AutoShape 6" descr="Ανοίγει το «σπίτι» του Αριστοτέλη - Αρχαιολογία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6 - Εικόνα" descr="αρχείο λήψης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038600"/>
            <a:ext cx="1809750" cy="2524125"/>
          </a:xfrm>
          <a:prstGeom prst="rect">
            <a:avLst/>
          </a:prstGeom>
        </p:spPr>
      </p:pic>
      <p:sp>
        <p:nvSpPr>
          <p:cNvPr id="75784" name="AutoShape 8" descr="Ο πιο πολυδιαβασμένος φιλόσοφος όλων των εποχών παγκοσμίως είναι ακόμη εδώ…  - Greeks 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8 - Εικόνα" descr="αρχείο λήψης (3).jpg"/>
          <p:cNvPicPr>
            <a:picLocks noChangeAspect="1"/>
          </p:cNvPicPr>
          <p:nvPr/>
        </p:nvPicPr>
        <p:blipFill>
          <a:blip r:embed="rId5"/>
          <a:srcRect l="16279" r="6977"/>
          <a:stretch>
            <a:fillRect/>
          </a:stretch>
        </p:blipFill>
        <p:spPr>
          <a:xfrm>
            <a:off x="1524000" y="1447800"/>
            <a:ext cx="2514600" cy="218042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Πώς σχετίζεται η Ποικίλη Στοά με τον Μάρκο Αυρήλιο;</a:t>
            </a:r>
            <a:endParaRPr lang="el-GR" sz="2400" dirty="0"/>
          </a:p>
        </p:txBody>
      </p:sp>
      <p:pic>
        <p:nvPicPr>
          <p:cNvPr id="4" name="3 - Θέση περιεχομένου" descr="markos-650x43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33800" y="3886200"/>
            <a:ext cx="3733800" cy="2487284"/>
          </a:xfrm>
        </p:spPr>
      </p:pic>
      <p:pic>
        <p:nvPicPr>
          <p:cNvPr id="5" name="4 - Εικόνα" descr="Ποικίλη Στο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219200"/>
            <a:ext cx="5791200" cy="2578894"/>
          </a:xfrm>
          <a:prstGeom prst="rect">
            <a:avLst/>
          </a:prstGeom>
        </p:spPr>
      </p:pic>
      <p:pic>
        <p:nvPicPr>
          <p:cNvPr id="6" name="5 - Εικόνα" descr="Citium-Zen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5400"/>
            <a:ext cx="2209800" cy="2209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733800"/>
            <a:ext cx="2495550" cy="27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Ελληνιστικά γράμματα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Cambria" pitchFamily="18" charset="0"/>
                <a:ea typeface="Cambria" pitchFamily="18" charset="0"/>
              </a:rPr>
              <a:t>Αίτια ανάπτυξης</a:t>
            </a:r>
          </a:p>
          <a:p>
            <a:pPr lvl="1">
              <a:lnSpc>
                <a:spcPct val="150000"/>
              </a:lnSpc>
            </a:pPr>
            <a:r>
              <a:rPr lang="el-GR" sz="20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Διάδοση γραφικής ύλης: πάπυρος, περγαμηνή</a:t>
            </a:r>
          </a:p>
          <a:p>
            <a:pPr lvl="1">
              <a:lnSpc>
                <a:spcPct val="150000"/>
              </a:lnSpc>
            </a:pPr>
            <a:r>
              <a:rPr lang="el-GR" sz="20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Βιβλιοθήκες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Cambria" pitchFamily="18" charset="0"/>
                <a:ea typeface="Cambria" pitchFamily="18" charset="0"/>
              </a:rPr>
              <a:t>Συγγραφείς: μιμητές έργων κλασσικής περιόδου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Cambria" pitchFamily="18" charset="0"/>
                <a:ea typeface="Cambria" pitchFamily="18" charset="0"/>
              </a:rPr>
              <a:t>Γραμματικοί: φιλόλογοι που ταξινομούν, αντιγράφουν και μελετούν τα προγενέστερα έργα</a:t>
            </a:r>
          </a:p>
          <a:p>
            <a:pPr lvl="1"/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Ελληνιστικά γράμματα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28600" y="1527048"/>
            <a:ext cx="8686800" cy="48737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l-GR" b="1" dirty="0" smtClean="0">
                <a:latin typeface="Cambria" pitchFamily="18" charset="0"/>
                <a:ea typeface="Cambria" pitchFamily="18" charset="0"/>
              </a:rPr>
              <a:t>Γραμματειακά είδη</a:t>
            </a:r>
            <a:r>
              <a:rPr lang="el-GR" dirty="0" smtClean="0">
                <a:latin typeface="Cambria" pitchFamily="18" charset="0"/>
                <a:ea typeface="Cambria" pitchFamily="18" charset="0"/>
              </a:rPr>
              <a:t>:</a:t>
            </a:r>
          </a:p>
          <a:p>
            <a:pPr lvl="1">
              <a:lnSpc>
                <a:spcPct val="150000"/>
              </a:lnSpc>
              <a:buNone/>
            </a:pPr>
            <a:r>
              <a:rPr lang="el-GR" b="1" u="sng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1. Ποίηση</a:t>
            </a: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: αυλική – πληρώνονται από τους ελληνιστικούς μονάρχες / νέα είδη</a:t>
            </a:r>
          </a:p>
          <a:p>
            <a:pPr lvl="1">
              <a:lnSpc>
                <a:spcPct val="150000"/>
              </a:lnSpc>
            </a:pP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Καλλίμαχος (ελεγειακός)</a:t>
            </a:r>
          </a:p>
          <a:p>
            <a:pPr lvl="1">
              <a:lnSpc>
                <a:spcPct val="150000"/>
              </a:lnSpc>
            </a:pP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Απολλώνιος Ρόδιος (</a:t>
            </a:r>
            <a:r>
              <a:rPr lang="el-GR" i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Αργοναυτικά</a:t>
            </a: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Θεόκριτος (</a:t>
            </a:r>
            <a:r>
              <a:rPr lang="el-GR" i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Βουκολικά</a:t>
            </a: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Ηρώνδας (</a:t>
            </a:r>
            <a:r>
              <a:rPr lang="el-GR" i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Μίμοι</a:t>
            </a: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Επίγραμμα</a:t>
            </a:r>
          </a:p>
          <a:p>
            <a:pPr lvl="1">
              <a:lnSpc>
                <a:spcPct val="150000"/>
              </a:lnSpc>
            </a:pP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Θέατρο</a:t>
            </a:r>
          </a:p>
          <a:p>
            <a:pPr lvl="1">
              <a:lnSpc>
                <a:spcPct val="150000"/>
              </a:lnSpc>
            </a:pPr>
            <a:r>
              <a:rPr lang="el-GR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Νέα Κωμωδία  - Μένανδρος </a:t>
            </a:r>
            <a:endParaRPr lang="el-GR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Ελληνιστικά γράμματα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737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l-GR" sz="2000" b="1" u="sng" dirty="0" smtClean="0">
                <a:latin typeface="Cambria" pitchFamily="18" charset="0"/>
                <a:ea typeface="Cambria" pitchFamily="18" charset="0"/>
              </a:rPr>
              <a:t>2</a:t>
            </a:r>
            <a:r>
              <a:rPr lang="el-GR" sz="2400" b="1" u="sng" dirty="0" smtClean="0">
                <a:latin typeface="Cambria" pitchFamily="18" charset="0"/>
                <a:ea typeface="Cambria" pitchFamily="18" charset="0"/>
              </a:rPr>
              <a:t>. </a:t>
            </a:r>
            <a:r>
              <a:rPr lang="el-GR" sz="2000" b="1" u="sng" dirty="0" smtClean="0">
                <a:latin typeface="Cambria" pitchFamily="18" charset="0"/>
                <a:ea typeface="Cambria" pitchFamily="18" charset="0"/>
              </a:rPr>
              <a:t> Ιστοριογραφία</a:t>
            </a:r>
            <a:endParaRPr lang="el-GR" sz="2400" b="1" u="sng" dirty="0" smtClean="0">
              <a:latin typeface="Cambria" pitchFamily="18" charset="0"/>
              <a:ea typeface="Cambria" pitchFamily="18" charset="0"/>
            </a:endParaRPr>
          </a:p>
          <a:p>
            <a:pPr lvl="1">
              <a:lnSpc>
                <a:spcPct val="150000"/>
              </a:lnSpc>
            </a:pP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Πολύβιος ο </a:t>
            </a:r>
            <a:r>
              <a:rPr lang="el-GR" sz="1800" dirty="0" err="1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Μεγαλοπολίτης</a:t>
            </a: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– παγκόσμια ιστορία (αυλή </a:t>
            </a:r>
            <a:r>
              <a:rPr lang="el-GR" sz="1800" dirty="0" err="1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Σκιπιώνων</a:t>
            </a: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Συνεχιστής κλασσικών ιστορικών</a:t>
            </a:r>
          </a:p>
          <a:p>
            <a:pPr lvl="1">
              <a:lnSpc>
                <a:spcPct val="150000"/>
              </a:lnSpc>
            </a:pPr>
            <a:endParaRPr lang="el-GR" sz="2400" b="1" u="sng" dirty="0" smtClean="0"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l-GR" sz="2000" b="1" u="sng" dirty="0" smtClean="0">
                <a:latin typeface="Cambria" pitchFamily="18" charset="0"/>
                <a:ea typeface="Cambria" pitchFamily="18" charset="0"/>
              </a:rPr>
              <a:t>3. Φιλοσοφία</a:t>
            </a:r>
          </a:p>
          <a:p>
            <a:pPr lvl="1">
              <a:lnSpc>
                <a:spcPct val="150000"/>
              </a:lnSpc>
            </a:pP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Συνεχιστές Πλάτωνος (Ακαδημία) και Αριστοτέλους (Λύκειο)</a:t>
            </a:r>
          </a:p>
          <a:p>
            <a:pPr lvl="1">
              <a:lnSpc>
                <a:spcPct val="150000"/>
              </a:lnSpc>
            </a:pP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Ζήνων – </a:t>
            </a:r>
            <a:r>
              <a:rPr lang="el-GR" sz="1800" dirty="0" err="1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Στωϊκή</a:t>
            </a: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 Φιλοσοφία</a:t>
            </a:r>
          </a:p>
          <a:p>
            <a:pPr lvl="1">
              <a:lnSpc>
                <a:spcPct val="150000"/>
              </a:lnSpc>
            </a:pPr>
            <a:r>
              <a:rPr lang="el-GR" sz="1800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Επίκουρος - Κήπος</a:t>
            </a:r>
          </a:p>
          <a:p>
            <a:pPr>
              <a:buNone/>
            </a:pPr>
            <a:r>
              <a:rPr lang="el-GR" sz="2000" dirty="0" smtClean="0">
                <a:latin typeface="Cambria" pitchFamily="18" charset="0"/>
                <a:ea typeface="Cambria" pitchFamily="18" charset="0"/>
              </a:rPr>
              <a:t>	</a:t>
            </a:r>
            <a:endParaRPr lang="el-GR" sz="2000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Επιστήμες</a:t>
            </a:r>
            <a:endParaRPr lang="el-GR" dirty="0"/>
          </a:p>
        </p:txBody>
      </p:sp>
      <p:pic>
        <p:nvPicPr>
          <p:cNvPr id="4" name="3 - Θέση περιεχομένου" descr="Ρολόι Κυρρήστου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3617572" cy="4777925"/>
          </a:xfrm>
        </p:spPr>
      </p:pic>
      <p:pic>
        <p:nvPicPr>
          <p:cNvPr id="5" name="4 - Εικόνα" descr="αρχείο λήψη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47800"/>
            <a:ext cx="3676650" cy="490851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Ιατρική</a:t>
            </a:r>
            <a:endParaRPr lang="el-GR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438400"/>
            <a:ext cx="299963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6" name="Picture 4" descr="Ηρόφιλος | ΕΛΛΑ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57400"/>
            <a:ext cx="5486400" cy="3857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Οι ελληνικές πόλεις στις ελληνιστικές μοναρχίες</a:t>
            </a:r>
            <a:endParaRPr lang="el-GR" dirty="0"/>
          </a:p>
        </p:txBody>
      </p:sp>
      <p:pic>
        <p:nvPicPr>
          <p:cNvPr id="4" name="3 - Θέση περιεχομένου" descr="8-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9291" y="1295400"/>
            <a:ext cx="8808106" cy="49530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Μηχανισμός των Αντικυθήρων</a:t>
            </a:r>
            <a:endParaRPr lang="el-GR" dirty="0"/>
          </a:p>
        </p:txBody>
      </p:sp>
      <p:pic>
        <p:nvPicPr>
          <p:cNvPr id="4" name="3 - Θέση περιεχομένου" descr="Antikythera_mechanism_mu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3112539" cy="1752599"/>
          </a:xfrm>
        </p:spPr>
      </p:pic>
      <p:pic>
        <p:nvPicPr>
          <p:cNvPr id="5" name="4 - Εικόνα" descr="kataskeuazontas-ton-mixanismo-ton-antikuthiron-me-arxaia-ellinika-ergale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581400"/>
            <a:ext cx="4343400" cy="2711006"/>
          </a:xfrm>
          <a:prstGeom prst="rect">
            <a:avLst/>
          </a:prstGeom>
        </p:spPr>
      </p:pic>
      <p:pic>
        <p:nvPicPr>
          <p:cNvPr id="6" name="5 - Εικόνα" descr="Ανακατασκευή του μηχανισμού των Αντικυθήρων. Εθνικό Μουσείο των Αθηνών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676400"/>
            <a:ext cx="1821084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ταξίδι του Πυθέα του Μασσαλιώτη</a:t>
            </a:r>
            <a:endParaRPr lang="el-GR" dirty="0"/>
          </a:p>
        </p:txBody>
      </p:sp>
      <p:pic>
        <p:nvPicPr>
          <p:cNvPr id="76802" name="Picture 2" descr="Πυθέας ο Μασσαλιώτης - Βικιπαίδει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4077031" cy="4900963"/>
          </a:xfrm>
          <a:prstGeom prst="rect">
            <a:avLst/>
          </a:prstGeom>
          <a:noFill/>
        </p:spPr>
      </p:pic>
      <p:pic>
        <p:nvPicPr>
          <p:cNvPr id="76804" name="Picture 4" descr="ΠΥΘΕΑΣ Ο ΜΑΣΣΑΛΙΩΤΗΣ Ο ΕΛΛΗΝΑΣ ΘΑΛΑΣΣΟΠΟΡΟΣ ΠΟΥ ΕΦΘΑΣΕ ΣΤΟΝ ΒΟΡΕΙΟ ΠΟΛΟ ΤΗΣ  ΓΗ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05000"/>
            <a:ext cx="3629025" cy="375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Ήξερε ο Ερατοσθένης ότι η γη είναι σφαιρική;</a:t>
            </a:r>
            <a:endParaRPr lang="el-GR" dirty="0"/>
          </a:p>
        </p:txBody>
      </p:sp>
      <p:pic>
        <p:nvPicPr>
          <p:cNvPr id="4" name="3 - Θέση περιεχομένου" descr="3058_fig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Αρχιμήδης</a:t>
            </a:r>
            <a:endParaRPr lang="el-GR" dirty="0"/>
          </a:p>
        </p:txBody>
      </p:sp>
      <p:pic>
        <p:nvPicPr>
          <p:cNvPr id="4" name="3 - Θέση περιεχομένου" descr="9d56da33ec8b679ab9aa963a3b93faed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95600" y="1981200"/>
            <a:ext cx="5943600" cy="3962400"/>
          </a:xfrm>
        </p:spPr>
      </p:pic>
      <p:pic>
        <p:nvPicPr>
          <p:cNvPr id="5" name="4 - Εικόνα" descr="13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8400"/>
            <a:ext cx="1981729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«</a:t>
            </a:r>
            <a:r>
              <a:rPr lang="el-GR" dirty="0" err="1" smtClean="0"/>
              <a:t>Μὴ</a:t>
            </a:r>
            <a:r>
              <a:rPr lang="el-GR" dirty="0" smtClean="0"/>
              <a:t> </a:t>
            </a:r>
            <a:r>
              <a:rPr lang="el-GR" dirty="0" err="1" smtClean="0"/>
              <a:t>μοῦ</a:t>
            </a:r>
            <a:r>
              <a:rPr lang="el-GR" dirty="0" smtClean="0"/>
              <a:t> </a:t>
            </a:r>
            <a:r>
              <a:rPr lang="el-GR" dirty="0" err="1" smtClean="0"/>
              <a:t>τοὺς</a:t>
            </a:r>
            <a:r>
              <a:rPr lang="el-GR" dirty="0" smtClean="0"/>
              <a:t> κύκλους τάραττε»</a:t>
            </a:r>
            <a:endParaRPr lang="el-GR" dirty="0"/>
          </a:p>
        </p:txBody>
      </p:sp>
      <p:pic>
        <p:nvPicPr>
          <p:cNvPr id="4" name="3 - Θέση περιεχομένου" descr="taratt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24744" y="1527175"/>
            <a:ext cx="6858000" cy="4572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Τέχνες</a:t>
            </a:r>
            <a:endParaRPr lang="el-GR" dirty="0"/>
          </a:p>
        </p:txBody>
      </p:sp>
      <p:pic>
        <p:nvPicPr>
          <p:cNvPr id="66562" name="Picture 2" descr="Υπουργείο Πολιτισμού και Αθλητισμού | Δήλ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286000"/>
            <a:ext cx="3258831" cy="3215572"/>
          </a:xfrm>
          <a:prstGeom prst="rect">
            <a:avLst/>
          </a:prstGeom>
          <a:noFill/>
        </p:spPr>
      </p:pic>
      <p:pic>
        <p:nvPicPr>
          <p:cNvPr id="66564" name="Picture 4" descr="Δήλος, Οικία του Διονύσο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1200"/>
            <a:ext cx="4876800" cy="3857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σημαίνει μαυσωλείο;</a:t>
            </a:r>
            <a:endParaRPr lang="el-GR" dirty="0"/>
          </a:p>
        </p:txBody>
      </p:sp>
      <p:pic>
        <p:nvPicPr>
          <p:cNvPr id="4" name="3 - Θέση περιεχομένου" descr="220px-Statue_Maussollos_BM_Sc100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1" y="1336531"/>
            <a:ext cx="2088535" cy="4835670"/>
          </a:xfrm>
        </p:spPr>
      </p:pic>
      <p:pic>
        <p:nvPicPr>
          <p:cNvPr id="5" name="4 - Εικόνα" descr="halicarnass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133600"/>
            <a:ext cx="5419344" cy="307917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Αρχαία Λίνδος - Ρόδος</a:t>
            </a:r>
            <a:endParaRPr lang="el-GR" dirty="0"/>
          </a:p>
        </p:txBody>
      </p:sp>
      <p:pic>
        <p:nvPicPr>
          <p:cNvPr id="4" name="3 - Θέση περιεχομένου" descr="94784_Lindos-Rhodes-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88546"/>
            <a:ext cx="7086600" cy="47244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Αναθηματικός κίονας του Πτολεμαίου Β΄ στην Ολυμπία</a:t>
            </a:r>
            <a:endParaRPr lang="el-GR" sz="2400" dirty="0"/>
          </a:p>
        </p:txBody>
      </p:sp>
      <p:pic>
        <p:nvPicPr>
          <p:cNvPr id="4" name="3 - Θέση περιεχομένου" descr="αναθηματικό μνημείο πτολεμαίων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4770" y="1625560"/>
            <a:ext cx="8302030" cy="4394239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Αρχιτεκτονική</a:t>
            </a:r>
            <a:endParaRPr lang="el-GR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371600"/>
            <a:ext cx="4495800" cy="216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0" name="Picture 4" descr="Ο αρχαιολογικός χώρος της Δήλου | ΑΡΧΑΙΩΝ ΤΟΠΟ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657600"/>
            <a:ext cx="3733800" cy="2490416"/>
          </a:xfrm>
          <a:prstGeom prst="rect">
            <a:avLst/>
          </a:prstGeom>
          <a:noFill/>
        </p:spPr>
      </p:pic>
      <p:pic>
        <p:nvPicPr>
          <p:cNvPr id="86022" name="Picture 6" descr="Η Στοά του Ευμένους στη Νότια Κλιτύ της Ακρόπολης (Stoa of Eumenes,  Acropolis, Athens, GR) - YouTube"/>
          <p:cNvPicPr>
            <a:picLocks noChangeAspect="1" noChangeArrowheads="1"/>
          </p:cNvPicPr>
          <p:nvPr/>
        </p:nvPicPr>
        <p:blipFill>
          <a:blip r:embed="rId4"/>
          <a:srcRect b="6715"/>
          <a:stretch>
            <a:fillRect/>
          </a:stretch>
        </p:blipFill>
        <p:spPr bwMode="auto">
          <a:xfrm>
            <a:off x="228600" y="3657600"/>
            <a:ext cx="4724400" cy="2479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ελληνιστικά βασίλεια το 263 </a:t>
            </a:r>
            <a:r>
              <a:rPr lang="el-GR" dirty="0" err="1" smtClean="0"/>
              <a:t>π.Χ.</a:t>
            </a:r>
            <a:endParaRPr lang="el-GR" dirty="0"/>
          </a:p>
        </p:txBody>
      </p:sp>
      <p:pic>
        <p:nvPicPr>
          <p:cNvPr id="4" name="3 - Θέση περιεχομένου" descr="10-Ελληνιστικά-βασίλεια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182414"/>
            <a:ext cx="9144000" cy="5675586"/>
          </a:xfrm>
        </p:spPr>
      </p:pic>
      <p:sp>
        <p:nvSpPr>
          <p:cNvPr id="5" name="4 - Έλλειψη"/>
          <p:cNvSpPr/>
          <p:nvPr/>
        </p:nvSpPr>
        <p:spPr>
          <a:xfrm>
            <a:off x="990600" y="3048000"/>
            <a:ext cx="762000" cy="381000"/>
          </a:xfrm>
          <a:prstGeom prst="ellipse">
            <a:avLst/>
          </a:prstGeom>
          <a:noFill/>
          <a:ln w="254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Έλλειψη"/>
          <p:cNvSpPr/>
          <p:nvPr/>
        </p:nvSpPr>
        <p:spPr>
          <a:xfrm>
            <a:off x="1295400" y="4876800"/>
            <a:ext cx="762000" cy="381000"/>
          </a:xfrm>
          <a:prstGeom prst="ellipse">
            <a:avLst/>
          </a:prstGeom>
          <a:noFill/>
          <a:ln w="254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2667000" y="3810000"/>
            <a:ext cx="762000" cy="381000"/>
          </a:xfrm>
          <a:prstGeom prst="ellipse">
            <a:avLst/>
          </a:prstGeom>
          <a:noFill/>
          <a:ln w="254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Γλυπτική</a:t>
            </a:r>
            <a:endParaRPr lang="el-GR" dirty="0"/>
          </a:p>
        </p:txBody>
      </p:sp>
      <p:pic>
        <p:nvPicPr>
          <p:cNvPr id="4" name="3 - Θέση περιεχομένου" descr="29-e15246953124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31307" r="26312"/>
          <a:stretch>
            <a:fillRect/>
          </a:stretch>
        </p:blipFill>
        <p:spPr>
          <a:xfrm>
            <a:off x="762000" y="1524000"/>
            <a:ext cx="2895600" cy="4572000"/>
          </a:xfrm>
        </p:spPr>
      </p:pic>
      <p:pic>
        <p:nvPicPr>
          <p:cNvPr id="15362" name="Picture 2" descr="ΠΕΡΙ ΤΕΧΝΗΣ Ο ΛΟΓΟΣ: Λύσιππος: Ο προσωπικός γλύπτης του Μεγάλου Αλεξάνδρου,  (390-330 π.Χ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447800"/>
            <a:ext cx="3400425" cy="4664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Γλυπτική</a:t>
            </a:r>
            <a:endParaRPr lang="el-GR" dirty="0"/>
          </a:p>
        </p:txBody>
      </p:sp>
      <p:pic>
        <p:nvPicPr>
          <p:cNvPr id="4" name="3 - Θέση περιεχομένου" descr="435px-Nike_of_Samothrake_Louvre_Ma2369_n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1" y="1563240"/>
            <a:ext cx="3124200" cy="4732983"/>
          </a:xfrm>
        </p:spPr>
      </p:pic>
      <p:pic>
        <p:nvPicPr>
          <p:cNvPr id="5" name="4 - Εικόνα" descr="afroditi.jpg"/>
          <p:cNvPicPr>
            <a:picLocks noChangeAspect="1"/>
          </p:cNvPicPr>
          <p:nvPr/>
        </p:nvPicPr>
        <p:blipFill>
          <a:blip r:embed="rId3" cstate="print"/>
          <a:srcRect l="21368" r="27303"/>
          <a:stretch>
            <a:fillRect/>
          </a:stretch>
        </p:blipFill>
        <p:spPr>
          <a:xfrm>
            <a:off x="4953000" y="1524000"/>
            <a:ext cx="3581400" cy="464190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Γλυπτική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1"/>
            <a:ext cx="284320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438400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Γλυπτική</a:t>
            </a:r>
            <a:endParaRPr lang="el-GR" dirty="0"/>
          </a:p>
        </p:txBody>
      </p:sp>
      <p:pic>
        <p:nvPicPr>
          <p:cNvPr id="4" name="3 - Θέση περιεχομένου" descr="image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1371600"/>
            <a:ext cx="3658393" cy="4796974"/>
          </a:xfrm>
        </p:spPr>
      </p:pic>
      <p:pic>
        <p:nvPicPr>
          <p:cNvPr id="5" name="4 - Εικόνα" descr="unnamed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057400"/>
            <a:ext cx="4876800" cy="343852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Μια ιστορία αιώνων…</a:t>
            </a:r>
            <a:endParaRPr lang="el-GR" dirty="0"/>
          </a:p>
        </p:txBody>
      </p:sp>
      <p:pic>
        <p:nvPicPr>
          <p:cNvPr id="88066" name="Picture 2" descr="Τα θρυλικά τέσσερα άλογα του Αγίου Μάρκου της Βενετίας – MUNDUS EST- travel  stor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6753225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Γλυπτική</a:t>
            </a:r>
            <a:endParaRPr lang="el-GR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371600"/>
            <a:ext cx="4800600" cy="145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4" name="AutoShape 4" descr="Η Άρτεμις των Βερσαλλιώ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5 - Εικόνα" descr="αρχείο λήψης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2817761" cy="4343400"/>
          </a:xfrm>
          <a:prstGeom prst="rect">
            <a:avLst/>
          </a:prstGeom>
        </p:spPr>
      </p:pic>
      <p:sp>
        <p:nvSpPr>
          <p:cNvPr id="87046" name="AutoShape 6" descr="Ο Μέγας Αλέξανδρος της Ακρόπολης. Ένα από τα ωραιότερα σωζόμενα γλυπτά του  στρατηλάτη μετά την επίσκεψή του στην Αθήνα. Οι άλλοι Αλέξανδροι στα  μουσεία όλου του κόσμου που διεκδικούν τα πρωτεία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" name="7 - Εικόνα" descr="romancopyalexanderthegreatcreditnikosdaniilidis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2895600"/>
            <a:ext cx="4118496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Ζωγραφική</a:t>
            </a:r>
            <a:endParaRPr lang="el-GR" dirty="0"/>
          </a:p>
        </p:txBody>
      </p:sp>
      <p:pic>
        <p:nvPicPr>
          <p:cNvPr id="6" name="5 - Θέση περιεχομένου" descr="unnamed (4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8600" y="1828800"/>
            <a:ext cx="8294400" cy="411480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Ψηφιδωτά</a:t>
            </a:r>
            <a:endParaRPr lang="el-GR" dirty="0"/>
          </a:p>
        </p:txBody>
      </p:sp>
      <p:pic>
        <p:nvPicPr>
          <p:cNvPr id="4" name="3 - Θέση περιεχομένου" descr="unnamed (6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1000" y="1752600"/>
            <a:ext cx="6058137" cy="3810000"/>
          </a:xfrm>
        </p:spPr>
      </p:pic>
      <p:pic>
        <p:nvPicPr>
          <p:cNvPr id="5" name="4 - Εικόνα" descr="19049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819400"/>
            <a:ext cx="2110692" cy="26051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pPr lvl="2" algn="ctr" rtl="0">
              <a:spcBef>
                <a:spcPct val="0"/>
              </a:spcBef>
            </a:pPr>
            <a:r>
              <a:rPr lang="el-GR" sz="2800" dirty="0" smtClean="0">
                <a:latin typeface="Calibri" pitchFamily="34" charset="0"/>
              </a:rPr>
              <a:t> </a:t>
            </a:r>
            <a:r>
              <a:rPr lang="el-GR" sz="31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Τα ελληνιστικά πνευματικά κέντρα</a:t>
            </a:r>
            <a:br>
              <a:rPr lang="el-GR" sz="31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2 - Υπότιτλος"/>
          <p:cNvSpPr txBox="1">
            <a:spLocks noGrp="1"/>
          </p:cNvSpPr>
          <p:nvPr>
            <p:ph sz="quarter"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3538" lvl="2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sz="2400" dirty="0" smtClean="0">
                <a:latin typeface="Calibri" pitchFamily="34" charset="0"/>
              </a:rPr>
              <a:t>εξέλιξη </a:t>
            </a:r>
            <a:r>
              <a:rPr lang="el-GR" sz="2400" dirty="0">
                <a:latin typeface="Calibri" pitchFamily="34" charset="0"/>
              </a:rPr>
              <a:t>πόλεων που ιδρύθηκαν από τον Αλέξανδρο και τους διαδόχους σε αστικά κέντρα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sz="2400" dirty="0">
                <a:solidFill>
                  <a:schemeClr val="tx1"/>
                </a:solidFill>
                <a:latin typeface="Calibri" pitchFamily="34" charset="0"/>
              </a:rPr>
              <a:t> μεγάλα οικονομικά και πολιτισμικά κέντρα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sz="2400" dirty="0">
                <a:solidFill>
                  <a:schemeClr val="tx1"/>
                </a:solidFill>
                <a:latin typeface="Calibri" pitchFamily="34" charset="0"/>
              </a:rPr>
              <a:t> οργανωμένο πολεοδομικό σύστημα, τείχη, ανάκτορα, αγορές, γυμνάσια, ιερά, βωμοί, στοές</a:t>
            </a:r>
          </a:p>
          <a:p>
            <a:pPr marL="820738" lvl="3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</a:pPr>
            <a:r>
              <a:rPr lang="el-GR" sz="2400" dirty="0">
                <a:solidFill>
                  <a:schemeClr val="tx1"/>
                </a:solidFill>
                <a:latin typeface="Calibri" pitchFamily="34" charset="0"/>
              </a:rPr>
              <a:t> οι σπουδαιότερες είναι η </a:t>
            </a:r>
            <a:r>
              <a:rPr lang="el-GR" sz="2400" b="1" dirty="0">
                <a:solidFill>
                  <a:schemeClr val="tx1"/>
                </a:solidFill>
                <a:latin typeface="Calibri" pitchFamily="34" charset="0"/>
              </a:rPr>
              <a:t>Αλεξάνδρεια</a:t>
            </a:r>
            <a:r>
              <a:rPr lang="el-GR" sz="2400" dirty="0">
                <a:solidFill>
                  <a:schemeClr val="tx1"/>
                </a:solidFill>
                <a:latin typeface="Calibri" pitchFamily="34" charset="0"/>
              </a:rPr>
              <a:t> , η </a:t>
            </a:r>
            <a:r>
              <a:rPr lang="el-GR" sz="2400" b="1" dirty="0">
                <a:solidFill>
                  <a:schemeClr val="tx1"/>
                </a:solidFill>
                <a:latin typeface="Calibri" pitchFamily="34" charset="0"/>
              </a:rPr>
              <a:t>Αντιόχεια</a:t>
            </a:r>
            <a:r>
              <a:rPr lang="el-GR" sz="2400" dirty="0">
                <a:solidFill>
                  <a:schemeClr val="tx1"/>
                </a:solidFill>
                <a:latin typeface="Calibri" pitchFamily="34" charset="0"/>
              </a:rPr>
              <a:t> και η </a:t>
            </a:r>
            <a:r>
              <a:rPr lang="el-GR" sz="2400" b="1" dirty="0">
                <a:solidFill>
                  <a:schemeClr val="tx1"/>
                </a:solidFill>
                <a:latin typeface="Calibri" pitchFamily="34" charset="0"/>
              </a:rPr>
              <a:t>Πέργαμος</a:t>
            </a:r>
          </a:p>
          <a:p>
            <a:pPr marL="363538" lvl="2" indent="-363538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l-GR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Αλεξάνδρεια – το παλάτι των Πτολεμαίων</a:t>
            </a:r>
            <a:endParaRPr lang="el-GR" dirty="0"/>
          </a:p>
        </p:txBody>
      </p:sp>
      <p:pic>
        <p:nvPicPr>
          <p:cNvPr id="4" name="7 - Εικόνα" descr="ανάκτορο πτολεμαίων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09800"/>
            <a:ext cx="8676438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λέγονται έτσι οι «φάροι»; </a:t>
            </a:r>
            <a:endParaRPr lang="el-GR" dirty="0"/>
          </a:p>
        </p:txBody>
      </p:sp>
      <p:pic>
        <p:nvPicPr>
          <p:cNvPr id="4" name="3 - Θέση περιεχομένου" descr="Alexandria_Egyp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2271782"/>
            <a:ext cx="8504238" cy="3082786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ημοτικός">
  <a:themeElements>
    <a:clrScheme name="Δημοτικός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Δημοτικός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ημοτικός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316</TotalTime>
  <Words>918</Words>
  <Application>Microsoft Office PowerPoint</Application>
  <PresentationFormat>Προβολή στην οθόνη (4:3)</PresentationFormat>
  <Paragraphs>142</Paragraphs>
  <Slides>67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67</vt:i4>
      </vt:variant>
    </vt:vector>
  </HeadingPairs>
  <TitlesOfParts>
    <vt:vector size="68" baseType="lpstr">
      <vt:lpstr>Δημοτικός</vt:lpstr>
      <vt:lpstr>ΙΣΤΟΡΙΑ  ΣΥΜΠΛΗΡΩΣΗ ΥΛΗΣ Α΄ ΛΥΚΕΙΟΥ ΕΙΚΟΝΕΣ, ΧΑΡΤΕΣ ΚΑΙ ΑΛΛΟ ΥΛΙΚΟ</vt:lpstr>
      <vt:lpstr>Τα ελληνιστικά κράτη μετά τον θάνατο του Μ. Αλεξάνδρου  – οι διάδοχοι</vt:lpstr>
      <vt:lpstr>Τα ελληνιστικά κράτη  μετά τη μάχη της Ιψού (301 π.Χ.)</vt:lpstr>
      <vt:lpstr>Τα κράτη του ελλαδικού χώρου</vt:lpstr>
      <vt:lpstr>Οι ελληνικές πόλεις στις ελληνιστικές μοναρχίες</vt:lpstr>
      <vt:lpstr>Τα ελληνιστικά βασίλεια το 263 π.Χ.</vt:lpstr>
      <vt:lpstr> Τα ελληνιστικά πνευματικά κέντρα </vt:lpstr>
      <vt:lpstr>Αλεξάνδρεια – το παλάτι των Πτολεμαίων</vt:lpstr>
      <vt:lpstr>Γιατί λέγονται έτσι οι «φάροι»; </vt:lpstr>
      <vt:lpstr>Βιβλιοθήκη της Αλεξάνδρειας</vt:lpstr>
      <vt:lpstr>Το εσωτερικό της</vt:lpstr>
      <vt:lpstr>Αλεξάνδρεια</vt:lpstr>
      <vt:lpstr>Αντιόχεια</vt:lpstr>
      <vt:lpstr>Αντιόχεια</vt:lpstr>
      <vt:lpstr>Πέργαμος</vt:lpstr>
      <vt:lpstr>Βωμός της Περγάμου</vt:lpstr>
      <vt:lpstr>Πέργαμος – Βωμός Διός</vt:lpstr>
      <vt:lpstr>Στοά του Αττάλου</vt:lpstr>
      <vt:lpstr>Περγαμηνή – έχει σχέση με την Πέργαμο;</vt:lpstr>
      <vt:lpstr>Σας θυμίζουν μήπως αυτόν;</vt:lpstr>
      <vt:lpstr>Τι δουλειά έχουν οι Γαλάτες στην Ακρόπολη των Αθηνών; </vt:lpstr>
      <vt:lpstr>Τους αναγνωρίζετε; </vt:lpstr>
      <vt:lpstr>Επιδρομές Γαλατών</vt:lpstr>
      <vt:lpstr>Γαλάτες στην Ακρόπολη;</vt:lpstr>
      <vt:lpstr>Πέργαμος</vt:lpstr>
      <vt:lpstr>Κ. Καβάφης, 200 π.Χ.</vt:lpstr>
      <vt:lpstr>Ελληνιστική κοινή και μικρογράμματη γραφή</vt:lpstr>
      <vt:lpstr>Χειρόγραφο Καινής Διαθήκης 175-225 μ.Χ.  Τι διαβάζετε στους πρώτους στίχους;</vt:lpstr>
      <vt:lpstr>Διαφάνεια 29</vt:lpstr>
      <vt:lpstr>ΕΛΛΗΝΙΣΤΙΚΗ ΓΛΩΣΣΑ</vt:lpstr>
      <vt:lpstr>Θρησκεία – μυστηριακές λατρείες</vt:lpstr>
      <vt:lpstr>Θρησκεία</vt:lpstr>
      <vt:lpstr>Πτολεμαίος Β΄ Φιλάδελφος</vt:lpstr>
      <vt:lpstr>Βιβλιοθήκη του Κέλσου στην Έφεσο</vt:lpstr>
      <vt:lpstr>Βιβλιοθήκη του Αδριανού  – ποιοι εργάζονταν σε αυτές τις βιβλιοθήκες;</vt:lpstr>
      <vt:lpstr>Απολλώνιος Ρόδιος - Ἀργοναυτικά</vt:lpstr>
      <vt:lpstr>Θεόκριτος - Βουκολική ποίηση</vt:lpstr>
      <vt:lpstr>Μένανδρος - Νέα Κωμωδία</vt:lpstr>
      <vt:lpstr>Θέατρο</vt:lpstr>
      <vt:lpstr>Ωδεία και θέατρα</vt:lpstr>
      <vt:lpstr>Ιστοριογραφία</vt:lpstr>
      <vt:lpstr>Ο Πολύβιος και οι Σκιπίωνες</vt:lpstr>
      <vt:lpstr>Φιλοσοφικές σχολές στην Αθήνα</vt:lpstr>
      <vt:lpstr>Πώς σχετίζεται η Ποικίλη Στοά με τον Μάρκο Αυρήλιο;</vt:lpstr>
      <vt:lpstr>Ελληνιστικά γράμματα</vt:lpstr>
      <vt:lpstr>Ελληνιστικά γράμματα</vt:lpstr>
      <vt:lpstr>Ελληνιστικά γράμματα</vt:lpstr>
      <vt:lpstr>Επιστήμες</vt:lpstr>
      <vt:lpstr>Ιατρική</vt:lpstr>
      <vt:lpstr>Μηχανισμός των Αντικυθήρων</vt:lpstr>
      <vt:lpstr>Το ταξίδι του Πυθέα του Μασσαλιώτη</vt:lpstr>
      <vt:lpstr>Ήξερε ο Ερατοσθένης ότι η γη είναι σφαιρική;</vt:lpstr>
      <vt:lpstr>Αρχιμήδης</vt:lpstr>
      <vt:lpstr>«Μὴ μοῦ τοὺς κύκλους τάραττε»</vt:lpstr>
      <vt:lpstr>Τέχνες</vt:lpstr>
      <vt:lpstr>Τι σημαίνει μαυσωλείο;</vt:lpstr>
      <vt:lpstr>Αρχαία Λίνδος - Ρόδος</vt:lpstr>
      <vt:lpstr>Αναθηματικός κίονας του Πτολεμαίου Β΄ στην Ολυμπία</vt:lpstr>
      <vt:lpstr>Αρχιτεκτονική</vt:lpstr>
      <vt:lpstr>Γλυπτική</vt:lpstr>
      <vt:lpstr>Γλυπτική</vt:lpstr>
      <vt:lpstr>Γλυπτική</vt:lpstr>
      <vt:lpstr>Γλυπτική</vt:lpstr>
      <vt:lpstr>Μια ιστορία αιώνων…</vt:lpstr>
      <vt:lpstr>Γλυπτική</vt:lpstr>
      <vt:lpstr>Ζωγραφική</vt:lpstr>
      <vt:lpstr>Ψηφιδωτά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ΙΣΤΟΡΙΑ Β΄ ΛΥΚΕΙΟΥ</dc:title>
  <dc:creator>Lykeio</dc:creator>
  <cp:lastModifiedBy>USER1</cp:lastModifiedBy>
  <cp:revision>33</cp:revision>
  <dcterms:created xsi:type="dcterms:W3CDTF">2020-09-28T08:26:15Z</dcterms:created>
  <dcterms:modified xsi:type="dcterms:W3CDTF">2024-03-23T17:13:12Z</dcterms:modified>
</cp:coreProperties>
</file>