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5" r:id="rId6"/>
    <p:sldId id="277" r:id="rId7"/>
    <p:sldId id="261" r:id="rId8"/>
    <p:sldId id="262" r:id="rId9"/>
    <p:sldId id="279" r:id="rId10"/>
    <p:sldId id="278" r:id="rId11"/>
    <p:sldId id="265" r:id="rId12"/>
    <p:sldId id="276" r:id="rId13"/>
    <p:sldId id="268" r:id="rId14"/>
    <p:sldId id="263" r:id="rId15"/>
    <p:sldId id="264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FCFB7-231E-486D-B619-89B0A9D2E32A}" v="4" dt="2024-03-23T20:01:2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351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624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493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059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527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211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068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4916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9394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024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2789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944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56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950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200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441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526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650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- Τίτλος"/>
          <p:cNvSpPr txBox="1">
            <a:spLocks/>
          </p:cNvSpPr>
          <p:nvPr/>
        </p:nvSpPr>
        <p:spPr>
          <a:xfrm>
            <a:off x="1523968" y="0"/>
            <a:ext cx="9048813" cy="443345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Η ΙΔΡΥΣΗ ΤΗΣ ΡΩΜΗΣ ΚΑΙ Η ΠΟΛΙΤΙΚΗ ΤΗΣ ΟΡΓΑΝΩΣΗ</a:t>
            </a:r>
            <a:endParaRPr lang="el-GR" sz="2800" b="1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 bwMode="auto">
          <a:xfrm>
            <a:off x="3143251" y="1341438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l-GR" sz="2400" b="1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944803" y="414325"/>
            <a:ext cx="8477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ΔΙΔΑΣΚΩΝ Α.Σ. ΚΑΠΩΝΗΣ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4" name="Picture 2" descr="Η Λύκαινα του Καπιτωλίο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1309" y="872835"/>
            <a:ext cx="7883236" cy="534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τελευταίος Ετρούσκος βασιλιάς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094508" y="2556931"/>
            <a:ext cx="10293927" cy="3871577"/>
          </a:xfrm>
        </p:spPr>
        <p:txBody>
          <a:bodyPr>
            <a:normAutofit fontScale="85000" lnSpcReduction="20000"/>
          </a:bodyPr>
          <a:lstStyle/>
          <a:p>
            <a:pPr marL="22225" indent="-22225" algn="just">
              <a:lnSpc>
                <a:spcPct val="170000"/>
              </a:lnSpc>
              <a:buNone/>
            </a:pPr>
            <a:r>
              <a:rPr lang="el-GR" dirty="0" err="1" smtClean="0"/>
              <a:t>Ῥωμύλος</a:t>
            </a:r>
            <a:r>
              <a:rPr lang="el-GR" dirty="0" smtClean="0"/>
              <a:t> </a:t>
            </a:r>
            <a:r>
              <a:rPr lang="el-GR" dirty="0" err="1" smtClean="0"/>
              <a:t>μὲν</a:t>
            </a:r>
            <a:r>
              <a:rPr lang="el-GR" dirty="0" smtClean="0"/>
              <a:t> </a:t>
            </a:r>
            <a:r>
              <a:rPr lang="el-GR" dirty="0" err="1" smtClean="0"/>
              <a:t>γὰρ</a:t>
            </a:r>
            <a:r>
              <a:rPr lang="el-GR" dirty="0" smtClean="0"/>
              <a:t> ὁ </a:t>
            </a:r>
            <a:r>
              <a:rPr lang="el-GR" dirty="0" err="1" smtClean="0"/>
              <a:t>κτίσας</a:t>
            </a:r>
            <a:r>
              <a:rPr lang="el-GR" dirty="0" smtClean="0"/>
              <a:t> τὴν </a:t>
            </a:r>
            <a:r>
              <a:rPr lang="el-GR" dirty="0" err="1" smtClean="0"/>
              <a:t>πόλιν</a:t>
            </a:r>
            <a:r>
              <a:rPr lang="el-GR" dirty="0" smtClean="0"/>
              <a:t> </a:t>
            </a:r>
            <a:r>
              <a:rPr lang="el-GR" dirty="0" err="1" smtClean="0"/>
              <a:t>ἑπτὰ</a:t>
            </a:r>
            <a:r>
              <a:rPr lang="el-GR" dirty="0" smtClean="0"/>
              <a:t> καὶ τριάκοντα </a:t>
            </a:r>
            <a:r>
              <a:rPr lang="el-GR" dirty="0" err="1" smtClean="0"/>
              <a:t>ἔτη</a:t>
            </a:r>
            <a:r>
              <a:rPr lang="el-GR" dirty="0" smtClean="0"/>
              <a:t> λέγεται </a:t>
            </a:r>
            <a:r>
              <a:rPr lang="el-GR" dirty="0" err="1" smtClean="0"/>
              <a:t>κατασχεῖν</a:t>
            </a:r>
            <a:r>
              <a:rPr lang="el-GR" dirty="0" smtClean="0"/>
              <a:t> τὴν </a:t>
            </a:r>
            <a:r>
              <a:rPr lang="el-GR" dirty="0" err="1" smtClean="0"/>
              <a:t>δυναστείαν</a:t>
            </a:r>
            <a:r>
              <a:rPr lang="el-GR" dirty="0" smtClean="0"/>
              <a:t>· </a:t>
            </a:r>
            <a:r>
              <a:rPr lang="el-GR" dirty="0" err="1" smtClean="0"/>
              <a:t>μετὰ</a:t>
            </a:r>
            <a:r>
              <a:rPr lang="el-GR" dirty="0" smtClean="0"/>
              <a:t> </a:t>
            </a:r>
            <a:r>
              <a:rPr lang="el-GR" dirty="0" err="1" smtClean="0"/>
              <a:t>δὲ</a:t>
            </a:r>
            <a:r>
              <a:rPr lang="el-GR" dirty="0" smtClean="0"/>
              <a:t> </a:t>
            </a:r>
            <a:r>
              <a:rPr lang="el-GR" dirty="0" err="1" smtClean="0"/>
              <a:t>τὸν</a:t>
            </a:r>
            <a:r>
              <a:rPr lang="el-GR" dirty="0" smtClean="0"/>
              <a:t> </a:t>
            </a:r>
            <a:r>
              <a:rPr lang="el-GR" dirty="0" err="1" smtClean="0"/>
              <a:t>Ῥωμύλου</a:t>
            </a:r>
            <a:r>
              <a:rPr lang="el-GR" dirty="0" smtClean="0"/>
              <a:t> θάνατον </a:t>
            </a:r>
            <a:r>
              <a:rPr lang="el-GR" dirty="0" err="1" smtClean="0"/>
              <a:t>ἀβασίλευτος</a:t>
            </a:r>
            <a:r>
              <a:rPr lang="el-GR" dirty="0" smtClean="0"/>
              <a:t> ἡ πόλις γενέσθαι </a:t>
            </a:r>
            <a:r>
              <a:rPr lang="el-GR" dirty="0" err="1" smtClean="0"/>
              <a:t>χρόνον</a:t>
            </a:r>
            <a:r>
              <a:rPr lang="el-GR" dirty="0" smtClean="0"/>
              <a:t> </a:t>
            </a:r>
            <a:r>
              <a:rPr lang="el-GR" dirty="0" err="1" smtClean="0"/>
              <a:t>ἐνιαύσιον</a:t>
            </a:r>
            <a:r>
              <a:rPr lang="el-GR" dirty="0" smtClean="0"/>
              <a:t>. </a:t>
            </a:r>
            <a:r>
              <a:rPr lang="el-GR" dirty="0" err="1" smtClean="0"/>
              <a:t>ἔπειτα</a:t>
            </a:r>
            <a:r>
              <a:rPr lang="el-GR" dirty="0" smtClean="0"/>
              <a:t> </a:t>
            </a:r>
            <a:r>
              <a:rPr lang="el-GR" dirty="0" err="1" smtClean="0"/>
              <a:t>Νόμας</a:t>
            </a:r>
            <a:r>
              <a:rPr lang="el-GR" dirty="0" smtClean="0"/>
              <a:t> </a:t>
            </a:r>
            <a:r>
              <a:rPr lang="el-GR" dirty="0" err="1" smtClean="0"/>
              <a:t>Πομπίλιος</a:t>
            </a:r>
            <a:r>
              <a:rPr lang="el-GR" dirty="0" smtClean="0"/>
              <a:t> </a:t>
            </a:r>
            <a:r>
              <a:rPr lang="el-GR" dirty="0" err="1" smtClean="0"/>
              <a:t>αἱρεθεὶς</a:t>
            </a:r>
            <a:r>
              <a:rPr lang="el-GR" dirty="0" smtClean="0"/>
              <a:t> </a:t>
            </a:r>
            <a:r>
              <a:rPr lang="el-GR" dirty="0" err="1" smtClean="0"/>
              <a:t>ὑπὸ</a:t>
            </a:r>
            <a:r>
              <a:rPr lang="el-GR" dirty="0" smtClean="0"/>
              <a:t> τοῦ δήμου τρία καὶ </a:t>
            </a:r>
            <a:r>
              <a:rPr lang="el-GR" dirty="0" err="1" smtClean="0"/>
              <a:t>τετταράκοντα</a:t>
            </a:r>
            <a:r>
              <a:rPr lang="el-GR" dirty="0" smtClean="0"/>
              <a:t> </a:t>
            </a:r>
            <a:r>
              <a:rPr lang="el-GR" dirty="0" err="1" smtClean="0"/>
              <a:t>ἔτη</a:t>
            </a:r>
            <a:r>
              <a:rPr lang="el-GR" dirty="0" smtClean="0"/>
              <a:t> </a:t>
            </a:r>
            <a:r>
              <a:rPr lang="el-GR" dirty="0" err="1" smtClean="0"/>
              <a:t>βασιλεῦσαι</a:t>
            </a:r>
            <a:r>
              <a:rPr lang="el-GR" dirty="0" smtClean="0"/>
              <a:t>. </a:t>
            </a:r>
            <a:r>
              <a:rPr lang="el-GR" dirty="0" err="1" smtClean="0"/>
              <a:t>Τύλλος</a:t>
            </a:r>
            <a:r>
              <a:rPr lang="el-GR" dirty="0" smtClean="0"/>
              <a:t> </a:t>
            </a:r>
            <a:r>
              <a:rPr lang="el-GR" dirty="0" err="1" smtClean="0"/>
              <a:t>δὲ</a:t>
            </a:r>
            <a:r>
              <a:rPr lang="el-GR" dirty="0" smtClean="0"/>
              <a:t> </a:t>
            </a:r>
            <a:r>
              <a:rPr lang="el-GR" dirty="0" err="1" smtClean="0"/>
              <a:t>Ὁστίλιος</a:t>
            </a:r>
            <a:r>
              <a:rPr lang="el-GR" dirty="0" smtClean="0"/>
              <a:t> </a:t>
            </a:r>
            <a:r>
              <a:rPr lang="el-GR" dirty="0" err="1" smtClean="0"/>
              <a:t>μετὰ</a:t>
            </a:r>
            <a:r>
              <a:rPr lang="el-GR" dirty="0" smtClean="0"/>
              <a:t> </a:t>
            </a:r>
            <a:r>
              <a:rPr lang="el-GR" dirty="0" err="1" smtClean="0"/>
              <a:t>Νόμαν</a:t>
            </a:r>
            <a:r>
              <a:rPr lang="el-GR" dirty="0" smtClean="0"/>
              <a:t> δύο καὶ τριάκοντα. ὁ δ' </a:t>
            </a:r>
            <a:r>
              <a:rPr lang="el-GR" dirty="0" err="1" smtClean="0"/>
              <a:t>ἐπὶ</a:t>
            </a:r>
            <a:r>
              <a:rPr lang="el-GR" dirty="0" smtClean="0"/>
              <a:t> </a:t>
            </a:r>
            <a:r>
              <a:rPr lang="el-GR" dirty="0" err="1" smtClean="0"/>
              <a:t>τούτῳ</a:t>
            </a:r>
            <a:r>
              <a:rPr lang="el-GR" dirty="0" smtClean="0"/>
              <a:t> βασιλεύσας </a:t>
            </a:r>
            <a:r>
              <a:rPr lang="el-GR" dirty="0" err="1" smtClean="0"/>
              <a:t>Ἄγκος</a:t>
            </a:r>
            <a:r>
              <a:rPr lang="el-GR" dirty="0" smtClean="0"/>
              <a:t> </a:t>
            </a:r>
            <a:r>
              <a:rPr lang="el-GR" dirty="0" err="1" smtClean="0"/>
              <a:t>Μάρκιος</a:t>
            </a:r>
            <a:r>
              <a:rPr lang="el-GR" dirty="0" smtClean="0"/>
              <a:t> </a:t>
            </a:r>
            <a:r>
              <a:rPr lang="el-GR" dirty="0" err="1" smtClean="0"/>
              <a:t>τέτταρα</a:t>
            </a:r>
            <a:r>
              <a:rPr lang="el-GR" dirty="0" smtClean="0"/>
              <a:t> </a:t>
            </a:r>
            <a:r>
              <a:rPr lang="el-GR" dirty="0" err="1" smtClean="0"/>
              <a:t>πρὸς</a:t>
            </a:r>
            <a:r>
              <a:rPr lang="el-GR" dirty="0" smtClean="0"/>
              <a:t> </a:t>
            </a:r>
            <a:r>
              <a:rPr lang="el-GR" dirty="0" err="1" smtClean="0"/>
              <a:t>τοῖς</a:t>
            </a:r>
            <a:r>
              <a:rPr lang="el-GR" dirty="0" smtClean="0"/>
              <a:t> </a:t>
            </a:r>
            <a:r>
              <a:rPr lang="el-GR" dirty="0" err="1" smtClean="0"/>
              <a:t>εἴκοσι</a:t>
            </a:r>
            <a:r>
              <a:rPr lang="el-GR" dirty="0" smtClean="0"/>
              <a:t>. </a:t>
            </a:r>
            <a:r>
              <a:rPr lang="el-GR" dirty="0" err="1" smtClean="0"/>
              <a:t>μετὰ</a:t>
            </a:r>
            <a:r>
              <a:rPr lang="el-GR" dirty="0" smtClean="0"/>
              <a:t> </a:t>
            </a:r>
            <a:r>
              <a:rPr lang="el-GR" dirty="0" err="1" smtClean="0"/>
              <a:t>δὲ</a:t>
            </a:r>
            <a:r>
              <a:rPr lang="el-GR" dirty="0" smtClean="0"/>
              <a:t> </a:t>
            </a:r>
            <a:r>
              <a:rPr lang="el-GR" dirty="0" err="1" smtClean="0"/>
              <a:t>Μάρκιον</a:t>
            </a:r>
            <a:r>
              <a:rPr lang="el-GR" dirty="0" smtClean="0"/>
              <a:t> Λεύκιος Ταρκύνιος ὁ </a:t>
            </a:r>
            <a:r>
              <a:rPr lang="el-GR" dirty="0" err="1" smtClean="0"/>
              <a:t>κληθεὶς</a:t>
            </a:r>
            <a:r>
              <a:rPr lang="el-GR" dirty="0" smtClean="0"/>
              <a:t> </a:t>
            </a:r>
            <a:r>
              <a:rPr lang="el-GR" dirty="0" err="1" smtClean="0"/>
              <a:t>Πρίσκος</a:t>
            </a:r>
            <a:r>
              <a:rPr lang="el-GR" dirty="0" smtClean="0"/>
              <a:t> </a:t>
            </a:r>
            <a:r>
              <a:rPr lang="el-GR" dirty="0" err="1" smtClean="0"/>
              <a:t>ὀκτὼ</a:t>
            </a:r>
            <a:r>
              <a:rPr lang="el-GR" dirty="0" smtClean="0"/>
              <a:t> καὶ τριάκοντα. </a:t>
            </a:r>
            <a:r>
              <a:rPr lang="el-GR" dirty="0" err="1" smtClean="0"/>
              <a:t>τοῦτον</a:t>
            </a:r>
            <a:r>
              <a:rPr lang="el-GR" dirty="0" smtClean="0"/>
              <a:t> </a:t>
            </a:r>
            <a:r>
              <a:rPr lang="el-GR" dirty="0" err="1" smtClean="0"/>
              <a:t>δὲ</a:t>
            </a:r>
            <a:r>
              <a:rPr lang="el-GR" dirty="0" smtClean="0"/>
              <a:t> </a:t>
            </a:r>
            <a:r>
              <a:rPr lang="el-GR" dirty="0" err="1" smtClean="0"/>
              <a:t>διαδεξάμενος</a:t>
            </a:r>
            <a:r>
              <a:rPr lang="el-GR" dirty="0" smtClean="0"/>
              <a:t> </a:t>
            </a:r>
            <a:r>
              <a:rPr lang="el-GR" dirty="0" err="1" smtClean="0"/>
              <a:t>Σερούϊος</a:t>
            </a:r>
            <a:r>
              <a:rPr lang="el-GR" dirty="0" smtClean="0"/>
              <a:t> </a:t>
            </a:r>
            <a:r>
              <a:rPr lang="el-GR" dirty="0" err="1" smtClean="0"/>
              <a:t>Τύλλιος</a:t>
            </a:r>
            <a:r>
              <a:rPr lang="el-GR" dirty="0" smtClean="0"/>
              <a:t> </a:t>
            </a:r>
            <a:r>
              <a:rPr lang="el-GR" dirty="0" err="1" smtClean="0"/>
              <a:t>τετταράκοντα</a:t>
            </a:r>
            <a:r>
              <a:rPr lang="el-GR" dirty="0" smtClean="0"/>
              <a:t> καὶ </a:t>
            </a:r>
            <a:r>
              <a:rPr lang="el-GR" dirty="0" err="1" smtClean="0"/>
              <a:t>τέτταρα</a:t>
            </a:r>
            <a:r>
              <a:rPr lang="el-GR" dirty="0" smtClean="0"/>
              <a:t>. ὁ </a:t>
            </a:r>
            <a:r>
              <a:rPr lang="el-GR" dirty="0" err="1" smtClean="0"/>
              <a:t>Σερούϊον</a:t>
            </a:r>
            <a:r>
              <a:rPr lang="el-GR" dirty="0" smtClean="0"/>
              <a:t> </a:t>
            </a:r>
            <a:r>
              <a:rPr lang="el-GR" dirty="0" err="1" smtClean="0"/>
              <a:t>δὲ</a:t>
            </a:r>
            <a:r>
              <a:rPr lang="el-GR" dirty="0" smtClean="0"/>
              <a:t> </a:t>
            </a:r>
            <a:r>
              <a:rPr lang="el-GR" dirty="0" err="1" smtClean="0"/>
              <a:t>ἀνελὼν</a:t>
            </a:r>
            <a:r>
              <a:rPr lang="el-GR" dirty="0" smtClean="0"/>
              <a:t> </a:t>
            </a:r>
            <a:r>
              <a:rPr lang="el-GR" b="1" dirty="0" smtClean="0"/>
              <a:t>Λεύκιος Ταρκύνιος ὁ </a:t>
            </a:r>
            <a:r>
              <a:rPr lang="el-GR" b="1" dirty="0" err="1" smtClean="0"/>
              <a:t>τυραννικὸς</a:t>
            </a:r>
            <a:r>
              <a:rPr lang="el-GR" b="1" dirty="0" smtClean="0"/>
              <a:t> </a:t>
            </a:r>
            <a:r>
              <a:rPr lang="el-GR" dirty="0" smtClean="0"/>
              <a:t>καὶ </a:t>
            </a:r>
            <a:r>
              <a:rPr lang="el-GR" dirty="0" err="1" smtClean="0"/>
              <a:t>διὰ</a:t>
            </a:r>
            <a:r>
              <a:rPr lang="el-GR" dirty="0" smtClean="0"/>
              <a:t> τὴν τοῦ δικαίου </a:t>
            </a:r>
            <a:r>
              <a:rPr lang="el-GR" dirty="0" err="1" smtClean="0"/>
              <a:t>ὑπεροψίαν</a:t>
            </a:r>
            <a:r>
              <a:rPr lang="el-GR" dirty="0" smtClean="0"/>
              <a:t> </a:t>
            </a:r>
            <a:r>
              <a:rPr lang="el-GR" dirty="0" err="1" smtClean="0"/>
              <a:t>κληθεὶς</a:t>
            </a:r>
            <a:r>
              <a:rPr lang="el-GR" dirty="0" smtClean="0"/>
              <a:t> </a:t>
            </a:r>
            <a:r>
              <a:rPr lang="el-GR" b="1" dirty="0" err="1" smtClean="0"/>
              <a:t>Σούπερβος</a:t>
            </a:r>
            <a:r>
              <a:rPr lang="el-GR" dirty="0" smtClean="0"/>
              <a:t> </a:t>
            </a:r>
            <a:r>
              <a:rPr lang="el-GR" dirty="0" err="1" smtClean="0"/>
              <a:t>ἕως</a:t>
            </a:r>
            <a:r>
              <a:rPr lang="el-GR" dirty="0" smtClean="0"/>
              <a:t> </a:t>
            </a:r>
            <a:r>
              <a:rPr lang="el-GR" dirty="0" err="1" smtClean="0"/>
              <a:t>εἰκοστοῦ</a:t>
            </a:r>
            <a:r>
              <a:rPr lang="el-GR" dirty="0" smtClean="0"/>
              <a:t> καὶ πέμπτου </a:t>
            </a:r>
            <a:r>
              <a:rPr lang="el-GR" dirty="0" err="1" smtClean="0"/>
              <a:t>προαγαγεῖν</a:t>
            </a:r>
            <a:r>
              <a:rPr lang="el-GR" dirty="0" smtClean="0"/>
              <a:t> τὴν </a:t>
            </a:r>
            <a:r>
              <a:rPr lang="el-GR" dirty="0" err="1" smtClean="0"/>
              <a:t>ἀρχήν</a:t>
            </a:r>
            <a:r>
              <a:rPr lang="el-GR" dirty="0" smtClean="0"/>
              <a:t>. </a:t>
            </a:r>
          </a:p>
          <a:p>
            <a:pPr algn="r">
              <a:buNone/>
            </a:pPr>
            <a:r>
              <a:rPr lang="el-GR" dirty="0" smtClean="0"/>
              <a:t>Διονύσιος </a:t>
            </a:r>
            <a:r>
              <a:rPr lang="el-GR" dirty="0" err="1" smtClean="0"/>
              <a:t>Ἁλικρανασσεύς</a:t>
            </a:r>
            <a:r>
              <a:rPr lang="el-GR" dirty="0" smtClean="0"/>
              <a:t>, </a:t>
            </a:r>
            <a:r>
              <a:rPr lang="el-GR" i="1" dirty="0" err="1" smtClean="0"/>
              <a:t>Ρωμαϊκαί</a:t>
            </a:r>
            <a:r>
              <a:rPr lang="el-GR" i="1" dirty="0" smtClean="0"/>
              <a:t> </a:t>
            </a:r>
            <a:r>
              <a:rPr lang="el-GR" i="1" dirty="0" err="1" smtClean="0"/>
              <a:t>Ἀρχαιότητες</a:t>
            </a:r>
            <a:r>
              <a:rPr lang="el-GR" i="1" dirty="0" smtClean="0"/>
              <a:t>,</a:t>
            </a:r>
            <a:r>
              <a:rPr lang="el-GR" dirty="0" smtClean="0"/>
              <a:t> 1.75.1-3.</a:t>
            </a:r>
          </a:p>
          <a:p>
            <a:endParaRPr lang="el-GR" dirty="0"/>
          </a:p>
        </p:txBody>
      </p:sp>
      <p:pic>
        <p:nvPicPr>
          <p:cNvPr id="6" name="5 - Εικόνα" descr="C5vpdakWcAAO8r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071" y="526472"/>
            <a:ext cx="1771473" cy="2088862"/>
          </a:xfrm>
          <a:prstGeom prst="rect">
            <a:avLst/>
          </a:prstGeom>
        </p:spPr>
      </p:pic>
      <p:pic>
        <p:nvPicPr>
          <p:cNvPr id="7" name="6 - Εικόνα" descr="b61ae6d50c656ef219b34a1f86bb83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" y="581312"/>
            <a:ext cx="1579418" cy="21058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tumblr_l0werctIKW1qbqa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82" y="1939628"/>
            <a:ext cx="10030136" cy="3851572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1142966" y="743367"/>
            <a:ext cx="10001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alibri" pitchFamily="34" charset="0"/>
              </a:rPr>
              <a:t>Σχεδιαστική αναπαράσταση των κοινωνικών τάξεων στην αρχαία Ρώμη</a:t>
            </a:r>
            <a:r>
              <a:rPr lang="el-GR" sz="2400" dirty="0" smtClean="0">
                <a:latin typeface="Calibri" pitchFamily="34" charset="0"/>
              </a:rPr>
              <a:t>: </a:t>
            </a:r>
          </a:p>
          <a:p>
            <a:pPr algn="ctr"/>
            <a:r>
              <a:rPr lang="el-GR" sz="2400" dirty="0" smtClean="0">
                <a:latin typeface="Calibri" pitchFamily="34" charset="0"/>
              </a:rPr>
              <a:t>αριστερά οι πατρίκιοι με τις τηβέννους, δεξιά οι πληβείοι με φτωχότερη ενδυμασία</a:t>
            </a:r>
            <a:endParaRPr lang="el-GR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99708" y="982132"/>
            <a:ext cx="6296889" cy="1290013"/>
          </a:xfrm>
        </p:spPr>
        <p:txBody>
          <a:bodyPr/>
          <a:lstStyle/>
          <a:p>
            <a:r>
              <a:rPr lang="en-US" dirty="0" err="1" smtClean="0"/>
              <a:t>Patres</a:t>
            </a:r>
            <a:r>
              <a:rPr lang="en-US" dirty="0" smtClean="0"/>
              <a:t>, </a:t>
            </a:r>
            <a:r>
              <a:rPr lang="en-US" dirty="0" err="1" smtClean="0"/>
              <a:t>pelates</a:t>
            </a:r>
            <a:r>
              <a:rPr lang="en-US" dirty="0" smtClean="0"/>
              <a:t>, plebs</a:t>
            </a:r>
            <a:endParaRPr lang="el-GR" dirty="0"/>
          </a:p>
        </p:txBody>
      </p:sp>
      <p:pic>
        <p:nvPicPr>
          <p:cNvPr id="4" name="3 - Θέση περιεχομένου" descr="5cfc602e47600bb316b1e552a1e34a8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036" y="590118"/>
            <a:ext cx="3424527" cy="5681179"/>
          </a:xfrm>
        </p:spPr>
      </p:pic>
      <p:pic>
        <p:nvPicPr>
          <p:cNvPr id="5" name="4 - Εικόνα" descr="1e8a4c75c34515664f61fd250f1054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9" y="2502296"/>
            <a:ext cx="4293177" cy="37608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2410690" y="0"/>
            <a:ext cx="7384473" cy="5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alibri" pitchFamily="34" charset="0"/>
              </a:rPr>
              <a:t>Η αίθουσα συνελεύσεων της Συγκλήτου (</a:t>
            </a:r>
            <a:r>
              <a:rPr lang="en-US" sz="2800" dirty="0" smtClean="0">
                <a:latin typeface="Calibri" pitchFamily="34" charset="0"/>
              </a:rPr>
              <a:t>curia</a:t>
            </a:r>
            <a:r>
              <a:rPr lang="el-GR" sz="2800" dirty="0" smtClean="0">
                <a:latin typeface="Calibri" pitchFamily="34" charset="0"/>
              </a:rPr>
              <a:t>)</a:t>
            </a:r>
            <a:endParaRPr lang="el-GR" sz="2800" dirty="0">
              <a:latin typeface="Calibri" pitchFamily="34" charset="0"/>
            </a:endParaRPr>
          </a:p>
        </p:txBody>
      </p:sp>
      <p:pic>
        <p:nvPicPr>
          <p:cNvPr id="4" name="3 - Εικόνα" descr="800px-Maccari-Cic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6" y="2541614"/>
            <a:ext cx="5846619" cy="3800303"/>
          </a:xfrm>
          <a:prstGeom prst="rect">
            <a:avLst/>
          </a:prstGeom>
        </p:spPr>
      </p:pic>
      <p:pic>
        <p:nvPicPr>
          <p:cNvPr id="5" name="4 - Εικόνα" descr="curia-iulia3.jpg"/>
          <p:cNvPicPr>
            <a:picLocks noChangeAspect="1"/>
          </p:cNvPicPr>
          <p:nvPr/>
        </p:nvPicPr>
        <p:blipFill>
          <a:blip r:embed="rId3"/>
          <a:srcRect t="15506"/>
          <a:stretch>
            <a:fillRect/>
          </a:stretch>
        </p:blipFill>
        <p:spPr>
          <a:xfrm>
            <a:off x="913535" y="623454"/>
            <a:ext cx="3838574" cy="3001577"/>
          </a:xfrm>
          <a:prstGeom prst="rect">
            <a:avLst/>
          </a:prstGeom>
        </p:spPr>
      </p:pic>
      <p:pic>
        <p:nvPicPr>
          <p:cNvPr id="6" name="5 - Εικόνα" descr="αρχείο λήψης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291" y="599221"/>
            <a:ext cx="2396837" cy="1827938"/>
          </a:xfrm>
          <a:prstGeom prst="rect">
            <a:avLst/>
          </a:prstGeom>
        </p:spPr>
      </p:pic>
      <p:pic>
        <p:nvPicPr>
          <p:cNvPr id="9" name="8 - Εικόνα" descr="CuriaIul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584107"/>
            <a:ext cx="2821708" cy="1862328"/>
          </a:xfrm>
          <a:prstGeom prst="rect">
            <a:avLst/>
          </a:prstGeom>
        </p:spPr>
      </p:pic>
      <p:pic>
        <p:nvPicPr>
          <p:cNvPr id="10" name="9 - Εικόνα" descr="main-qimg-9cc1ce6761d1e5fa5064c2596cd3c137-lq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538" y="3813465"/>
            <a:ext cx="3822988" cy="23877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666712" y="1000108"/>
            <a:ext cx="108585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sz="2000" b="1" dirty="0" smtClean="0">
                <a:latin typeface="Calibri" pitchFamily="34" charset="0"/>
              </a:rPr>
              <a:t>Α΄ Περίοδος της βασιλείας</a:t>
            </a:r>
          </a:p>
          <a:p>
            <a:pPr marL="342900" indent="-342900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1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el-GR" sz="2000" dirty="0" smtClean="0">
                <a:latin typeface="Calibri" pitchFamily="34" charset="0"/>
              </a:rPr>
              <a:t>Η ίδρυση της Ρώμης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	η παράδοση θέλει τον Ρωμύλο, απόγονο του Αινεία, </a:t>
            </a:r>
          </a:p>
          <a:p>
            <a:pPr marL="800100" lvl="1" indent="-342900">
              <a:lnSpc>
                <a:spcPct val="150000"/>
              </a:lnSpc>
            </a:pPr>
            <a:r>
              <a:rPr lang="el-GR" dirty="0" smtClean="0">
                <a:latin typeface="Calibri" pitchFamily="34" charset="0"/>
              </a:rPr>
              <a:t>ιδρυτή της Ρώμης και τη χρονολογεί στο 753 </a:t>
            </a:r>
            <a:r>
              <a:rPr lang="el-GR" dirty="0" err="1" smtClean="0">
                <a:latin typeface="Calibri" pitchFamily="34" charset="0"/>
              </a:rPr>
              <a:t>π.Χ.</a:t>
            </a:r>
            <a:endParaRPr lang="el-GR" dirty="0" smtClean="0"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η αρχαιολογική έρευνα αποκάλυψε ότι οικισμοί υπήρχαν στη θέση της Ρώμης από τον 10</a:t>
            </a:r>
            <a:r>
              <a:rPr lang="el-GR" baseline="30000" dirty="0" smtClean="0">
                <a:latin typeface="Calibri" pitchFamily="34" charset="0"/>
              </a:rPr>
              <a:t>ο</a:t>
            </a:r>
            <a:r>
              <a:rPr lang="el-GR" dirty="0" smtClean="0">
                <a:latin typeface="Calibri" pitchFamily="34" charset="0"/>
              </a:rPr>
              <a:t> αι. έως τον 8</a:t>
            </a:r>
            <a:r>
              <a:rPr lang="el-GR" baseline="30000" dirty="0" smtClean="0">
                <a:latin typeface="Calibri" pitchFamily="34" charset="0"/>
              </a:rPr>
              <a:t>ο</a:t>
            </a:r>
            <a:r>
              <a:rPr lang="el-GR" dirty="0" smtClean="0">
                <a:latin typeface="Calibri" pitchFamily="34" charset="0"/>
              </a:rPr>
              <a:t> αι. </a:t>
            </a:r>
            <a:r>
              <a:rPr lang="el-GR" dirty="0" err="1" smtClean="0">
                <a:latin typeface="Calibri" pitchFamily="34" charset="0"/>
              </a:rPr>
              <a:t>π.Χ.</a:t>
            </a:r>
            <a:endParaRPr lang="el-GR" dirty="0" smtClean="0"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ο συνοικισμός των κατοίκων των γύρω περιοχών έγινε πιθανότατα από τους Ετρούσκους τον 7</a:t>
            </a:r>
            <a:r>
              <a:rPr lang="el-GR" baseline="30000" dirty="0" smtClean="0">
                <a:latin typeface="Calibri" pitchFamily="34" charset="0"/>
              </a:rPr>
              <a:t>ο</a:t>
            </a:r>
            <a:r>
              <a:rPr lang="el-GR" dirty="0" smtClean="0">
                <a:latin typeface="Calibri" pitchFamily="34" charset="0"/>
              </a:rPr>
              <a:t> αι. </a:t>
            </a:r>
            <a:r>
              <a:rPr lang="el-GR" dirty="0" err="1" smtClean="0">
                <a:latin typeface="Calibri" pitchFamily="34" charset="0"/>
              </a:rPr>
              <a:t>π.Χ.</a:t>
            </a:r>
            <a:endParaRPr lang="el-GR" dirty="0" smtClean="0">
              <a:latin typeface="Calibri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 την ίδια περίοδο γίνονται σπουδαία δημόσια έργα (αποξήρανση ελών, αποχέτευση, αγορά, ιππόδρομος, ναός Καπιτωλίου Διός)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κυβερνούν έξι βασιλείς, μεταξύ των οποίων και Ετρούσκοι </a:t>
            </a:r>
          </a:p>
          <a:p>
            <a:pPr marL="449263" lvl="2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επανάσταση των κατοίκων της Ρώμης και εκδίωξη Ετρούσκων στα τέλη του 6</a:t>
            </a:r>
            <a:r>
              <a:rPr lang="el-GR" baseline="30000" dirty="0" smtClean="0">
                <a:latin typeface="Calibri" pitchFamily="34" charset="0"/>
              </a:rPr>
              <a:t>ου</a:t>
            </a:r>
            <a:r>
              <a:rPr lang="el-GR" dirty="0" smtClean="0">
                <a:latin typeface="Calibri" pitchFamily="34" charset="0"/>
              </a:rPr>
              <a:t> αι. </a:t>
            </a:r>
            <a:r>
              <a:rPr lang="el-GR" dirty="0" err="1" smtClean="0">
                <a:latin typeface="Calibri" pitchFamily="34" charset="0"/>
              </a:rPr>
              <a:t>π.Χ.</a:t>
            </a:r>
            <a:r>
              <a:rPr lang="el-GR" dirty="0" smtClean="0">
                <a:latin typeface="Calibri" pitchFamily="34" charset="0"/>
              </a:rPr>
              <a:t> (509 </a:t>
            </a:r>
            <a:r>
              <a:rPr lang="el-GR" dirty="0" err="1" smtClean="0">
                <a:latin typeface="Calibri" pitchFamily="34" charset="0"/>
              </a:rPr>
              <a:t>π.Χ.</a:t>
            </a:r>
            <a:r>
              <a:rPr lang="el-GR" dirty="0" smtClean="0"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endParaRPr lang="en-US" sz="2200" dirty="0">
              <a:latin typeface="Calibri" pitchFamily="34" charset="0"/>
            </a:endParaRPr>
          </a:p>
        </p:txBody>
      </p:sp>
      <p:pic>
        <p:nvPicPr>
          <p:cNvPr id="7" name="6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68" y="1253467"/>
            <a:ext cx="2857520" cy="97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761963" y="857233"/>
            <a:ext cx="1057282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2. Η κοινωνική οργάνωση της Ρώμης </a:t>
            </a:r>
            <a:r>
              <a:rPr lang="el-GR" sz="2000" u="sng" dirty="0" smtClean="0">
                <a:latin typeface="Calibri" pitchFamily="34" charset="0"/>
              </a:rPr>
              <a:t>κατά την περίοδο της βασιλείας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Πατρίκιοι</a:t>
            </a:r>
            <a:r>
              <a:rPr lang="el-GR" dirty="0" smtClean="0">
                <a:latin typeface="Calibri" pitchFamily="34" charset="0"/>
              </a:rPr>
              <a:t>: οι Ρωμαίοι που ανήκαν σε παλιές μεγάλες οικογένειες – τα ρωμαϊκά γένη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ονομάζονται έτσι, διότι κατάγονται από τον ίδιο πατέρα, τον οποίο αναγνώριζαν ως αρχηγό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Πελάτες</a:t>
            </a:r>
            <a:r>
              <a:rPr lang="el-GR" dirty="0" smtClean="0">
                <a:latin typeface="Calibri" pitchFamily="34" charset="0"/>
              </a:rPr>
              <a:t>: υπήκοοι υπό την προστασία των πατρικίων, οι οποίοι κατάγονται από προϊταλιώτες κατοίκους, τους Λίγουρες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σταδιακά συγχωνεύονται με τους πατρικίους</a:t>
            </a:r>
          </a:p>
          <a:p>
            <a:pPr marL="447675" lvl="2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 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Πληβείοι</a:t>
            </a:r>
            <a:r>
              <a:rPr lang="el-GR" dirty="0" smtClean="0">
                <a:latin typeface="Calibri" pitchFamily="34" charset="0"/>
              </a:rPr>
              <a:t>: οι νεότεροι κάτοικοι της Ρώμης και των γύρω περιοχών (μετά από κατάκτηση ή προς αναζήτηση καλύτερης τύχης)</a:t>
            </a:r>
          </a:p>
          <a:p>
            <a:pPr marL="904875" lvl="3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 το όνομά τους σημαίνει πλήθος – δεν είχαν καμία ανάμιξη με τους πατρικίους και τους πελάτες και  δεν έχουν πολιτικά δικαιώματα ούτε επιτρέπεται ο γάμος με πατρικίους</a:t>
            </a:r>
          </a:p>
          <a:p>
            <a:pPr marL="342900" indent="-342900">
              <a:lnSpc>
                <a:spcPct val="150000"/>
              </a:lnSpc>
            </a:pP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761963" y="857233"/>
            <a:ext cx="1057282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2. Η κοινωνική οργάνωση της Ρώμης </a:t>
            </a:r>
            <a:r>
              <a:rPr lang="el-GR" sz="2000" u="sng" dirty="0" smtClean="0">
                <a:latin typeface="Calibri" pitchFamily="34" charset="0"/>
              </a:rPr>
              <a:t>κατά την περίοδο της βασιλείας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Πατρίκιοι</a:t>
            </a:r>
            <a:r>
              <a:rPr lang="el-GR" dirty="0" smtClean="0">
                <a:latin typeface="Calibri" pitchFamily="34" charset="0"/>
              </a:rPr>
              <a:t>: οι Ρωμαίοι που ανήκαν σε παλιές μεγάλες οικογένειες – τα ρωμαϊκά γένη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ονομάζονται έτσι, διότι κατάγονται από τον ίδιο πατέρα, τον οποίο αναγνώριζαν ως αρχηγό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Πελάτες</a:t>
            </a:r>
            <a:r>
              <a:rPr lang="el-GR" dirty="0" smtClean="0">
                <a:latin typeface="Calibri" pitchFamily="34" charset="0"/>
              </a:rPr>
              <a:t>: υπήκοοι υπό την προστασία των πατρικίων, οι οποίοι κατάγονται από προϊταλιώτες κατοίκους, τους Λίγουρες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σταδιακά συγχωνεύονται με τους πατρικίους</a:t>
            </a:r>
          </a:p>
          <a:p>
            <a:pPr marL="447675" lvl="2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 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Πληβείοι</a:t>
            </a:r>
            <a:r>
              <a:rPr lang="el-GR" dirty="0" smtClean="0">
                <a:latin typeface="Calibri" pitchFamily="34" charset="0"/>
              </a:rPr>
              <a:t>: οι νεότεροι κάτοικοι της Ρώμης και των γύρω περιοχών (μετά από κατάκτηση ή προς αναζήτηση καλύτερης τύχης)</a:t>
            </a:r>
          </a:p>
          <a:p>
            <a:pPr marL="904875" lvl="3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 το όνομά τους σημαίνει πλήθος – δεν είχαν καμία ανάμιξη με τους πατρικίους και τους πελάτες και  δεν έχουν πολιτικά δικαιώματα ούτε επιτρέπεται ο γάμος με πατρικίους</a:t>
            </a:r>
          </a:p>
          <a:p>
            <a:pPr marL="342900" indent="-342900">
              <a:lnSpc>
                <a:spcPct val="150000"/>
              </a:lnSpc>
            </a:pP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761963" y="857233"/>
            <a:ext cx="1057282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3. </a:t>
            </a:r>
            <a:r>
              <a:rPr lang="el-GR" sz="2000" dirty="0" smtClean="0">
                <a:latin typeface="Calibri" pitchFamily="34" charset="0"/>
              </a:rPr>
              <a:t>Η πολιτική οργάνωση </a:t>
            </a:r>
            <a:r>
              <a:rPr lang="el-GR" sz="2000" u="sng" dirty="0" smtClean="0">
                <a:latin typeface="Calibri" pitchFamily="34" charset="0"/>
              </a:rPr>
              <a:t>κατά την περίοδο της βασιλείας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βασιλιάς</a:t>
            </a:r>
            <a:r>
              <a:rPr lang="el-GR" dirty="0" smtClean="0">
                <a:latin typeface="Calibri" pitchFamily="34" charset="0"/>
              </a:rPr>
              <a:t>: θρησκευτικός αρχηγός, ηγέτης του στρατού και ανώτατος δικαστής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σύγκλητος</a:t>
            </a:r>
            <a:r>
              <a:rPr lang="el-GR" dirty="0" smtClean="0">
                <a:latin typeface="Calibri" pitchFamily="34" charset="0"/>
              </a:rPr>
              <a:t>: 300 μέλη – αρχηγοί ρωμαϊκών γενών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μαζί με τον βασιλιά συγκαλεί την εκκλησία του λαού και επικυρώνουν τις αποφάσεις της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θεματοφύλακας των εθίμων και των παραδόσεων</a:t>
            </a:r>
          </a:p>
          <a:p>
            <a:pPr marL="447675" lvl="2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εκκλησία του λαού</a:t>
            </a:r>
            <a:r>
              <a:rPr lang="el-GR" dirty="0" smtClean="0">
                <a:latin typeface="Calibri" pitchFamily="34" charset="0"/>
              </a:rPr>
              <a:t>: συγκέντρωση πατρικίων και πελατών</a:t>
            </a:r>
          </a:p>
          <a:p>
            <a:pPr marL="904875" lvl="3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ονομάζεται φρατρική, από τις φράτρες (τα τμήματα) που την αποτελούσαν</a:t>
            </a:r>
          </a:p>
          <a:p>
            <a:pPr marL="904875" lvl="3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επικυρώνει ή απορρίπτει τις αποφάσεις του βασιλιά διά βοής</a:t>
            </a:r>
          </a:p>
          <a:p>
            <a:pPr marL="904875" lvl="3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αποφασίζει ειρήνη ή πόλεμο</a:t>
            </a:r>
          </a:p>
          <a:p>
            <a:pPr marL="904875" lvl="3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εκλέγει τον βασιλιά</a:t>
            </a:r>
          </a:p>
          <a:p>
            <a:pPr marL="342900" indent="-342900">
              <a:lnSpc>
                <a:spcPct val="150000"/>
              </a:lnSpc>
            </a:pP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761963" y="857233"/>
            <a:ext cx="1057282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3. </a:t>
            </a:r>
            <a:r>
              <a:rPr lang="el-GR" sz="2000" dirty="0" smtClean="0">
                <a:latin typeface="Calibri" pitchFamily="34" charset="0"/>
              </a:rPr>
              <a:t>Η πολιτική οργάνωση </a:t>
            </a:r>
            <a:r>
              <a:rPr lang="el-GR" sz="2000" u="sng" dirty="0" smtClean="0">
                <a:latin typeface="Calibri" pitchFamily="34" charset="0"/>
              </a:rPr>
              <a:t>κατά την περίοδο της βασιλείας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βασιλιάς</a:t>
            </a:r>
            <a:r>
              <a:rPr lang="el-GR" dirty="0" smtClean="0">
                <a:latin typeface="Calibri" pitchFamily="34" charset="0"/>
              </a:rPr>
              <a:t>: θρησκευτικός αρχηγός, ηγέτης του στρατού και ανώτατος δικαστής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σύγκλητος</a:t>
            </a:r>
            <a:r>
              <a:rPr lang="el-GR" dirty="0" smtClean="0">
                <a:latin typeface="Calibri" pitchFamily="34" charset="0"/>
              </a:rPr>
              <a:t>: 300 μέλη – αρχηγοί ρωμαϊκών γενών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μαζί με τον βασιλιά συγκαλεί την εκκλησία του λαού και επικυρώνουν τις αποφάσεις της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θεματοφύλακας των εθίμων και των παραδόσεων</a:t>
            </a:r>
          </a:p>
          <a:p>
            <a:pPr marL="447675" lvl="2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εκκλησία του λαού</a:t>
            </a:r>
            <a:r>
              <a:rPr lang="el-GR" dirty="0" smtClean="0">
                <a:latin typeface="Calibri" pitchFamily="34" charset="0"/>
              </a:rPr>
              <a:t>: συγκέντρωση πατρικίων και πελατών</a:t>
            </a:r>
          </a:p>
          <a:p>
            <a:pPr marL="904875" lvl="3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ονομάζεται φρατρική, από τις φράτρες (τα τμήματα) που την αποτελούσαν</a:t>
            </a:r>
          </a:p>
          <a:p>
            <a:pPr marL="904875" lvl="3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επικυρώνει ή απορρίπτει τις αποφάσεις του βασιλιά διά βοής</a:t>
            </a:r>
          </a:p>
          <a:p>
            <a:pPr marL="904875" lvl="3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αποφασίζει ειρήνη ή πόλεμο</a:t>
            </a:r>
          </a:p>
          <a:p>
            <a:pPr marL="904875" lvl="3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εκλέγει τον βασιλιά</a:t>
            </a:r>
          </a:p>
          <a:p>
            <a:pPr marL="342900" indent="-342900">
              <a:lnSpc>
                <a:spcPct val="150000"/>
              </a:lnSpc>
            </a:pP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761963" y="928670"/>
            <a:ext cx="10572824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sz="2000" b="1" dirty="0" smtClean="0">
                <a:latin typeface="Calibri" pitchFamily="34" charset="0"/>
              </a:rPr>
              <a:t>Β΄ Περίοδος της </a:t>
            </a:r>
            <a:r>
              <a:rPr lang="en-US" sz="2000" b="1" dirty="0" smtClean="0">
                <a:latin typeface="Calibri" pitchFamily="34" charset="0"/>
              </a:rPr>
              <a:t>Res Publica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1. </a:t>
            </a:r>
            <a:r>
              <a:rPr lang="el-GR" sz="2000" dirty="0" smtClean="0">
                <a:latin typeface="Calibri" pitchFamily="34" charset="0"/>
              </a:rPr>
              <a:t>Ορισμός της εποχής: ονομάζεται έτσι, διότι άλλαξε το πολίτευμα με επανάσταση των πατρικίων από βασιλεία τυπικά σε «δημοκρατία» (</a:t>
            </a:r>
            <a:r>
              <a:rPr lang="en-US" sz="2000" b="1" dirty="0" smtClean="0">
                <a:latin typeface="Calibri" pitchFamily="34" charset="0"/>
              </a:rPr>
              <a:t>Res publica</a:t>
            </a:r>
            <a:r>
              <a:rPr lang="el-GR" sz="2000" dirty="0" smtClean="0">
                <a:latin typeface="Calibri" pitchFamily="34" charset="0"/>
              </a:rPr>
              <a:t>). Στην ουσία ήταν αριστοκρατικό καθεστώς – την εξουσία είχαν οι πατρίκιοι</a:t>
            </a:r>
          </a:p>
          <a:p>
            <a:pPr marL="342900" indent="-342900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2. Χαρακτηριστικά περιόδου: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κοινωνικοί αγώνες στο εσωτερικό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εξίσωση πατρικίων και πληβείων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πολιτική κατακτήσεων στο εξωτερικό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κυριαρχία στην ιταλική χερσόνησο έως τα τέλη του 3</a:t>
            </a:r>
            <a:r>
              <a:rPr lang="el-GR" sz="2000" baseline="30000" dirty="0" smtClean="0">
                <a:latin typeface="Calibri" pitchFamily="34" charset="0"/>
              </a:rPr>
              <a:t>ου</a:t>
            </a:r>
            <a:r>
              <a:rPr lang="el-GR" sz="2000" dirty="0" smtClean="0">
                <a:latin typeface="Calibri" pitchFamily="34" charset="0"/>
              </a:rPr>
              <a:t> αι. </a:t>
            </a:r>
            <a:r>
              <a:rPr lang="el-GR" sz="2000" dirty="0" err="1" smtClean="0">
                <a:latin typeface="Calibri" pitchFamily="34" charset="0"/>
              </a:rPr>
              <a:t>π.Χ.</a:t>
            </a:r>
            <a:endParaRPr lang="el-GR" sz="2000" dirty="0" smtClean="0">
              <a:latin typeface="Calibri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νικηφόρα αντιμετώπιση των Καρχηδονίων στη Δ. Μεσόγειο</a:t>
            </a:r>
          </a:p>
          <a:p>
            <a:pPr marL="342900" indent="-342900">
              <a:lnSpc>
                <a:spcPct val="150000"/>
              </a:lnSpc>
            </a:pPr>
            <a:endParaRPr lang="en-US" sz="2200" dirty="0">
              <a:latin typeface="Calibri" pitchFamily="34" charset="0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5590307" y="768472"/>
            <a:ext cx="5905541" cy="576262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i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Η συγκρότηση της ρωμαϊκής πολιτείας</a:t>
            </a:r>
            <a:endParaRPr lang="el-GR" sz="2000" i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91491" y="551729"/>
            <a:ext cx="10363200" cy="868346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  <a:cs typeface="Calibri" pitchFamily="34" charset="0"/>
              </a:rPr>
              <a:t>ΡΩΜΗ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Θέση περιεχομένου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1073728" y="1274796"/>
            <a:ext cx="9774381" cy="51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sz="2200" b="1" dirty="0" smtClean="0">
                <a:latin typeface="Calibri" pitchFamily="34" charset="0"/>
              </a:rPr>
              <a:t>ΛΑΟΙ ΤΗΣ ΔΥΣΗΣ</a:t>
            </a:r>
          </a:p>
          <a:p>
            <a:pPr marL="342900" indent="-342900">
              <a:lnSpc>
                <a:spcPct val="150000"/>
              </a:lnSpc>
            </a:pPr>
            <a:r>
              <a:rPr lang="el-GR" sz="2200" dirty="0" smtClean="0">
                <a:latin typeface="Calibri" pitchFamily="34" charset="0"/>
              </a:rPr>
              <a:t>1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el-GR" sz="2200" dirty="0" smtClean="0">
                <a:latin typeface="Calibri" pitchFamily="34" charset="0"/>
              </a:rPr>
              <a:t>Ο Ελληνισμός της Δύσης </a:t>
            </a:r>
            <a:endParaRPr lang="el-GR" sz="2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l-GR" sz="2200" dirty="0">
                <a:latin typeface="Calibri" pitchFamily="34" charset="0"/>
              </a:rPr>
              <a:t>2. </a:t>
            </a:r>
            <a:r>
              <a:rPr lang="el-GR" sz="2200" dirty="0" smtClean="0">
                <a:latin typeface="Calibri" pitchFamily="34" charset="0"/>
              </a:rPr>
              <a:t>Η Καρχηδόνα</a:t>
            </a:r>
          </a:p>
          <a:p>
            <a:pPr marL="342900" indent="-342900">
              <a:lnSpc>
                <a:spcPct val="150000"/>
              </a:lnSpc>
            </a:pPr>
            <a:r>
              <a:rPr lang="el-GR" sz="2200" dirty="0" smtClean="0">
                <a:latin typeface="Calibri" pitchFamily="34" charset="0"/>
              </a:rPr>
              <a:t>3. 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Οι λαοί της ιταλικής χερσονήσου </a:t>
            </a:r>
          </a:p>
          <a:p>
            <a:pPr marL="342900" indent="-342900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και ο σχηματισμός του Ρωμαϊκού κράτους </a:t>
            </a:r>
          </a:p>
          <a:p>
            <a:pPr marL="342900" indent="-342900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(8</a:t>
            </a:r>
            <a:r>
              <a:rPr lang="el-GR" sz="2200" baseline="30000" dirty="0" smtClean="0">
                <a:solidFill>
                  <a:srgbClr val="002060"/>
                </a:solidFill>
                <a:latin typeface="Calibri" pitchFamily="34" charset="0"/>
              </a:rPr>
              <a:t>ος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 – 3</a:t>
            </a:r>
            <a:r>
              <a:rPr lang="el-GR" sz="2200" baseline="30000" dirty="0" smtClean="0">
                <a:solidFill>
                  <a:srgbClr val="002060"/>
                </a:solidFill>
                <a:latin typeface="Calibri" pitchFamily="34" charset="0"/>
              </a:rPr>
              <a:t>ος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 αι. </a:t>
            </a:r>
            <a:r>
              <a:rPr lang="el-GR" sz="2200" dirty="0" err="1" smtClean="0">
                <a:solidFill>
                  <a:srgbClr val="002060"/>
                </a:solidFill>
                <a:latin typeface="Calibri" pitchFamily="34" charset="0"/>
              </a:rPr>
              <a:t>π.Χ.</a:t>
            </a:r>
            <a:r>
              <a:rPr lang="el-GR" sz="220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l-GR" sz="2200" dirty="0">
                <a:latin typeface="Calibri" pitchFamily="34" charset="0"/>
              </a:rPr>
              <a:t>	</a:t>
            </a:r>
            <a:r>
              <a:rPr lang="el-GR" sz="2200" b="1" dirty="0" smtClean="0">
                <a:latin typeface="Calibri" pitchFamily="34" charset="0"/>
              </a:rPr>
              <a:t>- </a:t>
            </a:r>
            <a:r>
              <a:rPr lang="el-GR" sz="2200" b="1" dirty="0" smtClean="0">
                <a:solidFill>
                  <a:srgbClr val="002060"/>
                </a:solidFill>
                <a:latin typeface="Calibri" pitchFamily="34" charset="0"/>
              </a:rPr>
              <a:t>Η ίδρυση της Ρώμης και η οργάνωσή της</a:t>
            </a:r>
          </a:p>
          <a:p>
            <a:pPr marL="342900" indent="-342900">
              <a:lnSpc>
                <a:spcPct val="150000"/>
              </a:lnSpc>
            </a:pPr>
            <a:r>
              <a:rPr lang="el-GR" sz="2200" dirty="0">
                <a:latin typeface="Calibri" pitchFamily="34" charset="0"/>
              </a:rPr>
              <a:t>	</a:t>
            </a:r>
            <a:r>
              <a:rPr lang="el-GR" sz="2200" dirty="0" smtClean="0">
                <a:latin typeface="Calibri" pitchFamily="34" charset="0"/>
              </a:rPr>
              <a:t>- </a:t>
            </a:r>
            <a:r>
              <a:rPr lang="el-GR" sz="2200" b="1" dirty="0" smtClean="0">
                <a:solidFill>
                  <a:srgbClr val="002060"/>
                </a:solidFill>
                <a:latin typeface="Calibri" pitchFamily="34" charset="0"/>
              </a:rPr>
              <a:t>Η συγκρότηση της ρωμαϊκής πολιτείας –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</a:rPr>
              <a:t>Res publica</a:t>
            </a:r>
            <a:endParaRPr lang="en-US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761963" y="1285861"/>
            <a:ext cx="10572824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sz="2000" b="1" dirty="0" smtClean="0">
                <a:latin typeface="Calibri" pitchFamily="34" charset="0"/>
              </a:rPr>
              <a:t>Ιστορική εξέλιξη</a:t>
            </a:r>
          </a:p>
          <a:p>
            <a:pPr marL="342900" indent="-342900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Οι κοινωνικοί αγώνες ανάμεσα στους πατρικίους και τους πληβείους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αρχές 5</a:t>
            </a:r>
            <a:r>
              <a:rPr lang="el-GR" sz="2000" baseline="30000" dirty="0" smtClean="0">
                <a:latin typeface="Calibri" pitchFamily="34" charset="0"/>
              </a:rPr>
              <a:t>ου</a:t>
            </a:r>
            <a:r>
              <a:rPr lang="el-GR" sz="2000" dirty="0" smtClean="0">
                <a:latin typeface="Calibri" pitchFamily="34" charset="0"/>
              </a:rPr>
              <a:t> αι. </a:t>
            </a:r>
            <a:r>
              <a:rPr lang="el-GR" sz="2000" dirty="0" err="1" smtClean="0">
                <a:latin typeface="Calibri" pitchFamily="34" charset="0"/>
              </a:rPr>
              <a:t>π.Χ.</a:t>
            </a:r>
            <a:r>
              <a:rPr lang="el-GR" sz="2000" dirty="0" smtClean="0">
                <a:latin typeface="Calibri" pitchFamily="34" charset="0"/>
              </a:rPr>
              <a:t> συμφωνείται η θεσμοθέτηση των δημάρχων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εκλέγονταν για ένα χρόνο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έργο τους η προστασία των πληβείων από αυθαιρεσίες πατρικίων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θεωρούνταν πρόσωπα ιερά και απαραβίαστα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είχαν το δικαίωμα να αρνηθούν την ψήφιση ενός νόμου (δικαίωμα αρνησικυρίας –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veto</a:t>
            </a:r>
            <a:r>
              <a:rPr lang="el-GR" sz="2000" dirty="0" smtClean="0">
                <a:latin typeface="Calibri" pitchFamily="34" charset="0"/>
              </a:rPr>
              <a:t>)</a:t>
            </a:r>
          </a:p>
          <a:p>
            <a:pPr marL="800100" lvl="1" indent="-342900">
              <a:lnSpc>
                <a:spcPct val="150000"/>
              </a:lnSpc>
            </a:pPr>
            <a:endParaRPr lang="el-GR" sz="2000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829504" y="461946"/>
            <a:ext cx="10572824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sz="2000" b="1" dirty="0" smtClean="0">
                <a:latin typeface="Calibri" pitchFamily="34" charset="0"/>
              </a:rPr>
              <a:t>Ιστορική εξέλιξη</a:t>
            </a:r>
          </a:p>
          <a:p>
            <a:pPr marL="342900" indent="-342900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</a:rPr>
              <a:t>Οι κοινωνικοί αγώνες ανάμεσα στους πατρικίους και τους πληβείους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μέσα 5</a:t>
            </a:r>
            <a:r>
              <a:rPr lang="el-GR" sz="2000" baseline="30000" dirty="0" smtClean="0">
                <a:latin typeface="Calibri" pitchFamily="34" charset="0"/>
              </a:rPr>
              <a:t>ου</a:t>
            </a:r>
            <a:r>
              <a:rPr lang="el-GR" sz="2000" dirty="0" smtClean="0">
                <a:latin typeface="Calibri" pitchFamily="34" charset="0"/>
              </a:rPr>
              <a:t> αι. </a:t>
            </a:r>
            <a:r>
              <a:rPr lang="el-GR" sz="2000" dirty="0" err="1" smtClean="0">
                <a:latin typeface="Calibri" pitchFamily="34" charset="0"/>
              </a:rPr>
              <a:t>π.Χ.</a:t>
            </a:r>
            <a:r>
              <a:rPr lang="el-GR" sz="2000" dirty="0" smtClean="0">
                <a:latin typeface="Calibri" pitchFamily="34" charset="0"/>
              </a:rPr>
              <a:t> οι πληβείοι πετυχαίνουν την καταγραφή του εθιμικού δικαίου στη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</a:rPr>
              <a:t>Δωδεκάδελτο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αποτρέπεται έτσι η αυθαιρεσία των πατρικίων στα δικαστήρια</a:t>
            </a:r>
          </a:p>
          <a:p>
            <a:pPr marL="447675" lvl="2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  σε μικρό χρονικό διάστημα καταργείται ο νόμος που απαγόρευε τους γάμους μεταξύ των δύο τάξεων</a:t>
            </a:r>
          </a:p>
          <a:p>
            <a:pPr marL="447675" lvl="2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 τον 4</a:t>
            </a:r>
            <a:r>
              <a:rPr lang="el-GR" sz="2000" baseline="30000" dirty="0" smtClean="0">
                <a:latin typeface="Calibri" pitchFamily="34" charset="0"/>
              </a:rPr>
              <a:t>ο</a:t>
            </a:r>
            <a:r>
              <a:rPr lang="el-GR" sz="2000" dirty="0" smtClean="0">
                <a:latin typeface="Calibri" pitchFamily="34" charset="0"/>
              </a:rPr>
              <a:t> αι. </a:t>
            </a:r>
            <a:r>
              <a:rPr lang="el-GR" sz="2000" dirty="0" err="1" smtClean="0">
                <a:latin typeface="Calibri" pitchFamily="34" charset="0"/>
              </a:rPr>
              <a:t>π.Χ.</a:t>
            </a:r>
            <a:r>
              <a:rPr lang="el-GR" sz="2000" dirty="0" smtClean="0">
                <a:latin typeface="Calibri" pitchFamily="34" charset="0"/>
              </a:rPr>
              <a:t> αποκτούν πολιτική ισότητα με την παραχώρηση του δικαιώματος να εκλέγονται στο αξίωμα του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</a:rPr>
              <a:t>υπάτου</a:t>
            </a:r>
          </a:p>
          <a:p>
            <a:pPr marL="447675" lvl="2" indent="1588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latin typeface="Calibri" pitchFamily="34" charset="0"/>
              </a:rPr>
              <a:t>  </a:t>
            </a:r>
            <a:r>
              <a:rPr lang="el-GR" sz="2000" dirty="0" smtClean="0">
                <a:latin typeface="Calibri" pitchFamily="34" charset="0"/>
              </a:rPr>
              <a:t>στα τέλη του 4</a:t>
            </a:r>
            <a:r>
              <a:rPr lang="el-GR" sz="2000" baseline="30000" dirty="0" smtClean="0">
                <a:latin typeface="Calibri" pitchFamily="34" charset="0"/>
              </a:rPr>
              <a:t>ου</a:t>
            </a:r>
            <a:r>
              <a:rPr lang="el-GR" sz="2000" dirty="0" smtClean="0">
                <a:latin typeface="Calibri" pitchFamily="34" charset="0"/>
              </a:rPr>
              <a:t> αι. </a:t>
            </a:r>
            <a:r>
              <a:rPr lang="el-GR" sz="2000" dirty="0" err="1" smtClean="0">
                <a:latin typeface="Calibri" pitchFamily="34" charset="0"/>
              </a:rPr>
              <a:t>π.Χ.</a:t>
            </a:r>
            <a:r>
              <a:rPr lang="el-GR" sz="2000" dirty="0" smtClean="0">
                <a:latin typeface="Calibri" pitchFamily="34" charset="0"/>
              </a:rPr>
              <a:t> αποκτούν το δικαίωμα να εκλέγονται στο αξίωμα του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</a:rPr>
              <a:t>μεγίστου αρχιερέως</a:t>
            </a:r>
          </a:p>
          <a:p>
            <a:pPr marL="800100" lvl="1" indent="-342900">
              <a:lnSpc>
                <a:spcPct val="150000"/>
              </a:lnSpc>
            </a:pPr>
            <a:endParaRPr lang="el-GR" sz="2000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761963" y="714356"/>
            <a:ext cx="1066807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b="1" dirty="0" smtClean="0">
                <a:latin typeface="Calibri" pitchFamily="34" charset="0"/>
              </a:rPr>
              <a:t>Η πολιτική οργάνωση </a:t>
            </a:r>
            <a:r>
              <a:rPr lang="el-GR" u="sng" dirty="0" smtClean="0">
                <a:latin typeface="Calibri" pitchFamily="34" charset="0"/>
              </a:rPr>
              <a:t>κατά την περίοδο της </a:t>
            </a:r>
            <a:r>
              <a:rPr lang="en-US" u="sng" dirty="0" smtClean="0">
                <a:latin typeface="Calibri" pitchFamily="34" charset="0"/>
              </a:rPr>
              <a:t>Res publica</a:t>
            </a:r>
            <a:endParaRPr lang="el-GR" u="sng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1.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Άρχοντες</a:t>
            </a:r>
            <a:r>
              <a:rPr lang="el-GR" dirty="0" smtClean="0">
                <a:latin typeface="Calibri" pitchFamily="34" charset="0"/>
              </a:rPr>
              <a:t>: εκτελεστική εξουσία της πολιτείας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δύο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ύπατοι</a:t>
            </a:r>
            <a:r>
              <a:rPr lang="el-GR" dirty="0" smtClean="0">
                <a:latin typeface="Calibri" pitchFamily="34" charset="0"/>
              </a:rPr>
              <a:t>: εκλέγονται για ένα χρόνο με τις εξουσίες του βασιλιά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μεγαλοπρεπής εμφάνιση και ακολουθούνται από 12 ραβδούχους</a:t>
            </a:r>
          </a:p>
          <a:p>
            <a:pPr marL="449263" lvl="2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δικτάτορας</a:t>
            </a:r>
            <a:r>
              <a:rPr lang="el-GR" dirty="0" smtClean="0">
                <a:latin typeface="Calibri" pitchFamily="34" charset="0"/>
              </a:rPr>
              <a:t>: άρχοντας με όλες τις εξουσίες, όταν η πολιτεία βρίσκεται σε κρίσιμη κατάσταση</a:t>
            </a:r>
          </a:p>
          <a:p>
            <a:pPr marL="449263" lvl="2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 δύο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τιμητές</a:t>
            </a:r>
            <a:r>
              <a:rPr lang="el-GR" dirty="0" smtClean="0">
                <a:latin typeface="Calibri" pitchFamily="34" charset="0"/>
              </a:rPr>
              <a:t>: εκλέγονται για ενάμιση χρόνο</a:t>
            </a:r>
          </a:p>
          <a:p>
            <a:pPr marL="906463" lvl="3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 έργο τους: α.  η κατάταξη («τίμηση») των πολιτών ανάλογα με τα περιουσιακά τους στοιχεία, </a:t>
            </a:r>
          </a:p>
          <a:p>
            <a:pPr marL="906463" lvl="3">
              <a:lnSpc>
                <a:spcPct val="150000"/>
              </a:lnSpc>
            </a:pPr>
            <a:r>
              <a:rPr lang="el-GR" dirty="0">
                <a:latin typeface="Calibri" pitchFamily="34" charset="0"/>
              </a:rPr>
              <a:t>		</a:t>
            </a:r>
            <a:r>
              <a:rPr lang="el-GR" dirty="0" smtClean="0">
                <a:latin typeface="Calibri" pitchFamily="34" charset="0"/>
              </a:rPr>
              <a:t>        β. η σύνταξη του καταλόγου των συγκλητικών </a:t>
            </a:r>
          </a:p>
          <a:p>
            <a:pPr marL="906463" lvl="3">
              <a:lnSpc>
                <a:spcPct val="150000"/>
              </a:lnSpc>
            </a:pPr>
            <a:r>
              <a:rPr lang="el-GR" dirty="0">
                <a:latin typeface="Calibri" pitchFamily="34" charset="0"/>
              </a:rPr>
              <a:t>	</a:t>
            </a:r>
            <a:r>
              <a:rPr lang="el-GR" dirty="0" smtClean="0">
                <a:latin typeface="Calibri" pitchFamily="34" charset="0"/>
              </a:rPr>
              <a:t>	        γ. η κατάρτιση του προϋπολογισμού του κράτους</a:t>
            </a:r>
          </a:p>
          <a:p>
            <a:pPr marL="906463" lvl="3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	</a:t>
            </a:r>
            <a:r>
              <a:rPr lang="el-GR" sz="2000" dirty="0" smtClean="0">
                <a:latin typeface="Calibri" pitchFamily="34" charset="0"/>
              </a:rPr>
              <a:t>	</a:t>
            </a:r>
            <a:r>
              <a:rPr lang="el-GR" dirty="0" smtClean="0">
                <a:latin typeface="Calibri" pitchFamily="34" charset="0"/>
              </a:rPr>
              <a:t>        δ. η επίβλεψη των ηθών και η στέρηση των πολιτικών δικαιωμάτων όσων επεδείκνυαν ανήθικη συμπεριφορά</a:t>
            </a:r>
          </a:p>
          <a:p>
            <a:pPr marL="455613" lvl="3" defTabSz="449263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  άλλοι άρχοντες: δήμαρχοι, πραίτωρες, ταμίες, ανθύπατοι, κ.ά.  </a:t>
            </a:r>
            <a:endParaRPr lang="el-GR" sz="2000" dirty="0" smtClean="0">
              <a:latin typeface="Calibri" pitchFamily="34" charset="0"/>
            </a:endParaRPr>
          </a:p>
          <a:p>
            <a:pPr marL="906463" lvl="3">
              <a:lnSpc>
                <a:spcPct val="150000"/>
              </a:lnSpc>
            </a:pPr>
            <a:endParaRPr lang="el-GR" sz="2000" dirty="0" smtClean="0"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</a:pPr>
            <a:endParaRPr lang="el-GR" sz="2000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TextBox"/>
          <p:cNvSpPr txBox="1">
            <a:spLocks noChangeArrowheads="1"/>
          </p:cNvSpPr>
          <p:nvPr/>
        </p:nvSpPr>
        <p:spPr bwMode="auto">
          <a:xfrm>
            <a:off x="761963" y="857233"/>
            <a:ext cx="10668075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b="1" dirty="0" smtClean="0">
                <a:latin typeface="Calibri" pitchFamily="34" charset="0"/>
              </a:rPr>
              <a:t>Η πολιτική οργάνωση </a:t>
            </a:r>
            <a:r>
              <a:rPr lang="el-GR" u="sng" dirty="0" smtClean="0">
                <a:latin typeface="Calibri" pitchFamily="34" charset="0"/>
              </a:rPr>
              <a:t>κατά την περίοδο της </a:t>
            </a:r>
            <a:r>
              <a:rPr lang="en-US" u="sng" dirty="0" smtClean="0">
                <a:latin typeface="Calibri" pitchFamily="34" charset="0"/>
              </a:rPr>
              <a:t>Res publica</a:t>
            </a:r>
            <a:endParaRPr lang="el-GR" u="sng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l-GR" dirty="0" smtClean="0">
                <a:latin typeface="Calibri" pitchFamily="34" charset="0"/>
              </a:rPr>
              <a:t>2. Η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Σύγκλητος</a:t>
            </a:r>
            <a:r>
              <a:rPr lang="el-GR" dirty="0" smtClean="0">
                <a:latin typeface="Calibri" pitchFamily="34" charset="0"/>
              </a:rPr>
              <a:t>: εκπροσωπεί την ιστορική συνέχεια του ρωμαϊκού κράτους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 300 ισόβια μέλη που είχαν διατελέσει άρχοντες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νομοθετική και εκτελεστική εξουσία αλλά με δικαιοδοσίες και σε θέματα οικονομικά, θρησκευτικά και εξωτερικής πολιτικής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οι αποφάσεις της είχαν ισχύ νόμου</a:t>
            </a:r>
          </a:p>
          <a:p>
            <a:pPr marL="6350" lvl="1" indent="9525">
              <a:lnSpc>
                <a:spcPct val="150000"/>
              </a:lnSpc>
            </a:pPr>
            <a:r>
              <a:rPr lang="el-GR" dirty="0" smtClean="0">
                <a:latin typeface="Calibri" pitchFamily="34" charset="0"/>
              </a:rPr>
              <a:t>3. Οι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εκκλησίες</a:t>
            </a:r>
            <a:r>
              <a:rPr lang="el-GR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 marL="6350" lvl="1" indent="9525"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	            </a:t>
            </a:r>
            <a:r>
              <a:rPr lang="el-GR" dirty="0" smtClean="0">
                <a:latin typeface="Calibri" pitchFamily="34" charset="0"/>
              </a:rPr>
              <a:t>α. η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φρατρική</a:t>
            </a:r>
            <a:r>
              <a:rPr lang="el-GR" dirty="0" smtClean="0">
                <a:latin typeface="Calibri" pitchFamily="34" charset="0"/>
              </a:rPr>
              <a:t>: η παλιά συνέλευση των πατρικίων – διατηρήθηκε από σεβασμό στην παράδοση</a:t>
            </a:r>
          </a:p>
          <a:p>
            <a:pPr marL="6350" lvl="1" indent="9525">
              <a:lnSpc>
                <a:spcPct val="150000"/>
              </a:lnSpc>
            </a:pPr>
            <a:r>
              <a:rPr lang="el-GR" dirty="0">
                <a:latin typeface="Calibri" pitchFamily="34" charset="0"/>
              </a:rPr>
              <a:t>	 </a:t>
            </a:r>
            <a:r>
              <a:rPr lang="el-GR" dirty="0" smtClean="0">
                <a:latin typeface="Calibri" pitchFamily="34" charset="0"/>
              </a:rPr>
              <a:t>             β. η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λοχίτιδα</a:t>
            </a:r>
            <a:r>
              <a:rPr lang="el-GR" dirty="0" smtClean="0">
                <a:latin typeface="Calibri" pitchFamily="34" charset="0"/>
              </a:rPr>
              <a:t>: συνέλευση όλων των στρατευμένων, πατρικίων και πληβείων – οι αποφάσεις κατά λόχους – εκλογή υπάτων, τιμητών και πραιτώρων</a:t>
            </a:r>
          </a:p>
          <a:p>
            <a:pPr marL="6350" lvl="1" indent="9525">
              <a:lnSpc>
                <a:spcPct val="150000"/>
              </a:lnSpc>
            </a:pPr>
            <a:r>
              <a:rPr lang="el-GR" dirty="0">
                <a:latin typeface="Calibri" pitchFamily="34" charset="0"/>
              </a:rPr>
              <a:t>	</a:t>
            </a:r>
            <a:r>
              <a:rPr lang="el-GR" dirty="0" smtClean="0">
                <a:latin typeface="Calibri" pitchFamily="34" charset="0"/>
              </a:rPr>
              <a:t>              γ.  η </a:t>
            </a:r>
            <a:r>
              <a:rPr lang="el-GR" b="1" dirty="0" smtClean="0">
                <a:solidFill>
                  <a:srgbClr val="002060"/>
                </a:solidFill>
                <a:latin typeface="Calibri" pitchFamily="34" charset="0"/>
              </a:rPr>
              <a:t>φυλετική</a:t>
            </a:r>
            <a:r>
              <a:rPr lang="el-GR" dirty="0" smtClean="0">
                <a:latin typeface="Calibri" pitchFamily="34" charset="0"/>
              </a:rPr>
              <a:t>: αρχικά η συνέλευση πληβείων, αργότερα όλων των Ρωμαίων – συγκέντρωση κατά φυλές – ψήφιση νόμων και εκλογή κατώτερων αρχόντων</a:t>
            </a:r>
          </a:p>
          <a:p>
            <a:pPr marL="906463" lvl="3">
              <a:lnSpc>
                <a:spcPct val="150000"/>
              </a:lnSpc>
            </a:pPr>
            <a:endParaRPr lang="el-GR" sz="2000" dirty="0" smtClean="0"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</a:pPr>
            <a:endParaRPr lang="el-GR" sz="2000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575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αναπαριστά το παρακάτω σήμα; Πού πιστεύετε ότι βρίσκεται το αντίστοιχο άγαλμα; </a:t>
            </a:r>
            <a:endParaRPr lang="el-GR" dirty="0"/>
          </a:p>
        </p:txBody>
      </p:sp>
      <p:pic>
        <p:nvPicPr>
          <p:cNvPr id="1026" name="Picture 2" descr="Roma Logo, symbol, meaning, history, PNG, brand"/>
          <p:cNvPicPr>
            <a:picLocks noChangeAspect="1" noChangeArrowheads="1"/>
          </p:cNvPicPr>
          <p:nvPr/>
        </p:nvPicPr>
        <p:blipFill>
          <a:blip r:embed="rId2"/>
          <a:srcRect l="22739" r="24601"/>
          <a:stretch>
            <a:fillRect/>
          </a:stretch>
        </p:blipFill>
        <p:spPr bwMode="auto">
          <a:xfrm>
            <a:off x="588800" y="2410136"/>
            <a:ext cx="4635383" cy="3713574"/>
          </a:xfrm>
          <a:prstGeom prst="rect">
            <a:avLst/>
          </a:prstGeom>
          <a:noFill/>
        </p:spPr>
      </p:pic>
      <p:pic>
        <p:nvPicPr>
          <p:cNvPr id="4" name="3 - Εικόνα" descr="Bucharest_(827228075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982" y="2528819"/>
            <a:ext cx="5569527" cy="3710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10544" y="1119765"/>
            <a:ext cx="6761019" cy="61205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Αινείας και Ρώμη</a:t>
            </a:r>
            <a:endParaRPr lang="el-GR" dirty="0"/>
          </a:p>
        </p:txBody>
      </p:sp>
      <p:pic>
        <p:nvPicPr>
          <p:cNvPr id="29698" name="Picture 2" descr="Ο Αινείας, ο ήρωας της φωτιάς | StoNisi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156" y="595746"/>
            <a:ext cx="4045531" cy="2396836"/>
          </a:xfrm>
          <a:prstGeom prst="rect">
            <a:avLst/>
          </a:prstGeom>
          <a:noFill/>
        </p:spPr>
      </p:pic>
      <p:pic>
        <p:nvPicPr>
          <p:cNvPr id="29700" name="Picture 4" descr="https://web.mit.edu/course/21/21h.402/www/arapacis/images/aeneas_sc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882" y="2382981"/>
            <a:ext cx="6737118" cy="3006438"/>
          </a:xfrm>
          <a:prstGeom prst="rect">
            <a:avLst/>
          </a:prstGeom>
          <a:noFill/>
        </p:spPr>
      </p:pic>
      <p:pic>
        <p:nvPicPr>
          <p:cNvPr id="20482" name="Picture 2" descr="School of Liberal Art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103" y="3754582"/>
            <a:ext cx="3946918" cy="2627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127" y="1217659"/>
            <a:ext cx="3408219" cy="1026777"/>
          </a:xfrm>
        </p:spPr>
        <p:txBody>
          <a:bodyPr>
            <a:noAutofit/>
          </a:bodyPr>
          <a:lstStyle/>
          <a:p>
            <a:r>
              <a:rPr lang="el-GR" sz="3600" dirty="0" err="1" smtClean="0"/>
              <a:t>Ετρούσκοι</a:t>
            </a:r>
            <a:r>
              <a:rPr lang="el-GR" sz="3600" dirty="0" smtClean="0"/>
              <a:t> και Ρωμαίοι</a:t>
            </a:r>
            <a:endParaRPr lang="el-GR" sz="3600" dirty="0"/>
          </a:p>
        </p:txBody>
      </p:sp>
      <p:pic>
        <p:nvPicPr>
          <p:cNvPr id="4" name="3 - Θέση περιεχομένου" descr="Etruscan_civilization_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802989"/>
            <a:ext cx="4378037" cy="5320592"/>
          </a:xfrm>
        </p:spPr>
      </p:pic>
      <p:pic>
        <p:nvPicPr>
          <p:cNvPr id="4098" name="Picture 2" descr="https://static01.nyt.com/images/2007/04/03/science/etru_1.190.jpg?quality=75&amp;auto=webp&amp;disable=upsc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295" y="732849"/>
            <a:ext cx="2086320" cy="2800061"/>
          </a:xfrm>
          <a:prstGeom prst="rect">
            <a:avLst/>
          </a:prstGeom>
          <a:noFill/>
        </p:spPr>
      </p:pic>
      <p:pic>
        <p:nvPicPr>
          <p:cNvPr id="4100" name="Picture 4" descr="https://static01.nyt.com/images/2007/04/02/science/obox_2.600.jpg?quality=75&amp;auto=webp&amp;disable=upsc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8847" y="3735821"/>
            <a:ext cx="57150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60523"/>
          </a:xfrm>
        </p:spPr>
        <p:txBody>
          <a:bodyPr/>
          <a:lstStyle/>
          <a:p>
            <a:r>
              <a:rPr lang="el-GR" dirty="0" err="1" smtClean="0"/>
              <a:t>Ετρούσκοι</a:t>
            </a:r>
            <a:endParaRPr lang="el-GR" dirty="0"/>
          </a:p>
        </p:txBody>
      </p:sp>
      <p:pic>
        <p:nvPicPr>
          <p:cNvPr id="4" name="3 - Εικόνα" descr="main-etrus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1979179"/>
            <a:ext cx="10695710" cy="4233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067" y="651162"/>
            <a:ext cx="10363200" cy="55616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Αρχαϊκή Ρώμη</a:t>
            </a:r>
            <a:endParaRPr lang="el-GR" dirty="0"/>
          </a:p>
        </p:txBody>
      </p:sp>
      <p:sp>
        <p:nvSpPr>
          <p:cNvPr id="15362" name="AutoShape 2" descr="Model of Rome in the archaic period with a view of the Capitol and the Forum 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4" name="AutoShape 4" descr="Model of Rome in the archaic period with a view of the Capitol and the Forum 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6" name="AutoShape 6" descr="Model of Rome in the archaic period with a view of the Capitol and the Forum 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7 - Εικόνα" descr="image-asse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09" y="1350814"/>
            <a:ext cx="7426038" cy="49506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38109" y="982132"/>
            <a:ext cx="3858488" cy="123459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Τοπογραφία αρχαίας Ρώμης</a:t>
            </a:r>
            <a:endParaRPr lang="el-GR" dirty="0"/>
          </a:p>
        </p:txBody>
      </p:sp>
      <p:pic>
        <p:nvPicPr>
          <p:cNvPr id="4" name="3 - Εικόνα" descr="image-asset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78" y="617826"/>
            <a:ext cx="5888648" cy="5616720"/>
          </a:xfrm>
          <a:prstGeom prst="rect">
            <a:avLst/>
          </a:prstGeom>
        </p:spPr>
      </p:pic>
      <p:pic>
        <p:nvPicPr>
          <p:cNvPr id="5" name="4 - Εικόνα" descr="image-asset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61" y="2826327"/>
            <a:ext cx="4951898" cy="32973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95402" y="815878"/>
            <a:ext cx="9601196" cy="44488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Παλατινός Λόφος</a:t>
            </a:r>
            <a:endParaRPr lang="el-GR" dirty="0"/>
          </a:p>
        </p:txBody>
      </p:sp>
      <p:pic>
        <p:nvPicPr>
          <p:cNvPr id="41986" name="Picture 2" descr="Palatino | Ancient Rome, Rome | Attractions - Lonely 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9" y="1569387"/>
            <a:ext cx="7136389" cy="4757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1039</Words>
  <Application>Microsoft Office PowerPoint</Application>
  <PresentationFormat>Προσαρμογή</PresentationFormat>
  <Paragraphs>113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Organic</vt:lpstr>
      <vt:lpstr>Διαφάνεια 1</vt:lpstr>
      <vt:lpstr>ΡΩΜΗ</vt:lpstr>
      <vt:lpstr>Τι αναπαριστά το παρακάτω σήμα; Πού πιστεύετε ότι βρίσκεται το αντίστοιχο άγαλμα; </vt:lpstr>
      <vt:lpstr>Αινείας και Ρώμη</vt:lpstr>
      <vt:lpstr>Ετρούσκοι και Ρωμαίοι</vt:lpstr>
      <vt:lpstr>Ετρούσκοι</vt:lpstr>
      <vt:lpstr>Αρχαϊκή Ρώμη</vt:lpstr>
      <vt:lpstr>Τοπογραφία αρχαίας Ρώμης</vt:lpstr>
      <vt:lpstr>Παλατινός Λόφος</vt:lpstr>
      <vt:lpstr>Ο τελευταίος Ετρούσκος βασιλιάς</vt:lpstr>
      <vt:lpstr>Διαφάνεια 11</vt:lpstr>
      <vt:lpstr>Patres, pelates, plebs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Αντώνιος Καπώνης</dc:creator>
  <cp:lastModifiedBy>USER1</cp:lastModifiedBy>
  <cp:revision>18</cp:revision>
  <dcterms:created xsi:type="dcterms:W3CDTF">2024-03-23T20:00:42Z</dcterms:created>
  <dcterms:modified xsi:type="dcterms:W3CDTF">2024-03-24T11:50:19Z</dcterms:modified>
</cp:coreProperties>
</file>