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sldIdLst>
    <p:sldId id="258" r:id="rId2"/>
    <p:sldId id="289" r:id="rId3"/>
    <p:sldId id="288" r:id="rId4"/>
    <p:sldId id="326" r:id="rId5"/>
    <p:sldId id="327" r:id="rId6"/>
    <p:sldId id="328" r:id="rId7"/>
    <p:sldId id="320" r:id="rId8"/>
    <p:sldId id="321" r:id="rId9"/>
    <p:sldId id="322" r:id="rId10"/>
    <p:sldId id="323" r:id="rId11"/>
    <p:sldId id="332" r:id="rId12"/>
    <p:sldId id="330" r:id="rId13"/>
    <p:sldId id="325" r:id="rId14"/>
    <p:sldId id="287" r:id="rId15"/>
    <p:sldId id="318" r:id="rId16"/>
    <p:sldId id="319" r:id="rId17"/>
    <p:sldId id="324" r:id="rId18"/>
    <p:sldId id="331" r:id="rId19"/>
    <p:sldId id="259" r:id="rId20"/>
    <p:sldId id="283" r:id="rId21"/>
    <p:sldId id="284" r:id="rId22"/>
    <p:sldId id="285" r:id="rId23"/>
    <p:sldId id="329" r:id="rId24"/>
    <p:sldId id="286" r:id="rId25"/>
    <p:sldId id="290" r:id="rId26"/>
    <p:sldId id="294" r:id="rId27"/>
    <p:sldId id="293" r:id="rId28"/>
    <p:sldId id="292" r:id="rId29"/>
    <p:sldId id="295" r:id="rId30"/>
    <p:sldId id="296" r:id="rId31"/>
    <p:sldId id="297" r:id="rId32"/>
    <p:sldId id="298" r:id="rId33"/>
    <p:sldId id="299" r:id="rId34"/>
    <p:sldId id="300" r:id="rId35"/>
    <p:sldId id="301" r:id="rId36"/>
    <p:sldId id="302" r:id="rId37"/>
    <p:sldId id="303"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Lst>
  <p:sldSz cx="9144000" cy="6858000" type="screen4x3"/>
  <p:notesSz cx="6781800" cy="90678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79" autoAdjust="0"/>
    <p:restoredTop sz="93667" autoAdjust="0"/>
  </p:normalViewPr>
  <p:slideViewPr>
    <p:cSldViewPr>
      <p:cViewPr varScale="1">
        <p:scale>
          <a:sx n="81" d="100"/>
          <a:sy n="81" d="100"/>
        </p:scale>
        <p:origin x="-153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a:defRPr/>
            </a:pPr>
            <a:fld id="{6C0B2638-3639-47F1-9D54-67A7927AC3D4}" type="datetimeFigureOut">
              <a:rPr lang="el-GR" smtClean="0"/>
              <a:pPr>
                <a:defRPr/>
              </a:pPr>
              <a:t>8/6/2025</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4F08BB1D-D326-4C85-BC72-78C56D9A802D}"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fld id="{0CBEF368-9B1D-4848-9B6D-AAD24F363AD1}" type="datetimeFigureOut">
              <a:rPr lang="el-GR" smtClean="0"/>
              <a:pPr>
                <a:defRPr/>
              </a:pPr>
              <a:t>8/6/2025</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7806C71B-DC2B-412C-9076-F9E9B71DD248}"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fld id="{50D98D23-18FC-4676-A21B-F748CB9FD22A}" type="datetimeFigureOut">
              <a:rPr lang="el-GR" smtClean="0"/>
              <a:pPr>
                <a:defRPr/>
              </a:pPr>
              <a:t>8/6/2025</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1FE4A867-86C5-42B8-8C4D-C6B1E7E7650D}"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fld id="{5DBE24B3-C947-44ED-8A3D-ED908FB365ED}" type="datetimeFigureOut">
              <a:rPr lang="el-GR" smtClean="0"/>
              <a:pPr>
                <a:defRPr/>
              </a:pPr>
              <a:t>8/6/2025</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51C731C8-4545-4292-A00E-47B213638B1F}"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6DAC201E-E390-4841-BE97-50A0F2937534}" type="datetimeFigureOut">
              <a:rPr lang="el-GR" smtClean="0"/>
              <a:pPr>
                <a:defRPr/>
              </a:pPr>
              <a:t>8/6/2025</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9B83264B-92F7-4A16-8F05-156153F502E8}"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a:defRPr/>
            </a:pPr>
            <a:fld id="{1200B02B-577D-47C5-BDB2-4B211A88F657}" type="datetimeFigureOut">
              <a:rPr lang="el-GR" smtClean="0"/>
              <a:pPr>
                <a:defRPr/>
              </a:pPr>
              <a:t>8/6/2025</a:t>
            </a:fld>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344CE754-8550-4D6B-9CC5-9B664925CB71}"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a:defRPr/>
            </a:pPr>
            <a:fld id="{23AA11BE-7510-4960-BAEB-5C9A13D85703}" type="datetimeFigureOut">
              <a:rPr lang="el-GR" smtClean="0"/>
              <a:pPr>
                <a:defRPr/>
              </a:pPr>
              <a:t>8/6/2025</a:t>
            </a:fld>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703E69D3-A410-4C50-B8A6-135FD274A755}"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a:defRPr/>
            </a:pPr>
            <a:fld id="{329784DB-6A39-4B8C-8ADB-47CCD2456621}" type="datetimeFigureOut">
              <a:rPr lang="el-GR" smtClean="0"/>
              <a:pPr>
                <a:defRPr/>
              </a:pPr>
              <a:t>8/6/2025</a:t>
            </a:fld>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8F2C6364-289E-4E78-8DB7-FA87788EC81E}"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1D964D10-70FB-444E-A42B-2E28E41756A7}" type="datetimeFigureOut">
              <a:rPr lang="el-GR" smtClean="0"/>
              <a:pPr>
                <a:defRPr/>
              </a:pPr>
              <a:t>8/6/2025</a:t>
            </a:fld>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E5D3ABAE-11BF-49E8-A4BC-0B54BFFC247B}"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7DC5C01A-496B-4370-ADFE-794FC7FF9F98}" type="datetimeFigureOut">
              <a:rPr lang="el-GR" smtClean="0"/>
              <a:pPr>
                <a:defRPr/>
              </a:pPr>
              <a:t>8/6/2025</a:t>
            </a:fld>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26FF0E10-2A4D-459D-B642-B34DCBD9147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9584B1E5-6A0C-4862-9F1F-83EA97AD3F1E}" type="datetimeFigureOut">
              <a:rPr lang="el-GR" smtClean="0"/>
              <a:pPr>
                <a:defRPr/>
              </a:pPr>
              <a:t>8/6/2025</a:t>
            </a:fld>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C1907593-B6F8-405A-9BB9-9D58BAA3855E}"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239AD3-A08D-4040-B0A3-9EBB042CA166}" type="datetimeFigureOut">
              <a:rPr lang="el-GR" smtClean="0"/>
              <a:pPr>
                <a:defRPr/>
              </a:pPr>
              <a:t>8/6/2025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3DC70C-8B26-4E81-A902-9DBC85F07CC8}"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2339975" y="122238"/>
            <a:ext cx="6665913" cy="785812"/>
          </a:xfrm>
          <a:prstGeom prst="rect">
            <a:avLst/>
          </a:prstGeom>
        </p:spPr>
        <p:txBody>
          <a:bodyPr anchor="b">
            <a:normAutofit/>
          </a:bodyPr>
          <a:lstStyle/>
          <a:p>
            <a:pPr algn="r" fontAlgn="auto">
              <a:spcAft>
                <a:spcPts val="0"/>
              </a:spcAft>
              <a:defRPr/>
            </a:pPr>
            <a:r>
              <a:rPr lang="el-GR" sz="3200" b="1" cap="small" dirty="0">
                <a:solidFill>
                  <a:schemeClr val="tx2"/>
                </a:solidFill>
                <a:latin typeface="Calibri" pitchFamily="34" charset="0"/>
                <a:ea typeface="+mj-ea"/>
                <a:cs typeface="+mj-cs"/>
              </a:rPr>
              <a:t>ΟΙ ΑΡΧΑΙΟΙ ΕΛΛΗΝΕΣ </a:t>
            </a:r>
          </a:p>
        </p:txBody>
      </p:sp>
      <p:sp>
        <p:nvSpPr>
          <p:cNvPr id="9" name="2 - Θέση περιεχομένου"/>
          <p:cNvSpPr txBox="1">
            <a:spLocks/>
          </p:cNvSpPr>
          <p:nvPr/>
        </p:nvSpPr>
        <p:spPr bwMode="auto">
          <a:xfrm>
            <a:off x="714348" y="1341438"/>
            <a:ext cx="8215340" cy="48006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None/>
              <a:defRPr/>
            </a:pPr>
            <a:r>
              <a:rPr lang="el-GR" sz="2400" b="1" dirty="0">
                <a:solidFill>
                  <a:schemeClr val="tx2"/>
                </a:solidFill>
                <a:latin typeface="Calibri" pitchFamily="34" charset="0"/>
                <a:cs typeface="+mn-cs"/>
              </a:rPr>
              <a:t>Από τους προϊστορικούς χρόνους </a:t>
            </a:r>
          </a:p>
          <a:p>
            <a:pPr>
              <a:spcBef>
                <a:spcPts val="600"/>
              </a:spcBef>
              <a:buClr>
                <a:schemeClr val="accent1"/>
              </a:buClr>
              <a:buSzPct val="70000"/>
              <a:buFont typeface="Wingdings" pitchFamily="2" charset="2"/>
              <a:buNone/>
              <a:defRPr/>
            </a:pPr>
            <a:r>
              <a:rPr lang="el-GR" sz="2400" b="1" dirty="0">
                <a:solidFill>
                  <a:schemeClr val="tx2"/>
                </a:solidFill>
                <a:latin typeface="Calibri" pitchFamily="34" charset="0"/>
                <a:cs typeface="+mn-cs"/>
              </a:rPr>
              <a:t>έως και τον Μ. Αλέξανδρο</a:t>
            </a:r>
          </a:p>
        </p:txBody>
      </p:sp>
      <p:sp>
        <p:nvSpPr>
          <p:cNvPr id="8197" name="3 - TextBox"/>
          <p:cNvSpPr txBox="1">
            <a:spLocks noChangeArrowheads="1"/>
          </p:cNvSpPr>
          <p:nvPr/>
        </p:nvSpPr>
        <p:spPr bwMode="auto">
          <a:xfrm>
            <a:off x="2428875" y="2500313"/>
            <a:ext cx="6286500" cy="3324225"/>
          </a:xfrm>
          <a:prstGeom prst="rect">
            <a:avLst/>
          </a:prstGeom>
          <a:noFill/>
          <a:ln w="9525">
            <a:noFill/>
            <a:miter lim="800000"/>
            <a:headEnd/>
            <a:tailEnd/>
          </a:ln>
        </p:spPr>
        <p:txBody>
          <a:bodyPr>
            <a:spAutoFit/>
          </a:bodyPr>
          <a:lstStyle/>
          <a:p>
            <a:pPr marL="342900" indent="-342900">
              <a:lnSpc>
                <a:spcPct val="150000"/>
              </a:lnSpc>
            </a:pPr>
            <a:r>
              <a:rPr lang="el-GR" sz="2000" dirty="0">
                <a:latin typeface="Calibri" pitchFamily="34" charset="0"/>
              </a:rPr>
              <a:t>1. Ελληνική Προϊστορία: </a:t>
            </a:r>
          </a:p>
          <a:p>
            <a:pPr marL="342900" indent="-342900">
              <a:lnSpc>
                <a:spcPct val="150000"/>
              </a:lnSpc>
            </a:pPr>
            <a:r>
              <a:rPr lang="el-GR" sz="2000" dirty="0">
                <a:latin typeface="Calibri" pitchFamily="34" charset="0"/>
              </a:rPr>
              <a:t>	- Οι </a:t>
            </a:r>
            <a:r>
              <a:rPr lang="el-GR" sz="2000" dirty="0" err="1">
                <a:latin typeface="Calibri" pitchFamily="34" charset="0"/>
              </a:rPr>
              <a:t>Αιγαιακοί</a:t>
            </a:r>
            <a:r>
              <a:rPr lang="el-GR" sz="2000" dirty="0">
                <a:latin typeface="Calibri" pitchFamily="34" charset="0"/>
              </a:rPr>
              <a:t> πολιτισμοί</a:t>
            </a:r>
          </a:p>
          <a:p>
            <a:pPr marL="342900" indent="-342900">
              <a:lnSpc>
                <a:spcPct val="150000"/>
              </a:lnSpc>
            </a:pPr>
            <a:r>
              <a:rPr lang="el-GR" sz="2000" dirty="0">
                <a:latin typeface="Calibri" pitchFamily="34" charset="0"/>
              </a:rPr>
              <a:t>	- Ο Μυκηναϊκός πολιτισμός</a:t>
            </a:r>
          </a:p>
          <a:p>
            <a:pPr marL="342900" indent="-342900">
              <a:lnSpc>
                <a:spcPct val="150000"/>
              </a:lnSpc>
            </a:pPr>
            <a:r>
              <a:rPr lang="el-GR" sz="2000" dirty="0">
                <a:latin typeface="Calibri" pitchFamily="34" charset="0"/>
              </a:rPr>
              <a:t>2. Η αρχαία Ελλάδα (από το 1100 ως το 323 </a:t>
            </a:r>
            <a:r>
              <a:rPr lang="el-GR" sz="2000" dirty="0" err="1">
                <a:latin typeface="Calibri" pitchFamily="34" charset="0"/>
              </a:rPr>
              <a:t>π.Χ.</a:t>
            </a:r>
            <a:r>
              <a:rPr lang="el-GR" sz="2000" dirty="0">
                <a:latin typeface="Calibri" pitchFamily="34" charset="0"/>
              </a:rPr>
              <a:t>)</a:t>
            </a:r>
            <a:endParaRPr lang="en-US" sz="2000" dirty="0">
              <a:latin typeface="Calibri" pitchFamily="34" charset="0"/>
            </a:endParaRPr>
          </a:p>
          <a:p>
            <a:pPr marL="342900" indent="-342900">
              <a:lnSpc>
                <a:spcPct val="150000"/>
              </a:lnSpc>
            </a:pPr>
            <a:r>
              <a:rPr lang="en-US" sz="2000" dirty="0">
                <a:latin typeface="Calibri" pitchFamily="34" charset="0"/>
              </a:rPr>
              <a:t>	-</a:t>
            </a:r>
            <a:r>
              <a:rPr lang="el-GR" sz="2000" dirty="0">
                <a:latin typeface="Calibri" pitchFamily="34" charset="0"/>
              </a:rPr>
              <a:t> Ομηρική εποχή (1100-750 </a:t>
            </a:r>
            <a:r>
              <a:rPr lang="el-GR" sz="2000" dirty="0" err="1">
                <a:latin typeface="Calibri" pitchFamily="34" charset="0"/>
              </a:rPr>
              <a:t>π.Χ.</a:t>
            </a:r>
            <a:r>
              <a:rPr lang="el-GR" sz="2000" dirty="0">
                <a:latin typeface="Calibri" pitchFamily="34" charset="0"/>
              </a:rPr>
              <a:t>)</a:t>
            </a:r>
          </a:p>
          <a:p>
            <a:pPr marL="342900" indent="-342900">
              <a:lnSpc>
                <a:spcPct val="150000"/>
              </a:lnSpc>
            </a:pPr>
            <a:r>
              <a:rPr lang="el-GR" sz="2000" dirty="0">
                <a:latin typeface="Calibri" pitchFamily="34" charset="0"/>
              </a:rPr>
              <a:t>	-</a:t>
            </a:r>
            <a:r>
              <a:rPr lang="el-GR" sz="2000" dirty="0">
                <a:solidFill>
                  <a:srgbClr val="002060"/>
                </a:solidFill>
                <a:latin typeface="Calibri" pitchFamily="34" charset="0"/>
              </a:rPr>
              <a:t> </a:t>
            </a:r>
            <a:r>
              <a:rPr lang="el-GR" sz="2000" dirty="0">
                <a:latin typeface="Calibri" pitchFamily="34" charset="0"/>
              </a:rPr>
              <a:t>Αρχαϊκή εποχή (750-480 </a:t>
            </a:r>
            <a:r>
              <a:rPr lang="el-GR" sz="2000" dirty="0" err="1">
                <a:latin typeface="Calibri" pitchFamily="34" charset="0"/>
              </a:rPr>
              <a:t>π.Χ.</a:t>
            </a:r>
            <a:r>
              <a:rPr lang="el-GR" sz="2000" dirty="0">
                <a:latin typeface="Calibri" pitchFamily="34" charset="0"/>
              </a:rPr>
              <a:t>)</a:t>
            </a:r>
          </a:p>
          <a:p>
            <a:pPr marL="342900" indent="-342900">
              <a:lnSpc>
                <a:spcPct val="150000"/>
              </a:lnSpc>
            </a:pPr>
            <a:r>
              <a:rPr lang="el-GR" sz="2000" dirty="0">
                <a:latin typeface="Calibri" pitchFamily="34" charset="0"/>
              </a:rPr>
              <a:t>	- </a:t>
            </a:r>
            <a:r>
              <a:rPr lang="el-GR" sz="2000" b="1" dirty="0">
                <a:solidFill>
                  <a:srgbClr val="002060"/>
                </a:solidFill>
                <a:latin typeface="Calibri" pitchFamily="34" charset="0"/>
              </a:rPr>
              <a:t>Κλασική εποχή (480-323 </a:t>
            </a:r>
            <a:r>
              <a:rPr lang="el-GR" sz="2000" b="1" dirty="0" err="1">
                <a:solidFill>
                  <a:srgbClr val="002060"/>
                </a:solidFill>
                <a:latin typeface="Calibri" pitchFamily="34" charset="0"/>
              </a:rPr>
              <a:t>π.Χ.</a:t>
            </a:r>
            <a:r>
              <a:rPr lang="el-GR" sz="2000" b="1" dirty="0">
                <a:solidFill>
                  <a:srgbClr val="002060"/>
                </a:solidFill>
                <a:latin typeface="Calibri" pitchFamily="34" charset="0"/>
              </a:rPr>
              <a:t>)</a:t>
            </a:r>
          </a:p>
        </p:txBody>
      </p:sp>
      <p:pic>
        <p:nvPicPr>
          <p:cNvPr id="12" name="11 - Εικόνα" descr="εξηκίας.jpg"/>
          <p:cNvPicPr>
            <a:picLocks noChangeAspect="1"/>
          </p:cNvPicPr>
          <p:nvPr/>
        </p:nvPicPr>
        <p:blipFill>
          <a:blip r:embed="rId2" cstate="print"/>
          <a:stretch>
            <a:fillRect/>
          </a:stretch>
        </p:blipFill>
        <p:spPr>
          <a:xfrm>
            <a:off x="6357950" y="1643050"/>
            <a:ext cx="2200275" cy="20764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643998" cy="1143000"/>
          </a:xfrm>
        </p:spPr>
        <p:txBody>
          <a:bodyPr>
            <a:noAutofit/>
          </a:bodyPr>
          <a:lstStyle/>
          <a:p>
            <a:r>
              <a:rPr lang="el-GR" sz="2800" dirty="0" smtClean="0"/>
              <a:t>Κατάλογοι φόρου αθηναϊκής συμμαχίας: για να δείτε τις φορολογικές περιφέρειες επισκεφθείτε τον σύνδεσμο: </a:t>
            </a:r>
            <a:r>
              <a:rPr lang="en-US" sz="2800" u="sng" dirty="0" smtClean="0"/>
              <a:t>http://photodentro.edu.gr/v/item/ds/8521/9513</a:t>
            </a:r>
            <a:endParaRPr lang="el-GR" sz="2800" u="sng" dirty="0"/>
          </a:p>
        </p:txBody>
      </p:sp>
      <p:pic>
        <p:nvPicPr>
          <p:cNvPr id="4" name="3 - Θέση περιεχομένου" descr="foroi.jpg"/>
          <p:cNvPicPr>
            <a:picLocks noChangeAspect="1"/>
          </p:cNvPicPr>
          <p:nvPr/>
        </p:nvPicPr>
        <p:blipFill>
          <a:blip r:embed="rId2" cstate="print"/>
          <a:stretch>
            <a:fillRect/>
          </a:stretch>
        </p:blipFill>
        <p:spPr>
          <a:xfrm>
            <a:off x="571472" y="2571744"/>
            <a:ext cx="3923928" cy="2991995"/>
          </a:xfrm>
          <a:prstGeom prst="rect">
            <a:avLst/>
          </a:prstGeom>
        </p:spPr>
      </p:pic>
      <p:pic>
        <p:nvPicPr>
          <p:cNvPr id="5" name="4 - Εικόνα" descr="121_Tselekas.jpg"/>
          <p:cNvPicPr>
            <a:picLocks noChangeAspect="1"/>
          </p:cNvPicPr>
          <p:nvPr/>
        </p:nvPicPr>
        <p:blipFill>
          <a:blip r:embed="rId3" cstate="print"/>
          <a:stretch>
            <a:fillRect/>
          </a:stretch>
        </p:blipFill>
        <p:spPr>
          <a:xfrm>
            <a:off x="5072066" y="1928802"/>
            <a:ext cx="3459234" cy="47355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upload.wikimedia.org/wikipedia/commons/thumb/4/40/Map_athenian_empire_431_BC-el.svg/800px-Map_athenian_empire_431_BC-el.svg.png"/>
          <p:cNvPicPr>
            <a:picLocks noChangeAspect="1" noChangeArrowheads="1"/>
          </p:cNvPicPr>
          <p:nvPr/>
        </p:nvPicPr>
        <p:blipFill>
          <a:blip r:embed="rId2"/>
          <a:srcRect/>
          <a:stretch>
            <a:fillRect/>
          </a:stretch>
        </p:blipFill>
        <p:spPr bwMode="auto">
          <a:xfrm>
            <a:off x="0" y="-1"/>
            <a:ext cx="9143999"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Θουκυδίδης Α΄ 98</a:t>
            </a:r>
            <a:endParaRPr lang="el-GR" dirty="0"/>
          </a:p>
        </p:txBody>
      </p:sp>
      <p:sp>
        <p:nvSpPr>
          <p:cNvPr id="3" name="2 - Θέση περιεχομένου"/>
          <p:cNvSpPr>
            <a:spLocks noGrp="1"/>
          </p:cNvSpPr>
          <p:nvPr>
            <p:ph idx="1"/>
          </p:nvPr>
        </p:nvSpPr>
        <p:spPr>
          <a:xfrm>
            <a:off x="285720" y="1000108"/>
            <a:ext cx="8401080" cy="5643602"/>
          </a:xfrm>
        </p:spPr>
        <p:txBody>
          <a:bodyPr>
            <a:normAutofit fontScale="62500" lnSpcReduction="20000"/>
          </a:bodyPr>
          <a:lstStyle/>
          <a:p>
            <a:pPr marL="0" indent="0" algn="just">
              <a:lnSpc>
                <a:spcPct val="170000"/>
              </a:lnSpc>
              <a:buNone/>
            </a:pPr>
            <a:r>
              <a:rPr lang="el-GR" dirty="0" smtClean="0"/>
              <a:t>Υπό την </a:t>
            </a:r>
            <a:r>
              <a:rPr lang="el-GR" dirty="0" err="1" smtClean="0"/>
              <a:t>αρχηγίαν</a:t>
            </a:r>
            <a:r>
              <a:rPr lang="el-GR" dirty="0" smtClean="0"/>
              <a:t> του Κίμωνος, υιού του </a:t>
            </a:r>
            <a:r>
              <a:rPr lang="el-GR" dirty="0" err="1" smtClean="0"/>
              <a:t>Μιλτιάδου</a:t>
            </a:r>
            <a:r>
              <a:rPr lang="el-GR" dirty="0" smtClean="0"/>
              <a:t>, οι Αθηναίοι </a:t>
            </a:r>
            <a:r>
              <a:rPr lang="el-GR" dirty="0" err="1" smtClean="0"/>
              <a:t>εκυρίευσαν</a:t>
            </a:r>
            <a:r>
              <a:rPr lang="el-GR" dirty="0" smtClean="0"/>
              <a:t> πρώτον διά πολιορκίας την επί του Στρυμόνος </a:t>
            </a:r>
            <a:r>
              <a:rPr lang="el-GR" dirty="0" err="1" smtClean="0"/>
              <a:t>Ηιόνα</a:t>
            </a:r>
            <a:r>
              <a:rPr lang="el-GR" dirty="0" smtClean="0"/>
              <a:t>, την οποίαν κατείχαν οι </a:t>
            </a:r>
            <a:r>
              <a:rPr lang="el-GR" dirty="0" err="1" smtClean="0"/>
              <a:t>Πέρσαι</a:t>
            </a:r>
            <a:r>
              <a:rPr lang="el-GR" dirty="0" smtClean="0"/>
              <a:t>, και </a:t>
            </a:r>
            <a:r>
              <a:rPr lang="el-GR" dirty="0" err="1" smtClean="0"/>
              <a:t>εξηνδραπόδισαν</a:t>
            </a:r>
            <a:r>
              <a:rPr lang="el-GR" dirty="0" smtClean="0"/>
              <a:t> τους κατοίκους της. Την ιδίαν </a:t>
            </a:r>
            <a:r>
              <a:rPr lang="el-GR" dirty="0" err="1" smtClean="0"/>
              <a:t>τύχην</a:t>
            </a:r>
            <a:r>
              <a:rPr lang="el-GR" dirty="0" smtClean="0"/>
              <a:t> </a:t>
            </a:r>
            <a:r>
              <a:rPr lang="el-GR" dirty="0" err="1" smtClean="0"/>
              <a:t>ηκολούθησεν</a:t>
            </a:r>
            <a:r>
              <a:rPr lang="el-GR" dirty="0" smtClean="0"/>
              <a:t> έπειτα και η Σκύρος, νήσος του Αιγαίου πελάγους, την οποίαν </a:t>
            </a:r>
            <a:r>
              <a:rPr lang="el-GR" dirty="0" err="1" smtClean="0"/>
              <a:t>εκατοίκουν</a:t>
            </a:r>
            <a:r>
              <a:rPr lang="el-GR" dirty="0" smtClean="0"/>
              <a:t> Δόλοπες, και την οποίαν μετά τούτο </a:t>
            </a:r>
            <a:r>
              <a:rPr lang="el-GR" dirty="0" err="1" smtClean="0"/>
              <a:t>απώκισαν</a:t>
            </a:r>
            <a:r>
              <a:rPr lang="el-GR" dirty="0" smtClean="0"/>
              <a:t> οι ίδιοι οι Αθηναίοι. Ακολούθως περιήλθαν εις </a:t>
            </a:r>
            <a:r>
              <a:rPr lang="el-GR" dirty="0" err="1" smtClean="0"/>
              <a:t>πόλεμον</a:t>
            </a:r>
            <a:r>
              <a:rPr lang="el-GR" dirty="0" smtClean="0"/>
              <a:t> προς τους </a:t>
            </a:r>
            <a:r>
              <a:rPr lang="el-GR" dirty="0" err="1" smtClean="0"/>
              <a:t>Καρυστίους</a:t>
            </a:r>
            <a:r>
              <a:rPr lang="el-GR" dirty="0" smtClean="0"/>
              <a:t>, ενώ οι λοιποί </a:t>
            </a:r>
            <a:r>
              <a:rPr lang="el-GR" dirty="0" err="1" smtClean="0"/>
              <a:t>Ευβοείς</a:t>
            </a:r>
            <a:r>
              <a:rPr lang="el-GR" dirty="0" smtClean="0"/>
              <a:t> παρέμειναν ουδέτεροι, και με τον καιρόν οι </a:t>
            </a:r>
            <a:r>
              <a:rPr lang="el-GR" dirty="0" err="1" smtClean="0"/>
              <a:t>Καρύστιοι</a:t>
            </a:r>
            <a:r>
              <a:rPr lang="el-GR" dirty="0" smtClean="0"/>
              <a:t> παρεδόθησαν διά συνθήκης. Μετά ταύτα </a:t>
            </a:r>
            <a:r>
              <a:rPr lang="el-GR" dirty="0" err="1" smtClean="0"/>
              <a:t>επολέμησαν</a:t>
            </a:r>
            <a:r>
              <a:rPr lang="el-GR" dirty="0" smtClean="0"/>
              <a:t> προς τους </a:t>
            </a:r>
            <a:r>
              <a:rPr lang="el-GR" dirty="0" err="1" smtClean="0"/>
              <a:t>Ναξίους</a:t>
            </a:r>
            <a:r>
              <a:rPr lang="el-GR" dirty="0" smtClean="0"/>
              <a:t>, οι οποίοι </a:t>
            </a:r>
            <a:r>
              <a:rPr lang="el-GR" dirty="0" err="1" smtClean="0"/>
              <a:t>επανεστάτησαν</a:t>
            </a:r>
            <a:r>
              <a:rPr lang="el-GR" dirty="0" smtClean="0"/>
              <a:t> εναντίον των, και τους </a:t>
            </a:r>
            <a:r>
              <a:rPr lang="el-GR" dirty="0" err="1" smtClean="0"/>
              <a:t>ηνάγκασαν</a:t>
            </a:r>
            <a:r>
              <a:rPr lang="el-GR" dirty="0" smtClean="0"/>
              <a:t> διά πολιορκίας να παραδοθούν. </a:t>
            </a:r>
            <a:r>
              <a:rPr lang="el-GR" dirty="0" err="1" smtClean="0"/>
              <a:t>Υπήρξεν</a:t>
            </a:r>
            <a:r>
              <a:rPr lang="el-GR" dirty="0" smtClean="0"/>
              <a:t>, άλλωστε, η Νάξος η πρώτη σύμμαχος πόλις, η οποία, εναντίον του ομοσπονδιακού καθεστώτος, </a:t>
            </a:r>
            <a:r>
              <a:rPr lang="el-GR" dirty="0" err="1" smtClean="0"/>
              <a:t>εστερήθη</a:t>
            </a:r>
            <a:r>
              <a:rPr lang="el-GR" dirty="0" smtClean="0"/>
              <a:t> της αυτονομίας της. Βραδύτερον όμως και </a:t>
            </a:r>
            <a:r>
              <a:rPr lang="el-GR" dirty="0" err="1" smtClean="0"/>
              <a:t>άλλαι</a:t>
            </a:r>
            <a:r>
              <a:rPr lang="el-GR" dirty="0" smtClean="0"/>
              <a:t> έπαθαν το ίδιον με τον ένα ή τον άλλον τρόπον.</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200px-KimonSculpture.jpg"/>
          <p:cNvPicPr>
            <a:picLocks noGrp="1" noChangeAspect="1"/>
          </p:cNvPicPr>
          <p:nvPr>
            <p:ph idx="1"/>
          </p:nvPr>
        </p:nvPicPr>
        <p:blipFill>
          <a:blip r:embed="rId2" cstate="print"/>
          <a:stretch>
            <a:fillRect/>
          </a:stretch>
        </p:blipFill>
        <p:spPr>
          <a:xfrm>
            <a:off x="251520" y="692696"/>
            <a:ext cx="1964944" cy="2952328"/>
          </a:xfrm>
        </p:spPr>
      </p:pic>
      <p:sp>
        <p:nvSpPr>
          <p:cNvPr id="3" name="2 - Τίτλος"/>
          <p:cNvSpPr>
            <a:spLocks noGrp="1"/>
          </p:cNvSpPr>
          <p:nvPr>
            <p:ph type="title"/>
          </p:nvPr>
        </p:nvSpPr>
        <p:spPr>
          <a:xfrm>
            <a:off x="914400" y="260648"/>
            <a:ext cx="8229600" cy="360040"/>
          </a:xfrm>
        </p:spPr>
        <p:txBody>
          <a:bodyPr>
            <a:noAutofit/>
          </a:bodyPr>
          <a:lstStyle/>
          <a:p>
            <a:pPr algn="ctr"/>
            <a:r>
              <a:rPr lang="el-GR" sz="3200" dirty="0" smtClean="0"/>
              <a:t>Κίμων ο </a:t>
            </a:r>
            <a:r>
              <a:rPr lang="el-GR" sz="3200" dirty="0" err="1" smtClean="0"/>
              <a:t>Μιλτιάδου</a:t>
            </a:r>
            <a:endParaRPr lang="el-GR" sz="3200" dirty="0"/>
          </a:p>
        </p:txBody>
      </p:sp>
      <p:sp>
        <p:nvSpPr>
          <p:cNvPr id="5" name="4 - TextBox"/>
          <p:cNvSpPr txBox="1"/>
          <p:nvPr/>
        </p:nvSpPr>
        <p:spPr>
          <a:xfrm>
            <a:off x="2267744" y="548680"/>
            <a:ext cx="6876256" cy="7325082"/>
          </a:xfrm>
          <a:prstGeom prst="rect">
            <a:avLst/>
          </a:prstGeom>
          <a:noFill/>
        </p:spPr>
        <p:txBody>
          <a:bodyPr wrap="square" rtlCol="0">
            <a:spAutoFit/>
          </a:bodyPr>
          <a:lstStyle/>
          <a:p>
            <a:pPr>
              <a:lnSpc>
                <a:spcPct val="150000"/>
              </a:lnSpc>
            </a:pPr>
            <a:r>
              <a:rPr lang="el-GR" sz="2000" u="sng" dirty="0" smtClean="0"/>
              <a:t>Εκστρατείες και δράση</a:t>
            </a:r>
            <a:r>
              <a:rPr lang="el-GR" sz="2000" dirty="0" smtClean="0"/>
              <a:t>:</a:t>
            </a:r>
          </a:p>
          <a:p>
            <a:pPr>
              <a:lnSpc>
                <a:spcPct val="150000"/>
              </a:lnSpc>
            </a:pPr>
            <a:r>
              <a:rPr lang="el-GR" sz="2000" dirty="0" smtClean="0"/>
              <a:t>475 </a:t>
            </a:r>
            <a:r>
              <a:rPr lang="el-GR" sz="2000" dirty="0" err="1" smtClean="0"/>
              <a:t>π.Χ.</a:t>
            </a:r>
            <a:r>
              <a:rPr lang="el-GR" sz="2000" dirty="0" smtClean="0"/>
              <a:t> εκδίωξη πειρατών από τη Σκύρο</a:t>
            </a:r>
          </a:p>
          <a:p>
            <a:pPr>
              <a:lnSpc>
                <a:spcPct val="150000"/>
              </a:lnSpc>
            </a:pPr>
            <a:r>
              <a:rPr lang="el-GR" sz="2000" dirty="0" smtClean="0"/>
              <a:t>474 – 472 </a:t>
            </a:r>
            <a:r>
              <a:rPr lang="el-GR" sz="2000" dirty="0" err="1" smtClean="0"/>
              <a:t>π.Χ.</a:t>
            </a:r>
            <a:r>
              <a:rPr lang="el-GR" sz="2000" dirty="0" smtClean="0"/>
              <a:t> κατάκτηση Καρύστου</a:t>
            </a:r>
          </a:p>
          <a:p>
            <a:pPr>
              <a:lnSpc>
                <a:spcPct val="150000"/>
              </a:lnSpc>
            </a:pPr>
            <a:r>
              <a:rPr lang="el-GR" sz="2000" dirty="0" smtClean="0"/>
              <a:t>471 </a:t>
            </a:r>
            <a:r>
              <a:rPr lang="el-GR" sz="2000" dirty="0" err="1" smtClean="0"/>
              <a:t>π.Χ.</a:t>
            </a:r>
            <a:r>
              <a:rPr lang="el-GR" sz="2000" dirty="0" smtClean="0"/>
              <a:t> εκστρατεία στο Βυζάντιο – θάνατος Αριστείδη και εξορία Θεμιστοκλέους</a:t>
            </a:r>
          </a:p>
          <a:p>
            <a:pPr>
              <a:lnSpc>
                <a:spcPct val="150000"/>
              </a:lnSpc>
            </a:pPr>
            <a:r>
              <a:rPr lang="el-GR" sz="2000" dirty="0" smtClean="0"/>
              <a:t>470 </a:t>
            </a:r>
            <a:r>
              <a:rPr lang="el-GR" sz="2000" dirty="0" err="1" smtClean="0"/>
              <a:t>π.Χ.</a:t>
            </a:r>
            <a:r>
              <a:rPr lang="el-GR" sz="2000" dirty="0" smtClean="0"/>
              <a:t> </a:t>
            </a:r>
            <a:r>
              <a:rPr lang="el-GR" sz="2000" dirty="0" err="1" smtClean="0"/>
              <a:t>Δορίσκος</a:t>
            </a:r>
            <a:r>
              <a:rPr lang="el-GR" sz="2000" dirty="0" smtClean="0"/>
              <a:t> Θράκης</a:t>
            </a:r>
          </a:p>
          <a:p>
            <a:pPr>
              <a:lnSpc>
                <a:spcPct val="150000"/>
              </a:lnSpc>
            </a:pPr>
            <a:r>
              <a:rPr lang="el-GR" sz="2000" dirty="0" smtClean="0"/>
              <a:t>469 </a:t>
            </a:r>
            <a:r>
              <a:rPr lang="el-GR" sz="2000" dirty="0" err="1" smtClean="0"/>
              <a:t>π.Χ.</a:t>
            </a:r>
            <a:r>
              <a:rPr lang="el-GR" sz="2000" dirty="0" smtClean="0"/>
              <a:t> επαναφορά Νάξου στη συμμαχία</a:t>
            </a:r>
          </a:p>
          <a:p>
            <a:pPr>
              <a:lnSpc>
                <a:spcPct val="150000"/>
              </a:lnSpc>
            </a:pPr>
            <a:r>
              <a:rPr lang="el-GR" sz="2000" dirty="0" smtClean="0"/>
              <a:t>467 </a:t>
            </a:r>
            <a:r>
              <a:rPr lang="el-GR" sz="2000" dirty="0" err="1" smtClean="0"/>
              <a:t>π.Χ.</a:t>
            </a:r>
            <a:r>
              <a:rPr lang="el-GR" sz="2000" dirty="0" smtClean="0"/>
              <a:t> μάχη στον Ευρυμέδοντα ποταμό</a:t>
            </a:r>
          </a:p>
          <a:p>
            <a:pPr>
              <a:lnSpc>
                <a:spcPct val="150000"/>
              </a:lnSpc>
            </a:pPr>
            <a:r>
              <a:rPr lang="el-GR" sz="2000" dirty="0" smtClean="0"/>
              <a:t>465 </a:t>
            </a:r>
            <a:r>
              <a:rPr lang="el-GR" sz="2000" dirty="0" err="1" smtClean="0"/>
              <a:t>π.Χ.</a:t>
            </a:r>
            <a:r>
              <a:rPr lang="el-GR" sz="2000" dirty="0" smtClean="0"/>
              <a:t> Εκστρατεία στην Αμφίπολη – επαναφορά Θάσου στη συμμαχία</a:t>
            </a:r>
          </a:p>
          <a:p>
            <a:pPr>
              <a:lnSpc>
                <a:spcPct val="150000"/>
              </a:lnSpc>
            </a:pPr>
            <a:r>
              <a:rPr lang="el-GR" sz="2000" dirty="0" smtClean="0"/>
              <a:t>462 </a:t>
            </a:r>
            <a:r>
              <a:rPr lang="el-GR" sz="2000" dirty="0" err="1" smtClean="0"/>
              <a:t>π.Χ.</a:t>
            </a:r>
            <a:r>
              <a:rPr lang="el-GR" sz="2000" dirty="0" smtClean="0"/>
              <a:t> Βοήθεια στη Σπάρτη στον πόλεμο κατά των ειλώτων</a:t>
            </a:r>
          </a:p>
          <a:p>
            <a:pPr>
              <a:lnSpc>
                <a:spcPct val="150000"/>
              </a:lnSpc>
            </a:pPr>
            <a:r>
              <a:rPr lang="el-GR" sz="2000" dirty="0" smtClean="0"/>
              <a:t>461 </a:t>
            </a:r>
            <a:r>
              <a:rPr lang="el-GR" sz="2000" dirty="0" err="1" smtClean="0"/>
              <a:t>π.Χ.</a:t>
            </a:r>
            <a:r>
              <a:rPr lang="el-GR" sz="2000" dirty="0" smtClean="0"/>
              <a:t> Εξορία μετά την άνοδο των δημοκρατικών</a:t>
            </a:r>
          </a:p>
          <a:p>
            <a:pPr>
              <a:lnSpc>
                <a:spcPct val="150000"/>
              </a:lnSpc>
            </a:pPr>
            <a:endParaRPr lang="el-GR" sz="2000" dirty="0" smtClean="0"/>
          </a:p>
          <a:p>
            <a:pPr>
              <a:lnSpc>
                <a:spcPct val="150000"/>
              </a:lnSpc>
            </a:pPr>
            <a:endParaRPr lang="el-GR" sz="2000" dirty="0" smtClean="0"/>
          </a:p>
          <a:p>
            <a:endParaRPr lang="el-GR" sz="2000" dirty="0"/>
          </a:p>
        </p:txBody>
      </p:sp>
      <p:pic>
        <p:nvPicPr>
          <p:cNvPr id="6" name="5 - Εικόνα" descr="αρχείο λήψης.jpg"/>
          <p:cNvPicPr>
            <a:picLocks noChangeAspect="1"/>
          </p:cNvPicPr>
          <p:nvPr/>
        </p:nvPicPr>
        <p:blipFill>
          <a:blip r:embed="rId3" cstate="print"/>
          <a:stretch>
            <a:fillRect/>
          </a:stretch>
        </p:blipFill>
        <p:spPr>
          <a:xfrm>
            <a:off x="251520" y="4077072"/>
            <a:ext cx="1895978" cy="11967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κστρατείες κίμωνος.jpg"/>
          <p:cNvPicPr>
            <a:picLocks noChangeAspect="1"/>
          </p:cNvPicPr>
          <p:nvPr/>
        </p:nvPicPr>
        <p:blipFill>
          <a:blip r:embed="rId2"/>
          <a:stretch>
            <a:fillRect/>
          </a:stretch>
        </p:blipFill>
        <p:spPr>
          <a:xfrm>
            <a:off x="600668" y="857232"/>
            <a:ext cx="7862272" cy="5572163"/>
          </a:xfrm>
          <a:prstGeom prst="rect">
            <a:avLst/>
          </a:prstGeom>
          <a:ln>
            <a:noFill/>
          </a:ln>
          <a:effectLst>
            <a:outerShdw blurRad="292100" dist="139700" dir="2700000" algn="tl" rotWithShape="0">
              <a:srgbClr val="333333">
                <a:alpha val="65000"/>
              </a:srgbClr>
            </a:outerShdw>
          </a:effectLst>
        </p:spPr>
      </p:pic>
      <p:sp>
        <p:nvSpPr>
          <p:cNvPr id="6"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δηλιακή συμμαχία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sz="2700" b="1" dirty="0" err="1" smtClean="0"/>
              <a:t>Aνδοκίδης</a:t>
            </a:r>
            <a:r>
              <a:rPr lang="el-GR" sz="2700" b="1" dirty="0" smtClean="0"/>
              <a:t>, </a:t>
            </a:r>
            <a:r>
              <a:rPr lang="el-GR" sz="2700" b="1" i="1" dirty="0" smtClean="0"/>
              <a:t>Περί της προς Λακεδαιμονίους Ειρήνης</a:t>
            </a:r>
            <a:r>
              <a:rPr lang="el-GR" sz="2700" b="1" dirty="0" smtClean="0"/>
              <a:t> 37-38:</a:t>
            </a:r>
            <a:endParaRPr lang="el-GR" dirty="0"/>
          </a:p>
        </p:txBody>
      </p:sp>
      <p:sp>
        <p:nvSpPr>
          <p:cNvPr id="3" name="2 - Θέση περιεχομένου"/>
          <p:cNvSpPr>
            <a:spLocks noGrp="1"/>
          </p:cNvSpPr>
          <p:nvPr>
            <p:ph idx="1"/>
          </p:nvPr>
        </p:nvSpPr>
        <p:spPr>
          <a:xfrm>
            <a:off x="357158" y="1000108"/>
            <a:ext cx="8329642" cy="5126055"/>
          </a:xfrm>
        </p:spPr>
        <p:txBody>
          <a:bodyPr>
            <a:normAutofit fontScale="70000" lnSpcReduction="20000"/>
          </a:bodyPr>
          <a:lstStyle/>
          <a:p>
            <a:pPr algn="just">
              <a:lnSpc>
                <a:spcPct val="170000"/>
              </a:lnSpc>
              <a:buNone/>
            </a:pPr>
            <a:r>
              <a:rPr lang="el-GR" dirty="0" smtClean="0"/>
              <a:t/>
            </a:r>
            <a:br>
              <a:rPr lang="el-GR" dirty="0" smtClean="0"/>
            </a:br>
            <a:r>
              <a:rPr lang="el-GR" dirty="0" smtClean="0"/>
              <a:t>37. Υπήρξε λοιπόν κάποτε εποχή, πολίτες Αθηναίοι, που δεν είχαμε ούτε πλοία ούτε τείχη, ενώ, όταν τα αποκτήσαμε, άρχισε η ευτυχία μας. Αν λοιπόν την επιθυμείτε και τώρα, αποκτήστε όσα τότε σας την έδωσαν. Απ' αυτά ξεκίνησαν οι πρόγονοί μας και δημιούργησαν για την πόλη μας τόση σπουδαία δύναμη, όση καμία άλλη πόλη δεν απόκτησε ποτέ ως τώρα, άλλοτε με το να πείθουν τους Έλληνες, άλλοτε με το να τους εξαπατούν, άλλοτε με το να τους εξαγοράζουν και άλλοτε με τη βία.</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85861"/>
            <a:ext cx="8229600" cy="4500594"/>
          </a:xfrm>
        </p:spPr>
        <p:txBody>
          <a:bodyPr>
            <a:normAutofit fontScale="70000" lnSpcReduction="20000"/>
          </a:bodyPr>
          <a:lstStyle/>
          <a:p>
            <a:pPr marL="0" indent="17463" algn="just">
              <a:lnSpc>
                <a:spcPct val="170000"/>
              </a:lnSpc>
              <a:buNone/>
            </a:pPr>
            <a:r>
              <a:rPr lang="el-GR" dirty="0" smtClean="0"/>
              <a:t>38. Τους πείσαμε να εγκατασταθούν στην Αθήνα </a:t>
            </a:r>
            <a:r>
              <a:rPr lang="el-GR" dirty="0" err="1" smtClean="0"/>
              <a:t>Ελληνοταμίες</a:t>
            </a:r>
            <a:r>
              <a:rPr lang="el-GR" dirty="0" smtClean="0"/>
              <a:t> για τα κοινά χρήματα, η συγκέντρωση των πλοίων να γίνει στην πόλη μας και όσες πόλεις δεν έχουν πλοία να τους δώσουμε. Εξαπατήσαμε τους </a:t>
            </a:r>
            <a:r>
              <a:rPr lang="el-GR" dirty="0" err="1" smtClean="0"/>
              <a:t>Πελοποννήσιους</a:t>
            </a:r>
            <a:r>
              <a:rPr lang="el-GR" dirty="0" smtClean="0"/>
              <a:t> και χτίσαμε τα τείχη. </a:t>
            </a:r>
            <a:r>
              <a:rPr lang="el-GR" dirty="0" err="1" smtClean="0"/>
              <a:t>Eξαγοράσαμε</a:t>
            </a:r>
            <a:r>
              <a:rPr lang="el-GR" dirty="0" smtClean="0"/>
              <a:t> τους Λακεδαιμονίους ώστε να μην τιμωρηθούμε γι' αυτό. Τέλος, ασκώντας βία στους αντιπάλους, αποκτήσαμε την ηγεμονία της Ελλάδας. Όλα αυτά τα αποκτήσαμε μέσα σε ογδόντα πέντε χρόνια.</a:t>
            </a:r>
            <a:endParaRPr lang="el-GR" dirty="0"/>
          </a:p>
        </p:txBody>
      </p:sp>
      <p:sp>
        <p:nvSpPr>
          <p:cNvPr id="4" name="1 - Τίτλος"/>
          <p:cNvSpPr>
            <a:spLocks noGrp="1"/>
          </p:cNvSpPr>
          <p:nvPr>
            <p:ph type="title"/>
          </p:nvPr>
        </p:nvSpPr>
        <p:spPr>
          <a:xfrm>
            <a:off x="457200" y="274638"/>
            <a:ext cx="8229600" cy="796908"/>
          </a:xfrm>
        </p:spPr>
        <p:txBody>
          <a:bodyPr>
            <a:normAutofit/>
          </a:bodyPr>
          <a:lstStyle/>
          <a:p>
            <a:r>
              <a:rPr lang="el-GR" sz="2400" b="1" dirty="0" err="1" smtClean="0"/>
              <a:t>Aνδοκίδης</a:t>
            </a:r>
            <a:r>
              <a:rPr lang="el-GR" sz="2400" b="1" dirty="0" smtClean="0"/>
              <a:t>, </a:t>
            </a:r>
            <a:r>
              <a:rPr lang="el-GR" sz="2400" b="1" i="1" dirty="0" smtClean="0"/>
              <a:t>Περί της προς Λακεδαιμονίους Ειρήνης</a:t>
            </a:r>
            <a:r>
              <a:rPr lang="el-GR" sz="2400" b="1" dirty="0" smtClean="0"/>
              <a:t> 37-38:</a:t>
            </a:r>
            <a:endParaRPr lang="el-G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elos-Terrace_of_the_Lions-Grethexis-810x505.jpg"/>
          <p:cNvPicPr>
            <a:picLocks noGrp="1" noChangeAspect="1"/>
          </p:cNvPicPr>
          <p:nvPr>
            <p:ph idx="1"/>
          </p:nvPr>
        </p:nvPicPr>
        <p:blipFill>
          <a:blip r:embed="rId2" cstate="print"/>
          <a:stretch>
            <a:fillRect/>
          </a:stretch>
        </p:blipFill>
        <p:spPr>
          <a:xfrm>
            <a:off x="4211960" y="3573016"/>
            <a:ext cx="4625767" cy="2883966"/>
          </a:xfrm>
        </p:spPr>
      </p:pic>
      <p:sp>
        <p:nvSpPr>
          <p:cNvPr id="3" name="2 - Τίτλος"/>
          <p:cNvSpPr>
            <a:spLocks noGrp="1"/>
          </p:cNvSpPr>
          <p:nvPr>
            <p:ph type="title"/>
          </p:nvPr>
        </p:nvSpPr>
        <p:spPr>
          <a:xfrm>
            <a:off x="457200" y="274638"/>
            <a:ext cx="2686040" cy="2940048"/>
          </a:xfrm>
        </p:spPr>
        <p:txBody>
          <a:bodyPr>
            <a:normAutofit/>
          </a:bodyPr>
          <a:lstStyle/>
          <a:p>
            <a:r>
              <a:rPr lang="el-GR" sz="3200" dirty="0" smtClean="0"/>
              <a:t>Η μεταφορά του ταμείου της συμμαχίας</a:t>
            </a:r>
            <a:br>
              <a:rPr lang="el-GR" sz="3200" dirty="0" smtClean="0"/>
            </a:br>
            <a:r>
              <a:rPr lang="el-GR" sz="3200" dirty="0" smtClean="0"/>
              <a:t>454 </a:t>
            </a:r>
            <a:r>
              <a:rPr lang="el-GR" sz="3200" dirty="0" err="1" smtClean="0"/>
              <a:t>π.Χ.</a:t>
            </a:r>
            <a:endParaRPr lang="el-GR" sz="3200" dirty="0"/>
          </a:p>
        </p:txBody>
      </p:sp>
      <p:pic>
        <p:nvPicPr>
          <p:cNvPr id="5" name="4 - Εικόνα" descr="websyrc.jpg"/>
          <p:cNvPicPr>
            <a:picLocks noChangeAspect="1"/>
          </p:cNvPicPr>
          <p:nvPr/>
        </p:nvPicPr>
        <p:blipFill>
          <a:blip r:embed="rId3" cstate="print"/>
          <a:stretch>
            <a:fillRect/>
          </a:stretch>
        </p:blipFill>
        <p:spPr>
          <a:xfrm>
            <a:off x="395536" y="3573016"/>
            <a:ext cx="3500630" cy="2905522"/>
          </a:xfrm>
          <a:prstGeom prst="rect">
            <a:avLst/>
          </a:prstGeom>
        </p:spPr>
      </p:pic>
      <p:pic>
        <p:nvPicPr>
          <p:cNvPr id="6" name="5 - Εικόνα" descr="401ac67fdeb782c60897bd4d8c3a5c59-472.jpg"/>
          <p:cNvPicPr>
            <a:picLocks noChangeAspect="1"/>
          </p:cNvPicPr>
          <p:nvPr/>
        </p:nvPicPr>
        <p:blipFill>
          <a:blip r:embed="rId4" cstate="print"/>
          <a:stretch>
            <a:fillRect/>
          </a:stretch>
        </p:blipFill>
        <p:spPr>
          <a:xfrm>
            <a:off x="3643306" y="642918"/>
            <a:ext cx="5120224" cy="26901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500066"/>
          </a:xfrm>
        </p:spPr>
        <p:txBody>
          <a:bodyPr>
            <a:noAutofit/>
          </a:bodyPr>
          <a:lstStyle/>
          <a:p>
            <a:r>
              <a:rPr lang="el-GR" sz="3200" b="1" dirty="0" smtClean="0"/>
              <a:t>Θουκυδίδης Α΄ 99</a:t>
            </a:r>
            <a:endParaRPr lang="el-GR" sz="3200" b="1" dirty="0"/>
          </a:p>
        </p:txBody>
      </p:sp>
      <p:sp>
        <p:nvSpPr>
          <p:cNvPr id="3" name="2 - Θέση περιεχομένου"/>
          <p:cNvSpPr>
            <a:spLocks noGrp="1"/>
          </p:cNvSpPr>
          <p:nvPr>
            <p:ph idx="1"/>
          </p:nvPr>
        </p:nvSpPr>
        <p:spPr>
          <a:xfrm>
            <a:off x="214282" y="1357298"/>
            <a:ext cx="8715436" cy="5500702"/>
          </a:xfrm>
        </p:spPr>
        <p:txBody>
          <a:bodyPr>
            <a:normAutofit fontScale="47500" lnSpcReduction="20000"/>
          </a:bodyPr>
          <a:lstStyle/>
          <a:p>
            <a:pPr marL="0" indent="17463" algn="just">
              <a:lnSpc>
                <a:spcPct val="170000"/>
              </a:lnSpc>
              <a:buNone/>
            </a:pPr>
            <a:r>
              <a:rPr lang="el-GR" dirty="0" err="1" smtClean="0"/>
              <a:t>Αιτίαι</a:t>
            </a:r>
            <a:r>
              <a:rPr lang="el-GR" dirty="0" smtClean="0"/>
              <a:t> των επαναστάσεων ήσαν και </a:t>
            </a:r>
            <a:r>
              <a:rPr lang="el-GR" dirty="0" err="1" smtClean="0"/>
              <a:t>άλλαι</a:t>
            </a:r>
            <a:r>
              <a:rPr lang="el-GR" dirty="0" smtClean="0"/>
              <a:t>, </a:t>
            </a:r>
            <a:r>
              <a:rPr lang="el-GR" dirty="0" err="1" smtClean="0"/>
              <a:t>κυριωτάτη</a:t>
            </a:r>
            <a:r>
              <a:rPr lang="el-GR" dirty="0" smtClean="0"/>
              <a:t> όμως η ανεπαρκής καταβολή των φόρων και των εις τα πλοία εισφορών, ή και ολοσχερής τυχόν ενίοτε </a:t>
            </a:r>
            <a:r>
              <a:rPr lang="el-GR" dirty="0" err="1" smtClean="0"/>
              <a:t>άρνησις</a:t>
            </a:r>
            <a:r>
              <a:rPr lang="el-GR" dirty="0" smtClean="0"/>
              <a:t> εκπληρώσεως της στρατιωτικής κατά θάλασσαν υπηρεσίας. Διότι οι Αθηναίοι εξεβίαζαν την </a:t>
            </a:r>
            <a:r>
              <a:rPr lang="el-GR" dirty="0" err="1" smtClean="0"/>
              <a:t>καταβολήν</a:t>
            </a:r>
            <a:r>
              <a:rPr lang="el-GR" dirty="0" smtClean="0"/>
              <a:t> των φόρων με αυστηρότητα, και </a:t>
            </a:r>
            <a:r>
              <a:rPr lang="el-GR" dirty="0" err="1" smtClean="0"/>
              <a:t>εγίνοντο</a:t>
            </a:r>
            <a:r>
              <a:rPr lang="el-GR" dirty="0" smtClean="0"/>
              <a:t> οχληροί, εφαρμόζοντες διά την </a:t>
            </a:r>
            <a:r>
              <a:rPr lang="el-GR" dirty="0" err="1" smtClean="0"/>
              <a:t>εκτέλεσιν</a:t>
            </a:r>
            <a:r>
              <a:rPr lang="el-GR" dirty="0" smtClean="0"/>
              <a:t> των λοιπών υποχρεώσεων πιεστικά μέτρα εναντίον ανθρώπων, οι οποίοι ούτε συνηθισμένοι ήσαν εις ταλαιπωρίας, ούτε </a:t>
            </a:r>
            <a:r>
              <a:rPr lang="el-GR" dirty="0" err="1" smtClean="0"/>
              <a:t>προθύμως</a:t>
            </a:r>
            <a:r>
              <a:rPr lang="el-GR" dirty="0" smtClean="0"/>
              <a:t> </a:t>
            </a:r>
            <a:r>
              <a:rPr lang="el-GR" dirty="0" err="1" smtClean="0"/>
              <a:t>υπεβάλλοντο</a:t>
            </a:r>
            <a:r>
              <a:rPr lang="el-GR" dirty="0" smtClean="0"/>
              <a:t> εις </a:t>
            </a:r>
            <a:r>
              <a:rPr lang="el-GR" dirty="0" err="1" smtClean="0"/>
              <a:t>αυτάς</a:t>
            </a:r>
            <a:r>
              <a:rPr lang="el-GR" dirty="0" smtClean="0"/>
              <a:t>. Άλλωστε και διά διαφόρους λόγους, η ηγεμονία των Αθηναίων έπαυσε πλέον να είναι αρεστή, όπως εις την αρχήν, και ούτε μετείχαν εις τας εκστρατείας υπό όρους </a:t>
            </a:r>
            <a:r>
              <a:rPr lang="el-GR" dirty="0" err="1" smtClean="0"/>
              <a:t>ισότητος</a:t>
            </a:r>
            <a:r>
              <a:rPr lang="el-GR" dirty="0" smtClean="0"/>
              <a:t> προς τους συμμάχους των, ενώ, εξ άλλου, τους ήτο </a:t>
            </a:r>
            <a:r>
              <a:rPr lang="el-GR" dirty="0" err="1" smtClean="0"/>
              <a:t>εύκολον</a:t>
            </a:r>
            <a:r>
              <a:rPr lang="el-GR" dirty="0" smtClean="0"/>
              <a:t> να εξαναγκάζουν εις </a:t>
            </a:r>
            <a:r>
              <a:rPr lang="el-GR" dirty="0" err="1" smtClean="0"/>
              <a:t>υποταγήν</a:t>
            </a:r>
            <a:r>
              <a:rPr lang="el-GR" dirty="0" smtClean="0"/>
              <a:t> όσους από αυτούς </a:t>
            </a:r>
            <a:r>
              <a:rPr lang="el-GR" dirty="0" err="1" smtClean="0"/>
              <a:t>επανεστάτουν</a:t>
            </a:r>
            <a:r>
              <a:rPr lang="el-GR" dirty="0" smtClean="0"/>
              <a:t>. Την </a:t>
            </a:r>
            <a:r>
              <a:rPr lang="el-GR" dirty="0" err="1" smtClean="0"/>
              <a:t>ευθύνην</a:t>
            </a:r>
            <a:r>
              <a:rPr lang="el-GR" dirty="0" smtClean="0"/>
              <a:t>, άλλωστε, </a:t>
            </a:r>
            <a:r>
              <a:rPr lang="el-GR" dirty="0" err="1" smtClean="0"/>
              <a:t>δι</a:t>
            </a:r>
            <a:r>
              <a:rPr lang="el-GR" dirty="0" smtClean="0"/>
              <a:t>' αυτό έφεραν οι ίδιοι οι σύμμαχοι. Διότι, ένεκα της αποστροφής των αυτής προς την </a:t>
            </a:r>
            <a:r>
              <a:rPr lang="el-GR" dirty="0" err="1" smtClean="0"/>
              <a:t>στρατιωτικήν</a:t>
            </a:r>
            <a:r>
              <a:rPr lang="el-GR" dirty="0" smtClean="0"/>
              <a:t> </a:t>
            </a:r>
            <a:r>
              <a:rPr lang="el-GR" dirty="0" err="1" smtClean="0"/>
              <a:t>υπηρεσίαν</a:t>
            </a:r>
            <a:r>
              <a:rPr lang="el-GR" dirty="0" smtClean="0"/>
              <a:t>, οι περισσότεροι από αυτούς, διά να μην </a:t>
            </a:r>
            <a:r>
              <a:rPr lang="el-GR" dirty="0" err="1" smtClean="0"/>
              <a:t>απομακρύνωνται</a:t>
            </a:r>
            <a:r>
              <a:rPr lang="el-GR" dirty="0" smtClean="0"/>
              <a:t> από τας εστίας των, ανέλαβαν την </a:t>
            </a:r>
            <a:r>
              <a:rPr lang="el-GR" dirty="0" err="1" smtClean="0"/>
              <a:t>υποχρέωσιν</a:t>
            </a:r>
            <a:r>
              <a:rPr lang="el-GR" dirty="0" smtClean="0"/>
              <a:t> αντί πλοίων να καταβάλλουν την </a:t>
            </a:r>
            <a:r>
              <a:rPr lang="el-GR" dirty="0" err="1" smtClean="0"/>
              <a:t>αντίστοιχον</a:t>
            </a:r>
            <a:r>
              <a:rPr lang="el-GR" dirty="0" smtClean="0"/>
              <a:t> </a:t>
            </a:r>
            <a:r>
              <a:rPr lang="el-GR" dirty="0" err="1" smtClean="0"/>
              <a:t>δαπάνην</a:t>
            </a:r>
            <a:r>
              <a:rPr lang="el-GR" dirty="0" smtClean="0"/>
              <a:t> εις χρήματα. Και αποτέλεσμα τούτου </a:t>
            </a:r>
            <a:r>
              <a:rPr lang="el-GR" dirty="0" err="1" smtClean="0"/>
              <a:t>υπήρξεν</a:t>
            </a:r>
            <a:r>
              <a:rPr lang="el-GR" dirty="0" smtClean="0"/>
              <a:t> ότι το μεν </a:t>
            </a:r>
            <a:r>
              <a:rPr lang="el-GR" dirty="0" err="1" smtClean="0"/>
              <a:t>Αθηναϊκόν</a:t>
            </a:r>
            <a:r>
              <a:rPr lang="el-GR" dirty="0" smtClean="0"/>
              <a:t> </a:t>
            </a:r>
            <a:r>
              <a:rPr lang="el-GR" dirty="0" err="1" smtClean="0"/>
              <a:t>ναυτικόν</a:t>
            </a:r>
            <a:r>
              <a:rPr lang="el-GR" dirty="0" smtClean="0"/>
              <a:t> </a:t>
            </a:r>
            <a:r>
              <a:rPr lang="el-GR" dirty="0" err="1" smtClean="0"/>
              <a:t>ηυξάνετο</a:t>
            </a:r>
            <a:r>
              <a:rPr lang="el-GR" dirty="0" smtClean="0"/>
              <a:t> με τα χρήματα, τα όποια οι σύμμαχοι κατέβαλλαν εκάστοτε, ενώ οι τελευταίοι αυτοί, οσάκις ήθελαν αποστατήσει, </a:t>
            </a:r>
            <a:r>
              <a:rPr lang="el-GR" dirty="0" err="1" smtClean="0"/>
              <a:t>ήρχιζαν</a:t>
            </a:r>
            <a:r>
              <a:rPr lang="el-GR" dirty="0" smtClean="0"/>
              <a:t> τας εχθροπραξίας απαράσκευοι και άπειροι.</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6858000" y="142875"/>
            <a:ext cx="2054225"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a:t>
            </a:r>
          </a:p>
        </p:txBody>
      </p:sp>
      <p:sp>
        <p:nvSpPr>
          <p:cNvPr id="7" name="2 - Υπότιτλος"/>
          <p:cNvSpPr txBox="1">
            <a:spLocks/>
          </p:cNvSpPr>
          <p:nvPr/>
        </p:nvSpPr>
        <p:spPr>
          <a:xfrm>
            <a:off x="611188" y="1052513"/>
            <a:ext cx="7848600" cy="4429125"/>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a:buChar char=""/>
              <a:defRPr/>
            </a:pPr>
            <a:r>
              <a:rPr lang="el-GR" sz="2600" b="1" dirty="0">
                <a:solidFill>
                  <a:srgbClr val="002060"/>
                </a:solidFill>
                <a:latin typeface="Calibri" pitchFamily="34" charset="0"/>
                <a:cs typeface="+mn-cs"/>
              </a:rPr>
              <a:t>Η συμμαχία της Δήλου – Αθηναϊκή ηγεμονία</a:t>
            </a:r>
            <a:endParaRPr lang="el-GR" sz="2600" dirty="0">
              <a:solidFill>
                <a:srgbClr val="002060"/>
              </a:solidFill>
              <a:latin typeface="Calibri" pitchFamily="34" charset="0"/>
              <a:cs typeface="+mn-cs"/>
            </a:endParaRPr>
          </a:p>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η Αθήνα ανασυγκροτείται και εξελίσσεται σε ναυτική δύναμη</a:t>
            </a:r>
          </a:p>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γίνεται επικεφαλής συμμαχίας ελληνικών πόλεων </a:t>
            </a:r>
          </a:p>
          <a:p>
            <a:pPr marL="273050"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solidFill>
                  <a:srgbClr val="002060"/>
                </a:solidFill>
                <a:latin typeface="Calibri" pitchFamily="34" charset="0"/>
                <a:cs typeface="+mn-cs"/>
              </a:rPr>
              <a:t> </a:t>
            </a:r>
            <a:r>
              <a:rPr lang="el-GR" sz="2000" b="1" dirty="0">
                <a:latin typeface="Calibri" pitchFamily="34" charset="0"/>
                <a:cs typeface="+mn-cs"/>
              </a:rPr>
              <a:t>Χαρακτηριστικά συμμαχίας</a:t>
            </a:r>
            <a:r>
              <a:rPr lang="el-GR" sz="2000" dirty="0">
                <a:solidFill>
                  <a:srgbClr val="002060"/>
                </a:solidFill>
                <a:latin typeface="Calibri" pitchFamily="34" charset="0"/>
                <a:cs typeface="+mn-cs"/>
              </a:rPr>
              <a:t>: </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έδρα η</a:t>
            </a:r>
            <a:r>
              <a:rPr lang="el-GR" sz="2000" dirty="0">
                <a:solidFill>
                  <a:srgbClr val="002060"/>
                </a:solidFill>
                <a:latin typeface="Calibri" pitchFamily="34" charset="0"/>
                <a:cs typeface="+mn-cs"/>
              </a:rPr>
              <a:t> </a:t>
            </a:r>
            <a:r>
              <a:rPr lang="el-GR" sz="2000" dirty="0">
                <a:latin typeface="Calibri" pitchFamily="34" charset="0"/>
                <a:cs typeface="+mn-cs"/>
              </a:rPr>
              <a:t>Δήλος (</a:t>
            </a:r>
            <a:r>
              <a:rPr lang="el-GR" sz="2000" i="1" dirty="0">
                <a:latin typeface="Calibri" pitchFamily="34" charset="0"/>
                <a:cs typeface="+mn-cs"/>
              </a:rPr>
              <a:t>Δηλιακή Συμμαχία</a:t>
            </a:r>
            <a:r>
              <a:rPr lang="el-GR" sz="2000" dirty="0">
                <a:latin typeface="Calibri" pitchFamily="34" charset="0"/>
                <a:cs typeface="+mn-cs"/>
              </a:rPr>
              <a:t>) – συμμαχικό ταμείο</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στην αρχή τα μέλη έχουν τα ίδια δικαιώματα και υποχρεώσεις</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ο φόρος σε πλοία ή σε χρήματα</a:t>
            </a: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1143000" y="928688"/>
            <a:ext cx="6911975" cy="863600"/>
          </a:xfrm>
          <a:prstGeom prst="rect">
            <a:avLst/>
          </a:prstGeom>
        </p:spPr>
        <p:txBody>
          <a:bodyPr anchor="b">
            <a:normAutofit/>
          </a:bodyPr>
          <a:lstStyle/>
          <a:p>
            <a:pPr>
              <a:defRPr/>
            </a:pPr>
            <a:r>
              <a:rPr lang="el-GR" sz="3200" dirty="0">
                <a:solidFill>
                  <a:schemeClr val="tx2"/>
                </a:solidFill>
                <a:latin typeface="Calibri" pitchFamily="34" charset="0"/>
                <a:ea typeface="+mj-ea"/>
                <a:cs typeface="+mj-cs"/>
              </a:rPr>
              <a:t>Κλασική εποχή (480-323 </a:t>
            </a:r>
            <a:r>
              <a:rPr lang="el-GR" sz="3200" dirty="0" err="1">
                <a:solidFill>
                  <a:schemeClr val="tx2"/>
                </a:solidFill>
                <a:latin typeface="Calibri" pitchFamily="34" charset="0"/>
                <a:ea typeface="+mj-ea"/>
                <a:cs typeface="+mj-cs"/>
              </a:rPr>
              <a:t>π.Χ.</a:t>
            </a:r>
            <a:r>
              <a:rPr lang="el-GR" sz="3200" dirty="0">
                <a:solidFill>
                  <a:schemeClr val="tx2"/>
                </a:solidFill>
                <a:latin typeface="Calibri" pitchFamily="34" charset="0"/>
                <a:ea typeface="+mj-ea"/>
                <a:cs typeface="+mj-cs"/>
              </a:rPr>
              <a:t>) </a:t>
            </a:r>
          </a:p>
        </p:txBody>
      </p:sp>
      <p:sp>
        <p:nvSpPr>
          <p:cNvPr id="5" name="2 - Υπότιτλος"/>
          <p:cNvSpPr txBox="1">
            <a:spLocks/>
          </p:cNvSpPr>
          <p:nvPr/>
        </p:nvSpPr>
        <p:spPr bwMode="auto">
          <a:xfrm>
            <a:off x="1214438" y="2000250"/>
            <a:ext cx="6985000" cy="4391025"/>
          </a:xfrm>
          <a:prstGeom prst="rect">
            <a:avLst/>
          </a:prstGeom>
          <a:noFill/>
          <a:ln w="9525">
            <a:noFill/>
            <a:miter lim="800000"/>
            <a:headEnd/>
            <a:tailEnd/>
          </a:ln>
        </p:spPr>
        <p:txBody>
          <a:bodyPr/>
          <a:lstStyle/>
          <a:p>
            <a:pPr marL="273050" indent="-273050">
              <a:lnSpc>
                <a:spcPct val="150000"/>
              </a:lnSpc>
              <a:spcBef>
                <a:spcPts val="600"/>
              </a:spcBef>
              <a:buClr>
                <a:schemeClr val="accent1"/>
              </a:buClr>
              <a:buSzPct val="70000"/>
              <a:buFont typeface="Wingdings" pitchFamily="2" charset="2"/>
              <a:buChar char=""/>
              <a:defRPr/>
            </a:pPr>
            <a:r>
              <a:rPr lang="el-GR" sz="2600" dirty="0">
                <a:solidFill>
                  <a:srgbClr val="002060"/>
                </a:solidFill>
                <a:latin typeface="Calibri" pitchFamily="34" charset="0"/>
                <a:cs typeface="+mn-cs"/>
              </a:rPr>
              <a:t>Ορισμός</a:t>
            </a:r>
          </a:p>
          <a:p>
            <a:pPr marL="273050" indent="-273050">
              <a:lnSpc>
                <a:spcPct val="150000"/>
              </a:lnSpc>
              <a:spcBef>
                <a:spcPts val="600"/>
              </a:spcBef>
              <a:buClr>
                <a:schemeClr val="accent1"/>
              </a:buClr>
              <a:buSzPct val="70000"/>
              <a:buFont typeface="Wingdings" pitchFamily="2" charset="2"/>
              <a:buChar char="Ø"/>
              <a:defRPr/>
            </a:pPr>
            <a:r>
              <a:rPr lang="el-GR" sz="2600" dirty="0">
                <a:solidFill>
                  <a:srgbClr val="002060"/>
                </a:solidFill>
                <a:latin typeface="Calibri" pitchFamily="34" charset="0"/>
                <a:cs typeface="+mn-cs"/>
              </a:rPr>
              <a:t> </a:t>
            </a:r>
            <a:r>
              <a:rPr lang="el-GR" sz="2000" dirty="0">
                <a:latin typeface="Calibri" pitchFamily="34" charset="0"/>
                <a:cs typeface="+mn-cs"/>
              </a:rPr>
              <a:t>Η περίοδος από το τέλος των περσικών έως τον θάνατο του Μ.</a:t>
            </a:r>
            <a:r>
              <a:rPr lang="en-US" sz="2000" dirty="0">
                <a:latin typeface="Calibri" pitchFamily="34" charset="0"/>
                <a:cs typeface="+mn-cs"/>
              </a:rPr>
              <a:t> </a:t>
            </a:r>
            <a:r>
              <a:rPr lang="el-GR" sz="2000" dirty="0">
                <a:latin typeface="Calibri" pitchFamily="34" charset="0"/>
                <a:cs typeface="+mn-cs"/>
              </a:rPr>
              <a:t>Αλεξάνδρου</a:t>
            </a:r>
          </a:p>
          <a:p>
            <a:pPr marL="273050" indent="-273050">
              <a:lnSpc>
                <a:spcPct val="150000"/>
              </a:lnSpc>
              <a:spcBef>
                <a:spcPts val="600"/>
              </a:spcBef>
              <a:buClr>
                <a:schemeClr val="accent1"/>
              </a:buClr>
              <a:buSzPct val="70000"/>
              <a:buFont typeface="Wingdings" pitchFamily="2" charset="2"/>
              <a:buChar char="Ø"/>
              <a:defRPr/>
            </a:pPr>
            <a:r>
              <a:rPr lang="el-GR" sz="2000" dirty="0">
                <a:latin typeface="Calibri" pitchFamily="34" charset="0"/>
                <a:cs typeface="+mn-cs"/>
              </a:rPr>
              <a:t>  υπεροχή συντελεστών και επιτευγμάτων</a:t>
            </a:r>
          </a:p>
          <a:p>
            <a:pPr marL="273050" indent="-273050">
              <a:lnSpc>
                <a:spcPct val="150000"/>
              </a:lnSpc>
              <a:spcBef>
                <a:spcPts val="600"/>
              </a:spcBef>
              <a:buClr>
                <a:schemeClr val="accent1"/>
              </a:buClr>
              <a:buSzPct val="70000"/>
              <a:buFont typeface="Wingdings" pitchFamily="2" charset="2"/>
              <a:buChar char="Ø"/>
              <a:defRPr/>
            </a:pPr>
            <a:r>
              <a:rPr lang="el-GR" sz="2000" dirty="0">
                <a:latin typeface="Calibri" pitchFamily="34" charset="0"/>
                <a:cs typeface="+mn-cs"/>
              </a:rPr>
              <a:t>  τίθενται τα θεμέλια του σύγχρονου δυτικού πολιτισμού</a:t>
            </a:r>
          </a:p>
          <a:p>
            <a:pPr marL="273050" indent="-273050">
              <a:lnSpc>
                <a:spcPct val="150000"/>
              </a:lnSpc>
              <a:spcBef>
                <a:spcPts val="600"/>
              </a:spcBef>
              <a:buClr>
                <a:schemeClr val="accent1"/>
              </a:buClr>
              <a:buSzPct val="70000"/>
              <a:buFont typeface="Wingdings" pitchFamily="2" charset="2"/>
              <a:buChar char="Ø"/>
              <a:defRPr/>
            </a:pPr>
            <a:r>
              <a:rPr lang="el-GR" sz="2000" dirty="0">
                <a:latin typeface="Calibri" pitchFamily="34" charset="0"/>
                <a:cs typeface="+mn-cs"/>
              </a:rPr>
              <a:t>  αυτοπεποίθηση λόγω νίκης εναντίον Περσών</a:t>
            </a:r>
          </a:p>
          <a:p>
            <a:pPr marL="273050" indent="-273050">
              <a:lnSpc>
                <a:spcPct val="150000"/>
              </a:lnSpc>
              <a:spcBef>
                <a:spcPts val="600"/>
              </a:spcBef>
              <a:buClr>
                <a:schemeClr val="accent1"/>
              </a:buClr>
              <a:buSzPct val="70000"/>
              <a:buFont typeface="Wingdings" pitchFamily="2" charset="2"/>
              <a:buChar char="Ø"/>
              <a:defRPr/>
            </a:pPr>
            <a:r>
              <a:rPr lang="el-GR" sz="2000" dirty="0">
                <a:latin typeface="Calibri" pitchFamily="34" charset="0"/>
                <a:cs typeface="+mn-cs"/>
              </a:rPr>
              <a:t> επιτεύγματα σε πολιτική, γράμματα, τέχνες</a:t>
            </a:r>
          </a:p>
          <a:p>
            <a:pPr marL="273050" indent="-273050">
              <a:lnSpc>
                <a:spcPct val="150000"/>
              </a:lnSpc>
              <a:spcBef>
                <a:spcPts val="600"/>
              </a:spcBef>
              <a:buClr>
                <a:schemeClr val="accent1"/>
              </a:buClr>
              <a:buSzPct val="70000"/>
              <a:buFont typeface="Wingdings" pitchFamily="2" charset="2"/>
              <a:buChar char=""/>
              <a:defRPr/>
            </a:pPr>
            <a:endParaRPr lang="el-GR" sz="2200" dirty="0">
              <a:latin typeface="Calibri" pitchFamily="34" charset="0"/>
              <a:cs typeface="+mn-cs"/>
            </a:endParaRPr>
          </a:p>
          <a:p>
            <a:pPr marL="273050" indent="-273050">
              <a:spcBef>
                <a:spcPts val="600"/>
              </a:spcBef>
              <a:buClr>
                <a:schemeClr val="accent1"/>
              </a:buClr>
              <a:buSzPct val="70000"/>
              <a:buFont typeface="Wingdings" pitchFamily="2" charset="2"/>
              <a:buChar char=""/>
              <a:defRPr/>
            </a:pPr>
            <a:endParaRPr lang="el-GR" sz="2000" dirty="0">
              <a:latin typeface="Calibri" pitchFamily="34" charset="0"/>
              <a:cs typeface="+mn-cs"/>
            </a:endParaRPr>
          </a:p>
          <a:p>
            <a:pPr marL="639763" lvl="1" indent="-273050">
              <a:spcBef>
                <a:spcPct val="20000"/>
              </a:spcBef>
              <a:buClr>
                <a:schemeClr val="accent1"/>
              </a:buClr>
              <a:buSzPct val="80000"/>
              <a:buFont typeface="Wingdings 2" pitchFamily="18" charset="2"/>
              <a:buChar char=""/>
              <a:defRPr/>
            </a:pPr>
            <a:endParaRPr lang="el-GR" sz="2000" dirty="0">
              <a:latin typeface="Calibri" pitchFamily="34" charset="0"/>
              <a:cs typeface="+mn-cs"/>
            </a:endParaRPr>
          </a:p>
        </p:txBody>
      </p:sp>
      <p:sp>
        <p:nvSpPr>
          <p:cNvPr id="6" name="1 - Τίτλος"/>
          <p:cNvSpPr txBox="1">
            <a:spLocks/>
          </p:cNvSpPr>
          <p:nvPr/>
        </p:nvSpPr>
        <p:spPr>
          <a:xfrm>
            <a:off x="6715125" y="214313"/>
            <a:ext cx="2092325" cy="576262"/>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Η αρχαία Ελλάδα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214313"/>
            <a:ext cx="3925887" cy="576262"/>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δηλιακή συμμαχία</a:t>
            </a:r>
          </a:p>
        </p:txBody>
      </p:sp>
      <p:sp>
        <p:nvSpPr>
          <p:cNvPr id="7" name="2 - Υπότιτλος"/>
          <p:cNvSpPr txBox="1">
            <a:spLocks/>
          </p:cNvSpPr>
          <p:nvPr/>
        </p:nvSpPr>
        <p:spPr>
          <a:xfrm>
            <a:off x="571500" y="1428750"/>
            <a:ext cx="7848600" cy="4879975"/>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οι Αθηναίοι χρησιμοποιούν τη συμμαχία ως μέσο επικράτησης και κυριαρχίας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συνέχιση πολέμου εναντίον Περσών</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αδράνεια των Ελλήνων εκτός συμμαχίας</a:t>
            </a:r>
          </a:p>
          <a:p>
            <a:pPr marL="273050"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solidFill>
                  <a:srgbClr val="002060"/>
                </a:solidFill>
                <a:latin typeface="Calibri" pitchFamily="34" charset="0"/>
                <a:cs typeface="+mn-cs"/>
              </a:rPr>
              <a:t> </a:t>
            </a:r>
            <a:r>
              <a:rPr lang="el-GR" sz="2000" b="1" dirty="0">
                <a:latin typeface="Calibri" pitchFamily="34" charset="0"/>
                <a:cs typeface="+mn-cs"/>
              </a:rPr>
              <a:t>Εποχή Κίμωνος</a:t>
            </a:r>
            <a:r>
              <a:rPr lang="el-GR" sz="2000" dirty="0">
                <a:solidFill>
                  <a:srgbClr val="002060"/>
                </a:solidFill>
                <a:latin typeface="Calibri" pitchFamily="34" charset="0"/>
                <a:cs typeface="+mn-cs"/>
              </a:rPr>
              <a:t>: </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err="1">
                <a:latin typeface="Calibri" pitchFamily="34" charset="0"/>
                <a:cs typeface="+mn-cs"/>
              </a:rPr>
              <a:t>φιλολακωνική</a:t>
            </a:r>
            <a:r>
              <a:rPr lang="el-GR" sz="2000" dirty="0">
                <a:latin typeface="Calibri" pitchFamily="34" charset="0"/>
                <a:cs typeface="+mn-cs"/>
              </a:rPr>
              <a:t> πολιτική</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νίκη εναντίον Περσών στις εκβολές του Ευρυμέδοντα (467 </a:t>
            </a:r>
            <a:r>
              <a:rPr lang="el-GR" sz="2000" dirty="0" err="1">
                <a:latin typeface="Calibri" pitchFamily="34" charset="0"/>
                <a:cs typeface="+mn-cs"/>
              </a:rPr>
              <a:t>π.Χ.</a:t>
            </a:r>
            <a:r>
              <a:rPr lang="el-GR" sz="2000" dirty="0">
                <a:latin typeface="Calibri" pitchFamily="34" charset="0"/>
                <a:cs typeface="+mn-cs"/>
              </a:rPr>
              <a:t>)</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πολιτική ήττα μετά τη βοήθεια στη Σπάρτη στον Γ΄ Μεσσηνιακό πόλεμο (464-455 </a:t>
            </a:r>
            <a:r>
              <a:rPr lang="el-GR" sz="2000" dirty="0" err="1">
                <a:latin typeface="Calibri" pitchFamily="34" charset="0"/>
                <a:cs typeface="+mn-cs"/>
              </a:rPr>
              <a:t>π.Χ.</a:t>
            </a:r>
            <a:r>
              <a:rPr lang="el-GR" sz="2000" dirty="0">
                <a:latin typeface="Calibri" pitchFamily="34" charset="0"/>
                <a:cs typeface="+mn-cs"/>
              </a:rPr>
              <a:t>)</a:t>
            </a: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δηλιακή συμμαχία</a:t>
            </a:r>
          </a:p>
        </p:txBody>
      </p:sp>
      <p:sp>
        <p:nvSpPr>
          <p:cNvPr id="7" name="2 - Υπότιτλος"/>
          <p:cNvSpPr txBox="1">
            <a:spLocks/>
          </p:cNvSpPr>
          <p:nvPr/>
        </p:nvSpPr>
        <p:spPr>
          <a:xfrm>
            <a:off x="285720" y="857232"/>
            <a:ext cx="7848600" cy="4879975"/>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πολιτικές ανακατατάξεις στην Αθήνα</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επικράτηση δημοκρατικών με τον Εφιάλτη</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οστρακισμός Κίμωνος (461 </a:t>
            </a:r>
            <a:r>
              <a:rPr lang="el-GR" sz="2000" dirty="0" err="1">
                <a:latin typeface="Calibri" pitchFamily="34" charset="0"/>
                <a:cs typeface="+mn-cs"/>
              </a:rPr>
              <a:t>π.Χ.</a:t>
            </a:r>
            <a:r>
              <a:rPr lang="el-GR" sz="2000" dirty="0">
                <a:latin typeface="Calibri" pitchFamily="34" charset="0"/>
                <a:cs typeface="+mn-cs"/>
              </a:rPr>
              <a:t>)</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δολοφονία Εφιάλτη </a:t>
            </a:r>
            <a:endParaRPr lang="el-GR" sz="2000" dirty="0" smtClean="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smtClean="0">
                <a:latin typeface="Calibri" pitchFamily="34" charset="0"/>
                <a:cs typeface="+mn-cs"/>
              </a:rPr>
              <a:t>και </a:t>
            </a:r>
            <a:r>
              <a:rPr lang="el-GR" sz="2000" dirty="0">
                <a:latin typeface="Calibri" pitchFamily="34" charset="0"/>
                <a:cs typeface="+mn-cs"/>
              </a:rPr>
              <a:t>ανάδειξη Περικλέους αρχηγού των δημοκρατικών</a:t>
            </a:r>
          </a:p>
          <a:p>
            <a:pPr marL="273050"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solidFill>
                  <a:srgbClr val="002060"/>
                </a:solidFill>
                <a:latin typeface="Calibri" pitchFamily="34" charset="0"/>
                <a:cs typeface="+mn-cs"/>
              </a:rPr>
              <a:t> </a:t>
            </a:r>
            <a:r>
              <a:rPr lang="el-GR" sz="2000" b="1" dirty="0">
                <a:latin typeface="Calibri" pitchFamily="34" charset="0"/>
                <a:cs typeface="+mn-cs"/>
              </a:rPr>
              <a:t>Μετατροπή σε ηγεμονία</a:t>
            </a:r>
            <a:endParaRPr lang="el-GR" sz="2000" dirty="0">
              <a:solidFill>
                <a:srgbClr val="002060"/>
              </a:solidFill>
              <a:latin typeface="Calibri" pitchFamily="34" charset="0"/>
              <a:cs typeface="+mn-cs"/>
            </a:endParaRP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μεταφορά ταμείου από Δήλου σε Ακρόπολη (454 </a:t>
            </a:r>
            <a:r>
              <a:rPr lang="el-GR" sz="2000" dirty="0" err="1">
                <a:latin typeface="Calibri" pitchFamily="34" charset="0"/>
                <a:cs typeface="+mn-cs"/>
              </a:rPr>
              <a:t>π.Χ.</a:t>
            </a:r>
            <a:r>
              <a:rPr lang="el-GR" sz="2000" dirty="0">
                <a:latin typeface="Calibri" pitchFamily="34" charset="0"/>
                <a:cs typeface="+mn-cs"/>
              </a:rPr>
              <a:t>)</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ένοπλη επέμβαση σε συμμαχικές πόλεις που θέλουν να αποχωρήσουν</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pic>
        <p:nvPicPr>
          <p:cNvPr id="8" name="3 - Θέση περιεχομένου" descr="arios-pagos.jpg"/>
          <p:cNvPicPr>
            <a:picLocks noGrp="1" noChangeAspect="1"/>
          </p:cNvPicPr>
          <p:nvPr>
            <p:ph idx="1"/>
          </p:nvPr>
        </p:nvPicPr>
        <p:blipFill>
          <a:blip r:embed="rId2" cstate="print"/>
          <a:stretch>
            <a:fillRect/>
          </a:stretch>
        </p:blipFill>
        <p:spPr>
          <a:xfrm>
            <a:off x="5715008" y="857232"/>
            <a:ext cx="3000396" cy="200753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δηλιακή συμμαχία</a:t>
            </a:r>
          </a:p>
        </p:txBody>
      </p:sp>
      <p:sp>
        <p:nvSpPr>
          <p:cNvPr id="7" name="2 - Υπότιτλος"/>
          <p:cNvSpPr txBox="1">
            <a:spLocks/>
          </p:cNvSpPr>
          <p:nvPr/>
        </p:nvSpPr>
        <p:spPr>
          <a:xfrm>
            <a:off x="539750" y="1052513"/>
            <a:ext cx="7848600" cy="5113337"/>
          </a:xfrm>
          <a:prstGeom prst="rect">
            <a:avLst/>
          </a:prstGeom>
        </p:spPr>
        <p:txBody>
          <a:bodyPr>
            <a:normAutofit lnSpcReduction="1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επιστροφή Κίμωνος (451 </a:t>
            </a:r>
            <a:r>
              <a:rPr lang="el-GR" sz="2000" b="1" dirty="0" err="1">
                <a:latin typeface="Calibri" pitchFamily="34" charset="0"/>
                <a:cs typeface="+mn-cs"/>
              </a:rPr>
              <a:t>π.Χ.</a:t>
            </a:r>
            <a:r>
              <a:rPr lang="el-GR" sz="2000" b="1" dirty="0">
                <a:latin typeface="Calibri" pitchFamily="34" charset="0"/>
                <a:cs typeface="+mn-cs"/>
              </a:rPr>
              <a:t>)</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πενταετής ανακωχή με Σπάρτη</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εκστρατεία στην Κύπρο εναντίον Περσών (450 </a:t>
            </a:r>
            <a:r>
              <a:rPr lang="el-GR" sz="2000" dirty="0" err="1">
                <a:latin typeface="Calibri" pitchFamily="34" charset="0"/>
                <a:cs typeface="+mn-cs"/>
              </a:rPr>
              <a:t>π.Χ.</a:t>
            </a:r>
            <a:r>
              <a:rPr lang="el-GR" sz="2000" dirty="0">
                <a:latin typeface="Calibri" pitchFamily="34" charset="0"/>
                <a:cs typeface="+mn-cs"/>
              </a:rPr>
              <a:t>) – θάνατος κατά την πολιορκία του Κιτίου</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νίκη Αθηναίων στη Σαλαμίνα της Κύπρου (449 </a:t>
            </a:r>
            <a:r>
              <a:rPr lang="el-GR" sz="2000" dirty="0" err="1">
                <a:latin typeface="Calibri" pitchFamily="34" charset="0"/>
                <a:cs typeface="+mn-cs"/>
              </a:rPr>
              <a:t>π.Χ.</a:t>
            </a:r>
            <a:r>
              <a:rPr lang="el-GR" sz="2000" dirty="0">
                <a:latin typeface="Calibri" pitchFamily="34" charset="0"/>
                <a:cs typeface="+mn-cs"/>
              </a:rPr>
              <a:t>)</a:t>
            </a:r>
          </a:p>
          <a:p>
            <a:pPr marL="273050"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solidFill>
                  <a:srgbClr val="002060"/>
                </a:solidFill>
                <a:latin typeface="Calibri" pitchFamily="34" charset="0"/>
                <a:cs typeface="+mn-cs"/>
              </a:rPr>
              <a:t> </a:t>
            </a:r>
            <a:r>
              <a:rPr lang="el-GR" sz="2000" b="1" dirty="0" err="1">
                <a:latin typeface="Calibri" pitchFamily="34" charset="0"/>
                <a:cs typeface="+mn-cs"/>
              </a:rPr>
              <a:t>Καλλίειος</a:t>
            </a:r>
            <a:r>
              <a:rPr lang="el-GR" sz="2000" b="1" dirty="0">
                <a:latin typeface="Calibri" pitchFamily="34" charset="0"/>
                <a:cs typeface="+mn-cs"/>
              </a:rPr>
              <a:t> ειρήνη (</a:t>
            </a:r>
            <a:r>
              <a:rPr lang="el-GR" sz="2000" b="1" dirty="0" err="1">
                <a:latin typeface="Calibri" pitchFamily="34" charset="0"/>
                <a:cs typeface="+mn-cs"/>
              </a:rPr>
              <a:t>Κιμώνειος</a:t>
            </a:r>
            <a:r>
              <a:rPr lang="el-GR" sz="2000" b="1" dirty="0">
                <a:latin typeface="Calibri" pitchFamily="34" charset="0"/>
                <a:cs typeface="+mn-cs"/>
              </a:rPr>
              <a:t> – 449 </a:t>
            </a:r>
            <a:r>
              <a:rPr lang="el-GR" sz="2000" b="1" dirty="0" err="1">
                <a:latin typeface="Calibri" pitchFamily="34" charset="0"/>
                <a:cs typeface="+mn-cs"/>
              </a:rPr>
              <a:t>π.Χ.</a:t>
            </a:r>
            <a:r>
              <a:rPr lang="el-GR" sz="2000" b="1" dirty="0">
                <a:latin typeface="Calibri" pitchFamily="34" charset="0"/>
                <a:cs typeface="+mn-cs"/>
              </a:rPr>
              <a:t>)</a:t>
            </a:r>
            <a:endParaRPr lang="el-GR" sz="2000" dirty="0">
              <a:solidFill>
                <a:srgbClr val="002060"/>
              </a:solidFill>
              <a:latin typeface="Calibri" pitchFamily="34" charset="0"/>
              <a:cs typeface="+mn-cs"/>
            </a:endParaRP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οι Πέρσες αναγνωρίζουν ανεξαρτησία ελληνικών πόλεων Μ. Ασίας</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υπογραφή ειρήνης στα Σούσα με αρχηγό τον Καλλία</a:t>
            </a:r>
          </a:p>
          <a:p>
            <a:pPr marL="6350" lvl="1" indent="-63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a:t>
            </a:r>
            <a:r>
              <a:rPr lang="el-GR" sz="2000" b="1" dirty="0">
                <a:latin typeface="Calibri" pitchFamily="34" charset="0"/>
                <a:cs typeface="+mn-cs"/>
              </a:rPr>
              <a:t> «τριακοντούτεις </a:t>
            </a:r>
            <a:r>
              <a:rPr lang="el-GR" sz="2000" b="1" dirty="0" err="1">
                <a:latin typeface="Calibri" pitchFamily="34" charset="0"/>
                <a:cs typeface="+mn-cs"/>
              </a:rPr>
              <a:t>σπονδαί</a:t>
            </a:r>
            <a:r>
              <a:rPr lang="el-GR" sz="2000" b="1" dirty="0">
                <a:latin typeface="Calibri" pitchFamily="34" charset="0"/>
                <a:cs typeface="+mn-cs"/>
              </a:rPr>
              <a:t>»</a:t>
            </a:r>
          </a:p>
          <a:p>
            <a:pPr marL="463550" lvl="2" indent="-63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a:t>
            </a:r>
            <a:r>
              <a:rPr lang="el-GR" sz="2000" dirty="0">
                <a:latin typeface="Calibri" pitchFamily="34" charset="0"/>
                <a:cs typeface="+mn-cs"/>
              </a:rPr>
              <a:t> ειρήνη με Σπαρτιάτες με πρωτοβουλία του Περικλέους</a:t>
            </a:r>
          </a:p>
          <a:p>
            <a:pPr marL="730250" lvl="1" indent="-27305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56"/>
          </a:xfrm>
        </p:spPr>
        <p:txBody>
          <a:bodyPr>
            <a:normAutofit fontScale="90000"/>
          </a:bodyPr>
          <a:lstStyle/>
          <a:p>
            <a:r>
              <a:rPr lang="el-GR" dirty="0" smtClean="0"/>
              <a:t>Θουκυδίδης Β΄ 65.</a:t>
            </a:r>
            <a:endParaRPr lang="el-GR" dirty="0"/>
          </a:p>
        </p:txBody>
      </p:sp>
      <p:sp>
        <p:nvSpPr>
          <p:cNvPr id="3" name="2 - Θέση περιεχομένου"/>
          <p:cNvSpPr>
            <a:spLocks noGrp="1"/>
          </p:cNvSpPr>
          <p:nvPr>
            <p:ph idx="1"/>
          </p:nvPr>
        </p:nvSpPr>
        <p:spPr>
          <a:xfrm>
            <a:off x="214282" y="857232"/>
            <a:ext cx="6572296" cy="5786478"/>
          </a:xfrm>
        </p:spPr>
        <p:txBody>
          <a:bodyPr>
            <a:normAutofit fontScale="55000" lnSpcReduction="20000"/>
          </a:bodyPr>
          <a:lstStyle/>
          <a:p>
            <a:pPr marL="0" indent="0" algn="just">
              <a:lnSpc>
                <a:spcPct val="170000"/>
              </a:lnSpc>
              <a:buNone/>
            </a:pPr>
            <a:r>
              <a:rPr lang="el-GR" dirty="0" smtClean="0"/>
              <a:t>Ο Περικλής είχε μεγάλο κύρος και μεγάλες ικανότητες, και αποδείχτηκε φανερότατα ανώτερος χρημάτων. Ήταν γι’ αυτό σε θέση να συγκρατεί το λαό, χωρίς να περιορίζει την ελευθερία του. Δεν παρασυρόταν από τον λαό, αλλά εκείνος τον καθοδηγούσε. Δεν προσπαθούσε να αποκτήσει επιρροή με παράνομα μέσα και δεν κολάκευε το πλήθος με ρητορείες και είχε τόσο μεγάλο κύρος, ώστε μπορούσε να τους εναντιωθεί και να προκαλέσει την οργή τους. Όταν καταλάβαινε ότι οι συμπολίτες του, από υπεροψία, γίνονταν υπερβολικά τολμηροί, ενώ δεν το επέτρεπαν οι περιστάσεις, τους συγκρατούσε φοβίζοντάς τους με τα λόγια του κι όταν τους έβλεπε φοβισμένους χωρίς λόγο, τους έδινε θάρρος. Έτσι η πολιτεία φαινομενικά ήταν δημοκρατία, ενώ πραγματικά την κυβερνούσε ο πρώτος της πολίτης.</a:t>
            </a:r>
            <a:endParaRPr lang="el-GR" dirty="0"/>
          </a:p>
        </p:txBody>
      </p:sp>
      <p:pic>
        <p:nvPicPr>
          <p:cNvPr id="4" name="3 - Θέση περιεχομένου" descr="1200px-Pericles_Pio-Clementino_Inv269.jpg"/>
          <p:cNvPicPr>
            <a:picLocks noChangeAspect="1"/>
          </p:cNvPicPr>
          <p:nvPr/>
        </p:nvPicPr>
        <p:blipFill>
          <a:blip r:embed="rId2" cstate="print"/>
          <a:stretch>
            <a:fillRect/>
          </a:stretch>
        </p:blipFill>
        <p:spPr>
          <a:xfrm>
            <a:off x="6858016" y="1000108"/>
            <a:ext cx="2038563" cy="40924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εποχή του Περικλή</a:t>
            </a:r>
          </a:p>
        </p:txBody>
      </p:sp>
      <p:sp>
        <p:nvSpPr>
          <p:cNvPr id="7" name="2 - Υπότιτλος"/>
          <p:cNvSpPr txBox="1">
            <a:spLocks/>
          </p:cNvSpPr>
          <p:nvPr/>
        </p:nvSpPr>
        <p:spPr>
          <a:xfrm>
            <a:off x="395288" y="1052513"/>
            <a:ext cx="7848600" cy="4881562"/>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«Χρυσούς αιών του Περικλέους»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ανάπτυξη Αθήνας στο εσωτερικό</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πλήρης κυριαρχία επί των συμμάχων</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ανάδειξη χαρισματικής προσωπικότητας Περικλέους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εκλογή επί 15 έτη με δημοκρατικές διαδικασίες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a:t>
            </a:r>
            <a:r>
              <a:rPr lang="el-GR" sz="2000" dirty="0" err="1">
                <a:latin typeface="Palatino Linotype" pitchFamily="18" charset="0"/>
                <a:cs typeface="+mn-cs"/>
              </a:rPr>
              <a:t>ἑνός</a:t>
            </a:r>
            <a:r>
              <a:rPr lang="el-GR" sz="2000" dirty="0">
                <a:latin typeface="Palatino Linotype" pitchFamily="18" charset="0"/>
                <a:cs typeface="+mn-cs"/>
              </a:rPr>
              <a:t> </a:t>
            </a:r>
            <a:r>
              <a:rPr lang="el-GR" sz="2000" dirty="0" err="1">
                <a:latin typeface="Palatino Linotype" pitchFamily="18" charset="0"/>
                <a:cs typeface="+mn-cs"/>
              </a:rPr>
              <a:t>ἀνδρός</a:t>
            </a:r>
            <a:r>
              <a:rPr lang="el-GR" sz="2000" dirty="0">
                <a:latin typeface="Palatino Linotype" pitchFamily="18" charset="0"/>
                <a:cs typeface="+mn-cs"/>
              </a:rPr>
              <a:t> </a:t>
            </a:r>
            <a:r>
              <a:rPr lang="el-GR" sz="2000" dirty="0" err="1">
                <a:latin typeface="Palatino Linotype" pitchFamily="18" charset="0"/>
                <a:cs typeface="+mn-cs"/>
              </a:rPr>
              <a:t>ἀρχή</a:t>
            </a:r>
            <a:r>
              <a:rPr lang="el-GR" sz="2000" dirty="0">
                <a:latin typeface="Gentium" pitchFamily="2" charset="-95"/>
                <a:cs typeface="+mn-cs"/>
              </a:rPr>
              <a:t>»</a:t>
            </a:r>
            <a:r>
              <a:rPr lang="el-GR" sz="2000" dirty="0">
                <a:latin typeface="Calibri" pitchFamily="34" charset="0"/>
                <a:cs typeface="+mn-cs"/>
              </a:rPr>
              <a:t>: επιβολή στο πλήθος και σεβασμός των ελευθεριών του</a:t>
            </a:r>
            <a:endParaRPr lang="el-GR" sz="2000" dirty="0">
              <a:latin typeface="Gentium" pitchFamily="2" charset="-95"/>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Gentium" pitchFamily="2" charset="-95"/>
                <a:cs typeface="+mn-cs"/>
              </a:rPr>
              <a:t> </a:t>
            </a:r>
            <a:r>
              <a:rPr lang="el-GR" sz="2000" dirty="0">
                <a:latin typeface="Calibri" pitchFamily="34" charset="0"/>
                <a:cs typeface="+mn-cs"/>
              </a:rPr>
              <a:t>απόγειο πολιτικής και πολιτιστικής ανάπτυξης της πόλης</a:t>
            </a:r>
            <a:endParaRPr lang="el-GR" sz="2000" dirty="0">
              <a:latin typeface="Gentium" pitchFamily="2" charset="-95"/>
              <a:cs typeface="+mn-cs"/>
            </a:endParaRP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pic>
        <p:nvPicPr>
          <p:cNvPr id="8" name="7 - Εικόνα" descr="περικλής.jpg"/>
          <p:cNvPicPr>
            <a:picLocks noChangeAspect="1"/>
          </p:cNvPicPr>
          <p:nvPr/>
        </p:nvPicPr>
        <p:blipFill>
          <a:blip r:embed="rId2" cstate="print"/>
          <a:stretch>
            <a:fillRect/>
          </a:stretch>
        </p:blipFill>
        <p:spPr>
          <a:xfrm>
            <a:off x="6929454" y="1214422"/>
            <a:ext cx="1733550" cy="2628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εποχή του Περικλή</a:t>
            </a:r>
          </a:p>
        </p:txBody>
      </p:sp>
      <p:sp>
        <p:nvSpPr>
          <p:cNvPr id="6" name="2 - Υπότιτλος"/>
          <p:cNvSpPr txBox="1">
            <a:spLocks/>
          </p:cNvSpPr>
          <p:nvPr/>
        </p:nvSpPr>
        <p:spPr>
          <a:xfrm>
            <a:off x="571500" y="981075"/>
            <a:ext cx="7848600" cy="4881563"/>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Ενίσχυση του δημοκρατικού πολιτεύματος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Χρηματική αποζημίωση στους κληρωτούς άρχοντες, τους βουλευτές και τους λαϊκούς δικαστές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οικονομικές παροχές για πολιτιστική ανάπτυξη Αθήνας – </a:t>
            </a:r>
            <a:r>
              <a:rPr lang="el-GR" sz="2000" b="1" dirty="0">
                <a:solidFill>
                  <a:srgbClr val="002060"/>
                </a:solidFill>
                <a:latin typeface="Calibri" pitchFamily="34" charset="0"/>
                <a:cs typeface="+mn-cs"/>
              </a:rPr>
              <a:t>θεωρικά</a:t>
            </a:r>
          </a:p>
          <a:p>
            <a:pPr marL="0" lvl="1" fontAlgn="auto">
              <a:lnSpc>
                <a:spcPct val="150000"/>
              </a:lnSpc>
              <a:spcBef>
                <a:spcPts val="600"/>
              </a:spcBef>
              <a:spcAft>
                <a:spcPts val="0"/>
              </a:spcAft>
              <a:buClr>
                <a:schemeClr val="accent1"/>
              </a:buClr>
              <a:buSzPct val="70000"/>
              <a:buFont typeface="Wingdings" pitchFamily="2" charset="2"/>
              <a:buChar char="Ø"/>
              <a:defRPr/>
            </a:pPr>
            <a:r>
              <a:rPr lang="el-GR" sz="2000" dirty="0">
                <a:solidFill>
                  <a:srgbClr val="002060"/>
                </a:solidFill>
                <a:latin typeface="Calibri" pitchFamily="34" charset="0"/>
                <a:cs typeface="+mn-cs"/>
              </a:rPr>
              <a:t>  </a:t>
            </a:r>
            <a:r>
              <a:rPr lang="el-GR" sz="2000" b="1" dirty="0">
                <a:latin typeface="Calibri" pitchFamily="34" charset="0"/>
                <a:cs typeface="+mn-cs"/>
              </a:rPr>
              <a:t>Επέκταση εμπορικής επιρροής Αθηνών προς τη Δύση</a:t>
            </a:r>
          </a:p>
          <a:p>
            <a:pPr marL="457200" lvl="2"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a:t>
            </a:r>
            <a:r>
              <a:rPr lang="el-GR" sz="2000" dirty="0">
                <a:latin typeface="Calibri" pitchFamily="34" charset="0"/>
                <a:cs typeface="+mn-cs"/>
              </a:rPr>
              <a:t>συμμαχία με </a:t>
            </a:r>
            <a:r>
              <a:rPr lang="el-GR" sz="2000" dirty="0" err="1">
                <a:latin typeface="Calibri" pitchFamily="34" charset="0"/>
                <a:cs typeface="+mn-cs"/>
              </a:rPr>
              <a:t>Εγέστα</a:t>
            </a:r>
            <a:r>
              <a:rPr lang="el-GR" sz="2000" dirty="0">
                <a:latin typeface="Calibri" pitchFamily="34" charset="0"/>
                <a:cs typeface="+mn-cs"/>
              </a:rPr>
              <a:t>, Λεοντίνους, Ρήγιο</a:t>
            </a:r>
          </a:p>
          <a:p>
            <a:pPr marL="457200" lvl="2"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ίδρυση Θουρίων (444/3 </a:t>
            </a:r>
            <a:r>
              <a:rPr lang="el-GR" sz="2000" dirty="0" err="1">
                <a:latin typeface="Calibri" pitchFamily="34" charset="0"/>
                <a:cs typeface="+mn-cs"/>
              </a:rPr>
              <a:t>π.Χ.</a:t>
            </a:r>
            <a:r>
              <a:rPr lang="el-GR" sz="2000" dirty="0">
                <a:latin typeface="Calibri" pitchFamily="34" charset="0"/>
                <a:cs typeface="+mn-cs"/>
              </a:rPr>
              <a:t>)</a:t>
            </a:r>
          </a:p>
          <a:p>
            <a:pPr marL="457200" lvl="2"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εξέλιξη Πειραιά σε μεγάλο εμπορικό λιμάνι – πολεοδομικά σχέδια </a:t>
            </a:r>
            <a:r>
              <a:rPr lang="el-GR" sz="2000" b="1" dirty="0" err="1">
                <a:solidFill>
                  <a:srgbClr val="002060"/>
                </a:solidFill>
                <a:latin typeface="Calibri" pitchFamily="34" charset="0"/>
                <a:cs typeface="+mn-cs"/>
              </a:rPr>
              <a:t>Ιππόδαμου</a:t>
            </a:r>
            <a:r>
              <a:rPr lang="el-GR" sz="2000" b="1" dirty="0">
                <a:solidFill>
                  <a:srgbClr val="002060"/>
                </a:solidFill>
                <a:latin typeface="Calibri" pitchFamily="34" charset="0"/>
                <a:cs typeface="+mn-cs"/>
              </a:rPr>
              <a:t> Μιλήσιου</a:t>
            </a:r>
            <a:endParaRPr lang="el-GR" sz="2000" dirty="0">
              <a:solidFill>
                <a:srgbClr val="002060"/>
              </a:solidFill>
              <a:latin typeface="Calibri" pitchFamily="34"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 Θέση περιεχομένου" descr="kst4-pic1.jpg"/>
          <p:cNvPicPr>
            <a:picLocks noGrp="1" noChangeAspect="1"/>
          </p:cNvPicPr>
          <p:nvPr>
            <p:ph idx="1"/>
          </p:nvPr>
        </p:nvPicPr>
        <p:blipFill>
          <a:blip r:embed="rId2"/>
          <a:srcRect/>
          <a:stretch>
            <a:fillRect/>
          </a:stretch>
        </p:blipFill>
        <p:spPr>
          <a:xfrm>
            <a:off x="1908175" y="1412875"/>
            <a:ext cx="4824413" cy="4729163"/>
          </a:xfrm>
        </p:spPr>
      </p:pic>
      <p:sp>
        <p:nvSpPr>
          <p:cNvPr id="6" name="1 - Τίτλος"/>
          <p:cNvSpPr txBox="1">
            <a:spLocks/>
          </p:cNvSpPr>
          <p:nvPr/>
        </p:nvSpPr>
        <p:spPr>
          <a:xfrm>
            <a:off x="6858000" y="142875"/>
            <a:ext cx="2054225"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a:t>
            </a:r>
          </a:p>
        </p:txBody>
      </p:sp>
      <p:sp>
        <p:nvSpPr>
          <p:cNvPr id="18437" name="6 - TextBox"/>
          <p:cNvSpPr txBox="1">
            <a:spLocks noChangeArrowheads="1"/>
          </p:cNvSpPr>
          <p:nvPr/>
        </p:nvSpPr>
        <p:spPr bwMode="auto">
          <a:xfrm>
            <a:off x="2124075" y="981075"/>
            <a:ext cx="4319588" cy="368300"/>
          </a:xfrm>
          <a:prstGeom prst="rect">
            <a:avLst/>
          </a:prstGeom>
          <a:noFill/>
          <a:ln w="9525">
            <a:noFill/>
            <a:miter lim="800000"/>
            <a:headEnd/>
            <a:tailEnd/>
          </a:ln>
        </p:spPr>
        <p:txBody>
          <a:bodyPr>
            <a:spAutoFit/>
          </a:bodyPr>
          <a:lstStyle/>
          <a:p>
            <a:pPr algn="ctr"/>
            <a:r>
              <a:rPr lang="el-GR" b="1">
                <a:latin typeface="Calibri" pitchFamily="34" charset="0"/>
              </a:rPr>
              <a:t>Α΄ Αθηναϊκή Συμμαχία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εποχή του Περικλή</a:t>
            </a:r>
          </a:p>
        </p:txBody>
      </p:sp>
      <p:pic>
        <p:nvPicPr>
          <p:cNvPr id="7" name="6 - Εικόνα" descr="4.jpg"/>
          <p:cNvPicPr>
            <a:picLocks noChangeAspect="1"/>
          </p:cNvPicPr>
          <p:nvPr/>
        </p:nvPicPr>
        <p:blipFill>
          <a:blip r:embed="rId2"/>
          <a:stretch>
            <a:fillRect/>
          </a:stretch>
        </p:blipFill>
        <p:spPr>
          <a:xfrm>
            <a:off x="1908175" y="1196975"/>
            <a:ext cx="4895850" cy="490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786313" y="142875"/>
            <a:ext cx="3925887" cy="576263"/>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εποχή του Περικλή</a:t>
            </a:r>
          </a:p>
        </p:txBody>
      </p:sp>
      <p:sp>
        <p:nvSpPr>
          <p:cNvPr id="6" name="2 - Υπότιτλος"/>
          <p:cNvSpPr txBox="1">
            <a:spLocks/>
          </p:cNvSpPr>
          <p:nvPr/>
        </p:nvSpPr>
        <p:spPr>
          <a:xfrm>
            <a:off x="571500" y="879475"/>
            <a:ext cx="7848600" cy="5357813"/>
          </a:xfrm>
          <a:prstGeom prst="rect">
            <a:avLst/>
          </a:prstGeom>
        </p:spPr>
        <p:txBody>
          <a:bodyPr>
            <a:normAutofit fontScale="92500" lnSpcReduction="1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Οικονομική ανάπτυξη Αθηναίων</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Έσοδα από 1. εκμετάλλευση μεταλλείων: εκμίσθωση σε ιδιώτες, εργασία δούλων</a:t>
            </a:r>
          </a:p>
          <a:p>
            <a:pPr marL="1188720" lvl="2"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2. φορολογία: για τους Αθηναίους εφαρμόζεται σε περιόδους κρίσης/ </a:t>
            </a:r>
            <a:r>
              <a:rPr lang="el-GR" sz="2000" b="1" dirty="0" err="1">
                <a:solidFill>
                  <a:srgbClr val="002060"/>
                </a:solidFill>
                <a:latin typeface="Calibri" pitchFamily="34" charset="0"/>
                <a:cs typeface="+mn-cs"/>
              </a:rPr>
              <a:t>μετοίκιο</a:t>
            </a:r>
            <a:r>
              <a:rPr lang="el-GR" sz="2000" dirty="0">
                <a:latin typeface="Calibri" pitchFamily="34" charset="0"/>
                <a:cs typeface="+mn-cs"/>
              </a:rPr>
              <a:t>/</a:t>
            </a:r>
            <a:r>
              <a:rPr lang="el-GR" sz="2000" b="1" dirty="0">
                <a:solidFill>
                  <a:srgbClr val="002060"/>
                </a:solidFill>
                <a:latin typeface="Calibri" pitchFamily="34" charset="0"/>
                <a:cs typeface="+mn-cs"/>
              </a:rPr>
              <a:t> </a:t>
            </a:r>
            <a:r>
              <a:rPr lang="el-GR" sz="2000" dirty="0">
                <a:latin typeface="Calibri" pitchFamily="34" charset="0"/>
                <a:cs typeface="+mn-cs"/>
              </a:rPr>
              <a:t>έμμεση φορολογία σε λιμάνι</a:t>
            </a:r>
            <a:endParaRPr lang="el-GR" sz="2000" b="1" dirty="0">
              <a:solidFill>
                <a:srgbClr val="002060"/>
              </a:solidFill>
              <a:latin typeface="Calibri" pitchFamily="34" charset="0"/>
              <a:cs typeface="+mn-cs"/>
            </a:endParaRPr>
          </a:p>
          <a:p>
            <a:pPr marL="1188720" lvl="2"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3. φόρο συμμάχων: μεταφορά ταμείου απόθεμα στον ναό της Αθηνάς (454 </a:t>
            </a:r>
            <a:r>
              <a:rPr lang="el-GR" sz="2000" dirty="0" err="1">
                <a:latin typeface="Calibri" pitchFamily="34" charset="0"/>
                <a:cs typeface="+mn-cs"/>
              </a:rPr>
              <a:t>π.Χ.</a:t>
            </a:r>
            <a:r>
              <a:rPr lang="el-GR" sz="2000" dirty="0">
                <a:latin typeface="Calibri" pitchFamily="34" charset="0"/>
                <a:cs typeface="+mn-cs"/>
              </a:rPr>
              <a:t>) </a:t>
            </a:r>
          </a:p>
          <a:p>
            <a:pPr marL="1188720" lvl="2"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4. έκτακτες εισφορές:  πολεμικές αποζημιώσεις  και </a:t>
            </a:r>
            <a:r>
              <a:rPr lang="el-GR" sz="2000" b="1" dirty="0">
                <a:solidFill>
                  <a:srgbClr val="002060"/>
                </a:solidFill>
                <a:latin typeface="Calibri" pitchFamily="34" charset="0"/>
                <a:cs typeface="+mn-cs"/>
              </a:rPr>
              <a:t>λειτουργίες</a:t>
            </a:r>
          </a:p>
          <a:p>
            <a:pPr marL="17463" lvl="2" indent="-17463"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a:t>
            </a:r>
            <a:r>
              <a:rPr lang="el-GR" sz="2000" b="1" dirty="0">
                <a:latin typeface="Calibri" pitchFamily="34" charset="0"/>
                <a:cs typeface="+mn-cs"/>
              </a:rPr>
              <a:t>Λειτουργίες = </a:t>
            </a:r>
            <a:r>
              <a:rPr lang="el-GR" sz="2000" dirty="0">
                <a:latin typeface="Calibri" pitchFamily="34" charset="0"/>
                <a:cs typeface="+mn-cs"/>
              </a:rPr>
              <a:t>δαπάνες στρατιωτικών και θρησκευτικών εκδηλώσεων που βαρύνουν τους πλουσιότερους</a:t>
            </a:r>
          </a:p>
          <a:p>
            <a:pPr marL="474663" lvl="3" indent="-17463" fontAlgn="auto">
              <a:lnSpc>
                <a:spcPct val="110000"/>
              </a:lnSpc>
              <a:spcBef>
                <a:spcPts val="0"/>
              </a:spcBef>
              <a:spcAft>
                <a:spcPts val="0"/>
              </a:spcAft>
              <a:buClr>
                <a:schemeClr val="accent1"/>
              </a:buClr>
              <a:buSzPct val="70000"/>
              <a:defRPr/>
            </a:pPr>
            <a:r>
              <a:rPr lang="el-GR" sz="2000" dirty="0">
                <a:latin typeface="Calibri" pitchFamily="34" charset="0"/>
                <a:cs typeface="+mn-cs"/>
              </a:rPr>
              <a:t>-</a:t>
            </a:r>
            <a:r>
              <a:rPr lang="el-GR" sz="2000" b="1" dirty="0">
                <a:latin typeface="Calibri" pitchFamily="34" charset="0"/>
                <a:cs typeface="+mn-cs"/>
              </a:rPr>
              <a:t> </a:t>
            </a:r>
            <a:r>
              <a:rPr lang="el-GR" sz="2000" dirty="0">
                <a:latin typeface="Calibri" pitchFamily="34" charset="0"/>
                <a:cs typeface="+mn-cs"/>
              </a:rPr>
              <a:t>χορηγία, τριηραρχία, </a:t>
            </a:r>
            <a:r>
              <a:rPr lang="el-GR" sz="2000" dirty="0" err="1">
                <a:latin typeface="Calibri" pitchFamily="34" charset="0"/>
                <a:cs typeface="+mn-cs"/>
              </a:rPr>
              <a:t>αρχιθεωρία</a:t>
            </a:r>
            <a:r>
              <a:rPr lang="el-GR" sz="2000" dirty="0">
                <a:latin typeface="Calibri" pitchFamily="34" charset="0"/>
                <a:cs typeface="+mn-cs"/>
              </a:rPr>
              <a:t>, εστίαση, </a:t>
            </a:r>
            <a:r>
              <a:rPr lang="el-GR" sz="2000" dirty="0" err="1">
                <a:latin typeface="Calibri" pitchFamily="34" charset="0"/>
                <a:cs typeface="+mn-cs"/>
              </a:rPr>
              <a:t>γυμνασιαρχία</a:t>
            </a:r>
            <a:endParaRPr lang="el-GR" sz="2000" dirty="0">
              <a:latin typeface="Calibri" pitchFamily="34" charset="0"/>
              <a:cs typeface="+mn-cs"/>
            </a:endParaRPr>
          </a:p>
          <a:p>
            <a:pPr marL="640080" lvl="1" indent="-274320" fontAlgn="auto">
              <a:spcBef>
                <a:spcPct val="20000"/>
              </a:spcBef>
              <a:spcAft>
                <a:spcPts val="0"/>
              </a:spcAft>
              <a:buClr>
                <a:schemeClr val="accent1"/>
              </a:buClr>
              <a:buSzPct val="80000"/>
              <a:buFont typeface="Wingdings 2"/>
              <a:buChar char=""/>
              <a:defRPr/>
            </a:pPr>
            <a:endParaRPr lang="el-GR" sz="2000" dirty="0">
              <a:latin typeface="Calibri" pitchFamily="34" charset="0"/>
              <a:cs typeface="+mn-cs"/>
            </a:endParaRPr>
          </a:p>
        </p:txBody>
      </p:sp>
      <p:pic>
        <p:nvPicPr>
          <p:cNvPr id="7" name="6 - Εικόνα" descr="εξηκίας.jpg"/>
          <p:cNvPicPr>
            <a:picLocks noChangeAspect="1"/>
          </p:cNvPicPr>
          <p:nvPr/>
        </p:nvPicPr>
        <p:blipFill>
          <a:blip r:embed="rId2" cstate="print"/>
          <a:stretch>
            <a:fillRect/>
          </a:stretch>
        </p:blipFill>
        <p:spPr>
          <a:xfrm>
            <a:off x="251520" y="3356992"/>
            <a:ext cx="1513961" cy="1428760"/>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6858000" y="188913"/>
            <a:ext cx="20542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a:t>
            </a:r>
          </a:p>
        </p:txBody>
      </p:sp>
      <p:sp>
        <p:nvSpPr>
          <p:cNvPr id="6" name="2 - Υπότιτλος"/>
          <p:cNvSpPr txBox="1">
            <a:spLocks/>
          </p:cNvSpPr>
          <p:nvPr/>
        </p:nvSpPr>
        <p:spPr>
          <a:xfrm>
            <a:off x="571500" y="879475"/>
            <a:ext cx="8358188" cy="5978525"/>
          </a:xfrm>
          <a:prstGeom prst="rect">
            <a:avLst/>
          </a:prstGeom>
        </p:spPr>
        <p:txBody>
          <a:bodyPr>
            <a:normAutofit lnSpcReduction="1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Πελοποννησιακός πόλεμος (431- 404 </a:t>
            </a:r>
            <a:r>
              <a:rPr lang="el-GR" sz="2000" b="1" dirty="0" err="1">
                <a:latin typeface="Calibri" pitchFamily="34" charset="0"/>
                <a:cs typeface="+mn-cs"/>
              </a:rPr>
              <a:t>π.Χ.</a:t>
            </a:r>
            <a:r>
              <a:rPr lang="el-GR" sz="2000" b="1" dirty="0">
                <a:latin typeface="Calibri" pitchFamily="34" charset="0"/>
                <a:cs typeface="+mn-cs"/>
              </a:rPr>
              <a:t>)</a:t>
            </a:r>
          </a:p>
          <a:p>
            <a:pPr marL="355600" lvl="1"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solidFill>
                  <a:srgbClr val="002060"/>
                </a:solidFill>
                <a:latin typeface="Calibri" pitchFamily="34" charset="0"/>
                <a:cs typeface="+mn-cs"/>
              </a:rPr>
              <a:t>Αίτια σύγκρουσης</a:t>
            </a:r>
            <a:r>
              <a:rPr lang="el-GR" sz="2000" dirty="0">
                <a:latin typeface="Calibri" pitchFamily="34" charset="0"/>
                <a:cs typeface="+mn-cs"/>
              </a:rPr>
              <a:t>: </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1. όξυνση των ανταγωνισμών ανάμεσα στην Αθηναϊκή και την Πελοποννησιακή συμμαχία</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2. φυλετική διαφορά: Αθηναίοι – Ίωνες/ Σπαρτιάτες – Δωριείς</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3. διαφορετική πολιτειακή συγκρότηση: Αθήνα – δημοκρατία/ Σπάρτη – ολιγαρχία</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4. ηγεμονικές τάσεις Αθήνας</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η σύγκρουση ήταν αναπόφευκτη, διότι οι τοπικές συγκρούσεις δεν είχαν σταματήσει και σχεδόν όλος ο ελληνικός κόσμος είχε χωριστεί σε δύο στρατόπεδα</a:t>
            </a:r>
          </a:p>
          <a:p>
            <a:pPr marL="355600" lvl="1"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έμεναν μόνο οι αφορμές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1143000" y="1000125"/>
            <a:ext cx="6911975" cy="863600"/>
          </a:xfrm>
          <a:prstGeom prst="rect">
            <a:avLst/>
          </a:prstGeom>
        </p:spPr>
        <p:txBody>
          <a:bodyPr anchor="b">
            <a:normAutofit/>
          </a:bodyPr>
          <a:lstStyle/>
          <a:p>
            <a:pPr>
              <a:defRPr/>
            </a:pPr>
            <a:r>
              <a:rPr lang="el-GR" sz="3200" dirty="0">
                <a:solidFill>
                  <a:schemeClr val="tx2"/>
                </a:solidFill>
                <a:latin typeface="Calibri" pitchFamily="34" charset="0"/>
                <a:ea typeface="+mj-ea"/>
                <a:cs typeface="+mj-cs"/>
              </a:rPr>
              <a:t>Κλασική εποχή (480-323 </a:t>
            </a:r>
            <a:r>
              <a:rPr lang="el-GR" sz="3200" dirty="0" err="1">
                <a:solidFill>
                  <a:schemeClr val="tx2"/>
                </a:solidFill>
                <a:latin typeface="Calibri" pitchFamily="34" charset="0"/>
                <a:ea typeface="+mj-ea"/>
                <a:cs typeface="+mj-cs"/>
              </a:rPr>
              <a:t>π.Χ.</a:t>
            </a:r>
            <a:r>
              <a:rPr lang="el-GR" sz="3200" dirty="0">
                <a:solidFill>
                  <a:schemeClr val="tx2"/>
                </a:solidFill>
                <a:latin typeface="Calibri" pitchFamily="34" charset="0"/>
                <a:ea typeface="+mj-ea"/>
                <a:cs typeface="+mj-cs"/>
              </a:rPr>
              <a:t>) </a:t>
            </a:r>
          </a:p>
        </p:txBody>
      </p:sp>
      <p:sp>
        <p:nvSpPr>
          <p:cNvPr id="5" name="2 - Υπότιτλος"/>
          <p:cNvSpPr txBox="1">
            <a:spLocks/>
          </p:cNvSpPr>
          <p:nvPr/>
        </p:nvSpPr>
        <p:spPr bwMode="auto">
          <a:xfrm>
            <a:off x="1143000" y="2143125"/>
            <a:ext cx="6985000" cy="4392613"/>
          </a:xfrm>
          <a:prstGeom prst="rect">
            <a:avLst/>
          </a:prstGeom>
          <a:noFill/>
          <a:ln w="9525">
            <a:noFill/>
            <a:miter lim="800000"/>
            <a:headEnd/>
            <a:tailEnd/>
          </a:ln>
        </p:spPr>
        <p:txBody>
          <a:bodyPr/>
          <a:lstStyle/>
          <a:p>
            <a:pPr marL="273050" indent="-273050">
              <a:lnSpc>
                <a:spcPct val="150000"/>
              </a:lnSpc>
              <a:spcBef>
                <a:spcPts val="600"/>
              </a:spcBef>
              <a:buClr>
                <a:schemeClr val="accent1"/>
              </a:buClr>
              <a:buSzPct val="70000"/>
              <a:buFont typeface="Wingdings" pitchFamily="2" charset="2"/>
              <a:buChar char=""/>
              <a:defRPr/>
            </a:pPr>
            <a:r>
              <a:rPr lang="el-GR" sz="2600" dirty="0">
                <a:solidFill>
                  <a:srgbClr val="002060"/>
                </a:solidFill>
                <a:latin typeface="Calibri" pitchFamily="34" charset="0"/>
                <a:cs typeface="+mn-cs"/>
              </a:rPr>
              <a:t>Υποπερίοδοι</a:t>
            </a:r>
          </a:p>
          <a:p>
            <a:pPr marL="273050" indent="-273050">
              <a:lnSpc>
                <a:spcPct val="150000"/>
              </a:lnSpc>
              <a:buClr>
                <a:schemeClr val="accent1"/>
              </a:buClr>
              <a:buSzPct val="70000"/>
              <a:buFont typeface="Wingdings" pitchFamily="2" charset="2"/>
              <a:buChar char=""/>
              <a:defRPr/>
            </a:pPr>
            <a:r>
              <a:rPr lang="el-GR" sz="2000" dirty="0">
                <a:latin typeface="Calibri" pitchFamily="34" charset="0"/>
                <a:cs typeface="+mn-cs"/>
              </a:rPr>
              <a:t>1.</a:t>
            </a:r>
            <a:r>
              <a:rPr lang="el-GR" sz="2400" dirty="0">
                <a:latin typeface="Calibri" pitchFamily="34" charset="0"/>
                <a:cs typeface="+mn-cs"/>
              </a:rPr>
              <a:t> </a:t>
            </a:r>
            <a:r>
              <a:rPr lang="el-GR" sz="2000" dirty="0">
                <a:latin typeface="Calibri" pitchFamily="34" charset="0"/>
                <a:cs typeface="+mn-cs"/>
              </a:rPr>
              <a:t>Η Αθήνα ηγεμονική δύναμη</a:t>
            </a:r>
            <a:endParaRPr lang="el-GR" sz="2400" dirty="0">
              <a:latin typeface="Calibri" pitchFamily="34" charset="0"/>
              <a:cs typeface="+mn-cs"/>
            </a:endParaRPr>
          </a:p>
          <a:p>
            <a:pPr marL="273050" indent="-273050">
              <a:lnSpc>
                <a:spcPct val="150000"/>
              </a:lnSpc>
              <a:buClr>
                <a:schemeClr val="accent1"/>
              </a:buClr>
              <a:buSzPct val="70000"/>
              <a:buFont typeface="Wingdings" pitchFamily="2" charset="2"/>
              <a:buChar char=""/>
              <a:defRPr/>
            </a:pPr>
            <a:r>
              <a:rPr lang="el-GR" sz="2000" dirty="0">
                <a:latin typeface="Calibri" pitchFamily="34" charset="0"/>
                <a:cs typeface="+mn-cs"/>
              </a:rPr>
              <a:t>2. Πελοποννησιακός πόλεμος</a:t>
            </a:r>
          </a:p>
          <a:p>
            <a:pPr marL="273050" indent="-273050">
              <a:lnSpc>
                <a:spcPct val="150000"/>
              </a:lnSpc>
              <a:buClr>
                <a:schemeClr val="accent1"/>
              </a:buClr>
              <a:buSzPct val="70000"/>
              <a:buFont typeface="Wingdings" pitchFamily="2" charset="2"/>
              <a:buChar char=""/>
              <a:defRPr/>
            </a:pPr>
            <a:r>
              <a:rPr lang="el-GR" sz="2000" dirty="0">
                <a:latin typeface="Calibri" pitchFamily="34" charset="0"/>
                <a:cs typeface="+mn-cs"/>
              </a:rPr>
              <a:t>3. Παρέμβαση Περσών με παροχή χρημάτων</a:t>
            </a:r>
          </a:p>
          <a:p>
            <a:pPr marL="273050" indent="-273050">
              <a:lnSpc>
                <a:spcPct val="150000"/>
              </a:lnSpc>
              <a:buClr>
                <a:schemeClr val="accent1"/>
              </a:buClr>
              <a:buSzPct val="70000"/>
              <a:buFont typeface="Wingdings" pitchFamily="2" charset="2"/>
              <a:buChar char=""/>
              <a:defRPr/>
            </a:pPr>
            <a:r>
              <a:rPr lang="el-GR" sz="2000" dirty="0">
                <a:latin typeface="Calibri" pitchFamily="34" charset="0"/>
                <a:cs typeface="+mn-cs"/>
              </a:rPr>
              <a:t>4. Η ιδέα της πανελλήνιας ένωσης</a:t>
            </a:r>
            <a:r>
              <a:rPr lang="en-US" sz="2000" dirty="0">
                <a:latin typeface="Calibri" pitchFamily="34" charset="0"/>
                <a:cs typeface="+mn-cs"/>
              </a:rPr>
              <a:t> </a:t>
            </a:r>
            <a:r>
              <a:rPr lang="el-GR" sz="2000" dirty="0">
                <a:latin typeface="Calibri" pitchFamily="34" charset="0"/>
                <a:cs typeface="+mn-cs"/>
              </a:rPr>
              <a:t>και ο κοινός αγώνας εναντίον των Περσών υπό τους Μακεδόνες</a:t>
            </a:r>
          </a:p>
          <a:p>
            <a:pPr marL="639763" lvl="1" indent="-273050">
              <a:spcBef>
                <a:spcPct val="20000"/>
              </a:spcBef>
              <a:buClr>
                <a:schemeClr val="accent1"/>
              </a:buClr>
              <a:buSzPct val="80000"/>
              <a:buFont typeface="Wingdings 2" pitchFamily="18" charset="2"/>
              <a:buChar char=""/>
              <a:defRPr/>
            </a:pPr>
            <a:endParaRPr lang="el-GR" sz="2000" dirty="0">
              <a:latin typeface="Calibri" pitchFamily="34" charset="0"/>
              <a:cs typeface="+mn-cs"/>
            </a:endParaRPr>
          </a:p>
        </p:txBody>
      </p:sp>
      <p:sp>
        <p:nvSpPr>
          <p:cNvPr id="6" name="1 - Τίτλος"/>
          <p:cNvSpPr txBox="1">
            <a:spLocks/>
          </p:cNvSpPr>
          <p:nvPr/>
        </p:nvSpPr>
        <p:spPr>
          <a:xfrm>
            <a:off x="6694488" y="214313"/>
            <a:ext cx="2092325" cy="576262"/>
          </a:xfrm>
          <a:prstGeom prst="rect">
            <a:avLst/>
          </a:prstGeom>
        </p:spPr>
        <p:txBody>
          <a:bodyPr anchor="ctr"/>
          <a:lstStyle/>
          <a:p>
            <a:pPr fontAlgn="auto">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Η αρχαία Ελλάδα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8 - Θέση περιεχομένου" descr="kst4-pic1.jpg"/>
          <p:cNvPicPr>
            <a:picLocks noGrp="1" noChangeAspect="1"/>
          </p:cNvPicPr>
          <p:nvPr>
            <p:ph idx="1"/>
          </p:nvPr>
        </p:nvPicPr>
        <p:blipFill>
          <a:blip r:embed="rId2"/>
          <a:srcRect/>
          <a:stretch>
            <a:fillRect/>
          </a:stretch>
        </p:blipFill>
        <p:spPr>
          <a:xfrm>
            <a:off x="1143000" y="1000125"/>
            <a:ext cx="5214938" cy="5111750"/>
          </a:xfrm>
        </p:spPr>
      </p:pic>
      <p:sp>
        <p:nvSpPr>
          <p:cNvPr id="11"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9221" name="11 - TextBox"/>
          <p:cNvSpPr txBox="1">
            <a:spLocks noChangeArrowheads="1"/>
          </p:cNvSpPr>
          <p:nvPr/>
        </p:nvSpPr>
        <p:spPr bwMode="auto">
          <a:xfrm>
            <a:off x="6786563" y="928688"/>
            <a:ext cx="1928812" cy="1754187"/>
          </a:xfrm>
          <a:prstGeom prst="rect">
            <a:avLst/>
          </a:prstGeom>
          <a:noFill/>
          <a:ln w="9525">
            <a:noFill/>
            <a:miter lim="800000"/>
            <a:headEnd/>
            <a:tailEnd/>
          </a:ln>
        </p:spPr>
        <p:txBody>
          <a:bodyPr>
            <a:spAutoFit/>
          </a:bodyPr>
          <a:lstStyle/>
          <a:p>
            <a:r>
              <a:rPr lang="el-GR" b="1">
                <a:latin typeface="Calibri" pitchFamily="34" charset="0"/>
              </a:rPr>
              <a:t>Αθηναϊκή και Πελοποννησιακή Συμμαχία </a:t>
            </a:r>
            <a:endParaRPr lang="en-US" b="1">
              <a:latin typeface="Calibri" pitchFamily="34" charset="0"/>
            </a:endParaRPr>
          </a:p>
          <a:p>
            <a:r>
              <a:rPr lang="el-GR" b="1">
                <a:latin typeface="Calibri" pitchFamily="34" charset="0"/>
              </a:rPr>
              <a:t>στις αρχές του Πελοποννησιακού πολέμου</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6" name="2 - Υπότιτλος"/>
          <p:cNvSpPr txBox="1">
            <a:spLocks/>
          </p:cNvSpPr>
          <p:nvPr/>
        </p:nvSpPr>
        <p:spPr>
          <a:xfrm>
            <a:off x="357158" y="1268760"/>
            <a:ext cx="8572560" cy="5589240"/>
          </a:xfrm>
          <a:prstGeom prst="rect">
            <a:avLst/>
          </a:prstGeom>
        </p:spPr>
        <p:txBody>
          <a:bodyPr>
            <a:normAutofit lnSpcReduction="1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Πηγές: </a:t>
            </a:r>
            <a:r>
              <a:rPr lang="el-GR" sz="2000" dirty="0">
                <a:latin typeface="Calibri" pitchFamily="34" charset="0"/>
                <a:cs typeface="+mn-cs"/>
              </a:rPr>
              <a:t>Θουκυδίδης</a:t>
            </a:r>
          </a:p>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Υποπερίοδοι πολέμου:  </a:t>
            </a:r>
            <a:r>
              <a:rPr lang="el-GR" sz="2000" dirty="0">
                <a:latin typeface="Calibri" pitchFamily="34" charset="0"/>
                <a:cs typeface="+mn-cs"/>
              </a:rPr>
              <a:t>1. </a:t>
            </a:r>
            <a:r>
              <a:rPr lang="el-GR" sz="2000" dirty="0">
                <a:solidFill>
                  <a:srgbClr val="002060"/>
                </a:solidFill>
                <a:latin typeface="Calibri" pitchFamily="34" charset="0"/>
                <a:cs typeface="+mn-cs"/>
              </a:rPr>
              <a:t>Αρχιδάμειος ή Δεκαετής πόλεμος (431-421 </a:t>
            </a:r>
            <a:r>
              <a:rPr lang="el-GR" sz="2000" dirty="0" err="1">
                <a:solidFill>
                  <a:srgbClr val="002060"/>
                </a:solidFill>
                <a:latin typeface="Calibri" pitchFamily="34" charset="0"/>
                <a:cs typeface="+mn-cs"/>
              </a:rPr>
              <a:t>π.Χ.</a:t>
            </a:r>
            <a:r>
              <a:rPr lang="el-GR" sz="2000" dirty="0">
                <a:solidFill>
                  <a:srgbClr val="002060"/>
                </a:solidFill>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400" dirty="0">
                <a:latin typeface="Calibri" pitchFamily="34" charset="0"/>
                <a:cs typeface="+mn-cs"/>
              </a:rPr>
              <a:t>				  </a:t>
            </a:r>
            <a:r>
              <a:rPr lang="el-GR" sz="2000" dirty="0">
                <a:latin typeface="Calibri" pitchFamily="34" charset="0"/>
                <a:cs typeface="+mn-cs"/>
              </a:rPr>
              <a:t>2. Σικελική εκστρατεία (415-413 </a:t>
            </a:r>
            <a:r>
              <a:rPr lang="el-GR" sz="2000" dirty="0" err="1">
                <a:latin typeface="Calibri" pitchFamily="34" charset="0"/>
                <a:cs typeface="+mn-cs"/>
              </a:rPr>
              <a:t>π.Χ.</a:t>
            </a:r>
            <a:r>
              <a:rPr lang="el-GR" sz="2000" dirty="0">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3. Δεκελεικός ή Ιωνικός πόλεμος (413-404 </a:t>
            </a:r>
            <a:r>
              <a:rPr lang="el-GR" sz="2000" dirty="0" err="1">
                <a:latin typeface="Calibri" pitchFamily="34" charset="0"/>
                <a:cs typeface="+mn-cs"/>
              </a:rPr>
              <a:t>π.Χ.</a:t>
            </a:r>
            <a:r>
              <a:rPr lang="el-GR" sz="2000" dirty="0">
                <a:latin typeface="Calibri" pitchFamily="34" charset="0"/>
                <a:cs typeface="+mn-cs"/>
              </a:rPr>
              <a:t>)</a:t>
            </a:r>
          </a:p>
          <a:p>
            <a:pPr marL="273050" lvl="6" indent="-273050">
              <a:lnSpc>
                <a:spcPct val="150000"/>
              </a:lnSpc>
              <a:spcBef>
                <a:spcPts val="600"/>
              </a:spcBef>
              <a:buClr>
                <a:schemeClr val="accent1"/>
              </a:buClr>
              <a:buSzPct val="70000"/>
              <a:defRPr/>
            </a:pPr>
            <a:r>
              <a:rPr lang="el-GR" dirty="0">
                <a:latin typeface="Calibri" pitchFamily="34" charset="0"/>
                <a:cs typeface="+mn-cs"/>
              </a:rPr>
              <a:t>	</a:t>
            </a:r>
            <a:r>
              <a:rPr lang="el-GR" b="1" dirty="0">
                <a:solidFill>
                  <a:srgbClr val="002060"/>
                </a:solidFill>
                <a:latin typeface="Calibri" pitchFamily="34" charset="0"/>
                <a:cs typeface="+mn-cs"/>
              </a:rPr>
              <a:t>Σημείωση εκτός ύλης</a:t>
            </a:r>
            <a:r>
              <a:rPr lang="el-GR" b="1" dirty="0">
                <a:latin typeface="Calibri" pitchFamily="34" charset="0"/>
                <a:cs typeface="+mn-cs"/>
              </a:rPr>
              <a:t>:</a:t>
            </a:r>
            <a:r>
              <a:rPr lang="el-GR" dirty="0">
                <a:latin typeface="Calibri" pitchFamily="34" charset="0"/>
                <a:cs typeface="+mn-cs"/>
              </a:rPr>
              <a:t> Στον </a:t>
            </a:r>
            <a:r>
              <a:rPr lang="el-GR" dirty="0" err="1">
                <a:latin typeface="Calibri" pitchFamily="34" charset="0"/>
                <a:cs typeface="+mn-cs"/>
              </a:rPr>
              <a:t>Αρχιδάμειο</a:t>
            </a:r>
            <a:r>
              <a:rPr lang="el-GR" dirty="0">
                <a:latin typeface="Calibri" pitchFamily="34" charset="0"/>
                <a:cs typeface="+mn-cs"/>
              </a:rPr>
              <a:t> πόλεμο, οι δύο αντίπαλοι συγκρούστηκαν σε στεριά και θάλασσα. Οι Αθηναίοι εφάρμοσαν τη στρατηγική του Περικλέους και έκαναν επιδρομές στα παράλια της Πελοποννήσου και των συμμαχικών πόλεων της Σπάρτης, ενώ οι Σπαρτιάτες έκαναν χερσαίες εκστρατείες έως την Αττική, όπου έκαιγαν τις καλλιέργειες και προσπαθούσαν να εξαναγκάσουν τους Αθηναίους που είχαν κλειστεί στα Μακρά Τείχη σε παράδοση. Επίσης, έγινε και η εκστρατεία του Σπαρτιάτη Βρασίδα στην Αμφίπολη, στην οποία συμμετείχε ο ίδιος ο Θουκυδίδης. Η πρώτη περίοδος έληξε με τη συνομολόγηση της </a:t>
            </a:r>
            <a:r>
              <a:rPr lang="el-GR" b="1" dirty="0">
                <a:latin typeface="Calibri" pitchFamily="34" charset="0"/>
                <a:cs typeface="+mn-cs"/>
              </a:rPr>
              <a:t>Ειρήνης του Νικία</a:t>
            </a:r>
            <a:r>
              <a:rPr lang="el-GR" dirty="0">
                <a:latin typeface="Calibri" pitchFamily="34" charset="0"/>
                <a:cs typeface="+mn-cs"/>
              </a:rPr>
              <a:t> (421 </a:t>
            </a:r>
            <a:r>
              <a:rPr lang="el-GR" dirty="0" err="1">
                <a:latin typeface="Calibri" pitchFamily="34" charset="0"/>
                <a:cs typeface="+mn-cs"/>
              </a:rPr>
              <a:t>π.Χ.</a:t>
            </a:r>
            <a:r>
              <a:rPr lang="el-GR" dirty="0">
                <a:latin typeface="Calibri" pitchFamily="34" charset="0"/>
                <a:cs typeface="+mn-cs"/>
              </a:rPr>
              <a:t>).</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11268" name="11 - TextBox"/>
          <p:cNvSpPr txBox="1">
            <a:spLocks noChangeArrowheads="1"/>
          </p:cNvSpPr>
          <p:nvPr/>
        </p:nvSpPr>
        <p:spPr bwMode="auto">
          <a:xfrm>
            <a:off x="6786563" y="1143000"/>
            <a:ext cx="1928812" cy="1200150"/>
          </a:xfrm>
          <a:prstGeom prst="rect">
            <a:avLst/>
          </a:prstGeom>
          <a:noFill/>
          <a:ln w="9525">
            <a:noFill/>
            <a:miter lim="800000"/>
            <a:headEnd/>
            <a:tailEnd/>
          </a:ln>
        </p:spPr>
        <p:txBody>
          <a:bodyPr>
            <a:spAutoFit/>
          </a:bodyPr>
          <a:lstStyle/>
          <a:p>
            <a:r>
              <a:rPr lang="el-GR" b="1">
                <a:latin typeface="Calibri" pitchFamily="34" charset="0"/>
              </a:rPr>
              <a:t>Τα Μακρά Τείχη: </a:t>
            </a:r>
            <a:endParaRPr lang="el-GR">
              <a:latin typeface="Calibri" pitchFamily="34" charset="0"/>
            </a:endParaRPr>
          </a:p>
          <a:p>
            <a:r>
              <a:rPr lang="el-GR">
                <a:latin typeface="Calibri" pitchFamily="34" charset="0"/>
              </a:rPr>
              <a:t>συνδέουν την πόλη της Αθήνας με τον Πειραιά</a:t>
            </a:r>
          </a:p>
        </p:txBody>
      </p:sp>
      <p:pic>
        <p:nvPicPr>
          <p:cNvPr id="11269" name="7 - Εικόνα" descr="μακρά τείχη.jpg"/>
          <p:cNvPicPr>
            <a:picLocks noChangeAspect="1"/>
          </p:cNvPicPr>
          <p:nvPr/>
        </p:nvPicPr>
        <p:blipFill>
          <a:blip r:embed="rId2"/>
          <a:srcRect/>
          <a:stretch>
            <a:fillRect/>
          </a:stretch>
        </p:blipFill>
        <p:spPr bwMode="auto">
          <a:xfrm>
            <a:off x="714375" y="1143000"/>
            <a:ext cx="5951538" cy="47228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6" name="2 - Υπότιτλος"/>
          <p:cNvSpPr txBox="1">
            <a:spLocks/>
          </p:cNvSpPr>
          <p:nvPr/>
        </p:nvSpPr>
        <p:spPr>
          <a:xfrm>
            <a:off x="571500" y="1071563"/>
            <a:ext cx="8572500" cy="5572125"/>
          </a:xfrm>
          <a:prstGeom prst="rect">
            <a:avLst/>
          </a:prstGeom>
        </p:spPr>
        <p:txBody>
          <a:bodyPr>
            <a:normAutofit lnSpcReduction="1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Πηγές: </a:t>
            </a:r>
            <a:r>
              <a:rPr lang="el-GR" sz="2000" dirty="0">
                <a:latin typeface="Calibri" pitchFamily="34" charset="0"/>
                <a:cs typeface="+mn-cs"/>
              </a:rPr>
              <a:t>Θουκυδίδης και Ξενοφών</a:t>
            </a:r>
          </a:p>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Υποπερίοδοι πολέμου:  </a:t>
            </a:r>
            <a:r>
              <a:rPr lang="el-GR" sz="2000" dirty="0">
                <a:latin typeface="Calibri" pitchFamily="34" charset="0"/>
                <a:cs typeface="+mn-cs"/>
              </a:rPr>
              <a:t>1. Αρχιδάμειος ή Δεκαετής πόλεμος (431-421 </a:t>
            </a:r>
            <a:r>
              <a:rPr lang="el-GR" sz="2000" dirty="0" err="1">
                <a:latin typeface="Calibri" pitchFamily="34" charset="0"/>
                <a:cs typeface="+mn-cs"/>
              </a:rPr>
              <a:t>π.Χ.</a:t>
            </a:r>
            <a:r>
              <a:rPr lang="el-GR" sz="2000" dirty="0">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400" dirty="0">
                <a:latin typeface="Calibri" pitchFamily="34" charset="0"/>
                <a:cs typeface="+mn-cs"/>
              </a:rPr>
              <a:t>				  </a:t>
            </a:r>
            <a:r>
              <a:rPr lang="el-GR" sz="2000" dirty="0">
                <a:latin typeface="Calibri" pitchFamily="34" charset="0"/>
                <a:cs typeface="+mn-cs"/>
              </a:rPr>
              <a:t>2. </a:t>
            </a:r>
            <a:r>
              <a:rPr lang="el-GR" sz="2000" dirty="0">
                <a:solidFill>
                  <a:srgbClr val="002060"/>
                </a:solidFill>
                <a:latin typeface="Calibri" pitchFamily="34" charset="0"/>
                <a:cs typeface="+mn-cs"/>
              </a:rPr>
              <a:t>Σικελική εκστρατεία (415-413 </a:t>
            </a:r>
            <a:r>
              <a:rPr lang="el-GR" sz="2000" dirty="0" err="1">
                <a:solidFill>
                  <a:srgbClr val="002060"/>
                </a:solidFill>
                <a:latin typeface="Calibri" pitchFamily="34" charset="0"/>
                <a:cs typeface="+mn-cs"/>
              </a:rPr>
              <a:t>π.Χ.</a:t>
            </a:r>
            <a:r>
              <a:rPr lang="el-GR" sz="2000" dirty="0">
                <a:solidFill>
                  <a:srgbClr val="002060"/>
                </a:solidFill>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3. Δεκελεικός ή Ιωνικός πόλεμος (413-404 </a:t>
            </a:r>
            <a:r>
              <a:rPr lang="el-GR" sz="2000" dirty="0" err="1">
                <a:latin typeface="Calibri" pitchFamily="34" charset="0"/>
                <a:cs typeface="+mn-cs"/>
              </a:rPr>
              <a:t>π.Χ.</a:t>
            </a:r>
            <a:r>
              <a:rPr lang="el-GR" sz="2000" dirty="0">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a:t>
            </a:r>
            <a:r>
              <a:rPr lang="el-GR" b="1" dirty="0">
                <a:solidFill>
                  <a:srgbClr val="002060"/>
                </a:solidFill>
                <a:latin typeface="Calibri" pitchFamily="34" charset="0"/>
                <a:cs typeface="+mn-cs"/>
              </a:rPr>
              <a:t>Σημείωση εκτός ύλης</a:t>
            </a:r>
            <a:r>
              <a:rPr lang="el-GR" b="1" dirty="0">
                <a:latin typeface="Calibri" pitchFamily="34" charset="0"/>
                <a:cs typeface="+mn-cs"/>
              </a:rPr>
              <a:t>:</a:t>
            </a:r>
            <a:r>
              <a:rPr lang="el-GR" dirty="0">
                <a:latin typeface="Calibri" pitchFamily="34" charset="0"/>
                <a:cs typeface="+mn-cs"/>
              </a:rPr>
              <a:t> Κατά τη δεύτερη περίοδο η </a:t>
            </a:r>
            <a:r>
              <a:rPr lang="el-GR" dirty="0" err="1">
                <a:latin typeface="Calibri" pitchFamily="34" charset="0"/>
                <a:cs typeface="+mn-cs"/>
              </a:rPr>
              <a:t>Νικίειος</a:t>
            </a:r>
            <a:r>
              <a:rPr lang="el-GR" dirty="0">
                <a:latin typeface="Calibri" pitchFamily="34" charset="0"/>
                <a:cs typeface="+mn-cs"/>
              </a:rPr>
              <a:t> Ειρήνη γρήγορα παραβιάστηκε και ξανάρχισαν οι εχθροπραξίες. Οι σημαντικότερες ήταν η καταστροφή της Μήλου από τους Αθηναίους και η οργάνωση της σικελικής εκστρατείας, με στόχο να καταλάβουν τις Συρακούσες, η οποία ήταν σύμμαχος των Σπαρτιατών και τους παρείχε σιτάρι. Η κατάκτησή τους θα σήμαινε ήττα και των Σπαρτιατών.  Η εκστρατεία κατέληξε σε αποτυχία για τους Αθηναίους εξαιτίας της ανάκλησης του Αλκιβιάδη, του στρατηγού που εμπνεύστηκε την εκστρατεία. Οι Αθηναίοι έχασαν σχεδόν όλο τους τον στόλο.</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5 - Θέση περιεχομένου" descr="πελοποννησιακός3.jpg"/>
          <p:cNvPicPr>
            <a:picLocks noGrp="1" noChangeAspect="1"/>
          </p:cNvPicPr>
          <p:nvPr>
            <p:ph idx="1"/>
          </p:nvPr>
        </p:nvPicPr>
        <p:blipFill>
          <a:blip r:embed="rId2"/>
          <a:srcRect/>
          <a:stretch>
            <a:fillRect/>
          </a:stretch>
        </p:blipFill>
        <p:spPr>
          <a:xfrm>
            <a:off x="571500" y="1714500"/>
            <a:ext cx="7467600" cy="4378325"/>
          </a:xfrm>
        </p:spPr>
      </p:pic>
      <p:sp>
        <p:nvSpPr>
          <p:cNvPr id="5"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13317" name="5 - TextBox"/>
          <p:cNvSpPr txBox="1">
            <a:spLocks noChangeArrowheads="1"/>
          </p:cNvSpPr>
          <p:nvPr/>
        </p:nvSpPr>
        <p:spPr bwMode="auto">
          <a:xfrm>
            <a:off x="642938" y="1214438"/>
            <a:ext cx="7572375" cy="400050"/>
          </a:xfrm>
          <a:prstGeom prst="rect">
            <a:avLst/>
          </a:prstGeom>
          <a:noFill/>
          <a:ln w="9525">
            <a:noFill/>
            <a:miter lim="800000"/>
            <a:headEnd/>
            <a:tailEnd/>
          </a:ln>
        </p:spPr>
        <p:txBody>
          <a:bodyPr>
            <a:spAutoFit/>
          </a:bodyPr>
          <a:lstStyle/>
          <a:p>
            <a:pPr algn="ctr"/>
            <a:r>
              <a:rPr lang="el-GR" sz="2000" b="1">
                <a:latin typeface="Calibri" pitchFamily="34" charset="0"/>
              </a:rPr>
              <a:t>Σικελική εκστρατεία (415-413 π.Χ.)</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6" name="2 - Υπότιτλος"/>
          <p:cNvSpPr txBox="1">
            <a:spLocks/>
          </p:cNvSpPr>
          <p:nvPr/>
        </p:nvSpPr>
        <p:spPr>
          <a:xfrm>
            <a:off x="500034" y="1142984"/>
            <a:ext cx="8429684" cy="5429288"/>
          </a:xfrm>
          <a:prstGeom prst="rect">
            <a:avLst/>
          </a:prstGeom>
        </p:spPr>
        <p:txBody>
          <a:bodyPr>
            <a:normAutofit/>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Πηγές: </a:t>
            </a:r>
            <a:r>
              <a:rPr lang="el-GR" sz="2000" dirty="0">
                <a:latin typeface="Calibri" pitchFamily="34" charset="0"/>
                <a:cs typeface="+mn-cs"/>
              </a:rPr>
              <a:t>Ξενοφών</a:t>
            </a:r>
          </a:p>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Υποπερίοδοι πολέμου:  </a:t>
            </a:r>
            <a:r>
              <a:rPr lang="el-GR" sz="2000" dirty="0">
                <a:latin typeface="Calibri" pitchFamily="34" charset="0"/>
                <a:cs typeface="+mn-cs"/>
              </a:rPr>
              <a:t>1. Αρχιδάμειος ή Δεκαετής πόλεμος (431-421 </a:t>
            </a:r>
            <a:r>
              <a:rPr lang="el-GR" sz="2000" dirty="0" err="1">
                <a:latin typeface="Calibri" pitchFamily="34" charset="0"/>
                <a:cs typeface="+mn-cs"/>
              </a:rPr>
              <a:t>π.Χ.</a:t>
            </a:r>
            <a:r>
              <a:rPr lang="el-GR" sz="2000" dirty="0">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400" dirty="0">
                <a:latin typeface="Calibri" pitchFamily="34" charset="0"/>
                <a:cs typeface="+mn-cs"/>
              </a:rPr>
              <a:t>				  </a:t>
            </a:r>
            <a:r>
              <a:rPr lang="el-GR" sz="2000" dirty="0">
                <a:latin typeface="Calibri" pitchFamily="34" charset="0"/>
                <a:cs typeface="+mn-cs"/>
              </a:rPr>
              <a:t>2. Σικελική εκστρατεία (415-413 </a:t>
            </a:r>
            <a:r>
              <a:rPr lang="el-GR" sz="2000" dirty="0" err="1">
                <a:latin typeface="Calibri" pitchFamily="34" charset="0"/>
                <a:cs typeface="+mn-cs"/>
              </a:rPr>
              <a:t>π.Χ.</a:t>
            </a:r>
            <a:r>
              <a:rPr lang="el-GR" sz="2000" dirty="0">
                <a:latin typeface="Calibri" pitchFamily="34" charset="0"/>
                <a:cs typeface="+mn-cs"/>
              </a:rPr>
              <a:t>)</a:t>
            </a:r>
          </a:p>
          <a:p>
            <a:pPr marL="274320" indent="-274320" fontAlgn="auto">
              <a:lnSpc>
                <a:spcPct val="150000"/>
              </a:lnSpc>
              <a:spcBef>
                <a:spcPts val="600"/>
              </a:spcBef>
              <a:spcAft>
                <a:spcPts val="0"/>
              </a:spcAft>
              <a:buClr>
                <a:schemeClr val="accent1"/>
              </a:buClr>
              <a:buSzPct val="70000"/>
              <a:defRPr/>
            </a:pPr>
            <a:r>
              <a:rPr lang="el-GR" sz="2000" dirty="0">
                <a:latin typeface="Calibri" pitchFamily="34" charset="0"/>
                <a:cs typeface="+mn-cs"/>
              </a:rPr>
              <a:t>				   3. </a:t>
            </a:r>
            <a:r>
              <a:rPr lang="el-GR" sz="2000" dirty="0">
                <a:solidFill>
                  <a:srgbClr val="002060"/>
                </a:solidFill>
                <a:latin typeface="Calibri" pitchFamily="34" charset="0"/>
                <a:cs typeface="+mn-cs"/>
              </a:rPr>
              <a:t>Δεκελεικός ή Ιωνικός πόλεμος (413-404 </a:t>
            </a:r>
            <a:r>
              <a:rPr lang="el-GR" sz="2000" dirty="0" err="1">
                <a:solidFill>
                  <a:srgbClr val="002060"/>
                </a:solidFill>
                <a:latin typeface="Calibri" pitchFamily="34" charset="0"/>
                <a:cs typeface="+mn-cs"/>
              </a:rPr>
              <a:t>π.Χ.</a:t>
            </a:r>
            <a:r>
              <a:rPr lang="el-GR" sz="2000" dirty="0">
                <a:solidFill>
                  <a:srgbClr val="002060"/>
                </a:solidFill>
                <a:latin typeface="Calibri" pitchFamily="34" charset="0"/>
                <a:cs typeface="+mn-cs"/>
              </a:rPr>
              <a:t>)</a:t>
            </a:r>
            <a:endParaRPr lang="en-US" sz="2000" dirty="0">
              <a:solidFill>
                <a:srgbClr val="002060"/>
              </a:solidFill>
              <a:latin typeface="Calibri" pitchFamily="34" charset="0"/>
              <a:cs typeface="+mn-cs"/>
            </a:endParaRPr>
          </a:p>
          <a:p>
            <a:pPr marL="269875" indent="-269875" fontAlgn="auto">
              <a:lnSpc>
                <a:spcPct val="150000"/>
              </a:lnSpc>
              <a:spcBef>
                <a:spcPts val="600"/>
              </a:spcBef>
              <a:spcAft>
                <a:spcPts val="0"/>
              </a:spcAft>
              <a:buClr>
                <a:schemeClr val="accent1"/>
              </a:buClr>
              <a:buSzPct val="70000"/>
              <a:defRPr/>
            </a:pPr>
            <a:r>
              <a:rPr lang="el-GR" sz="2000" b="1" dirty="0">
                <a:latin typeface="Calibri" pitchFamily="34" charset="0"/>
                <a:cs typeface="+mn-cs"/>
              </a:rPr>
              <a:t>	</a:t>
            </a:r>
            <a:r>
              <a:rPr lang="el-GR" b="1" dirty="0">
                <a:solidFill>
                  <a:srgbClr val="002060"/>
                </a:solidFill>
                <a:latin typeface="Calibri" pitchFamily="34" charset="0"/>
                <a:cs typeface="+mn-cs"/>
              </a:rPr>
              <a:t>Σημείωση εκτός ύλης</a:t>
            </a:r>
            <a:r>
              <a:rPr lang="el-GR" b="1" dirty="0">
                <a:latin typeface="Calibri" pitchFamily="34" charset="0"/>
                <a:cs typeface="+mn-cs"/>
              </a:rPr>
              <a:t>: </a:t>
            </a:r>
            <a:r>
              <a:rPr lang="el-GR" dirty="0">
                <a:latin typeface="Calibri" pitchFamily="34" charset="0"/>
                <a:cs typeface="+mn-cs"/>
              </a:rPr>
              <a:t>η Σπάρτη νίκησε τελικά, αφού εγκατέστησε φρουρά στην Πάρνηθα (Δεκέλεια) και πίεσε ακόμα περισσότερο τους Αθηναίους στη θάλασσα. Έφτιαξε ναυτικό με χρήματα των Περσών και κατάφερε με στρατηγό τον Λύσανδρο να νικήσει τους υπερόπτες Αθηναίους σε ναυμαχία στα στενά του Ελλησπόντου (μάχη των Αιγός Ποταμών – 404 </a:t>
            </a:r>
            <a:r>
              <a:rPr lang="el-GR" dirty="0" err="1">
                <a:latin typeface="Calibri" pitchFamily="34" charset="0"/>
                <a:cs typeface="+mn-cs"/>
              </a:rPr>
              <a:t>π.Χ.</a:t>
            </a:r>
            <a:r>
              <a:rPr lang="el-GR" dirty="0">
                <a:latin typeface="Calibri" pitchFamily="34" charset="0"/>
                <a:cs typeface="+mn-cs"/>
              </a:rPr>
              <a:t>) και να αποκλείσει την οδό προς τον Εύξεινο Πόντο, από όπου οι Αθηναίοι αγόραζαν το σιτάρι τους.</a:t>
            </a:r>
            <a:endParaRPr lang="el-GR" sz="2000" b="1" dirty="0">
              <a:latin typeface="Calibri" pitchFamily="34" charset="0"/>
              <a:cs typeface="+mn-cs"/>
            </a:endParaRPr>
          </a:p>
          <a:p>
            <a:pPr marL="3017520" lvl="6" indent="-274320">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4 - Εικόνα" descr="πελοποννησιακός4α.jpg"/>
          <p:cNvPicPr>
            <a:picLocks noChangeAspect="1"/>
          </p:cNvPicPr>
          <p:nvPr/>
        </p:nvPicPr>
        <p:blipFill>
          <a:blip r:embed="rId2"/>
          <a:srcRect/>
          <a:stretch>
            <a:fillRect/>
          </a:stretch>
        </p:blipFill>
        <p:spPr bwMode="auto">
          <a:xfrm>
            <a:off x="571500" y="1643063"/>
            <a:ext cx="7539038" cy="4708525"/>
          </a:xfrm>
          <a:prstGeom prst="rect">
            <a:avLst/>
          </a:prstGeom>
          <a:noFill/>
          <a:ln w="9525">
            <a:noFill/>
            <a:miter lim="800000"/>
            <a:headEnd/>
            <a:tailEnd/>
          </a:ln>
        </p:spPr>
      </p:pic>
      <p:sp>
        <p:nvSpPr>
          <p:cNvPr id="7"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15365" name="7 - TextBox"/>
          <p:cNvSpPr txBox="1">
            <a:spLocks noChangeArrowheads="1"/>
          </p:cNvSpPr>
          <p:nvPr/>
        </p:nvSpPr>
        <p:spPr bwMode="auto">
          <a:xfrm>
            <a:off x="857250" y="1143000"/>
            <a:ext cx="7000875" cy="400050"/>
          </a:xfrm>
          <a:prstGeom prst="rect">
            <a:avLst/>
          </a:prstGeom>
          <a:noFill/>
          <a:ln w="9525">
            <a:noFill/>
            <a:miter lim="800000"/>
            <a:headEnd/>
            <a:tailEnd/>
          </a:ln>
        </p:spPr>
        <p:txBody>
          <a:bodyPr>
            <a:spAutoFit/>
          </a:bodyPr>
          <a:lstStyle/>
          <a:p>
            <a:pPr algn="ctr"/>
            <a:r>
              <a:rPr lang="el-GR" sz="2000" b="1">
                <a:latin typeface="Calibri" pitchFamily="34" charset="0"/>
              </a:rPr>
              <a:t>Δεκελεικός πόλεμος (413-404 π.Χ.)</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140200" y="1889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Πελοποννησιακός πόλεμος</a:t>
            </a:r>
          </a:p>
        </p:txBody>
      </p:sp>
      <p:sp>
        <p:nvSpPr>
          <p:cNvPr id="6" name="2 - Υπότιτλος"/>
          <p:cNvSpPr txBox="1">
            <a:spLocks/>
          </p:cNvSpPr>
          <p:nvPr/>
        </p:nvSpPr>
        <p:spPr>
          <a:xfrm>
            <a:off x="500034" y="1142984"/>
            <a:ext cx="8429684" cy="5429288"/>
          </a:xfrm>
          <a:prstGeom prst="rect">
            <a:avLst/>
          </a:prstGeom>
        </p:spPr>
        <p:txBody>
          <a:bodyPr>
            <a:normAutofit/>
          </a:bodyPr>
          <a:lstStyle/>
          <a:p>
            <a:pPr marL="3017520" lvl="6" indent="-274320">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7" name="6 - TextBox"/>
          <p:cNvSpPr txBox="1"/>
          <p:nvPr/>
        </p:nvSpPr>
        <p:spPr>
          <a:xfrm>
            <a:off x="642938" y="1071563"/>
            <a:ext cx="7643812" cy="5862637"/>
          </a:xfrm>
          <a:prstGeom prst="rect">
            <a:avLst/>
          </a:prstGeom>
          <a:noFill/>
        </p:spPr>
        <p:txBody>
          <a:bodyPr>
            <a:spAutoFit/>
          </a:bodyPr>
          <a:lstStyle/>
          <a:p>
            <a:pPr>
              <a:lnSpc>
                <a:spcPct val="150000"/>
              </a:lnSpc>
              <a:defRPr/>
            </a:pPr>
            <a:r>
              <a:rPr lang="el-GR" sz="2000" b="1" dirty="0">
                <a:latin typeface="Calibri" pitchFamily="34" charset="0"/>
              </a:rPr>
              <a:t>Συνέπειες Πελοποννησιακού πολέμου</a:t>
            </a:r>
          </a:p>
          <a:p>
            <a:pPr marL="269875">
              <a:lnSpc>
                <a:spcPct val="150000"/>
              </a:lnSpc>
              <a:defRPr/>
            </a:pPr>
            <a:r>
              <a:rPr lang="el-GR" sz="2000" dirty="0">
                <a:latin typeface="Calibri" pitchFamily="34" charset="0"/>
              </a:rPr>
              <a:t>1. εξόντωση πόλεων-κρατών οικονομικά, πληθυσμιακά, ηθικά</a:t>
            </a:r>
          </a:p>
          <a:p>
            <a:pPr marL="269875">
              <a:lnSpc>
                <a:spcPct val="150000"/>
              </a:lnSpc>
              <a:defRPr/>
            </a:pPr>
            <a:r>
              <a:rPr lang="el-GR" sz="2000" dirty="0">
                <a:latin typeface="Calibri" pitchFamily="34" charset="0"/>
              </a:rPr>
              <a:t>	- μερικές μάλιστα υπέστησαν την καταστροφή (Πλαταιές, Μυτιλήνη, Μήλος, κ.ά.)</a:t>
            </a:r>
          </a:p>
          <a:p>
            <a:pPr marL="269875">
              <a:lnSpc>
                <a:spcPct val="150000"/>
              </a:lnSpc>
              <a:defRPr/>
            </a:pPr>
            <a:r>
              <a:rPr lang="el-GR" sz="2000" dirty="0">
                <a:latin typeface="Calibri" pitchFamily="34" charset="0"/>
              </a:rPr>
              <a:t>2. δημιουργία των προϋποθέσεων για την περσική ανάμιξη στα εσωτερικά της Ελλάδας</a:t>
            </a:r>
          </a:p>
          <a:p>
            <a:pPr marL="269875">
              <a:lnSpc>
                <a:spcPct val="150000"/>
              </a:lnSpc>
              <a:defRPr/>
            </a:pPr>
            <a:r>
              <a:rPr lang="el-GR" sz="2000" dirty="0">
                <a:latin typeface="Calibri" pitchFamily="34" charset="0"/>
              </a:rPr>
              <a:t>3. αναγνώριση </a:t>
            </a:r>
            <a:r>
              <a:rPr lang="el-GR" sz="2000" b="1" dirty="0">
                <a:latin typeface="Calibri" pitchFamily="34" charset="0"/>
              </a:rPr>
              <a:t>Σπαρτιατικής Ηγεμονίας</a:t>
            </a:r>
          </a:p>
          <a:p>
            <a:pPr marL="269875">
              <a:lnSpc>
                <a:spcPct val="150000"/>
              </a:lnSpc>
              <a:defRPr/>
            </a:pPr>
            <a:endParaRPr lang="el-GR" sz="2000" b="1" dirty="0">
              <a:latin typeface="Calibri" pitchFamily="34" charset="0"/>
            </a:endParaRPr>
          </a:p>
          <a:p>
            <a:pPr marL="269875">
              <a:lnSpc>
                <a:spcPct val="150000"/>
              </a:lnSpc>
              <a:defRPr/>
            </a:pPr>
            <a:r>
              <a:rPr lang="el-GR" b="1" dirty="0">
                <a:solidFill>
                  <a:srgbClr val="002060"/>
                </a:solidFill>
                <a:latin typeface="Calibri" pitchFamily="34" charset="0"/>
              </a:rPr>
              <a:t>Σημείωση εκτός ύλης</a:t>
            </a:r>
            <a:r>
              <a:rPr lang="el-GR" dirty="0">
                <a:latin typeface="Calibri" pitchFamily="34" charset="0"/>
              </a:rPr>
              <a:t>: οι Αθηναίοι εξαναγκάστηκαν να γκρεμίσουν τα Μακρά Τείχη, να παραδώσουν τον στόλο τους και να μετατρέψουν το πολίτευμά τους σε ολιγαρχικό. Άμεση συνέπεια αυτού ήταν η εγκαθίδρυση 30 </a:t>
            </a:r>
            <a:r>
              <a:rPr lang="el-GR" dirty="0" err="1">
                <a:latin typeface="Calibri" pitchFamily="34" charset="0"/>
              </a:rPr>
              <a:t>φιλολακώνων</a:t>
            </a:r>
            <a:r>
              <a:rPr lang="el-GR" dirty="0">
                <a:latin typeface="Calibri" pitchFamily="34" charset="0"/>
              </a:rPr>
              <a:t> αρχόντων που κυβέρνησαν τυραννικά (</a:t>
            </a:r>
            <a:r>
              <a:rPr lang="el-GR" i="1" dirty="0">
                <a:latin typeface="Calibri" pitchFamily="34" charset="0"/>
              </a:rPr>
              <a:t>Τριάκοντα τύραννοι</a:t>
            </a:r>
            <a:r>
              <a:rPr lang="el-GR" dirty="0">
                <a:latin typeface="Calibri" pitchFamily="34" charset="0"/>
              </a:rPr>
              <a:t>).</a:t>
            </a:r>
            <a:endParaRPr lang="el-GR" b="1" dirty="0">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211638" y="188913"/>
            <a:ext cx="453707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κρίση της πόλης-κράτους</a:t>
            </a:r>
          </a:p>
        </p:txBody>
      </p:sp>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17413" name="2 - Υπότιτλος"/>
          <p:cNvSpPr txBox="1">
            <a:spLocks/>
          </p:cNvSpPr>
          <p:nvPr/>
        </p:nvSpPr>
        <p:spPr bwMode="auto">
          <a:xfrm>
            <a:off x="428625" y="857250"/>
            <a:ext cx="8215313" cy="6000750"/>
          </a:xfrm>
          <a:prstGeom prst="rect">
            <a:avLst/>
          </a:prstGeom>
          <a:noFill/>
          <a:ln w="9525">
            <a:noFill/>
            <a:miter lim="800000"/>
            <a:headEnd/>
            <a:tailEnd/>
          </a:ln>
        </p:spPr>
        <p:txBody>
          <a:bodyPr/>
          <a:lstStyle/>
          <a:p>
            <a:pPr marL="273050" indent="-273050">
              <a:lnSpc>
                <a:spcPct val="150000"/>
              </a:lnSpc>
              <a:spcBef>
                <a:spcPts val="600"/>
              </a:spcBef>
              <a:buClr>
                <a:schemeClr val="accent1"/>
              </a:buClr>
              <a:buSzPct val="70000"/>
              <a:buFont typeface="Wingdings" pitchFamily="2" charset="2"/>
              <a:buChar char="Ø"/>
            </a:pPr>
            <a:r>
              <a:rPr lang="el-GR" sz="2000" b="1">
                <a:latin typeface="Calibri" pitchFamily="34" charset="0"/>
              </a:rPr>
              <a:t>Κρίση ελληνικών πόλεων</a:t>
            </a:r>
          </a:p>
          <a:p>
            <a:pPr marL="730250" lvl="1" indent="-273050">
              <a:lnSpc>
                <a:spcPct val="150000"/>
              </a:lnSpc>
              <a:spcBef>
                <a:spcPts val="600"/>
              </a:spcBef>
              <a:buClr>
                <a:schemeClr val="accent1"/>
              </a:buClr>
              <a:buSzPct val="70000"/>
              <a:buFont typeface="Wingdings" pitchFamily="2" charset="2"/>
              <a:buChar char="Ø"/>
            </a:pPr>
            <a:r>
              <a:rPr lang="el-GR" sz="2000">
                <a:latin typeface="Calibri" pitchFamily="34" charset="0"/>
              </a:rPr>
              <a:t>όξυνση οικονομικής και κοινωνικής κρίσης</a:t>
            </a:r>
          </a:p>
          <a:p>
            <a:pPr marL="730250" lvl="1" indent="-273050">
              <a:lnSpc>
                <a:spcPct val="150000"/>
              </a:lnSpc>
              <a:spcBef>
                <a:spcPts val="600"/>
              </a:spcBef>
              <a:buClr>
                <a:schemeClr val="accent1"/>
              </a:buClr>
              <a:buSzPct val="70000"/>
              <a:buFont typeface="Wingdings" pitchFamily="2" charset="2"/>
              <a:buChar char="Ø"/>
            </a:pPr>
            <a:r>
              <a:rPr lang="el-GR" sz="2000">
                <a:latin typeface="Calibri" pitchFamily="34" charset="0"/>
              </a:rPr>
              <a:t> διάσπαση ελληνικών δυνάμεων ως αποτέλεσμα της περσικής παρέμβασης</a:t>
            </a:r>
          </a:p>
          <a:p>
            <a:pPr marL="730250" lvl="1" indent="-273050">
              <a:lnSpc>
                <a:spcPct val="150000"/>
              </a:lnSpc>
              <a:spcBef>
                <a:spcPts val="600"/>
              </a:spcBef>
              <a:buClr>
                <a:schemeClr val="accent1"/>
              </a:buClr>
              <a:buSzPct val="70000"/>
            </a:pPr>
            <a:r>
              <a:rPr lang="el-GR" b="1">
                <a:latin typeface="Calibri" pitchFamily="34" charset="0"/>
              </a:rPr>
              <a:t>	Σημείωση εκτός ύλης: </a:t>
            </a:r>
            <a:r>
              <a:rPr lang="el-GR">
                <a:latin typeface="Calibri" pitchFamily="34" charset="0"/>
              </a:rPr>
              <a:t>Στα πρώτα χρόνια μετά τον Πελοποννησιακό πόλεμο, την ηγεμονία των Ελλήνων έχουν οι Σπαρτιάτες, οι οποίοι μάλιστα εγκατέσαν στις περισσότερες πόλεις Σπαρτιάτες </a:t>
            </a:r>
            <a:r>
              <a:rPr lang="el-GR" b="1">
                <a:solidFill>
                  <a:srgbClr val="002060"/>
                </a:solidFill>
                <a:latin typeface="Calibri" pitchFamily="34" charset="0"/>
              </a:rPr>
              <a:t>αρμοστές</a:t>
            </a:r>
            <a:r>
              <a:rPr lang="el-GR">
                <a:latin typeface="Calibri" pitchFamily="34" charset="0"/>
              </a:rPr>
              <a:t> (στρατιωτικούς διοικητές). Ως αποτέλεσμα, κάνουν </a:t>
            </a:r>
            <a:r>
              <a:rPr lang="el-GR" b="1">
                <a:solidFill>
                  <a:srgbClr val="002060"/>
                </a:solidFill>
                <a:latin typeface="Calibri" pitchFamily="34" charset="0"/>
              </a:rPr>
              <a:t>εκστρατείες εναντίον των Περσών</a:t>
            </a:r>
            <a:r>
              <a:rPr lang="el-GR">
                <a:latin typeface="Calibri" pitchFamily="34" charset="0"/>
              </a:rPr>
              <a:t>, οι οποίες ωστόσο δεν επιτυγχάνουν τους στόχους τους. Βρίσκουν όμως ευκαιρία οι αντίπαλοι της Σπάρτης να οργανωθούν με οικονομική βοήθεια από τους Πέρσες.</a:t>
            </a:r>
            <a:endParaRPr lang="el-GR" b="1">
              <a:latin typeface="Calibri" pitchFamily="34" charset="0"/>
            </a:endParaRPr>
          </a:p>
          <a:p>
            <a:pPr marL="730250" lvl="1" indent="-273050">
              <a:lnSpc>
                <a:spcPct val="150000"/>
              </a:lnSpc>
              <a:spcBef>
                <a:spcPts val="600"/>
              </a:spcBef>
              <a:buClr>
                <a:schemeClr val="accent1"/>
              </a:buClr>
              <a:buSzPct val="70000"/>
              <a:buFont typeface="Wingdings" pitchFamily="2" charset="2"/>
              <a:buChar char="Ø"/>
            </a:pPr>
            <a:r>
              <a:rPr lang="el-GR">
                <a:latin typeface="Calibri" pitchFamily="34" charset="0"/>
              </a:rPr>
              <a:t> </a:t>
            </a:r>
            <a:r>
              <a:rPr lang="el-GR" sz="2000">
                <a:latin typeface="Calibri" pitchFamily="34" charset="0"/>
              </a:rPr>
              <a:t>δημιουργία </a:t>
            </a:r>
            <a:r>
              <a:rPr lang="el-GR" sz="2000" b="1">
                <a:solidFill>
                  <a:srgbClr val="002060"/>
                </a:solidFill>
                <a:latin typeface="Calibri" pitchFamily="34" charset="0"/>
              </a:rPr>
              <a:t>αντισπαρτιατικού συνασπισμού</a:t>
            </a:r>
            <a:r>
              <a:rPr lang="el-GR" sz="2000">
                <a:latin typeface="Calibri" pitchFamily="34" charset="0"/>
              </a:rPr>
              <a:t>: Θήβα, Κόρινθος, Αθήνα και Άργος</a:t>
            </a:r>
            <a:endParaRPr lang="el-GR">
              <a:latin typeface="Calibri" pitchFamily="34" charset="0"/>
            </a:endParaRPr>
          </a:p>
          <a:p>
            <a:pPr marL="273050" indent="-273050">
              <a:lnSpc>
                <a:spcPct val="150000"/>
              </a:lnSpc>
              <a:spcBef>
                <a:spcPts val="600"/>
              </a:spcBef>
              <a:buClr>
                <a:schemeClr val="accent1"/>
              </a:buClr>
              <a:buSzPct val="70000"/>
            </a:pPr>
            <a:endParaRPr lang="el-GR">
              <a:latin typeface="Calibri" pitchFamily="34" charset="0"/>
            </a:endParaRPr>
          </a:p>
          <a:p>
            <a:pPr marL="730250" lvl="1" indent="-273050">
              <a:lnSpc>
                <a:spcPct val="150000"/>
              </a:lnSpc>
              <a:spcBef>
                <a:spcPts val="600"/>
              </a:spcBef>
              <a:buClr>
                <a:schemeClr val="accent1"/>
              </a:buClr>
              <a:buSzPct val="70000"/>
              <a:buFont typeface="Wingdings" pitchFamily="2" charset="2"/>
              <a:buChar char="Ø"/>
            </a:pPr>
            <a:endParaRPr lang="el-GR" sz="2000">
              <a:latin typeface="Calibri"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 Θέση περιεχομένου" descr="σπαρτιατική ηγεμονία.jpg"/>
          <p:cNvPicPr>
            <a:picLocks noGrp="1" noChangeAspect="1"/>
          </p:cNvPicPr>
          <p:nvPr>
            <p:ph idx="1"/>
          </p:nvPr>
        </p:nvPicPr>
        <p:blipFill>
          <a:blip r:embed="rId2" cstate="print"/>
          <a:srcRect/>
          <a:stretch>
            <a:fillRect/>
          </a:stretch>
        </p:blipFill>
        <p:spPr>
          <a:xfrm>
            <a:off x="214281" y="857232"/>
            <a:ext cx="8784001" cy="5572164"/>
          </a:xfrm>
        </p:spPr>
      </p:pic>
      <p:sp>
        <p:nvSpPr>
          <p:cNvPr id="18437" name="5 - TextBox"/>
          <p:cNvSpPr txBox="1">
            <a:spLocks noChangeArrowheads="1"/>
          </p:cNvSpPr>
          <p:nvPr/>
        </p:nvSpPr>
        <p:spPr bwMode="auto">
          <a:xfrm>
            <a:off x="571472" y="214290"/>
            <a:ext cx="7358062" cy="400050"/>
          </a:xfrm>
          <a:prstGeom prst="rect">
            <a:avLst/>
          </a:prstGeom>
          <a:noFill/>
          <a:ln w="9525">
            <a:noFill/>
            <a:miter lim="800000"/>
            <a:headEnd/>
            <a:tailEnd/>
          </a:ln>
        </p:spPr>
        <p:txBody>
          <a:bodyPr>
            <a:spAutoFit/>
          </a:bodyPr>
          <a:lstStyle/>
          <a:p>
            <a:pPr algn="ctr"/>
            <a:r>
              <a:rPr lang="el-GR" sz="2000" b="1" dirty="0">
                <a:latin typeface="Calibri" pitchFamily="34" charset="0"/>
              </a:rPr>
              <a:t>Σπαρτιατική ηγεμονία και εκστρατείες Σπάρτης στην Περσία</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Ποια είναι η πολιτική ιδεολογία της υπερδύναμης και ποιο το πολίτευμα που υποστηρίζει; </a:t>
            </a:r>
            <a:endParaRPr lang="el-GR" sz="2800" dirty="0"/>
          </a:p>
        </p:txBody>
      </p:sp>
      <p:pic>
        <p:nvPicPr>
          <p:cNvPr id="4" name="3 - Θέση περιεχομένου" descr="Καπιτώλιο.jpg"/>
          <p:cNvPicPr>
            <a:picLocks noGrp="1" noChangeAspect="1"/>
          </p:cNvPicPr>
          <p:nvPr>
            <p:ph idx="1"/>
          </p:nvPr>
        </p:nvPicPr>
        <p:blipFill>
          <a:blip r:embed="rId2"/>
          <a:stretch>
            <a:fillRect/>
          </a:stretch>
        </p:blipFill>
        <p:spPr>
          <a:xfrm>
            <a:off x="214282" y="1928802"/>
            <a:ext cx="5952872" cy="3071834"/>
          </a:xfrm>
        </p:spPr>
      </p:pic>
      <p:pic>
        <p:nvPicPr>
          <p:cNvPr id="5" name="4 - Εικόνα" descr="240px-Freiheitsstatue_NYC_full.jpg"/>
          <p:cNvPicPr>
            <a:picLocks noChangeAspect="1"/>
          </p:cNvPicPr>
          <p:nvPr/>
        </p:nvPicPr>
        <p:blipFill>
          <a:blip r:embed="rId3"/>
          <a:stretch>
            <a:fillRect/>
          </a:stretch>
        </p:blipFill>
        <p:spPr>
          <a:xfrm>
            <a:off x="6357950" y="1571612"/>
            <a:ext cx="2474408" cy="37528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071546"/>
            <a:ext cx="8072494" cy="5500726"/>
          </a:xfrm>
        </p:spPr>
        <p:txBody>
          <a:bodyPr>
            <a:normAutofit/>
          </a:bodyPr>
          <a:lstStyle/>
          <a:p>
            <a:pPr marL="731520" lvl="1" indent="-274320" eaLnBrk="1" fontAlgn="auto" hangingPunct="1">
              <a:lnSpc>
                <a:spcPct val="150000"/>
              </a:lnSpc>
              <a:spcBef>
                <a:spcPts val="600"/>
              </a:spcBef>
              <a:spcAft>
                <a:spcPts val="0"/>
              </a:spcAft>
              <a:buSzPct val="70000"/>
              <a:buFont typeface="Wingdings" pitchFamily="2" charset="2"/>
              <a:buChar char="Ø"/>
              <a:defRPr/>
            </a:pPr>
            <a:r>
              <a:rPr lang="el-GR" sz="1800" dirty="0" smtClean="0">
                <a:latin typeface="Calibri" pitchFamily="34" charset="0"/>
              </a:rPr>
              <a:t> </a:t>
            </a:r>
            <a:r>
              <a:rPr lang="el-GR" sz="2000" b="1" dirty="0" smtClean="0">
                <a:latin typeface="Calibri" pitchFamily="34" charset="0"/>
              </a:rPr>
              <a:t>Κορινθιακός πόλεμος (395-386 </a:t>
            </a:r>
            <a:r>
              <a:rPr lang="el-GR" sz="2000" b="1" dirty="0" err="1" smtClean="0">
                <a:latin typeface="Calibri" pitchFamily="34" charset="0"/>
              </a:rPr>
              <a:t>π.Χ.</a:t>
            </a:r>
            <a:r>
              <a:rPr lang="el-GR" sz="2000" b="1" dirty="0" smtClean="0">
                <a:latin typeface="Calibri" pitchFamily="34" charset="0"/>
              </a:rPr>
              <a:t>)</a:t>
            </a:r>
            <a:r>
              <a:rPr lang="el-GR" sz="2000" dirty="0" smtClean="0">
                <a:latin typeface="Calibri" pitchFamily="34" charset="0"/>
              </a:rPr>
              <a:t>: επισφραγίζεται με συνθήκη ειρήνης μειωτική για τους Έλληνες – </a:t>
            </a:r>
            <a:r>
              <a:rPr lang="el-GR" sz="2000" b="1" dirty="0" smtClean="0">
                <a:latin typeface="Calibri" pitchFamily="34" charset="0"/>
              </a:rPr>
              <a:t>Βασίλειος ή </a:t>
            </a:r>
            <a:r>
              <a:rPr lang="el-GR" sz="2000" b="1" dirty="0" err="1" smtClean="0">
                <a:latin typeface="Calibri" pitchFamily="34" charset="0"/>
              </a:rPr>
              <a:t>Ανταλκίδειος</a:t>
            </a:r>
            <a:r>
              <a:rPr lang="el-GR" sz="2000" b="1" dirty="0" smtClean="0">
                <a:latin typeface="Calibri" pitchFamily="34" charset="0"/>
              </a:rPr>
              <a:t> ειρήνη</a:t>
            </a:r>
            <a:endParaRPr lang="el-GR" sz="2000" dirty="0" smtClean="0">
              <a:latin typeface="Calibri" pitchFamily="34" charset="0"/>
            </a:endParaRPr>
          </a:p>
          <a:p>
            <a:pPr marL="1188720" lvl="2" indent="-274320" eaLnBrk="1" fontAlgn="auto" hangingPunct="1">
              <a:lnSpc>
                <a:spcPct val="150000"/>
              </a:lnSpc>
              <a:spcBef>
                <a:spcPts val="600"/>
              </a:spcBef>
              <a:spcAft>
                <a:spcPts val="0"/>
              </a:spcAft>
              <a:buClr>
                <a:schemeClr val="accent1"/>
              </a:buClr>
              <a:buSzPct val="70000"/>
              <a:buFont typeface="Wingdings" pitchFamily="2" charset="2"/>
              <a:buChar char="Ø"/>
              <a:defRPr/>
            </a:pPr>
            <a:r>
              <a:rPr lang="el-GR" sz="2000" dirty="0" smtClean="0">
                <a:latin typeface="Calibri" pitchFamily="34" charset="0"/>
              </a:rPr>
              <a:t> </a:t>
            </a:r>
            <a:r>
              <a:rPr lang="el-GR" sz="2000" b="1" dirty="0" smtClean="0">
                <a:solidFill>
                  <a:srgbClr val="002060"/>
                </a:solidFill>
                <a:latin typeface="Calibri" pitchFamily="34" charset="0"/>
              </a:rPr>
              <a:t>όροι ειρήνης</a:t>
            </a:r>
            <a:r>
              <a:rPr lang="el-GR" sz="2000" dirty="0" smtClean="0">
                <a:latin typeface="Calibri" pitchFamily="34" charset="0"/>
              </a:rPr>
              <a:t>: 1. τερματισμός του πολέμου</a:t>
            </a:r>
          </a:p>
          <a:p>
            <a:pPr marL="2560320" lvl="5" indent="-274320">
              <a:lnSpc>
                <a:spcPct val="150000"/>
              </a:lnSpc>
              <a:spcBef>
                <a:spcPts val="600"/>
              </a:spcBef>
              <a:buSzPct val="70000"/>
              <a:buFontTx/>
              <a:buNone/>
              <a:defRPr/>
            </a:pPr>
            <a:r>
              <a:rPr lang="el-GR" sz="2000" dirty="0" smtClean="0">
                <a:latin typeface="Calibri" pitchFamily="34" charset="0"/>
              </a:rPr>
              <a:t>	   2. παράδοση ελληνικών πόλεων Μ. Ασίας και Κύπρου στην Περσία</a:t>
            </a:r>
          </a:p>
          <a:p>
            <a:pPr marL="2560320" lvl="5" indent="-274320">
              <a:lnSpc>
                <a:spcPct val="150000"/>
              </a:lnSpc>
              <a:spcBef>
                <a:spcPts val="600"/>
              </a:spcBef>
              <a:buSzPct val="70000"/>
              <a:buFontTx/>
              <a:buNone/>
              <a:defRPr/>
            </a:pPr>
            <a:r>
              <a:rPr lang="el-GR" sz="2000" dirty="0" smtClean="0">
                <a:latin typeface="Calibri" pitchFamily="34" charset="0"/>
              </a:rPr>
              <a:t>	  3. αυτονομία ελληνικών πόλεων (εκτός Ίμβρου, Λήμνου και Σκύρου)</a:t>
            </a:r>
          </a:p>
          <a:p>
            <a:pPr marL="717550" lvl="5" indent="-320675">
              <a:lnSpc>
                <a:spcPct val="150000"/>
              </a:lnSpc>
              <a:spcBef>
                <a:spcPts val="600"/>
              </a:spcBef>
              <a:buSzPct val="70000"/>
              <a:defRPr/>
            </a:pPr>
            <a:r>
              <a:rPr lang="el-GR" sz="2000" b="1" dirty="0" smtClean="0">
                <a:solidFill>
                  <a:srgbClr val="002060"/>
                </a:solidFill>
                <a:latin typeface="Calibri" pitchFamily="34" charset="0"/>
              </a:rPr>
              <a:t>Συνέπειες</a:t>
            </a:r>
            <a:r>
              <a:rPr lang="el-GR" sz="2000" dirty="0" smtClean="0">
                <a:latin typeface="Calibri" pitchFamily="34" charset="0"/>
              </a:rPr>
              <a:t> ειρήνης: Οι Σπαρτιάτες τοποτηρητές της ειρήνης στην Ελλάδα και όργανα της περσικής πολιτικής </a:t>
            </a:r>
          </a:p>
          <a:p>
            <a:pPr marL="274320" indent="-274320" eaLnBrk="1" fontAlgn="auto" hangingPunct="1">
              <a:spcAft>
                <a:spcPts val="0"/>
              </a:spcAft>
              <a:buFont typeface="Wingdings"/>
              <a:buChar char=""/>
              <a:defRPr/>
            </a:pPr>
            <a:endParaRPr lang="el-GR" dirty="0"/>
          </a:p>
        </p:txBody>
      </p:sp>
      <p:sp>
        <p:nvSpPr>
          <p:cNvPr id="6" name="1 - Τίτλος"/>
          <p:cNvSpPr txBox="1">
            <a:spLocks/>
          </p:cNvSpPr>
          <p:nvPr/>
        </p:nvSpPr>
        <p:spPr>
          <a:xfrm>
            <a:off x="4214813" y="214313"/>
            <a:ext cx="47720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κρίση της πόλης-κράτους</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211638" y="188913"/>
            <a:ext cx="453707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κρίση της πόλης-κράτους</a:t>
            </a:r>
          </a:p>
        </p:txBody>
      </p:sp>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7" name="2 - Υπότιτλος"/>
          <p:cNvSpPr txBox="1">
            <a:spLocks/>
          </p:cNvSpPr>
          <p:nvPr/>
        </p:nvSpPr>
        <p:spPr>
          <a:xfrm>
            <a:off x="611188" y="1052513"/>
            <a:ext cx="7848600" cy="5805487"/>
          </a:xfrm>
          <a:prstGeom prst="rect">
            <a:avLst/>
          </a:prstGeom>
        </p:spPr>
        <p:txBody>
          <a:bodyPr>
            <a:normAutofit fontScale="92500" lnSpcReduction="20000"/>
          </a:bodyPr>
          <a:lstStyle/>
          <a:p>
            <a:pPr marL="274320" indent="-274320" fontAlgn="auto">
              <a:lnSpc>
                <a:spcPct val="150000"/>
              </a:lnSpc>
              <a:spcBef>
                <a:spcPts val="600"/>
              </a:spcBef>
              <a:spcAft>
                <a:spcPts val="0"/>
              </a:spcAft>
              <a:buClr>
                <a:schemeClr val="accent1"/>
              </a:buClr>
              <a:buSzPct val="70000"/>
              <a:buFont typeface="Wingdings" pitchFamily="2" charset="2"/>
              <a:buChar char="Ø"/>
              <a:defRPr/>
            </a:pPr>
            <a:r>
              <a:rPr lang="el-GR" sz="2200" b="1" dirty="0">
                <a:latin typeface="Calibri" pitchFamily="34" charset="0"/>
                <a:cs typeface="+mn-cs"/>
              </a:rPr>
              <a:t>Περίοδος Θηβαϊκής ηγεμονίας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200" dirty="0">
                <a:latin typeface="Calibri" pitchFamily="34" charset="0"/>
                <a:cs typeface="+mn-cs"/>
              </a:rPr>
              <a:t>διεκδίκηση ηγεμονίας από Θηβαίους</a:t>
            </a:r>
          </a:p>
          <a:p>
            <a:pPr marL="731520" lvl="1" indent="-274320" fontAlgn="auto">
              <a:lnSpc>
                <a:spcPct val="150000"/>
              </a:lnSpc>
              <a:spcBef>
                <a:spcPts val="600"/>
              </a:spcBef>
              <a:spcAft>
                <a:spcPts val="0"/>
              </a:spcAft>
              <a:buClr>
                <a:schemeClr val="accent1"/>
              </a:buClr>
              <a:buSzPct val="70000"/>
              <a:buFont typeface="Wingdings" pitchFamily="2" charset="2"/>
              <a:buChar char="Ø"/>
              <a:defRPr/>
            </a:pPr>
            <a:r>
              <a:rPr lang="el-GR" sz="2200" dirty="0">
                <a:latin typeface="Calibri" pitchFamily="34" charset="0"/>
                <a:cs typeface="+mn-cs"/>
              </a:rPr>
              <a:t> δύο σημαντικές μάχες: </a:t>
            </a:r>
            <a:r>
              <a:rPr lang="el-GR" sz="2200" b="1" dirty="0">
                <a:latin typeface="Calibri" pitchFamily="34" charset="0"/>
                <a:cs typeface="+mn-cs"/>
              </a:rPr>
              <a:t>Λεύκτρα 371 </a:t>
            </a:r>
            <a:r>
              <a:rPr lang="el-GR" sz="2200" b="1" dirty="0" err="1">
                <a:latin typeface="Calibri" pitchFamily="34" charset="0"/>
                <a:cs typeface="+mn-cs"/>
              </a:rPr>
              <a:t>π.Χ.</a:t>
            </a:r>
            <a:r>
              <a:rPr lang="el-GR" sz="2200" b="1" dirty="0">
                <a:latin typeface="Calibri" pitchFamily="34" charset="0"/>
                <a:cs typeface="+mn-cs"/>
              </a:rPr>
              <a:t> </a:t>
            </a:r>
            <a:r>
              <a:rPr lang="el-GR" sz="2200" dirty="0">
                <a:latin typeface="Calibri" pitchFamily="34" charset="0"/>
                <a:cs typeface="+mn-cs"/>
              </a:rPr>
              <a:t>–</a:t>
            </a:r>
            <a:r>
              <a:rPr lang="el-GR" sz="2200" b="1" dirty="0">
                <a:latin typeface="Calibri" pitchFamily="34" charset="0"/>
                <a:cs typeface="+mn-cs"/>
              </a:rPr>
              <a:t> </a:t>
            </a:r>
            <a:r>
              <a:rPr lang="el-GR" sz="2200" dirty="0">
                <a:latin typeface="Calibri" pitchFamily="34" charset="0"/>
                <a:cs typeface="+mn-cs"/>
              </a:rPr>
              <a:t>καθιερώνεται η θηβαϊκή ηγεμονία με νίκη έναντι των Σπαρτιατών – και </a:t>
            </a:r>
            <a:r>
              <a:rPr lang="el-GR" sz="2200" b="1" dirty="0">
                <a:latin typeface="Calibri" pitchFamily="34" charset="0"/>
                <a:cs typeface="+mn-cs"/>
              </a:rPr>
              <a:t>Μαντίνεια 362 </a:t>
            </a:r>
            <a:r>
              <a:rPr lang="el-GR" sz="2200" b="1" dirty="0" err="1">
                <a:latin typeface="Calibri" pitchFamily="34" charset="0"/>
                <a:cs typeface="+mn-cs"/>
              </a:rPr>
              <a:t>π.Χ.</a:t>
            </a:r>
            <a:r>
              <a:rPr lang="el-GR" sz="2200" b="1" dirty="0">
                <a:latin typeface="Calibri" pitchFamily="34" charset="0"/>
                <a:cs typeface="+mn-cs"/>
              </a:rPr>
              <a:t> </a:t>
            </a:r>
            <a:r>
              <a:rPr lang="el-GR" sz="2200" dirty="0">
                <a:latin typeface="Calibri" pitchFamily="34" charset="0"/>
                <a:cs typeface="+mn-cs"/>
              </a:rPr>
              <a:t>– χάνει  τη δύναμή της η Θήβα</a:t>
            </a:r>
            <a:endParaRPr lang="en-US" sz="2200" dirty="0">
              <a:latin typeface="Calibri" pitchFamily="34" charset="0"/>
              <a:cs typeface="+mn-cs"/>
            </a:endParaRPr>
          </a:p>
          <a:p>
            <a:pPr marL="273050" lvl="1" indent="-273050" fontAlgn="auto">
              <a:lnSpc>
                <a:spcPct val="150000"/>
              </a:lnSpc>
              <a:spcBef>
                <a:spcPts val="600"/>
              </a:spcBef>
              <a:spcAft>
                <a:spcPts val="0"/>
              </a:spcAft>
              <a:buClr>
                <a:schemeClr val="accent1"/>
              </a:buClr>
              <a:buSzPct val="70000"/>
              <a:buFont typeface="Wingdings" pitchFamily="2" charset="2"/>
              <a:buChar char="Ø"/>
              <a:defRPr/>
            </a:pPr>
            <a:r>
              <a:rPr lang="en-US" b="1" dirty="0">
                <a:latin typeface="Calibri" pitchFamily="34" charset="0"/>
                <a:cs typeface="+mn-cs"/>
              </a:rPr>
              <a:t> </a:t>
            </a:r>
            <a:r>
              <a:rPr lang="el-GR" sz="1700" b="1" dirty="0">
                <a:solidFill>
                  <a:srgbClr val="002060"/>
                </a:solidFill>
                <a:latin typeface="Calibri" pitchFamily="34" charset="0"/>
                <a:cs typeface="+mn-cs"/>
              </a:rPr>
              <a:t>Σημείωση εκτός ύλης: </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1700" dirty="0">
                <a:latin typeface="Calibri" pitchFamily="34" charset="0"/>
                <a:cs typeface="+mn-cs"/>
              </a:rPr>
              <a:t>η Θήβα στράφηκε εναντίον της Αθήνας και της Κορίνθου μετά τη Βασίλειο ειρήνη</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1700" b="1" dirty="0">
                <a:latin typeface="Calibri" pitchFamily="34" charset="0"/>
                <a:cs typeface="+mn-cs"/>
              </a:rPr>
              <a:t> </a:t>
            </a:r>
            <a:r>
              <a:rPr lang="el-GR" sz="1700" dirty="0">
                <a:latin typeface="Calibri" pitchFamily="34" charset="0"/>
                <a:cs typeface="+mn-cs"/>
              </a:rPr>
              <a:t>είχε ηγεμονικές τάσεις στη Βοιωτία και ήθελε να υποτάξει τις υπόλοιπες βοιωτικές πόλεις με το πρόσχημα της δημιουργίας ενός Κοινού</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1700" b="1" dirty="0">
                <a:latin typeface="Calibri" pitchFamily="34" charset="0"/>
                <a:cs typeface="+mn-cs"/>
              </a:rPr>
              <a:t> </a:t>
            </a:r>
            <a:r>
              <a:rPr lang="el-GR" sz="1700" dirty="0">
                <a:latin typeface="Calibri" pitchFamily="34" charset="0"/>
                <a:cs typeface="+mn-cs"/>
              </a:rPr>
              <a:t>φοβόταν την ενίσχυση των Αθηνών</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1700" b="1" dirty="0">
                <a:latin typeface="Calibri" pitchFamily="34" charset="0"/>
                <a:cs typeface="+mn-cs"/>
              </a:rPr>
              <a:t> </a:t>
            </a:r>
            <a:r>
              <a:rPr lang="el-GR" sz="1700" dirty="0">
                <a:latin typeface="Calibri" pitchFamily="34" charset="0"/>
                <a:cs typeface="+mn-cs"/>
              </a:rPr>
              <a:t>συνειδητοποίησε τη δύναμή της και την αδυναμία των υπολοίπων ελληνικών πόλεων </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1700" b="1" dirty="0">
                <a:latin typeface="Calibri" pitchFamily="34" charset="0"/>
                <a:cs typeface="+mn-cs"/>
              </a:rPr>
              <a:t> </a:t>
            </a:r>
            <a:r>
              <a:rPr lang="el-GR" sz="1700" dirty="0">
                <a:latin typeface="Calibri" pitchFamily="34" charset="0"/>
                <a:cs typeface="+mn-cs"/>
              </a:rPr>
              <a:t>είχε δύο εξαίρετους στρατιωτικούς ηγέτες, τον Πελοπίδα και τον Επαμεινώνδα, οι οποίοι καινοτόμησαν στον τομέα της τακτικής της μάχης</a:t>
            </a:r>
            <a:endParaRPr lang="el-GR" sz="1700" b="1"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5 - Εικόνα" descr="θηβαϊκή ηγεμονία.jpg"/>
          <p:cNvPicPr>
            <a:picLocks noChangeAspect="1"/>
          </p:cNvPicPr>
          <p:nvPr/>
        </p:nvPicPr>
        <p:blipFill>
          <a:blip r:embed="rId2" cstate="print"/>
          <a:srcRect/>
          <a:stretch>
            <a:fillRect/>
          </a:stretch>
        </p:blipFill>
        <p:spPr bwMode="auto">
          <a:xfrm>
            <a:off x="164870" y="857232"/>
            <a:ext cx="8821997" cy="5214974"/>
          </a:xfrm>
          <a:prstGeom prst="rect">
            <a:avLst/>
          </a:prstGeom>
          <a:noFill/>
          <a:ln w="9525">
            <a:noFill/>
            <a:miter lim="800000"/>
            <a:headEnd/>
            <a:tailEnd/>
          </a:ln>
        </p:spPr>
      </p:pic>
      <p:sp>
        <p:nvSpPr>
          <p:cNvPr id="21509" name="6 - TextBox"/>
          <p:cNvSpPr txBox="1">
            <a:spLocks noChangeArrowheads="1"/>
          </p:cNvSpPr>
          <p:nvPr/>
        </p:nvSpPr>
        <p:spPr bwMode="auto">
          <a:xfrm>
            <a:off x="1500166" y="214290"/>
            <a:ext cx="5543550" cy="400050"/>
          </a:xfrm>
          <a:prstGeom prst="rect">
            <a:avLst/>
          </a:prstGeom>
          <a:noFill/>
          <a:ln w="9525">
            <a:noFill/>
            <a:miter lim="800000"/>
            <a:headEnd/>
            <a:tailEnd/>
          </a:ln>
        </p:spPr>
        <p:txBody>
          <a:bodyPr>
            <a:spAutoFit/>
          </a:bodyPr>
          <a:lstStyle/>
          <a:p>
            <a:pPr algn="ctr"/>
            <a:r>
              <a:rPr lang="el-GR" sz="2000" b="1" dirty="0">
                <a:latin typeface="Calibri" pitchFamily="34" charset="0"/>
              </a:rPr>
              <a:t>Θηβαϊκή ηγεμονία: εκστρατείες</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Πανελλήνια Ιδέα</a:t>
            </a:r>
            <a:endParaRPr lang="el-GR" sz="4000" dirty="0"/>
          </a:p>
        </p:txBody>
      </p:sp>
      <p:sp>
        <p:nvSpPr>
          <p:cNvPr id="3" name="2 - Θέση περιεχομένου"/>
          <p:cNvSpPr>
            <a:spLocks noGrp="1"/>
          </p:cNvSpPr>
          <p:nvPr>
            <p:ph idx="1"/>
          </p:nvPr>
        </p:nvSpPr>
        <p:spPr>
          <a:xfrm>
            <a:off x="0" y="1428736"/>
            <a:ext cx="8229600" cy="4929222"/>
          </a:xfrm>
        </p:spPr>
        <p:txBody>
          <a:bodyPr>
            <a:normAutofit fontScale="92500" lnSpcReduction="20000"/>
          </a:bodyPr>
          <a:lstStyle/>
          <a:p>
            <a:pPr>
              <a:lnSpc>
                <a:spcPct val="150000"/>
              </a:lnSpc>
            </a:pPr>
            <a:r>
              <a:rPr lang="el-GR" sz="2800" dirty="0" smtClean="0"/>
              <a:t>Κύριοι εκφραστές: </a:t>
            </a:r>
          </a:p>
          <a:p>
            <a:pPr lvl="1">
              <a:lnSpc>
                <a:spcPct val="150000"/>
              </a:lnSpc>
              <a:buNone/>
            </a:pPr>
            <a:r>
              <a:rPr lang="el-GR" sz="2400" dirty="0" smtClean="0"/>
              <a:t>Α. Γοργίας: σοφιστής και ρήτορας από τους Λεοντίνους της Σικελίας -  5</a:t>
            </a:r>
            <a:r>
              <a:rPr lang="el-GR" sz="2400" baseline="30000" dirty="0" smtClean="0"/>
              <a:t>ος</a:t>
            </a:r>
            <a:r>
              <a:rPr lang="el-GR" sz="2400" dirty="0" smtClean="0"/>
              <a:t> αι. </a:t>
            </a:r>
            <a:r>
              <a:rPr lang="el-GR" sz="2400" dirty="0" err="1" smtClean="0"/>
              <a:t>π.Χ.</a:t>
            </a:r>
            <a:endParaRPr lang="el-GR" sz="2400" dirty="0" smtClean="0"/>
          </a:p>
          <a:p>
            <a:pPr lvl="1">
              <a:lnSpc>
                <a:spcPct val="150000"/>
              </a:lnSpc>
              <a:buNone/>
            </a:pPr>
            <a:r>
              <a:rPr lang="el-GR" sz="2400" dirty="0" smtClean="0"/>
              <a:t>Β. Ισοκράτης: Αθηναίος ρήτορας – 4</a:t>
            </a:r>
            <a:r>
              <a:rPr lang="el-GR" sz="2400" baseline="30000" dirty="0" smtClean="0"/>
              <a:t>ος</a:t>
            </a:r>
            <a:r>
              <a:rPr lang="el-GR" sz="2400" dirty="0" smtClean="0"/>
              <a:t> αι. </a:t>
            </a:r>
            <a:r>
              <a:rPr lang="el-GR" sz="2400" dirty="0" err="1" smtClean="0"/>
              <a:t>π.Χ.</a:t>
            </a:r>
            <a:endParaRPr lang="el-GR" dirty="0" smtClean="0"/>
          </a:p>
          <a:p>
            <a:pPr>
              <a:lnSpc>
                <a:spcPct val="150000"/>
              </a:lnSpc>
            </a:pPr>
            <a:r>
              <a:rPr lang="el-GR" sz="2800" dirty="0" smtClean="0"/>
              <a:t>Υποψήφιοι για την αρχηγία: </a:t>
            </a:r>
          </a:p>
          <a:p>
            <a:pPr lvl="1">
              <a:lnSpc>
                <a:spcPct val="150000"/>
              </a:lnSpc>
              <a:buNone/>
            </a:pPr>
            <a:r>
              <a:rPr lang="el-GR" sz="2400" dirty="0" smtClean="0"/>
              <a:t>Α. Ευαγόρας, βασιλιάς Σαλαμίνας Κύπρου</a:t>
            </a:r>
          </a:p>
          <a:p>
            <a:pPr lvl="1">
              <a:lnSpc>
                <a:spcPct val="150000"/>
              </a:lnSpc>
              <a:buNone/>
            </a:pPr>
            <a:r>
              <a:rPr lang="el-GR" sz="2400" dirty="0" smtClean="0"/>
              <a:t>Β. Ιάσονας, τύραννος Φερών Θεσσαλίας</a:t>
            </a:r>
          </a:p>
          <a:p>
            <a:pPr lvl="1">
              <a:lnSpc>
                <a:spcPct val="150000"/>
              </a:lnSpc>
              <a:buNone/>
            </a:pPr>
            <a:r>
              <a:rPr lang="el-GR" sz="2400" dirty="0" smtClean="0"/>
              <a:t>Γ. Διονύσιος Α΄ τύραννος Συρακουσών</a:t>
            </a:r>
          </a:p>
          <a:p>
            <a:pPr lvl="1">
              <a:lnSpc>
                <a:spcPct val="150000"/>
              </a:lnSpc>
              <a:buNone/>
            </a:pPr>
            <a:r>
              <a:rPr lang="el-GR" sz="2400" dirty="0" smtClean="0"/>
              <a:t>Δ. Φίλιππος Β΄ της Μακεδονίας</a:t>
            </a:r>
          </a:p>
        </p:txBody>
      </p:sp>
      <p:pic>
        <p:nvPicPr>
          <p:cNvPr id="4" name="3 - Εικόνα" descr="isocrates.jpg"/>
          <p:cNvPicPr>
            <a:picLocks noChangeAspect="1"/>
          </p:cNvPicPr>
          <p:nvPr/>
        </p:nvPicPr>
        <p:blipFill>
          <a:blip r:embed="rId2" cstate="print"/>
          <a:stretch>
            <a:fillRect/>
          </a:stretch>
        </p:blipFill>
        <p:spPr>
          <a:xfrm>
            <a:off x="6929454" y="214290"/>
            <a:ext cx="1953005" cy="1866843"/>
          </a:xfrm>
          <a:prstGeom prst="rect">
            <a:avLst/>
          </a:prstGeom>
        </p:spPr>
      </p:pic>
      <p:pic>
        <p:nvPicPr>
          <p:cNvPr id="5" name="4 - Εικόνα" descr="Philippos.jpg"/>
          <p:cNvPicPr>
            <a:picLocks noChangeAspect="1"/>
          </p:cNvPicPr>
          <p:nvPr/>
        </p:nvPicPr>
        <p:blipFill>
          <a:blip r:embed="rId3" cstate="print"/>
          <a:stretch>
            <a:fillRect/>
          </a:stretch>
        </p:blipFill>
        <p:spPr>
          <a:xfrm>
            <a:off x="6715140" y="3714752"/>
            <a:ext cx="2023965" cy="25777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Ο Ισοκράτης προτρέπει το Φίλιππο να ενώσει τις ελληνικές πόλεις</a:t>
            </a:r>
            <a:endParaRPr lang="el-GR" sz="3200" dirty="0"/>
          </a:p>
        </p:txBody>
      </p:sp>
      <p:sp>
        <p:nvSpPr>
          <p:cNvPr id="3" name="2 - Θέση περιεχομένου"/>
          <p:cNvSpPr>
            <a:spLocks noGrp="1"/>
          </p:cNvSpPr>
          <p:nvPr>
            <p:ph idx="1"/>
          </p:nvPr>
        </p:nvSpPr>
        <p:spPr>
          <a:xfrm>
            <a:off x="357158" y="1600200"/>
            <a:ext cx="8329642" cy="4525963"/>
          </a:xfrm>
        </p:spPr>
        <p:txBody>
          <a:bodyPr>
            <a:normAutofit fontScale="55000" lnSpcReduction="20000"/>
          </a:bodyPr>
          <a:lstStyle/>
          <a:p>
            <a:pPr marL="0" lvl="1" indent="0" algn="just">
              <a:lnSpc>
                <a:spcPct val="170000"/>
              </a:lnSpc>
              <a:buNone/>
            </a:pPr>
            <a:r>
              <a:rPr lang="el-GR" sz="3300" i="1" dirty="0" smtClean="0"/>
              <a:t>Σε βεβαιώνω ότι χρειάζεται χωρίς να αδιαφορήσεις καθόλου για τα προσωπικά σου συμφέροντα, να προσπαθήσεις να συμφιλιώσεις το Άργος, την πόλη των Λακεδαιμονίων. τη Θήβα και τη δική μας πόλη (την Αθήνα). Αν κατορθώσεις να συμφιλιώσεις αυτές τις πόλεις, θα καταφέρεις πολύ εύκολα να συμφιλιώσεις και τις υπόλοιπες. Γιατί όλες οι άλλες πόλεις εξαρτώνται και καταφεύγουν, όταν βρίσκονται σε κίνδυνο, σε κάποια από τις προαναφερθείσες (τέσσερις μεγάλες) πόλεις, από τις οποίες λαμβάνουν βοήθεια. Αν λοιπόν καταφέρεις να πείσεις μόνον τέσσερις πόλεις να φανούν λογικές, θα απαλλάξεις και τις υπόλοιπες από πολλά δεινά.</a:t>
            </a:r>
            <a:r>
              <a:rPr lang="el-GR" dirty="0" smtClean="0"/>
              <a:t/>
            </a:r>
            <a:br>
              <a:rPr lang="el-GR" dirty="0" smtClean="0"/>
            </a:br>
            <a:endParaRPr lang="el-GR" dirty="0" smtClean="0"/>
          </a:p>
          <a:p>
            <a:pPr marL="0" lvl="1" indent="0" algn="r">
              <a:lnSpc>
                <a:spcPct val="170000"/>
              </a:lnSpc>
              <a:buNone/>
            </a:pPr>
            <a:r>
              <a:rPr lang="el-GR" dirty="0" smtClean="0"/>
              <a:t/>
            </a:r>
            <a:br>
              <a:rPr lang="el-GR" dirty="0" smtClean="0"/>
            </a:br>
            <a:r>
              <a:rPr lang="el-GR" dirty="0" smtClean="0"/>
              <a:t>Ισοκράτης</a:t>
            </a:r>
            <a:r>
              <a:rPr lang="el-GR" i="1" dirty="0" smtClean="0"/>
              <a:t>, Φίλιππος, 30-31</a:t>
            </a:r>
            <a:r>
              <a:rPr lang="el-GR" dirty="0" smtClean="0"/>
              <a:t> μετ. </a:t>
            </a:r>
            <a:r>
              <a:rPr lang="el-GR" dirty="0" err="1" smtClean="0"/>
              <a:t>Σωκ</a:t>
            </a:r>
            <a:r>
              <a:rPr lang="el-GR" dirty="0" smtClean="0"/>
              <a:t>. Παπαϊωάννου, </a:t>
            </a:r>
            <a:r>
              <a:rPr lang="el-GR" dirty="0" err="1" smtClean="0"/>
              <a:t>εκδ</a:t>
            </a:r>
            <a:r>
              <a:rPr lang="el-GR" dirty="0" smtClean="0"/>
              <a:t>. Κάκτος.</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28604"/>
            <a:ext cx="8229600" cy="428628"/>
          </a:xfrm>
        </p:spPr>
        <p:txBody>
          <a:bodyPr>
            <a:noAutofit/>
          </a:bodyPr>
          <a:lstStyle/>
          <a:p>
            <a:r>
              <a:rPr lang="el-GR" sz="2800" b="1" dirty="0" smtClean="0"/>
              <a:t>Ο Ευαγόρας: η συμβολή του στην ανάπτυξη της Σαλαμίνας της</a:t>
            </a:r>
            <a:endParaRPr lang="el-GR" sz="2800" dirty="0"/>
          </a:p>
        </p:txBody>
      </p:sp>
      <p:sp>
        <p:nvSpPr>
          <p:cNvPr id="3" name="2 - Θέση περιεχομένου"/>
          <p:cNvSpPr>
            <a:spLocks noGrp="1"/>
          </p:cNvSpPr>
          <p:nvPr>
            <p:ph idx="1"/>
          </p:nvPr>
        </p:nvSpPr>
        <p:spPr>
          <a:xfrm>
            <a:off x="357158" y="1214422"/>
            <a:ext cx="8572560" cy="4911741"/>
          </a:xfrm>
        </p:spPr>
        <p:txBody>
          <a:bodyPr>
            <a:noAutofit/>
          </a:bodyPr>
          <a:lstStyle/>
          <a:p>
            <a:pPr marL="0" lvl="1" indent="0" algn="just">
              <a:lnSpc>
                <a:spcPct val="170000"/>
              </a:lnSpc>
              <a:buNone/>
            </a:pPr>
            <a:r>
              <a:rPr lang="el-GR" sz="1600" i="1" dirty="0" smtClean="0"/>
              <a:t>Γενικά δεν παρέλειπε τίποτα απ' όσα αρμόζει να έχουν οι βασιλείς, αλλά από κάθε πολίτευμα διάλεγε τα καλύτερα στοιχεία: Ήταν δημοκρατικός σ' ό,τι αφορά την εξυπηρέτηση του λαού, αριστοκρατικός όμως στην εκλογή των αρίστων ως κρατικών οργάνων ήταν καλός στρατηγός για τη σύνεση που επιδείκνυε στους κινδύνους, εξουσιαστικός όμως γιατί υπερείχε σε </a:t>
            </a:r>
            <a:r>
              <a:rPr lang="el-GR" sz="1600" i="1" dirty="0" err="1" smtClean="0"/>
              <a:t>όλα.Και</a:t>
            </a:r>
            <a:r>
              <a:rPr lang="el-GR" sz="1600" i="1" dirty="0" smtClean="0"/>
              <a:t> ότι ο Ευαγόρας είχε αυτά τα προτερήματα και ακόμη περισσότερα απ' αυτά, τούτο μπορεί κανείς να το καταλάβει εύκολα από τις πράξεις του. Γιατί αφού παρέλαβε την πόλη (Σαλαμίνα) εκβαρβαρωμένη εξαιτίας της κυριαρχίας σ' αυτήν των Φοινίκων, χωρίς να δέχεται τους Έλληνες, ούτε να γνωρίζει τις τέχνες, ούτε να έχει εμπορικές σχέσεις αναπτύξει, ούτε να έχει λιμάνια, όλα αυτά διόρθωσε και επιπλέον εδάφη περισσότερα απέκτησε εκτός εκείνων που είχε. Φρόντισε να τειχιστεί η πόλη με συμπληρωματικά τείχη και τριήρεις ναυπήγησε και με άλλα έργα την λάμπρυνε τόσο, ώστε να μην είναι κα- </a:t>
            </a:r>
            <a:r>
              <a:rPr lang="el-GR" sz="1600" i="1" dirty="0" err="1" smtClean="0"/>
              <a:t>τώτερη</a:t>
            </a:r>
            <a:r>
              <a:rPr lang="el-GR" sz="1600" i="1" dirty="0" smtClean="0"/>
              <a:t> από καμία άλλη ελληνική πόλη, και την ενίσχυσε με τόση μεγάλη δύναμη ώστε πολλοί απ' εκείνους που την καταφρονούσαν προηγουμένως, τώρα να την φοβούνται.</a:t>
            </a:r>
          </a:p>
          <a:p>
            <a:pPr marL="0" lvl="1" indent="0" algn="r">
              <a:lnSpc>
                <a:spcPct val="170000"/>
              </a:lnSpc>
              <a:buNone/>
            </a:pPr>
            <a:r>
              <a:rPr lang="el-GR" sz="1600" dirty="0" smtClean="0"/>
              <a:t>Ισοκράτης</a:t>
            </a:r>
            <a:r>
              <a:rPr lang="el-GR" sz="1600" i="1" dirty="0" smtClean="0"/>
              <a:t>, Ευαγόρας, 46-48</a:t>
            </a:r>
            <a:r>
              <a:rPr lang="el-GR" sz="2400" i="1" dirty="0" smtClean="0"/>
              <a:t>.</a:t>
            </a:r>
            <a:endParaRPr lang="el-GR" sz="2400"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929188" y="214313"/>
            <a:ext cx="371792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πανελλήνια ιδέα</a:t>
            </a:r>
          </a:p>
        </p:txBody>
      </p:sp>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22533" name="2 - Υπότιτλος"/>
          <p:cNvSpPr txBox="1">
            <a:spLocks/>
          </p:cNvSpPr>
          <p:nvPr/>
        </p:nvSpPr>
        <p:spPr bwMode="auto">
          <a:xfrm>
            <a:off x="684213" y="981075"/>
            <a:ext cx="7848600" cy="5876925"/>
          </a:xfrm>
          <a:prstGeom prst="rect">
            <a:avLst/>
          </a:prstGeom>
          <a:noFill/>
          <a:ln w="9525">
            <a:noFill/>
            <a:miter lim="800000"/>
            <a:headEnd/>
            <a:tailEnd/>
          </a:ln>
        </p:spPr>
        <p:txBody>
          <a:bodyPr/>
          <a:lstStyle/>
          <a:p>
            <a:pPr marL="730250" lvl="1" indent="-273050">
              <a:lnSpc>
                <a:spcPct val="150000"/>
              </a:lnSpc>
              <a:spcBef>
                <a:spcPts val="600"/>
              </a:spcBef>
              <a:buClr>
                <a:schemeClr val="accent1"/>
              </a:buClr>
              <a:buSzPct val="70000"/>
            </a:pPr>
            <a:endParaRPr lang="el-GR" sz="2000">
              <a:latin typeface="Calibri" pitchFamily="34" charset="0"/>
            </a:endParaRPr>
          </a:p>
        </p:txBody>
      </p:sp>
      <p:sp>
        <p:nvSpPr>
          <p:cNvPr id="22534" name="7 - Ορθογώνιο"/>
          <p:cNvSpPr>
            <a:spLocks noChangeArrowheads="1"/>
          </p:cNvSpPr>
          <p:nvPr/>
        </p:nvSpPr>
        <p:spPr bwMode="auto">
          <a:xfrm>
            <a:off x="357188" y="1052513"/>
            <a:ext cx="8072437" cy="5554662"/>
          </a:xfrm>
          <a:prstGeom prst="rect">
            <a:avLst/>
          </a:prstGeom>
          <a:noFill/>
          <a:ln w="9525">
            <a:noFill/>
            <a:miter lim="800000"/>
            <a:headEnd/>
            <a:tailEnd/>
          </a:ln>
        </p:spPr>
        <p:txBody>
          <a:bodyPr>
            <a:spAutoFit/>
          </a:bodyPr>
          <a:lstStyle/>
          <a:p>
            <a:pPr marL="273050" lvl="1" indent="-273050">
              <a:lnSpc>
                <a:spcPct val="150000"/>
              </a:lnSpc>
              <a:spcBef>
                <a:spcPts val="600"/>
              </a:spcBef>
              <a:buClr>
                <a:schemeClr val="accent1"/>
              </a:buClr>
              <a:buSzPct val="70000"/>
              <a:buFont typeface="Wingdings" pitchFamily="2" charset="2"/>
              <a:buChar char="Ø"/>
            </a:pPr>
            <a:r>
              <a:rPr lang="el-GR" sz="2000" b="1">
                <a:latin typeface="Calibri" pitchFamily="34" charset="0"/>
              </a:rPr>
              <a:t>Πανελλήνια ιδέα</a:t>
            </a:r>
            <a:endParaRPr lang="el-GR" sz="2000">
              <a:latin typeface="Calibri" pitchFamily="34" charset="0"/>
            </a:endParaRPr>
          </a:p>
          <a:p>
            <a:pPr marL="730250" lvl="2" indent="-273050">
              <a:lnSpc>
                <a:spcPct val="150000"/>
              </a:lnSpc>
              <a:spcBef>
                <a:spcPts val="600"/>
              </a:spcBef>
              <a:buClr>
                <a:schemeClr val="accent1"/>
              </a:buClr>
              <a:buSzPct val="70000"/>
              <a:buFont typeface="Wingdings" pitchFamily="2" charset="2"/>
              <a:buChar char="Ø"/>
            </a:pPr>
            <a:r>
              <a:rPr lang="el-GR" sz="2000" b="1">
                <a:latin typeface="Calibri" pitchFamily="34" charset="0"/>
              </a:rPr>
              <a:t> αίτια</a:t>
            </a:r>
            <a:r>
              <a:rPr lang="el-GR" sz="2000">
                <a:latin typeface="Calibri" pitchFamily="34" charset="0"/>
              </a:rPr>
              <a:t>: πνευματικοί άνθρωποι και οραματιστές ενός πανελλήνιου συνασπισμού εξετάζουν τα συμπτώματα της κρίσης</a:t>
            </a:r>
          </a:p>
          <a:p>
            <a:pPr marL="730250" lvl="2" indent="-273050">
              <a:lnSpc>
                <a:spcPct val="150000"/>
              </a:lnSpc>
              <a:spcBef>
                <a:spcPts val="600"/>
              </a:spcBef>
              <a:buClr>
                <a:schemeClr val="accent1"/>
              </a:buClr>
              <a:buSzPct val="70000"/>
              <a:buFont typeface="Wingdings" pitchFamily="2" charset="2"/>
              <a:buChar char="Ø"/>
            </a:pPr>
            <a:r>
              <a:rPr lang="el-GR" sz="2000" b="1">
                <a:latin typeface="Calibri" pitchFamily="34" charset="0"/>
              </a:rPr>
              <a:t> </a:t>
            </a:r>
            <a:r>
              <a:rPr lang="el-GR" sz="2000">
                <a:latin typeface="Calibri" pitchFamily="34" charset="0"/>
              </a:rPr>
              <a:t>φορείς: </a:t>
            </a:r>
            <a:r>
              <a:rPr lang="el-GR" sz="2000" b="1">
                <a:latin typeface="Calibri" pitchFamily="34" charset="0"/>
              </a:rPr>
              <a:t>Γοργίας</a:t>
            </a:r>
            <a:r>
              <a:rPr lang="el-GR" sz="2000">
                <a:latin typeface="Calibri" pitchFamily="34" charset="0"/>
              </a:rPr>
              <a:t> στα τέλη του 5</a:t>
            </a:r>
            <a:r>
              <a:rPr lang="el-GR" sz="2000" baseline="30000">
                <a:latin typeface="Calibri" pitchFamily="34" charset="0"/>
              </a:rPr>
              <a:t>ου</a:t>
            </a:r>
            <a:r>
              <a:rPr lang="el-GR" sz="2000">
                <a:latin typeface="Calibri" pitchFamily="34" charset="0"/>
              </a:rPr>
              <a:t> αι. π .Χ. και </a:t>
            </a:r>
            <a:r>
              <a:rPr lang="el-GR" sz="2000" b="1">
                <a:latin typeface="Calibri" pitchFamily="34" charset="0"/>
              </a:rPr>
              <a:t>Ισοκράτης</a:t>
            </a:r>
            <a:r>
              <a:rPr lang="el-GR" sz="2000">
                <a:latin typeface="Calibri" pitchFamily="34" charset="0"/>
              </a:rPr>
              <a:t> τον 4</a:t>
            </a:r>
            <a:r>
              <a:rPr lang="el-GR" sz="2000" baseline="30000">
                <a:latin typeface="Calibri" pitchFamily="34" charset="0"/>
              </a:rPr>
              <a:t>ο</a:t>
            </a:r>
            <a:r>
              <a:rPr lang="el-GR" sz="2000">
                <a:latin typeface="Calibri" pitchFamily="34" charset="0"/>
              </a:rPr>
              <a:t> αι. π.Χ.</a:t>
            </a:r>
          </a:p>
          <a:p>
            <a:pPr marL="1187450" lvl="3" indent="-273050">
              <a:lnSpc>
                <a:spcPct val="150000"/>
              </a:lnSpc>
              <a:spcBef>
                <a:spcPts val="600"/>
              </a:spcBef>
              <a:buClr>
                <a:schemeClr val="accent1"/>
              </a:buClr>
              <a:buSzPct val="70000"/>
              <a:buFont typeface="Wingdings" pitchFamily="2" charset="2"/>
              <a:buChar char="Ø"/>
            </a:pPr>
            <a:r>
              <a:rPr lang="el-GR" sz="2000" b="1">
                <a:latin typeface="Calibri" pitchFamily="34" charset="0"/>
              </a:rPr>
              <a:t> Πανηγυρικός </a:t>
            </a:r>
            <a:r>
              <a:rPr lang="el-GR" sz="2000">
                <a:latin typeface="Calibri" pitchFamily="34" charset="0"/>
              </a:rPr>
              <a:t>Ισοκράτους 380 π.Χ.: ανάληψη κοινού αγώνα από Αθήνα</a:t>
            </a:r>
          </a:p>
          <a:p>
            <a:pPr marL="1187450" lvl="3" indent="-273050">
              <a:lnSpc>
                <a:spcPct val="150000"/>
              </a:lnSpc>
              <a:spcBef>
                <a:spcPts val="600"/>
              </a:spcBef>
              <a:buClr>
                <a:schemeClr val="accent1"/>
              </a:buClr>
              <a:buSzPct val="70000"/>
              <a:buFont typeface="Wingdings" pitchFamily="2" charset="2"/>
              <a:buChar char="Ø"/>
            </a:pPr>
            <a:r>
              <a:rPr lang="el-GR" sz="2000" b="1">
                <a:latin typeface="Calibri" pitchFamily="34" charset="0"/>
              </a:rPr>
              <a:t> </a:t>
            </a:r>
            <a:r>
              <a:rPr lang="el-GR" sz="2000">
                <a:latin typeface="Calibri" pitchFamily="34" charset="0"/>
              </a:rPr>
              <a:t>στροφή προς ισχυρό μονάρχη – Ευαγόρας Κύπρου, Ιάσων Φερών, Διονύσιος Συρακουσών</a:t>
            </a:r>
          </a:p>
          <a:p>
            <a:pPr marL="1187450" lvl="3" indent="-273050">
              <a:lnSpc>
                <a:spcPct val="150000"/>
              </a:lnSpc>
              <a:spcBef>
                <a:spcPts val="600"/>
              </a:spcBef>
              <a:buClr>
                <a:schemeClr val="accent1"/>
              </a:buClr>
              <a:buSzPct val="70000"/>
              <a:buFont typeface="Wingdings" pitchFamily="2" charset="2"/>
              <a:buChar char="Ø"/>
            </a:pPr>
            <a:r>
              <a:rPr lang="el-GR" sz="2000" b="1">
                <a:latin typeface="Calibri" pitchFamily="34" charset="0"/>
              </a:rPr>
              <a:t> </a:t>
            </a:r>
            <a:r>
              <a:rPr lang="el-GR" sz="2000">
                <a:latin typeface="Calibri" pitchFamily="34" charset="0"/>
              </a:rPr>
              <a:t>στο τέλος ελπίζει στον Φίλιππο Β΄  - βρίσκει αντίθετο τον Δημοσθένη</a:t>
            </a:r>
            <a:endParaRPr lang="el-GR" sz="2000">
              <a:latin typeface="Century Schoolbook" pitchFamily="18" charset="0"/>
            </a:endParaRPr>
          </a:p>
        </p:txBody>
      </p:sp>
      <p:pic>
        <p:nvPicPr>
          <p:cNvPr id="9" name="8 - Εικόνα" descr="Δημοσθένης.jpg"/>
          <p:cNvPicPr>
            <a:picLocks noChangeAspect="1"/>
          </p:cNvPicPr>
          <p:nvPr/>
        </p:nvPicPr>
        <p:blipFill>
          <a:blip r:embed="rId2" cstate="print"/>
          <a:stretch>
            <a:fillRect/>
          </a:stretch>
        </p:blipFill>
        <p:spPr>
          <a:xfrm>
            <a:off x="357188" y="4714875"/>
            <a:ext cx="1187450" cy="15414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643438" y="214313"/>
            <a:ext cx="400367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ένωση των Ελλήνων</a:t>
            </a:r>
          </a:p>
        </p:txBody>
      </p:sp>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23557" name="2 - Υπότιτλος"/>
          <p:cNvSpPr txBox="1">
            <a:spLocks/>
          </p:cNvSpPr>
          <p:nvPr/>
        </p:nvSpPr>
        <p:spPr bwMode="auto">
          <a:xfrm>
            <a:off x="684213" y="981075"/>
            <a:ext cx="7848600" cy="5876925"/>
          </a:xfrm>
          <a:prstGeom prst="rect">
            <a:avLst/>
          </a:prstGeom>
          <a:noFill/>
          <a:ln w="9525">
            <a:noFill/>
            <a:miter lim="800000"/>
            <a:headEnd/>
            <a:tailEnd/>
          </a:ln>
        </p:spPr>
        <p:txBody>
          <a:bodyPr/>
          <a:lstStyle/>
          <a:p>
            <a:pPr marL="730250" lvl="1" indent="-273050">
              <a:lnSpc>
                <a:spcPct val="150000"/>
              </a:lnSpc>
              <a:spcBef>
                <a:spcPts val="600"/>
              </a:spcBef>
              <a:buClr>
                <a:schemeClr val="accent1"/>
              </a:buClr>
              <a:buSzPct val="70000"/>
            </a:pPr>
            <a:endParaRPr lang="el-GR" sz="2000">
              <a:latin typeface="Calibri" pitchFamily="34" charset="0"/>
            </a:endParaRPr>
          </a:p>
        </p:txBody>
      </p:sp>
      <p:sp>
        <p:nvSpPr>
          <p:cNvPr id="31750" name="7 - Ορθογώνιο"/>
          <p:cNvSpPr>
            <a:spLocks noChangeArrowheads="1"/>
          </p:cNvSpPr>
          <p:nvPr/>
        </p:nvSpPr>
        <p:spPr bwMode="auto">
          <a:xfrm>
            <a:off x="357158" y="928671"/>
            <a:ext cx="8072494" cy="6709529"/>
          </a:xfrm>
          <a:prstGeom prst="rect">
            <a:avLst/>
          </a:prstGeom>
          <a:noFill/>
          <a:ln w="9525">
            <a:noFill/>
            <a:miter lim="800000"/>
            <a:headEnd/>
            <a:tailEnd/>
          </a:ln>
        </p:spPr>
        <p:txBody>
          <a:bodyPr>
            <a:spAutoFit/>
          </a:bodyPr>
          <a:lstStyle/>
          <a:p>
            <a:pPr marL="273050" lvl="1"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Ο Φίλιππος Β΄ και η ένωση των Ελλήνων</a:t>
            </a:r>
            <a:endParaRPr lang="el-GR" sz="2000" dirty="0">
              <a:latin typeface="Calibri" pitchFamily="34" charset="0"/>
              <a:cs typeface="+mn-cs"/>
            </a:endParaRP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a:t>
            </a:r>
            <a:r>
              <a:rPr lang="el-GR" sz="2000" dirty="0">
                <a:latin typeface="Calibri" pitchFamily="34" charset="0"/>
                <a:cs typeface="+mn-cs"/>
              </a:rPr>
              <a:t>σταθεροποίηση του θρόνου στη Μακεδονία λόγω έντονων συγκρούσεων για τη διαδοχή</a:t>
            </a:r>
          </a:p>
          <a:p>
            <a:pPr marL="730250" lvl="2"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 η πολιτική του</a:t>
            </a:r>
            <a:r>
              <a:rPr lang="el-GR" sz="2000" dirty="0">
                <a:latin typeface="Calibri" pitchFamily="34" charset="0"/>
                <a:cs typeface="+mn-cs"/>
              </a:rPr>
              <a:t>: </a:t>
            </a:r>
          </a:p>
          <a:p>
            <a:pPr marL="812800" lvl="3" indent="-273050" fontAlgn="auto">
              <a:lnSpc>
                <a:spcPct val="150000"/>
              </a:lnSpc>
              <a:spcBef>
                <a:spcPts val="600"/>
              </a:spcBef>
              <a:spcAft>
                <a:spcPts val="0"/>
              </a:spcAft>
              <a:buClr>
                <a:schemeClr val="accent1"/>
              </a:buClr>
              <a:buSzPct val="70000"/>
              <a:defRPr/>
            </a:pPr>
            <a:r>
              <a:rPr lang="el-GR" sz="2000" b="1" dirty="0">
                <a:latin typeface="Calibri" pitchFamily="34" charset="0"/>
                <a:cs typeface="+mn-cs"/>
              </a:rPr>
              <a:t>α) ισχυροποίηση του βασιλείου</a:t>
            </a:r>
          </a:p>
          <a:p>
            <a:pPr marL="81280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Αντιμετώπιση ληστρικών επιδρομών από Ιλλυριούς και Παίονες</a:t>
            </a:r>
          </a:p>
          <a:p>
            <a:pPr marL="81280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Οργάνωση ισχυρού στρατού: μακεδονική φάλαγγα (</a:t>
            </a:r>
            <a:r>
              <a:rPr lang="el-GR" sz="2000" b="1" dirty="0">
                <a:solidFill>
                  <a:srgbClr val="002060"/>
                </a:solidFill>
                <a:latin typeface="Calibri" pitchFamily="34" charset="0"/>
                <a:cs typeface="+mn-cs"/>
              </a:rPr>
              <a:t>πεζέταιροι</a:t>
            </a:r>
            <a:r>
              <a:rPr lang="el-GR" sz="2000" dirty="0">
                <a:latin typeface="Calibri" pitchFamily="34" charset="0"/>
                <a:cs typeface="+mn-cs"/>
              </a:rPr>
              <a:t>, </a:t>
            </a:r>
            <a:r>
              <a:rPr lang="el-GR" sz="2000" b="1" dirty="0">
                <a:solidFill>
                  <a:srgbClr val="002060"/>
                </a:solidFill>
                <a:latin typeface="Calibri" pitchFamily="34" charset="0"/>
                <a:cs typeface="+mn-cs"/>
              </a:rPr>
              <a:t>σάρισα</a:t>
            </a:r>
            <a:r>
              <a:rPr lang="el-GR" sz="2000" dirty="0">
                <a:latin typeface="Calibri" pitchFamily="34" charset="0"/>
                <a:cs typeface="+mn-cs"/>
              </a:rPr>
              <a:t>), ιππικό (</a:t>
            </a:r>
            <a:r>
              <a:rPr lang="el-GR" sz="2000" b="1" dirty="0">
                <a:solidFill>
                  <a:srgbClr val="002060"/>
                </a:solidFill>
                <a:latin typeface="Calibri" pitchFamily="34" charset="0"/>
                <a:cs typeface="+mn-cs"/>
              </a:rPr>
              <a:t>εταίροι</a:t>
            </a:r>
            <a:r>
              <a:rPr lang="el-GR" sz="2000" dirty="0">
                <a:latin typeface="Calibri" pitchFamily="34" charset="0"/>
                <a:cs typeface="+mn-cs"/>
              </a:rPr>
              <a:t>), ακοντιστές, τοξότες, </a:t>
            </a:r>
            <a:r>
              <a:rPr lang="el-GR" sz="2000" b="1" dirty="0">
                <a:solidFill>
                  <a:srgbClr val="002060"/>
                </a:solidFill>
                <a:latin typeface="Calibri" pitchFamily="34" charset="0"/>
                <a:cs typeface="+mn-cs"/>
              </a:rPr>
              <a:t>πελταστές </a:t>
            </a:r>
            <a:r>
              <a:rPr lang="el-GR" sz="2000" dirty="0">
                <a:latin typeface="Calibri" pitchFamily="34" charset="0"/>
                <a:cs typeface="+mn-cs"/>
              </a:rPr>
              <a:t>(βλ. σ. 122 του σχολικού εγχειριδίου)</a:t>
            </a:r>
            <a:endParaRPr lang="el-GR" sz="2000" b="1" dirty="0">
              <a:solidFill>
                <a:srgbClr val="002060"/>
              </a:solidFill>
              <a:latin typeface="Calibri" pitchFamily="34" charset="0"/>
              <a:cs typeface="+mn-cs"/>
            </a:endParaRPr>
          </a:p>
          <a:p>
            <a:pPr marL="81280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Δημιουργία ισχυρής οικονομίας: κατάληψη ορυχείων Παγγαίου, κοπή νομίσματος (χρυσός </a:t>
            </a:r>
            <a:r>
              <a:rPr lang="el-GR" sz="2000" b="1" dirty="0">
                <a:solidFill>
                  <a:srgbClr val="002060"/>
                </a:solidFill>
                <a:latin typeface="Calibri" pitchFamily="34" charset="0"/>
                <a:cs typeface="+mn-cs"/>
              </a:rPr>
              <a:t>στατήρας</a:t>
            </a:r>
            <a:r>
              <a:rPr lang="el-GR" sz="2000" dirty="0">
                <a:latin typeface="Calibri" pitchFamily="34" charset="0"/>
                <a:cs typeface="+mn-cs"/>
              </a:rPr>
              <a:t>) και εκτοπισμός περσικού</a:t>
            </a:r>
          </a:p>
          <a:p>
            <a:pPr marL="1187450" lvl="3" indent="-273050" fontAlgn="auto">
              <a:lnSpc>
                <a:spcPct val="150000"/>
              </a:lnSpc>
              <a:spcBef>
                <a:spcPts val="600"/>
              </a:spcBef>
              <a:spcAft>
                <a:spcPts val="0"/>
              </a:spcAft>
              <a:buClr>
                <a:schemeClr val="accent1"/>
              </a:buClr>
              <a:buSzPct val="70000"/>
              <a:defRPr/>
            </a:pPr>
            <a:endParaRPr lang="el-GR" sz="2000" dirty="0">
              <a:latin typeface="Calibri" pitchFamily="34" charset="0"/>
              <a:cs typeface="+mn-cs"/>
            </a:endParaRPr>
          </a:p>
          <a:p>
            <a:pPr marL="2559050" lvl="6" indent="-273050">
              <a:lnSpc>
                <a:spcPct val="150000"/>
              </a:lnSpc>
              <a:spcBef>
                <a:spcPts val="600"/>
              </a:spcBef>
              <a:buClr>
                <a:schemeClr val="accent1"/>
              </a:buClr>
              <a:buSzPct val="70000"/>
              <a:defRPr/>
            </a:pPr>
            <a:r>
              <a:rPr lang="el-GR" sz="2000" dirty="0">
                <a:latin typeface="Calibri" pitchFamily="34" charset="0"/>
                <a:cs typeface="+mn-cs"/>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4 - Εικόνα" descr="μακεδονικός έλεγχος.jpg"/>
          <p:cNvPicPr>
            <a:picLocks noChangeAspect="1"/>
          </p:cNvPicPr>
          <p:nvPr/>
        </p:nvPicPr>
        <p:blipFill>
          <a:blip r:embed="rId2" cstate="print"/>
          <a:srcRect/>
          <a:stretch>
            <a:fillRect/>
          </a:stretch>
        </p:blipFill>
        <p:spPr bwMode="auto">
          <a:xfrm>
            <a:off x="357158" y="785794"/>
            <a:ext cx="8533812" cy="5854678"/>
          </a:xfrm>
          <a:prstGeom prst="rect">
            <a:avLst/>
          </a:prstGeom>
          <a:noFill/>
          <a:ln w="9525">
            <a:noFill/>
            <a:miter lim="800000"/>
            <a:headEnd/>
            <a:tailEnd/>
          </a:ln>
        </p:spPr>
      </p:pic>
      <p:sp>
        <p:nvSpPr>
          <p:cNvPr id="24580" name="7 - TextBox"/>
          <p:cNvSpPr txBox="1">
            <a:spLocks noChangeArrowheads="1"/>
          </p:cNvSpPr>
          <p:nvPr/>
        </p:nvSpPr>
        <p:spPr bwMode="auto">
          <a:xfrm>
            <a:off x="785786" y="214290"/>
            <a:ext cx="7143750" cy="400050"/>
          </a:xfrm>
          <a:prstGeom prst="rect">
            <a:avLst/>
          </a:prstGeom>
          <a:noFill/>
          <a:ln w="9525">
            <a:noFill/>
            <a:miter lim="800000"/>
            <a:headEnd/>
            <a:tailEnd/>
          </a:ln>
        </p:spPr>
        <p:txBody>
          <a:bodyPr>
            <a:spAutoFit/>
          </a:bodyPr>
          <a:lstStyle/>
          <a:p>
            <a:pPr algn="ctr"/>
            <a:r>
              <a:rPr lang="el-GR" sz="2000" b="1" dirty="0">
                <a:latin typeface="Calibri" pitchFamily="34" charset="0"/>
              </a:rPr>
              <a:t>Η επέκταση του μακεδονικού κράτους</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25604" name="2 - Υπότιτλος"/>
          <p:cNvSpPr txBox="1">
            <a:spLocks/>
          </p:cNvSpPr>
          <p:nvPr/>
        </p:nvSpPr>
        <p:spPr bwMode="auto">
          <a:xfrm>
            <a:off x="684213" y="981075"/>
            <a:ext cx="7848600" cy="5876925"/>
          </a:xfrm>
          <a:prstGeom prst="rect">
            <a:avLst/>
          </a:prstGeom>
          <a:noFill/>
          <a:ln w="9525">
            <a:noFill/>
            <a:miter lim="800000"/>
            <a:headEnd/>
            <a:tailEnd/>
          </a:ln>
        </p:spPr>
        <p:txBody>
          <a:bodyPr/>
          <a:lstStyle/>
          <a:p>
            <a:pPr marL="730250" lvl="1" indent="-273050">
              <a:lnSpc>
                <a:spcPct val="150000"/>
              </a:lnSpc>
              <a:spcBef>
                <a:spcPts val="600"/>
              </a:spcBef>
              <a:buClr>
                <a:schemeClr val="accent1"/>
              </a:buClr>
              <a:buSzPct val="70000"/>
            </a:pPr>
            <a:endParaRPr lang="el-GR" sz="2000">
              <a:latin typeface="Calibri" pitchFamily="34" charset="0"/>
            </a:endParaRPr>
          </a:p>
        </p:txBody>
      </p:sp>
      <p:sp>
        <p:nvSpPr>
          <p:cNvPr id="31750" name="7 - Ορθογώνιο"/>
          <p:cNvSpPr>
            <a:spLocks noChangeArrowheads="1"/>
          </p:cNvSpPr>
          <p:nvPr/>
        </p:nvSpPr>
        <p:spPr bwMode="auto">
          <a:xfrm>
            <a:off x="571472" y="857232"/>
            <a:ext cx="8072494" cy="6632585"/>
          </a:xfrm>
          <a:prstGeom prst="rect">
            <a:avLst/>
          </a:prstGeom>
          <a:noFill/>
          <a:ln w="9525">
            <a:noFill/>
            <a:miter lim="800000"/>
            <a:headEnd/>
            <a:tailEnd/>
          </a:ln>
        </p:spPr>
        <p:txBody>
          <a:bodyPr>
            <a:spAutoFit/>
          </a:bodyPr>
          <a:lstStyle/>
          <a:p>
            <a:pPr marL="1187450" lvl="3"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β) επέκταση της εξουσίας του</a:t>
            </a:r>
          </a:p>
          <a:p>
            <a:pPr marL="118745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Η επεκτατική πολιτική συνδέεται αρχικά με τη στρατιωτική οργάνωση: εξασφάλιζε στους άνδρες του εκτάσεις γης</a:t>
            </a:r>
          </a:p>
          <a:p>
            <a:pPr marL="118745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Στη συνέχεια αναλαμβάνει να ενώσει τους Έλληνες υπό την αρχηγία του</a:t>
            </a:r>
          </a:p>
          <a:p>
            <a:pPr marL="118745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Κατάκτηση πόλεων Χαλκιδικής και εδάφη ανατολικής Μακεδονίας και Θράκης (έως ακτές Ευξείνου Πόντου)</a:t>
            </a:r>
          </a:p>
          <a:p>
            <a:pPr marL="118745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Επέμβαση στη Θεσσαλία και στη νότια Ελλάδα με αφορμή την προστασία του μαντείου των Δελφών από διεκδικητές γης</a:t>
            </a:r>
          </a:p>
          <a:p>
            <a:pPr marL="1187450" lvl="3"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 </a:t>
            </a:r>
            <a:r>
              <a:rPr lang="el-GR" sz="2000" b="1" dirty="0">
                <a:latin typeface="Calibri" pitchFamily="34" charset="0"/>
                <a:cs typeface="+mn-cs"/>
              </a:rPr>
              <a:t>Μάχη Χαιρώνειας (338 </a:t>
            </a:r>
            <a:r>
              <a:rPr lang="el-GR" sz="2000" b="1" dirty="0" err="1">
                <a:latin typeface="Calibri" pitchFamily="34" charset="0"/>
                <a:cs typeface="+mn-cs"/>
              </a:rPr>
              <a:t>π.Χ.</a:t>
            </a:r>
            <a:r>
              <a:rPr lang="el-GR" sz="2000" b="1" dirty="0">
                <a:latin typeface="Calibri" pitchFamily="34" charset="0"/>
                <a:cs typeface="+mn-cs"/>
              </a:rPr>
              <a:t>): </a:t>
            </a:r>
            <a:r>
              <a:rPr lang="el-GR" sz="2000" dirty="0">
                <a:latin typeface="Calibri" pitchFamily="34" charset="0"/>
                <a:cs typeface="+mn-cs"/>
              </a:rPr>
              <a:t>νικά τις δυνάμεις Θηβαίων και Αθηναίων</a:t>
            </a:r>
          </a:p>
          <a:p>
            <a:pPr marL="1187450" lvl="3" indent="-273050" fontAlgn="auto">
              <a:lnSpc>
                <a:spcPct val="150000"/>
              </a:lnSpc>
              <a:spcBef>
                <a:spcPts val="600"/>
              </a:spcBef>
              <a:spcAft>
                <a:spcPts val="0"/>
              </a:spcAft>
              <a:buClr>
                <a:schemeClr val="accent1"/>
              </a:buClr>
              <a:buSzPct val="70000"/>
              <a:defRPr/>
            </a:pPr>
            <a:endParaRPr lang="el-GR" sz="2000" dirty="0">
              <a:latin typeface="Calibri" pitchFamily="34" charset="0"/>
              <a:cs typeface="+mn-cs"/>
            </a:endParaRPr>
          </a:p>
          <a:p>
            <a:pPr marL="2559050" lvl="6" indent="-273050">
              <a:lnSpc>
                <a:spcPct val="150000"/>
              </a:lnSpc>
              <a:spcBef>
                <a:spcPts val="600"/>
              </a:spcBef>
              <a:buClr>
                <a:schemeClr val="accent1"/>
              </a:buClr>
              <a:buSzPct val="70000"/>
              <a:defRPr/>
            </a:pPr>
            <a:r>
              <a:rPr lang="el-GR" sz="2000" dirty="0">
                <a:latin typeface="Calibri" pitchFamily="34" charset="0"/>
                <a:cs typeface="+mn-cs"/>
              </a:rPr>
              <a:t>   </a:t>
            </a:r>
          </a:p>
        </p:txBody>
      </p:sp>
      <p:pic>
        <p:nvPicPr>
          <p:cNvPr id="8" name="7 - Εικόνα" descr="λέων χαιρωνείας.jpg"/>
          <p:cNvPicPr>
            <a:picLocks noChangeAspect="1"/>
          </p:cNvPicPr>
          <p:nvPr/>
        </p:nvPicPr>
        <p:blipFill>
          <a:blip r:embed="rId2" cstate="print"/>
          <a:srcRect l="28625" r="17703" b="-319"/>
          <a:stretch>
            <a:fillRect/>
          </a:stretch>
        </p:blipFill>
        <p:spPr>
          <a:xfrm>
            <a:off x="357188" y="4500563"/>
            <a:ext cx="1071562" cy="1500187"/>
          </a:xfrm>
          <a:prstGeom prst="rect">
            <a:avLst/>
          </a:prstGeom>
          <a:ln>
            <a:noFill/>
          </a:ln>
          <a:effectLst>
            <a:outerShdw blurRad="292100" dist="139700" dir="2700000" algn="tl" rotWithShape="0">
              <a:srgbClr val="333333">
                <a:alpha val="65000"/>
              </a:srgbClr>
            </a:outerShdw>
          </a:effectLst>
        </p:spPr>
      </p:pic>
      <p:sp>
        <p:nvSpPr>
          <p:cNvPr id="9" name="1 - Τίτλος"/>
          <p:cNvSpPr txBox="1">
            <a:spLocks/>
          </p:cNvSpPr>
          <p:nvPr/>
        </p:nvSpPr>
        <p:spPr>
          <a:xfrm>
            <a:off x="4643438" y="214313"/>
            <a:ext cx="400367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ένωση των Ελλήνων</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Ποιο είναι τα κύρια στρατιωτικά σώματα που χρησιμοποιεί μία επεκτατική δύναμη;</a:t>
            </a:r>
            <a:r>
              <a:rPr lang="el-GR" dirty="0" smtClean="0"/>
              <a:t> </a:t>
            </a:r>
            <a:endParaRPr lang="el-GR" dirty="0"/>
          </a:p>
        </p:txBody>
      </p:sp>
      <p:pic>
        <p:nvPicPr>
          <p:cNvPr id="4" name="3 - Θέση περιεχομένου" descr="mouse-pad-us-air-force-seal.png"/>
          <p:cNvPicPr>
            <a:picLocks noGrp="1" noChangeAspect="1"/>
          </p:cNvPicPr>
          <p:nvPr>
            <p:ph idx="1"/>
          </p:nvPr>
        </p:nvPicPr>
        <p:blipFill>
          <a:blip r:embed="rId2"/>
          <a:stretch>
            <a:fillRect/>
          </a:stretch>
        </p:blipFill>
        <p:spPr>
          <a:xfrm>
            <a:off x="500034" y="1785926"/>
            <a:ext cx="3883021" cy="3883021"/>
          </a:xfrm>
        </p:spPr>
      </p:pic>
      <p:pic>
        <p:nvPicPr>
          <p:cNvPr id="5" name="4 - Εικόνα" descr="1200px-Emblem_of_the_United_States_Navy.svg.png"/>
          <p:cNvPicPr>
            <a:picLocks noChangeAspect="1"/>
          </p:cNvPicPr>
          <p:nvPr/>
        </p:nvPicPr>
        <p:blipFill>
          <a:blip r:embed="rId3" cstate="print"/>
          <a:stretch>
            <a:fillRect/>
          </a:stretch>
        </p:blipFill>
        <p:spPr>
          <a:xfrm>
            <a:off x="4572000" y="1785926"/>
            <a:ext cx="3929090" cy="392909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4 - Εικόνα" descr="μακεδονικός έλεγχος.jpg"/>
          <p:cNvPicPr>
            <a:picLocks noChangeAspect="1"/>
          </p:cNvPicPr>
          <p:nvPr/>
        </p:nvPicPr>
        <p:blipFill>
          <a:blip r:embed="rId2" cstate="print"/>
          <a:srcRect/>
          <a:stretch>
            <a:fillRect/>
          </a:stretch>
        </p:blipFill>
        <p:spPr bwMode="auto">
          <a:xfrm>
            <a:off x="214282" y="785794"/>
            <a:ext cx="8572560" cy="5881261"/>
          </a:xfrm>
          <a:prstGeom prst="rect">
            <a:avLst/>
          </a:prstGeom>
          <a:noFill/>
          <a:ln w="9525">
            <a:noFill/>
            <a:miter lim="800000"/>
            <a:headEnd/>
            <a:tailEnd/>
          </a:ln>
        </p:spPr>
      </p:pic>
      <p:sp>
        <p:nvSpPr>
          <p:cNvPr id="26628" name="7 - TextBox"/>
          <p:cNvSpPr txBox="1">
            <a:spLocks noChangeArrowheads="1"/>
          </p:cNvSpPr>
          <p:nvPr/>
        </p:nvSpPr>
        <p:spPr bwMode="auto">
          <a:xfrm>
            <a:off x="714348" y="214290"/>
            <a:ext cx="7143750" cy="400050"/>
          </a:xfrm>
          <a:prstGeom prst="rect">
            <a:avLst/>
          </a:prstGeom>
          <a:noFill/>
          <a:ln w="9525">
            <a:noFill/>
            <a:miter lim="800000"/>
            <a:headEnd/>
            <a:tailEnd/>
          </a:ln>
        </p:spPr>
        <p:txBody>
          <a:bodyPr>
            <a:spAutoFit/>
          </a:bodyPr>
          <a:lstStyle/>
          <a:p>
            <a:pPr algn="ctr"/>
            <a:r>
              <a:rPr lang="el-GR" sz="2000" b="1" dirty="0">
                <a:latin typeface="Calibri" pitchFamily="34" charset="0"/>
              </a:rPr>
              <a:t>Η επέκταση του μακεδονικού κράτους</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Υπότιτλος"/>
          <p:cNvSpPr txBox="1">
            <a:spLocks/>
          </p:cNvSpPr>
          <p:nvPr/>
        </p:nvSpPr>
        <p:spPr>
          <a:xfrm>
            <a:off x="539552" y="1268760"/>
            <a:ext cx="7848600" cy="5040559"/>
          </a:xfrm>
          <a:prstGeom prst="rect">
            <a:avLst/>
          </a:prstGeom>
        </p:spPr>
        <p:txBody>
          <a:bodyPr>
            <a:normAutofit/>
          </a:bodyPr>
          <a:lstStyle/>
          <a:p>
            <a:pPr marL="0" lvl="6">
              <a:lnSpc>
                <a:spcPct val="150000"/>
              </a:lnSpc>
              <a:spcBef>
                <a:spcPts val="600"/>
              </a:spcBef>
              <a:buClr>
                <a:schemeClr val="accent1"/>
              </a:buClr>
              <a:buSzPct val="70000"/>
              <a:defRPr/>
            </a:pPr>
            <a:endParaRPr lang="el-GR" dirty="0">
              <a:latin typeface="Calibri" pitchFamily="34" charset="0"/>
              <a:cs typeface="+mn-cs"/>
            </a:endParaRPr>
          </a:p>
          <a:p>
            <a:pPr marL="731520" lvl="1" indent="-274320" fontAlgn="auto">
              <a:lnSpc>
                <a:spcPct val="150000"/>
              </a:lnSpc>
              <a:spcBef>
                <a:spcPts val="600"/>
              </a:spcBef>
              <a:spcAft>
                <a:spcPts val="0"/>
              </a:spcAft>
              <a:buClr>
                <a:schemeClr val="accent1"/>
              </a:buClr>
              <a:buSzPct val="70000"/>
              <a:buFont typeface="Wingdings" pitchFamily="2" charset="2"/>
              <a:buChar char="Ø"/>
              <a:defRPr/>
            </a:pPr>
            <a:endParaRPr lang="el-GR" sz="2000" dirty="0">
              <a:latin typeface="Calibri" pitchFamily="34" charset="0"/>
              <a:cs typeface="+mn-cs"/>
            </a:endParaRPr>
          </a:p>
        </p:txBody>
      </p:sp>
      <p:sp>
        <p:nvSpPr>
          <p:cNvPr id="27652" name="2 - Υπότιτλος"/>
          <p:cNvSpPr txBox="1">
            <a:spLocks/>
          </p:cNvSpPr>
          <p:nvPr/>
        </p:nvSpPr>
        <p:spPr bwMode="auto">
          <a:xfrm>
            <a:off x="684213" y="981075"/>
            <a:ext cx="7848600" cy="5876925"/>
          </a:xfrm>
          <a:prstGeom prst="rect">
            <a:avLst/>
          </a:prstGeom>
          <a:noFill/>
          <a:ln w="9525">
            <a:noFill/>
            <a:miter lim="800000"/>
            <a:headEnd/>
            <a:tailEnd/>
          </a:ln>
        </p:spPr>
        <p:txBody>
          <a:bodyPr/>
          <a:lstStyle/>
          <a:p>
            <a:pPr marL="730250" lvl="1" indent="-273050">
              <a:lnSpc>
                <a:spcPct val="150000"/>
              </a:lnSpc>
              <a:spcBef>
                <a:spcPts val="600"/>
              </a:spcBef>
              <a:buClr>
                <a:schemeClr val="accent1"/>
              </a:buClr>
              <a:buSzPct val="70000"/>
            </a:pPr>
            <a:endParaRPr lang="el-GR" sz="2000">
              <a:latin typeface="Calibri" pitchFamily="34" charset="0"/>
            </a:endParaRPr>
          </a:p>
        </p:txBody>
      </p:sp>
      <p:sp>
        <p:nvSpPr>
          <p:cNvPr id="31750" name="7 - Ορθογώνιο"/>
          <p:cNvSpPr>
            <a:spLocks noChangeArrowheads="1"/>
          </p:cNvSpPr>
          <p:nvPr/>
        </p:nvSpPr>
        <p:spPr bwMode="auto">
          <a:xfrm>
            <a:off x="571472" y="1142984"/>
            <a:ext cx="8072494" cy="5786199"/>
          </a:xfrm>
          <a:prstGeom prst="rect">
            <a:avLst/>
          </a:prstGeom>
          <a:noFill/>
          <a:ln w="9525">
            <a:noFill/>
            <a:miter lim="800000"/>
            <a:headEnd/>
            <a:tailEnd/>
          </a:ln>
        </p:spPr>
        <p:txBody>
          <a:bodyPr>
            <a:spAutoFit/>
          </a:bodyPr>
          <a:lstStyle/>
          <a:p>
            <a:pPr marL="633413" lvl="3"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latin typeface="Calibri" pitchFamily="34" charset="0"/>
                <a:cs typeface="+mn-cs"/>
              </a:rPr>
              <a:t>Πραγματοποίηση της πανελλήνιας ιδέας: Συνέδριο της Κορίνθου (337 </a:t>
            </a:r>
            <a:r>
              <a:rPr lang="el-GR" sz="2000" b="1" dirty="0" err="1">
                <a:latin typeface="Calibri" pitchFamily="34" charset="0"/>
                <a:cs typeface="+mn-cs"/>
              </a:rPr>
              <a:t>π.Χ.</a:t>
            </a:r>
            <a:r>
              <a:rPr lang="el-GR" sz="2000" b="1" dirty="0">
                <a:latin typeface="Calibri" pitchFamily="34" charset="0"/>
                <a:cs typeface="+mn-cs"/>
              </a:rPr>
              <a:t>)</a:t>
            </a:r>
          </a:p>
          <a:p>
            <a:pPr marL="1090613" lvl="4"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Συμμετέχουν όλες οι πόλεις εκτός Σπάρτης</a:t>
            </a:r>
          </a:p>
          <a:p>
            <a:pPr marL="1090613" lvl="4" indent="-273050" fontAlgn="auto">
              <a:lnSpc>
                <a:spcPct val="150000"/>
              </a:lnSpc>
              <a:spcBef>
                <a:spcPts val="600"/>
              </a:spcBef>
              <a:spcAft>
                <a:spcPts val="0"/>
              </a:spcAft>
              <a:buClr>
                <a:schemeClr val="accent1"/>
              </a:buClr>
              <a:buSzPct val="70000"/>
              <a:buFont typeface="Wingdings" pitchFamily="2" charset="2"/>
              <a:buChar char="Ø"/>
              <a:defRPr/>
            </a:pPr>
            <a:r>
              <a:rPr lang="el-GR" sz="2000" b="1" dirty="0">
                <a:solidFill>
                  <a:srgbClr val="002060"/>
                </a:solidFill>
                <a:latin typeface="Calibri" pitchFamily="34" charset="0"/>
                <a:cs typeface="+mn-cs"/>
              </a:rPr>
              <a:t>Όροι: </a:t>
            </a:r>
          </a:p>
          <a:p>
            <a:pPr marL="1090613" lvl="4"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1. απαγόρευση πολέμων και επαναστάσεων στις πόλεις-κράτη</a:t>
            </a:r>
          </a:p>
          <a:p>
            <a:pPr marL="1090613" lvl="4"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2. προστασία ελεύθερης ναυσιπλοΐας – καταδίκη πειρατείας</a:t>
            </a:r>
          </a:p>
          <a:p>
            <a:pPr marL="1090613" lvl="4" indent="-273050" fontAlgn="auto">
              <a:lnSpc>
                <a:spcPct val="150000"/>
              </a:lnSpc>
              <a:spcBef>
                <a:spcPts val="600"/>
              </a:spcBef>
              <a:spcAft>
                <a:spcPts val="0"/>
              </a:spcAft>
              <a:buClr>
                <a:schemeClr val="accent1"/>
              </a:buClr>
              <a:buSzPct val="70000"/>
              <a:defRPr/>
            </a:pPr>
            <a:r>
              <a:rPr lang="el-GR" sz="2000" dirty="0">
                <a:latin typeface="Calibri" pitchFamily="34" charset="0"/>
                <a:cs typeface="+mn-cs"/>
              </a:rPr>
              <a:t>3. Ίδρυση πανελλήνιας συμμαχίας με ισόβιο αρχηγό τον Φίλιππο Β΄</a:t>
            </a:r>
          </a:p>
          <a:p>
            <a:pPr marL="1090613" lvl="4" indent="-273050" fontAlgn="auto">
              <a:lnSpc>
                <a:spcPct val="150000"/>
              </a:lnSpc>
              <a:spcBef>
                <a:spcPts val="600"/>
              </a:spcBef>
              <a:spcAft>
                <a:spcPts val="0"/>
              </a:spcAft>
              <a:buClr>
                <a:schemeClr val="accent1"/>
              </a:buClr>
              <a:buSzPct val="70000"/>
              <a:buFont typeface="Wingdings" pitchFamily="2" charset="2"/>
              <a:buChar char="Ø"/>
              <a:defRPr/>
            </a:pPr>
            <a:r>
              <a:rPr lang="el-GR" sz="2000" dirty="0">
                <a:latin typeface="Calibri" pitchFamily="34" charset="0"/>
                <a:cs typeface="+mn-cs"/>
              </a:rPr>
              <a:t> επανάληψη συνεδρίου το 336 </a:t>
            </a:r>
            <a:r>
              <a:rPr lang="el-GR" sz="2000" dirty="0" err="1">
                <a:latin typeface="Calibri" pitchFamily="34" charset="0"/>
                <a:cs typeface="+mn-cs"/>
              </a:rPr>
              <a:t>π.Χ.</a:t>
            </a:r>
            <a:r>
              <a:rPr lang="el-GR" sz="2000" dirty="0">
                <a:latin typeface="Calibri" pitchFamily="34" charset="0"/>
                <a:cs typeface="+mn-cs"/>
              </a:rPr>
              <a:t> μετά τη δολοφονία του Φιλίππου Β΄ και ανανέωση όρκων στον Αλέξανδρο</a:t>
            </a:r>
          </a:p>
          <a:p>
            <a:pPr marL="1187450" lvl="3" indent="-273050" fontAlgn="auto">
              <a:lnSpc>
                <a:spcPct val="150000"/>
              </a:lnSpc>
              <a:spcBef>
                <a:spcPts val="600"/>
              </a:spcBef>
              <a:spcAft>
                <a:spcPts val="0"/>
              </a:spcAft>
              <a:buClr>
                <a:schemeClr val="accent1"/>
              </a:buClr>
              <a:buSzPct val="70000"/>
              <a:defRPr/>
            </a:pPr>
            <a:endParaRPr lang="el-GR" sz="2000" dirty="0">
              <a:latin typeface="Calibri" pitchFamily="34" charset="0"/>
              <a:cs typeface="+mn-cs"/>
            </a:endParaRPr>
          </a:p>
          <a:p>
            <a:pPr marL="2559050" lvl="6" indent="-273050">
              <a:lnSpc>
                <a:spcPct val="150000"/>
              </a:lnSpc>
              <a:spcBef>
                <a:spcPts val="600"/>
              </a:spcBef>
              <a:buClr>
                <a:schemeClr val="accent1"/>
              </a:buClr>
              <a:buSzPct val="70000"/>
              <a:defRPr/>
            </a:pPr>
            <a:r>
              <a:rPr lang="el-GR" sz="2000" dirty="0">
                <a:latin typeface="Calibri" pitchFamily="34" charset="0"/>
                <a:cs typeface="+mn-cs"/>
              </a:rPr>
              <a:t>   </a:t>
            </a:r>
          </a:p>
        </p:txBody>
      </p:sp>
      <p:sp>
        <p:nvSpPr>
          <p:cNvPr id="7" name="1 - Τίτλος"/>
          <p:cNvSpPr txBox="1">
            <a:spLocks/>
          </p:cNvSpPr>
          <p:nvPr/>
        </p:nvSpPr>
        <p:spPr>
          <a:xfrm>
            <a:off x="4643438" y="214313"/>
            <a:ext cx="4003675" cy="576262"/>
          </a:xfrm>
          <a:prstGeom prst="rect">
            <a:avLst/>
          </a:prstGeom>
        </p:spPr>
        <p:txBody>
          <a:bodyPr anchor="ctr"/>
          <a:lstStyle/>
          <a:p>
            <a:pPr fontAlgn="auto">
              <a:spcBef>
                <a:spcPts val="0"/>
              </a:spcBef>
              <a:spcAft>
                <a:spcPts val="0"/>
              </a:spcAft>
              <a:defRPr/>
            </a:pPr>
            <a:r>
              <a:rPr lang="el-GR" sz="2000" i="1" dirty="0">
                <a:effectLst>
                  <a:outerShdw blurRad="50000" dist="30000" dir="5400000" algn="tl" rotWithShape="0">
                    <a:srgbClr val="000000">
                      <a:alpha val="30000"/>
                    </a:srgbClr>
                  </a:outerShdw>
                </a:effectLst>
                <a:latin typeface="Calibri" pitchFamily="34" charset="0"/>
                <a:ea typeface="+mj-ea"/>
                <a:cs typeface="+mj-cs"/>
              </a:rPr>
              <a:t>Κλασική εποχή: ένωση των Ελλήνων</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 Υπότιτλος"/>
          <p:cNvSpPr txBox="1">
            <a:spLocks/>
          </p:cNvSpPr>
          <p:nvPr/>
        </p:nvSpPr>
        <p:spPr bwMode="auto">
          <a:xfrm>
            <a:off x="2357422" y="214290"/>
            <a:ext cx="4000500" cy="642938"/>
          </a:xfrm>
          <a:prstGeom prst="rect">
            <a:avLst/>
          </a:prstGeom>
          <a:noFill/>
          <a:ln w="9525">
            <a:noFill/>
            <a:miter lim="800000"/>
            <a:headEnd/>
            <a:tailEnd/>
          </a:ln>
        </p:spPr>
        <p:txBody>
          <a:bodyPr/>
          <a:lstStyle/>
          <a:p>
            <a:pPr marL="273050" indent="-273050" algn="ctr">
              <a:lnSpc>
                <a:spcPct val="150000"/>
              </a:lnSpc>
              <a:spcBef>
                <a:spcPts val="600"/>
              </a:spcBef>
              <a:buClr>
                <a:schemeClr val="accent1"/>
              </a:buClr>
              <a:buSzPct val="70000"/>
            </a:pPr>
            <a:r>
              <a:rPr lang="el-GR" sz="2000" b="1" dirty="0">
                <a:latin typeface="Calibri" pitchFamily="34" charset="0"/>
              </a:rPr>
              <a:t>Η εκστρατεία του Μ. Αλεξάνδρου</a:t>
            </a:r>
          </a:p>
        </p:txBody>
      </p:sp>
      <p:pic>
        <p:nvPicPr>
          <p:cNvPr id="9221" name="6 - Εικόνα" descr="εκστρατεία μ. αλέξανδρου.jpg"/>
          <p:cNvPicPr>
            <a:picLocks noChangeAspect="1"/>
          </p:cNvPicPr>
          <p:nvPr/>
        </p:nvPicPr>
        <p:blipFill>
          <a:blip r:embed="rId2" cstate="print"/>
          <a:srcRect l="15714" t="11514" r="3874" b="3847"/>
          <a:stretch>
            <a:fillRect/>
          </a:stretch>
        </p:blipFill>
        <p:spPr bwMode="auto">
          <a:xfrm>
            <a:off x="73019" y="1214422"/>
            <a:ext cx="8899579" cy="4500594"/>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654032"/>
          </a:xfrm>
        </p:spPr>
        <p:txBody>
          <a:bodyPr>
            <a:normAutofit fontScale="90000"/>
          </a:bodyPr>
          <a:lstStyle/>
          <a:p>
            <a:r>
              <a:rPr lang="el-GR" dirty="0" smtClean="0"/>
              <a:t>Στρατιωτικός τομέας: </a:t>
            </a:r>
            <a:r>
              <a:rPr lang="el-GR" dirty="0" err="1" smtClean="0"/>
              <a:t>εφευρηματικός</a:t>
            </a:r>
            <a:r>
              <a:rPr lang="el-GR" dirty="0" smtClean="0"/>
              <a:t> στις μάχες και τις πολιορκίες </a:t>
            </a:r>
            <a:endParaRPr lang="el-GR" dirty="0"/>
          </a:p>
        </p:txBody>
      </p:sp>
      <p:pic>
        <p:nvPicPr>
          <p:cNvPr id="4" name="3 - Θέση περιεχομένου" descr="2901bvbvb (6).jpg"/>
          <p:cNvPicPr>
            <a:picLocks noGrp="1" noChangeAspect="1"/>
          </p:cNvPicPr>
          <p:nvPr>
            <p:ph idx="1"/>
          </p:nvPr>
        </p:nvPicPr>
        <p:blipFill>
          <a:blip r:embed="rId2" cstate="print"/>
          <a:stretch>
            <a:fillRect/>
          </a:stretch>
        </p:blipFill>
        <p:spPr>
          <a:xfrm>
            <a:off x="714348" y="1857364"/>
            <a:ext cx="7344969" cy="385765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lstStyle/>
          <a:p>
            <a:r>
              <a:rPr lang="el-GR" dirty="0" smtClean="0"/>
              <a:t>Πολιορκία της Τύρου</a:t>
            </a:r>
            <a:endParaRPr lang="el-GR" dirty="0"/>
          </a:p>
        </p:txBody>
      </p:sp>
      <p:pic>
        <p:nvPicPr>
          <p:cNvPr id="4" name="3 - Θέση περιεχομένου" descr="images.jpg"/>
          <p:cNvPicPr>
            <a:picLocks noGrp="1" noChangeAspect="1"/>
          </p:cNvPicPr>
          <p:nvPr>
            <p:ph idx="1"/>
          </p:nvPr>
        </p:nvPicPr>
        <p:blipFill>
          <a:blip r:embed="rId2" cstate="print"/>
          <a:stretch>
            <a:fillRect/>
          </a:stretch>
        </p:blipFill>
        <p:spPr>
          <a:xfrm>
            <a:off x="214282" y="2000240"/>
            <a:ext cx="4497793" cy="3714776"/>
          </a:xfrm>
        </p:spPr>
      </p:pic>
      <p:pic>
        <p:nvPicPr>
          <p:cNvPr id="5" name="4 - Εικόνα" descr="image0041646.jpg"/>
          <p:cNvPicPr>
            <a:picLocks noChangeAspect="1"/>
          </p:cNvPicPr>
          <p:nvPr/>
        </p:nvPicPr>
        <p:blipFill>
          <a:blip r:embed="rId3" cstate="print"/>
          <a:stretch>
            <a:fillRect/>
          </a:stretch>
        </p:blipFill>
        <p:spPr>
          <a:xfrm>
            <a:off x="4786314" y="2000240"/>
            <a:ext cx="4156526" cy="367634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Autofit/>
          </a:bodyPr>
          <a:lstStyle/>
          <a:p>
            <a:r>
              <a:rPr lang="el-GR" sz="3200" dirty="0" smtClean="0"/>
              <a:t>Μάχη </a:t>
            </a:r>
            <a:r>
              <a:rPr lang="el-GR" sz="3200" smtClean="0"/>
              <a:t>στην Ισσό, </a:t>
            </a:r>
            <a:r>
              <a:rPr lang="el-GR" sz="3200" dirty="0" smtClean="0"/>
              <a:t>ελληνιστικό ψηφιδωτό από τη Νεάπολη</a:t>
            </a:r>
            <a:endParaRPr lang="el-GR" sz="3200" dirty="0"/>
          </a:p>
        </p:txBody>
      </p:sp>
      <p:pic>
        <p:nvPicPr>
          <p:cNvPr id="4" name="3 - Θέση περιεχομένου" descr="1280px-Alexandermosaic.jpg"/>
          <p:cNvPicPr>
            <a:picLocks noGrp="1" noChangeAspect="1"/>
          </p:cNvPicPr>
          <p:nvPr>
            <p:ph idx="1"/>
          </p:nvPr>
        </p:nvPicPr>
        <p:blipFill>
          <a:blip r:embed="rId2" cstate="print"/>
          <a:stretch>
            <a:fillRect/>
          </a:stretch>
        </p:blipFill>
        <p:spPr>
          <a:xfrm>
            <a:off x="1000100" y="1519122"/>
            <a:ext cx="7643866" cy="5016287"/>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dirty="0" smtClean="0"/>
              <a:t>Σατραπείες Αλεξάνδρου</a:t>
            </a:r>
            <a:endParaRPr lang="el-GR" dirty="0"/>
          </a:p>
        </p:txBody>
      </p:sp>
      <p:pic>
        <p:nvPicPr>
          <p:cNvPr id="6" name="5 - Θέση περιεχομένου" descr="02.gif"/>
          <p:cNvPicPr>
            <a:picLocks noGrp="1" noChangeAspect="1"/>
          </p:cNvPicPr>
          <p:nvPr>
            <p:ph idx="1"/>
          </p:nvPr>
        </p:nvPicPr>
        <p:blipFill>
          <a:blip r:embed="rId2" cstate="print"/>
          <a:stretch>
            <a:fillRect/>
          </a:stretch>
        </p:blipFill>
        <p:spPr>
          <a:xfrm>
            <a:off x="1" y="1344885"/>
            <a:ext cx="9144000" cy="4513007"/>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Οικονομικός τομέας</a:t>
            </a:r>
            <a:endParaRPr lang="el-GR" dirty="0"/>
          </a:p>
        </p:txBody>
      </p:sp>
      <p:pic>
        <p:nvPicPr>
          <p:cNvPr id="4" name="3 - Θέση περιεχομένου" descr="AL.png"/>
          <p:cNvPicPr>
            <a:picLocks noGrp="1" noChangeAspect="1"/>
          </p:cNvPicPr>
          <p:nvPr>
            <p:ph idx="1"/>
          </p:nvPr>
        </p:nvPicPr>
        <p:blipFill>
          <a:blip r:embed="rId2" cstate="print"/>
          <a:stretch>
            <a:fillRect/>
          </a:stretch>
        </p:blipFill>
        <p:spPr>
          <a:xfrm>
            <a:off x="2143108" y="1214422"/>
            <a:ext cx="5000660" cy="2544714"/>
          </a:xfrm>
        </p:spPr>
      </p:pic>
      <p:pic>
        <p:nvPicPr>
          <p:cNvPr id="5" name="4 - Εικόνα" descr="ContentSegment_10300881W1000_H0_R0_P0_S1_V1Jpg.jpg"/>
          <p:cNvPicPr>
            <a:picLocks noChangeAspect="1"/>
          </p:cNvPicPr>
          <p:nvPr/>
        </p:nvPicPr>
        <p:blipFill>
          <a:blip r:embed="rId3" cstate="print"/>
          <a:stretch>
            <a:fillRect/>
          </a:stretch>
        </p:blipFill>
        <p:spPr>
          <a:xfrm>
            <a:off x="2214546" y="3929066"/>
            <a:ext cx="5243523" cy="250954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Ελληνιστικά κράτη στο Αφγανιστάν και στην Ινδία</a:t>
            </a:r>
            <a:endParaRPr lang="el-GR" sz="2800" dirty="0"/>
          </a:p>
        </p:txBody>
      </p:sp>
      <p:pic>
        <p:nvPicPr>
          <p:cNvPr id="4" name="3 - Θέση περιεχομένου" descr="Maps-Arachosia-goog.jpg"/>
          <p:cNvPicPr>
            <a:picLocks noGrp="1" noChangeAspect="1"/>
          </p:cNvPicPr>
          <p:nvPr>
            <p:ph idx="1"/>
          </p:nvPr>
        </p:nvPicPr>
        <p:blipFill>
          <a:blip r:embed="rId2" cstate="print"/>
          <a:stretch>
            <a:fillRect/>
          </a:stretch>
        </p:blipFill>
        <p:spPr>
          <a:xfrm>
            <a:off x="214282" y="1428736"/>
            <a:ext cx="3965340" cy="4929222"/>
          </a:xfrm>
        </p:spPr>
      </p:pic>
      <p:pic>
        <p:nvPicPr>
          <p:cNvPr id="5" name="4 - Εικόνα" descr="greco-bactrian.jpg"/>
          <p:cNvPicPr>
            <a:picLocks noChangeAspect="1"/>
          </p:cNvPicPr>
          <p:nvPr/>
        </p:nvPicPr>
        <p:blipFill>
          <a:blip r:embed="rId3" cstate="print"/>
          <a:stretch>
            <a:fillRect/>
          </a:stretch>
        </p:blipFill>
        <p:spPr>
          <a:xfrm>
            <a:off x="4643438" y="1428736"/>
            <a:ext cx="4137344" cy="496115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Καλάς</a:t>
            </a:r>
            <a:r>
              <a:rPr lang="el-GR" dirty="0" smtClean="0"/>
              <a:t>: η σύνδεση με τους Μακεδόνες</a:t>
            </a:r>
            <a:endParaRPr lang="el-GR" dirty="0"/>
          </a:p>
        </p:txBody>
      </p:sp>
      <p:pic>
        <p:nvPicPr>
          <p:cNvPr id="4" name="3 - Θέση περιεχομένου" descr="παραδοσιακή-στολή-μακεδονιτισσα-6-12-ετών-mark6044.jpg"/>
          <p:cNvPicPr>
            <a:picLocks noGrp="1" noChangeAspect="1"/>
          </p:cNvPicPr>
          <p:nvPr>
            <p:ph idx="1"/>
          </p:nvPr>
        </p:nvPicPr>
        <p:blipFill>
          <a:blip r:embed="rId2" cstate="print"/>
          <a:srcRect l="16977" t="1578" r="15117" b="5295"/>
          <a:stretch>
            <a:fillRect/>
          </a:stretch>
        </p:blipFill>
        <p:spPr>
          <a:xfrm>
            <a:off x="214282" y="1643050"/>
            <a:ext cx="2857520" cy="4214842"/>
          </a:xfrm>
        </p:spPr>
      </p:pic>
      <p:pic>
        <p:nvPicPr>
          <p:cNvPr id="5" name="4 - Εικόνα" descr="KALASH-152-XL.jpg"/>
          <p:cNvPicPr>
            <a:picLocks noChangeAspect="1"/>
          </p:cNvPicPr>
          <p:nvPr/>
        </p:nvPicPr>
        <p:blipFill>
          <a:blip r:embed="rId3" cstate="print"/>
          <a:stretch>
            <a:fillRect/>
          </a:stretch>
        </p:blipFill>
        <p:spPr>
          <a:xfrm>
            <a:off x="3214678" y="2214554"/>
            <a:ext cx="5573121" cy="35791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Μπορείτε να σκεφθείτε αναλογίες με την αρχαιότητα;</a:t>
            </a:r>
            <a:endParaRPr lang="el-GR" sz="2800" dirty="0"/>
          </a:p>
        </p:txBody>
      </p:sp>
      <p:pic>
        <p:nvPicPr>
          <p:cNvPr id="4" name="3 - Θέση περιεχομένου" descr="Spartiates.jpg"/>
          <p:cNvPicPr>
            <a:picLocks noGrp="1" noChangeAspect="1"/>
          </p:cNvPicPr>
          <p:nvPr>
            <p:ph idx="1"/>
          </p:nvPr>
        </p:nvPicPr>
        <p:blipFill>
          <a:blip r:embed="rId2"/>
          <a:stretch>
            <a:fillRect/>
          </a:stretch>
        </p:blipFill>
        <p:spPr>
          <a:xfrm>
            <a:off x="214282" y="2214554"/>
            <a:ext cx="4086142" cy="3000396"/>
          </a:xfrm>
        </p:spPr>
      </p:pic>
      <p:pic>
        <p:nvPicPr>
          <p:cNvPr id="5" name="4 - Εικόνα" descr="αρχείο λήψης.jpg"/>
          <p:cNvPicPr>
            <a:picLocks noChangeAspect="1"/>
          </p:cNvPicPr>
          <p:nvPr/>
        </p:nvPicPr>
        <p:blipFill>
          <a:blip r:embed="rId3"/>
          <a:stretch>
            <a:fillRect/>
          </a:stretch>
        </p:blipFill>
        <p:spPr>
          <a:xfrm>
            <a:off x="4714876" y="2000240"/>
            <a:ext cx="3830939" cy="345758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Ελληνιστικοί ηγεμόνες στην Ασία τον Β΄ αι. </a:t>
            </a:r>
            <a:r>
              <a:rPr lang="el-GR" dirty="0" err="1" smtClean="0"/>
              <a:t>π.Χ.</a:t>
            </a:r>
            <a:endParaRPr lang="el-GR" dirty="0"/>
          </a:p>
        </p:txBody>
      </p:sp>
      <p:pic>
        <p:nvPicPr>
          <p:cNvPr id="8" name="7 - Θέση περιεχομένου" descr="Coin_of_Diodotos_II.jpg"/>
          <p:cNvPicPr>
            <a:picLocks noGrp="1" noChangeAspect="1"/>
          </p:cNvPicPr>
          <p:nvPr>
            <p:ph idx="1"/>
          </p:nvPr>
        </p:nvPicPr>
        <p:blipFill>
          <a:blip r:embed="rId2" cstate="print"/>
          <a:stretch>
            <a:fillRect/>
          </a:stretch>
        </p:blipFill>
        <p:spPr>
          <a:xfrm>
            <a:off x="357158" y="1714488"/>
            <a:ext cx="4666350" cy="2090525"/>
          </a:xfrm>
        </p:spPr>
      </p:pic>
      <p:pic>
        <p:nvPicPr>
          <p:cNvPr id="9" name="8 - Εικόνα" descr="Euthydemos_II_Circa_185-180_BC.jpg"/>
          <p:cNvPicPr>
            <a:picLocks noChangeAspect="1"/>
          </p:cNvPicPr>
          <p:nvPr/>
        </p:nvPicPr>
        <p:blipFill>
          <a:blip r:embed="rId3" cstate="print"/>
          <a:stretch>
            <a:fillRect/>
          </a:stretch>
        </p:blipFill>
        <p:spPr>
          <a:xfrm>
            <a:off x="3786182" y="3929066"/>
            <a:ext cx="5357818" cy="259854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2 - Υπότιτλος"/>
          <p:cNvSpPr txBox="1">
            <a:spLocks/>
          </p:cNvSpPr>
          <p:nvPr/>
        </p:nvSpPr>
        <p:spPr bwMode="auto">
          <a:xfrm>
            <a:off x="214282" y="0"/>
            <a:ext cx="8715436" cy="6335691"/>
          </a:xfrm>
          <a:prstGeom prst="rect">
            <a:avLst/>
          </a:prstGeom>
          <a:noFill/>
          <a:ln w="9525">
            <a:noFill/>
            <a:miter lim="800000"/>
            <a:headEnd/>
            <a:tailEnd/>
          </a:ln>
        </p:spPr>
        <p:txBody>
          <a:bodyPr/>
          <a:lstStyle/>
          <a:p>
            <a:pPr marL="273050" indent="-273050">
              <a:lnSpc>
                <a:spcPct val="150000"/>
              </a:lnSpc>
              <a:spcBef>
                <a:spcPts val="600"/>
              </a:spcBef>
              <a:buClr>
                <a:schemeClr val="accent1"/>
              </a:buClr>
              <a:buSzPct val="70000"/>
              <a:buFont typeface="Wingdings" pitchFamily="2" charset="2"/>
              <a:buChar char="Ø"/>
            </a:pPr>
            <a:r>
              <a:rPr lang="el-GR" sz="2000" b="1" dirty="0">
                <a:latin typeface="Calibri" pitchFamily="34" charset="0"/>
              </a:rPr>
              <a:t>Το έργο του Μ. </a:t>
            </a:r>
            <a:r>
              <a:rPr lang="el-GR" sz="2000" b="1" dirty="0" smtClean="0">
                <a:latin typeface="Calibri" pitchFamily="34" charset="0"/>
              </a:rPr>
              <a:t>Αλεξάνδρου</a:t>
            </a:r>
          </a:p>
          <a:p>
            <a:pPr marL="273050" indent="-273050">
              <a:lnSpc>
                <a:spcPct val="150000"/>
              </a:lnSpc>
              <a:spcBef>
                <a:spcPts val="600"/>
              </a:spcBef>
              <a:buClr>
                <a:schemeClr val="accent1"/>
              </a:buClr>
              <a:buSzPct val="70000"/>
              <a:buFont typeface="Wingdings" pitchFamily="2" charset="2"/>
              <a:buChar char="Ø"/>
            </a:pPr>
            <a:r>
              <a:rPr lang="el-GR" sz="2000" dirty="0" smtClean="0">
                <a:latin typeface="Calibri" pitchFamily="34" charset="0"/>
              </a:rPr>
              <a:t>α. στον στρατιωτικό τομέα: διορατικός στρατηγός – εφαρμογή σχεδίου εναντίον των αντιπάλων (μάχες και πολιορκίες)</a:t>
            </a:r>
            <a:endParaRPr lang="el-GR" sz="2000" dirty="0">
              <a:latin typeface="Calibri" pitchFamily="34" charset="0"/>
            </a:endParaRPr>
          </a:p>
          <a:p>
            <a:pPr marL="273050" lvl="1" indent="-273050">
              <a:lnSpc>
                <a:spcPct val="150000"/>
              </a:lnSpc>
              <a:spcBef>
                <a:spcPts val="600"/>
              </a:spcBef>
              <a:buClr>
                <a:schemeClr val="accent1"/>
              </a:buClr>
              <a:buSzPct val="70000"/>
              <a:buFont typeface="Wingdings" pitchFamily="2" charset="2"/>
              <a:buChar char="Ø"/>
            </a:pPr>
            <a:r>
              <a:rPr lang="el-GR" sz="2000" dirty="0">
                <a:latin typeface="Calibri" pitchFamily="34" charset="0"/>
              </a:rPr>
              <a:t>β. </a:t>
            </a:r>
            <a:r>
              <a:rPr lang="el-GR" sz="2000" u="sng" dirty="0">
                <a:latin typeface="Calibri" pitchFamily="34" charset="0"/>
              </a:rPr>
              <a:t>στην πολιτική δράση</a:t>
            </a:r>
            <a:r>
              <a:rPr lang="el-GR" sz="2000" dirty="0">
                <a:latin typeface="Calibri" pitchFamily="34" charset="0"/>
              </a:rPr>
              <a:t>: ένωση ελληνικού και ανατολικού κόσμου κάτω από ισχυρή διοίκηση – διατήρηση σατραπειών, σεβασμός παραδόσεων και συνηθειών</a:t>
            </a:r>
          </a:p>
          <a:p>
            <a:pPr marL="273050" lvl="1" indent="-273050">
              <a:lnSpc>
                <a:spcPct val="150000"/>
              </a:lnSpc>
              <a:spcBef>
                <a:spcPts val="600"/>
              </a:spcBef>
              <a:buClr>
                <a:schemeClr val="accent1"/>
              </a:buClr>
              <a:buSzPct val="70000"/>
              <a:buFont typeface="Wingdings" pitchFamily="2" charset="2"/>
              <a:buChar char="Ø"/>
            </a:pPr>
            <a:r>
              <a:rPr lang="el-GR" sz="2000" dirty="0">
                <a:latin typeface="Calibri" pitchFamily="34" charset="0"/>
              </a:rPr>
              <a:t>γ. </a:t>
            </a:r>
            <a:r>
              <a:rPr lang="el-GR" sz="2000" u="sng" dirty="0">
                <a:latin typeface="Calibri" pitchFamily="34" charset="0"/>
              </a:rPr>
              <a:t>στον οικονομικό τομέα</a:t>
            </a:r>
            <a:r>
              <a:rPr lang="el-GR" sz="2000" dirty="0">
                <a:latin typeface="Calibri" pitchFamily="34" charset="0"/>
              </a:rPr>
              <a:t>: προώθηση νομισματικής οικονομίας και εγκατάλειψη ιδέας θησαυροφυλακίου – οι θησαυροί συγκεντρώνονταν ανά φορολογική περιφέρεια (όχι ανά σατραπεία) και μεταβάλλονταν σε χρυσό νόμισμα (ενιαίο σύστημα στην αυτοκρατορία)</a:t>
            </a:r>
          </a:p>
          <a:p>
            <a:pPr marL="273050" lvl="1" indent="-273050">
              <a:lnSpc>
                <a:spcPct val="150000"/>
              </a:lnSpc>
              <a:spcBef>
                <a:spcPts val="600"/>
              </a:spcBef>
              <a:buClr>
                <a:schemeClr val="accent1"/>
              </a:buClr>
              <a:buSzPct val="70000"/>
              <a:buFont typeface="Wingdings" pitchFamily="2" charset="2"/>
              <a:buChar char="Ø"/>
            </a:pPr>
            <a:r>
              <a:rPr lang="el-GR" sz="2000" dirty="0">
                <a:latin typeface="Calibri" pitchFamily="34" charset="0"/>
              </a:rPr>
              <a:t>δ. </a:t>
            </a:r>
            <a:r>
              <a:rPr lang="el-GR" sz="2000" u="sng" dirty="0">
                <a:latin typeface="Calibri" pitchFamily="34" charset="0"/>
              </a:rPr>
              <a:t>στον πολιτιστικό τομέα</a:t>
            </a:r>
            <a:r>
              <a:rPr lang="el-GR" sz="2000" dirty="0">
                <a:latin typeface="Calibri" pitchFamily="34" charset="0"/>
              </a:rPr>
              <a:t>: διάδοση ελληνικής γλώσσας και πολιτισμού, υιοθέτηση στοιχείων από ανατολικούς λαούς, ίδρυση νέων πόλεων (εμπορικών και πνευματικών κέντρων), χαρακτήρας </a:t>
            </a:r>
            <a:r>
              <a:rPr lang="el-GR" sz="2000" i="1" dirty="0">
                <a:latin typeface="Calibri" pitchFamily="34" charset="0"/>
              </a:rPr>
              <a:t>ένοπλης εξερεύνησης </a:t>
            </a:r>
            <a:r>
              <a:rPr lang="el-GR" sz="2000" dirty="0">
                <a:latin typeface="Calibri" pitchFamily="34" charset="0"/>
              </a:rPr>
              <a:t>στην εκστρατεία.</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68280"/>
          </a:xfrm>
        </p:spPr>
        <p:txBody>
          <a:bodyPr>
            <a:normAutofit fontScale="90000"/>
          </a:bodyPr>
          <a:lstStyle/>
          <a:p>
            <a:r>
              <a:rPr lang="el-GR" dirty="0" smtClean="0"/>
              <a:t>Θουκυδίδης Α΄ 94</a:t>
            </a:r>
            <a:endParaRPr lang="el-GR" dirty="0"/>
          </a:p>
        </p:txBody>
      </p:sp>
      <p:sp>
        <p:nvSpPr>
          <p:cNvPr id="3" name="2 - Θέση περιεχομένου"/>
          <p:cNvSpPr>
            <a:spLocks noGrp="1"/>
          </p:cNvSpPr>
          <p:nvPr>
            <p:ph idx="1"/>
          </p:nvPr>
        </p:nvSpPr>
        <p:spPr>
          <a:xfrm>
            <a:off x="2500298" y="785794"/>
            <a:ext cx="6372212" cy="6072206"/>
          </a:xfrm>
        </p:spPr>
        <p:txBody>
          <a:bodyPr>
            <a:normAutofit fontScale="62500" lnSpcReduction="20000"/>
          </a:bodyPr>
          <a:lstStyle/>
          <a:p>
            <a:pPr marL="0" indent="17463" algn="just">
              <a:lnSpc>
                <a:spcPct val="170000"/>
              </a:lnSpc>
              <a:buNone/>
            </a:pPr>
            <a:r>
              <a:rPr lang="el-GR" dirty="0" smtClean="0"/>
              <a:t>Ενώ τοιουτοτρόπως οι Αθηναίοι, ευθύς μετά την </a:t>
            </a:r>
            <a:r>
              <a:rPr lang="el-GR" dirty="0" err="1" smtClean="0"/>
              <a:t>αναχώρησιν</a:t>
            </a:r>
            <a:r>
              <a:rPr lang="el-GR" dirty="0" smtClean="0"/>
              <a:t> των Περσών, ανήγειραν τα τείχη της πόλεως των και </a:t>
            </a:r>
            <a:r>
              <a:rPr lang="el-GR" dirty="0" err="1" smtClean="0"/>
              <a:t>ησχολούντο</a:t>
            </a:r>
            <a:r>
              <a:rPr lang="el-GR" dirty="0" smtClean="0"/>
              <a:t> με την κατασκευήν των λοιπών έργων, ο Παυσανίας, υιός του Κλεομβρότου, εστάλη από την Λακεδαίμονα με είκοσι Πελοποννησιακά πλοία, ως αρχηγός Ελληνικών δυνάμεων. Εις την </a:t>
            </a:r>
            <a:r>
              <a:rPr lang="el-GR" dirty="0" err="1" smtClean="0"/>
              <a:t>εκστρατείαν</a:t>
            </a:r>
            <a:r>
              <a:rPr lang="el-GR" dirty="0" smtClean="0"/>
              <a:t> μετείχαν και οι Αθηναίοι με τριάντα πλοία, και ικανός αριθμός από τους άλλους συμμάχους. Και πρώτον </a:t>
            </a:r>
            <a:r>
              <a:rPr lang="el-GR" dirty="0" err="1" smtClean="0"/>
              <a:t>διηυθύνθησαν</a:t>
            </a:r>
            <a:r>
              <a:rPr lang="el-GR" dirty="0" smtClean="0"/>
              <a:t> εναντίον της Κύπρου, της οποίας υπέταξαν το </a:t>
            </a:r>
            <a:r>
              <a:rPr lang="el-GR" dirty="0" err="1" smtClean="0"/>
              <a:t>μεγαλύτερον</a:t>
            </a:r>
            <a:r>
              <a:rPr lang="el-GR" dirty="0" smtClean="0"/>
              <a:t> μέρος. Έπειτα εναντίον του Βυζαντίου, το οποίον </a:t>
            </a:r>
            <a:r>
              <a:rPr lang="el-GR" dirty="0" err="1" smtClean="0"/>
              <a:t>κατείχετο</a:t>
            </a:r>
            <a:r>
              <a:rPr lang="el-GR" dirty="0" smtClean="0"/>
              <a:t> από τους Πέρσας, και το </a:t>
            </a:r>
            <a:r>
              <a:rPr lang="el-GR" dirty="0" err="1" smtClean="0"/>
              <a:t>εκυρίευσαν</a:t>
            </a:r>
            <a:r>
              <a:rPr lang="el-GR" dirty="0" smtClean="0"/>
              <a:t> κατόπιν πολιορκίας.</a:t>
            </a:r>
            <a:endParaRPr lang="el-GR" dirty="0"/>
          </a:p>
        </p:txBody>
      </p:sp>
      <p:pic>
        <p:nvPicPr>
          <p:cNvPr id="1028" name="Picture 4" descr="Θεμιστοκλής: Η μεγαλύτερη ιδιοφυΐα της αρχαιότητας | Μέρες Παράξενες..."/>
          <p:cNvPicPr>
            <a:picLocks noChangeAspect="1" noChangeArrowheads="1"/>
          </p:cNvPicPr>
          <p:nvPr/>
        </p:nvPicPr>
        <p:blipFill>
          <a:blip r:embed="rId2"/>
          <a:srcRect/>
          <a:stretch>
            <a:fillRect/>
          </a:stretch>
        </p:blipFill>
        <p:spPr bwMode="auto">
          <a:xfrm>
            <a:off x="285720" y="500042"/>
            <a:ext cx="2143140" cy="3407354"/>
          </a:xfrm>
          <a:prstGeom prst="rect">
            <a:avLst/>
          </a:prstGeom>
          <a:noFill/>
        </p:spPr>
      </p:pic>
      <p:pic>
        <p:nvPicPr>
          <p:cNvPr id="1030" name="Picture 6" descr="Θεμιστοκλής - Βικιπαίδεια"/>
          <p:cNvPicPr>
            <a:picLocks noChangeAspect="1" noChangeArrowheads="1"/>
          </p:cNvPicPr>
          <p:nvPr/>
        </p:nvPicPr>
        <p:blipFill>
          <a:blip r:embed="rId3"/>
          <a:srcRect/>
          <a:stretch>
            <a:fillRect/>
          </a:stretch>
        </p:blipFill>
        <p:spPr bwMode="auto">
          <a:xfrm>
            <a:off x="214282" y="4286256"/>
            <a:ext cx="2095500" cy="20383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Θουκυδίδης, Α΄ 95.</a:t>
            </a:r>
            <a:endParaRPr lang="el-GR" dirty="0"/>
          </a:p>
        </p:txBody>
      </p:sp>
      <p:sp>
        <p:nvSpPr>
          <p:cNvPr id="3" name="2 - Θέση περιεχομένου"/>
          <p:cNvSpPr>
            <a:spLocks noGrp="1"/>
          </p:cNvSpPr>
          <p:nvPr>
            <p:ph idx="1"/>
          </p:nvPr>
        </p:nvSpPr>
        <p:spPr>
          <a:xfrm>
            <a:off x="285720" y="1071546"/>
            <a:ext cx="6572296" cy="5572164"/>
          </a:xfrm>
        </p:spPr>
        <p:txBody>
          <a:bodyPr>
            <a:normAutofit fontScale="55000" lnSpcReduction="20000"/>
          </a:bodyPr>
          <a:lstStyle/>
          <a:p>
            <a:pPr marL="0" indent="17463" algn="just">
              <a:lnSpc>
                <a:spcPct val="170000"/>
              </a:lnSpc>
              <a:buNone/>
            </a:pPr>
            <a:r>
              <a:rPr lang="el-GR" dirty="0" smtClean="0"/>
              <a:t>Στο μεταξύ οι Λακεδαιμόνιοι ανακάλεσαν τον Παυσανία για να τον ανακρίνουν για όσα είχαν μάθει. Πολλά του καταμαρτυρούσαν οι Έλληνες που έφταναν στην Σπάρτη, γιατί συμπεριφερόταν περισσότερο σαν τύραννος παρά σαν στρατηγός. Η ανάκλησή του έτυχε να γίνει την ίδια εποχή που οι άλλοι σύμμαχοι, εκτός από τους </a:t>
            </a:r>
            <a:r>
              <a:rPr lang="el-GR" dirty="0" err="1" smtClean="0"/>
              <a:t>Πελοποννησίους</a:t>
            </a:r>
            <a:r>
              <a:rPr lang="el-GR" dirty="0" smtClean="0"/>
              <a:t>, από μίσος προς τον Παυσανία, πήγαν με το μέρος των Αθηναίων.  Όταν έφτασε στη Σπάρτη, του καταλόγισαν ευθύνη για πράξεις εναντίον ιδιωτών, αλλά για την κύρια καταγγελία αθωώθηκε. Τον κατηγορούσαν ότι είχε προδοτικές σχέσεις με τους Πέρσες και </a:t>
            </a:r>
            <a:r>
              <a:rPr lang="el-GR" dirty="0" err="1" smtClean="0"/>
              <a:t>σ᾽</a:t>
            </a:r>
            <a:r>
              <a:rPr lang="el-GR" dirty="0" smtClean="0"/>
              <a:t> αυτό δεν υπήρχε καμιά αμφιβολία. </a:t>
            </a:r>
          </a:p>
          <a:p>
            <a:endParaRPr lang="el-GR" dirty="0"/>
          </a:p>
        </p:txBody>
      </p:sp>
      <p:pic>
        <p:nvPicPr>
          <p:cNvPr id="4" name="3 - Θέση περιεχομένου" descr="8mage0001106B_733.jpg"/>
          <p:cNvPicPr>
            <a:picLocks noChangeAspect="1"/>
          </p:cNvPicPr>
          <p:nvPr/>
        </p:nvPicPr>
        <p:blipFill>
          <a:blip r:embed="rId2" cstate="print"/>
          <a:srcRect l="3076" t="1672" r="5031" b="9232"/>
          <a:stretch>
            <a:fillRect/>
          </a:stretch>
        </p:blipFill>
        <p:spPr>
          <a:xfrm>
            <a:off x="6959658" y="3786190"/>
            <a:ext cx="2184342" cy="26026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dirty="0" smtClean="0"/>
              <a:t>Θουκυδίδης Α΄ 96.</a:t>
            </a:r>
            <a:endParaRPr lang="el-GR" dirty="0"/>
          </a:p>
        </p:txBody>
      </p:sp>
      <p:sp>
        <p:nvSpPr>
          <p:cNvPr id="3" name="2 - Θέση περιεχομένου"/>
          <p:cNvSpPr>
            <a:spLocks noGrp="1"/>
          </p:cNvSpPr>
          <p:nvPr>
            <p:ph idx="1"/>
          </p:nvPr>
        </p:nvSpPr>
        <p:spPr>
          <a:xfrm>
            <a:off x="285720" y="1142984"/>
            <a:ext cx="6000792" cy="5286412"/>
          </a:xfrm>
        </p:spPr>
        <p:txBody>
          <a:bodyPr>
            <a:normAutofit fontScale="62500" lnSpcReduction="20000"/>
          </a:bodyPr>
          <a:lstStyle/>
          <a:p>
            <a:pPr marL="0" indent="17463" algn="just">
              <a:lnSpc>
                <a:spcPct val="170000"/>
              </a:lnSpc>
              <a:buNone/>
            </a:pPr>
            <a:r>
              <a:rPr lang="el-GR" dirty="0" smtClean="0"/>
              <a:t>Οι Αθηναίοι ανέλαβαν, έτσι, την αρχηγία με τη θέληση των συμμάχων εξαιτίας της έχθρας τους εναντίον του Παυσανία. Όρισαν ποιοι από τους συμμάχους έπρεπε να συνεισφέρουν χρήματα και ποιοι να προμηθεύουν καράβια για την αντιμετώπιση των βαρβάρων. Σκοπός ήταν να λεηλατήσουν τις κτήσεις του Βασιλέως, αντίποινα για τα όσα είχαν πάθει. Για πρώτη φορά, τότε, οι Αθηναίοι διόρισαν </a:t>
            </a:r>
            <a:r>
              <a:rPr lang="el-GR" dirty="0" err="1" smtClean="0"/>
              <a:t>ελληνοταμίες</a:t>
            </a:r>
            <a:r>
              <a:rPr lang="el-GR" dirty="0" smtClean="0"/>
              <a:t> που πήγαιναν και εισέπρατταν τον φόρο. Έτσι ονομάστηκε τότε η εισφορά... ταμείο ήταν η Δήλος και οι συνελεύσεις της συμμαχίας γίνονταν στον ναό.</a:t>
            </a:r>
          </a:p>
          <a:p>
            <a:endParaRPr lang="el-GR" dirty="0"/>
          </a:p>
        </p:txBody>
      </p:sp>
      <p:pic>
        <p:nvPicPr>
          <p:cNvPr id="4" name="3 - Θέση περιεχομένου" descr="aristeidisdikaios.jpg"/>
          <p:cNvPicPr>
            <a:picLocks noChangeAspect="1"/>
          </p:cNvPicPr>
          <p:nvPr/>
        </p:nvPicPr>
        <p:blipFill>
          <a:blip r:embed="rId2" cstate="print"/>
          <a:srcRect l="20841" r="16520"/>
          <a:stretch>
            <a:fillRect/>
          </a:stretch>
        </p:blipFill>
        <p:spPr>
          <a:xfrm>
            <a:off x="6429388" y="3929066"/>
            <a:ext cx="2520298" cy="2500330"/>
          </a:xfrm>
          <a:prstGeom prst="rect">
            <a:avLst/>
          </a:prstGeom>
        </p:spPr>
      </p:pic>
      <p:pic>
        <p:nvPicPr>
          <p:cNvPr id="5" name="4 - Εικόνα" descr="aristeidostrako.jpg"/>
          <p:cNvPicPr>
            <a:picLocks noChangeAspect="1"/>
          </p:cNvPicPr>
          <p:nvPr/>
        </p:nvPicPr>
        <p:blipFill>
          <a:blip r:embed="rId3" cstate="print"/>
          <a:stretch>
            <a:fillRect/>
          </a:stretch>
        </p:blipFill>
        <p:spPr>
          <a:xfrm>
            <a:off x="6395723" y="1571612"/>
            <a:ext cx="2462557" cy="117279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2792</Words>
  <Application>Microsoft Office PowerPoint</Application>
  <PresentationFormat>Προβολή στην οθόνη (4:3)</PresentationFormat>
  <Paragraphs>258</Paragraphs>
  <Slides>61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Διαφάνεια 1</vt:lpstr>
      <vt:lpstr>Διαφάνεια 2</vt:lpstr>
      <vt:lpstr>Διαφάνεια 3</vt:lpstr>
      <vt:lpstr>Ποια είναι η πολιτική ιδεολογία της υπερδύναμης και ποιο το πολίτευμα που υποστηρίζει; </vt:lpstr>
      <vt:lpstr>Ποιο είναι τα κύρια στρατιωτικά σώματα που χρησιμοποιεί μία επεκτατική δύναμη; </vt:lpstr>
      <vt:lpstr>Μπορείτε να σκεφθείτε αναλογίες με την αρχαιότητα;</vt:lpstr>
      <vt:lpstr>Θουκυδίδης Α΄ 94</vt:lpstr>
      <vt:lpstr>Θουκυδίδης, Α΄ 95.</vt:lpstr>
      <vt:lpstr>Θουκυδίδης Α΄ 96.</vt:lpstr>
      <vt:lpstr>Κατάλογοι φόρου αθηναϊκής συμμαχίας: για να δείτε τις φορολογικές περιφέρειες επισκεφθείτε τον σύνδεσμο: http://photodentro.edu.gr/v/item/ds/8521/9513</vt:lpstr>
      <vt:lpstr>Διαφάνεια 11</vt:lpstr>
      <vt:lpstr>Θουκυδίδης Α΄ 98</vt:lpstr>
      <vt:lpstr>Κίμων ο Μιλτιάδου</vt:lpstr>
      <vt:lpstr>Διαφάνεια 14</vt:lpstr>
      <vt:lpstr>Aνδοκίδης, Περί της προς Λακεδαιμονίους Ειρήνης 37-38:</vt:lpstr>
      <vt:lpstr>Aνδοκίδης, Περί της προς Λακεδαιμονίους Ειρήνης 37-38:</vt:lpstr>
      <vt:lpstr>Η μεταφορά του ταμείου της συμμαχίας 454 π.Χ.</vt:lpstr>
      <vt:lpstr>Θουκυδίδης Α΄ 99</vt:lpstr>
      <vt:lpstr>Διαφάνεια 19</vt:lpstr>
      <vt:lpstr>Διαφάνεια 20</vt:lpstr>
      <vt:lpstr>Διαφάνεια 21</vt:lpstr>
      <vt:lpstr>Διαφάνεια 22</vt:lpstr>
      <vt:lpstr>Θουκυδίδης Β΄ 65.</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Πανελλήνια Ιδέα</vt:lpstr>
      <vt:lpstr>Ο Ισοκράτης προτρέπει το Φίλιππο να ενώσει τις ελληνικές πόλεις</vt:lpstr>
      <vt:lpstr>Ο Ευαγόρας: η συμβολή του στην ανάπτυξη της Σαλαμίνας της</vt:lpstr>
      <vt:lpstr>Διαφάνεια 46</vt:lpstr>
      <vt:lpstr>Διαφάνεια 47</vt:lpstr>
      <vt:lpstr>Διαφάνεια 48</vt:lpstr>
      <vt:lpstr>Διαφάνεια 49</vt:lpstr>
      <vt:lpstr>Διαφάνεια 50</vt:lpstr>
      <vt:lpstr>Διαφάνεια 51</vt:lpstr>
      <vt:lpstr>Διαφάνεια 52</vt:lpstr>
      <vt:lpstr>Στρατιωτικός τομέας: εφευρηματικός στις μάχες και τις πολιορκίες </vt:lpstr>
      <vt:lpstr>Πολιορκία της Τύρου</vt:lpstr>
      <vt:lpstr>Μάχη στην Ισσό, ελληνιστικό ψηφιδωτό από τη Νεάπολη</vt:lpstr>
      <vt:lpstr>Σατραπείες Αλεξάνδρου</vt:lpstr>
      <vt:lpstr>Οικονομικός τομέας</vt:lpstr>
      <vt:lpstr>Ελληνιστικά κράτη στο Αφγανιστάν και στην Ινδία</vt:lpstr>
      <vt:lpstr>Καλάς: η σύνδεση με τους Μακεδόνες</vt:lpstr>
      <vt:lpstr>Ελληνιστικοί ηγεμόνες στην Ασία τον Β΄ αι. π.Χ.</vt:lpstr>
      <vt:lpstr>Διαφάνεια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ΑΡΧΑΙΟΙ ΕΛΛΗΝΕΣ</dc:title>
  <dc:creator>Owner</dc:creator>
  <cp:lastModifiedBy>Αντώνιος Καπώνης</cp:lastModifiedBy>
  <cp:revision>104</cp:revision>
  <dcterms:created xsi:type="dcterms:W3CDTF">2014-05-10T09:19:03Z</dcterms:created>
  <dcterms:modified xsi:type="dcterms:W3CDTF">2025-06-08T18:29:46Z</dcterms:modified>
</cp:coreProperties>
</file>