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72" r:id="rId4"/>
    <p:sldId id="273" r:id="rId5"/>
    <p:sldId id="260" r:id="rId6"/>
    <p:sldId id="289" r:id="rId7"/>
    <p:sldId id="261" r:id="rId8"/>
    <p:sldId id="262" r:id="rId9"/>
    <p:sldId id="263" r:id="rId10"/>
    <p:sldId id="264" r:id="rId11"/>
    <p:sldId id="258" r:id="rId12"/>
    <p:sldId id="265" r:id="rId13"/>
    <p:sldId id="266" r:id="rId14"/>
    <p:sldId id="296" r:id="rId15"/>
    <p:sldId id="294" r:id="rId16"/>
    <p:sldId id="295" r:id="rId17"/>
    <p:sldId id="271" r:id="rId18"/>
    <p:sldId id="305" r:id="rId19"/>
    <p:sldId id="303" r:id="rId20"/>
    <p:sldId id="304" r:id="rId21"/>
    <p:sldId id="306" r:id="rId22"/>
    <p:sldId id="307" r:id="rId23"/>
    <p:sldId id="275" r:id="rId24"/>
    <p:sldId id="276" r:id="rId25"/>
    <p:sldId id="277" r:id="rId26"/>
    <p:sldId id="274" r:id="rId27"/>
    <p:sldId id="279" r:id="rId28"/>
    <p:sldId id="281" r:id="rId29"/>
    <p:sldId id="280" r:id="rId30"/>
    <p:sldId id="283" r:id="rId31"/>
    <p:sldId id="291" r:id="rId32"/>
    <p:sldId id="292" r:id="rId33"/>
    <p:sldId id="293" r:id="rId34"/>
    <p:sldId id="278" r:id="rId35"/>
    <p:sldId id="268" r:id="rId36"/>
    <p:sldId id="269" r:id="rId37"/>
    <p:sldId id="270" r:id="rId38"/>
    <p:sldId id="267" r:id="rId39"/>
    <p:sldId id="282" r:id="rId40"/>
    <p:sldId id="287" r:id="rId41"/>
    <p:sldId id="288" r:id="rId42"/>
    <p:sldId id="284" r:id="rId43"/>
    <p:sldId id="286" r:id="rId44"/>
    <p:sldId id="285" r:id="rId45"/>
    <p:sldId id="298" r:id="rId46"/>
    <p:sldId id="300" r:id="rId47"/>
    <p:sldId id="301" r:id="rId48"/>
    <p:sldId id="302" r:id="rId49"/>
    <p:sldId id="297" r:id="rId50"/>
  </p:sldIdLst>
  <p:sldSz cx="9144000" cy="6858000" type="screen4x3"/>
  <p:notesSz cx="7104063" cy="102346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660"/>
  </p:normalViewPr>
  <p:slideViewPr>
    <p:cSldViewPr>
      <p:cViewPr>
        <p:scale>
          <a:sx n="70" d="100"/>
          <a:sy n="70" d="100"/>
        </p:scale>
        <p:origin x="-1314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5A2C-9585-4082-B11D-866936ECB998}" type="datetimeFigureOut">
              <a:rPr lang="el-GR" smtClean="0"/>
              <a:pPr/>
              <a:t>17/10/2023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- Έλλειψη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52503DF-5308-44A6-BDA7-B3543611A86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5A2C-9585-4082-B11D-866936ECB998}" type="datetimeFigureOut">
              <a:rPr lang="el-GR" smtClean="0"/>
              <a:pPr/>
              <a:t>17/10/2023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03DF-5308-44A6-BDA7-B3543611A86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Έλλειψη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52503DF-5308-44A6-BDA7-B3543611A86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5A2C-9585-4082-B11D-866936ECB998}" type="datetimeFigureOut">
              <a:rPr lang="el-GR" smtClean="0"/>
              <a:pPr/>
              <a:t>17/10/2023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5A2C-9585-4082-B11D-866936ECB998}" type="datetimeFigureOut">
              <a:rPr lang="el-GR" smtClean="0"/>
              <a:pPr/>
              <a:t>17/10/2023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52503DF-5308-44A6-BDA7-B3543611A86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5A2C-9585-4082-B11D-866936ECB998}" type="datetimeFigureOut">
              <a:rPr lang="el-GR" smtClean="0"/>
              <a:pPr/>
              <a:t>17/10/2023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Έλλειψη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Έλλειψη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52503DF-5308-44A6-BDA7-B3543611A86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0175A2C-9585-4082-B11D-866936ECB998}" type="datetimeFigureOut">
              <a:rPr lang="el-GR" smtClean="0"/>
              <a:pPr/>
              <a:t>17/10/2023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03DF-5308-44A6-BDA7-B3543611A86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Θέση περιεχομένου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11 - Θέση περιεχομένου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5A2C-9585-4082-B11D-866936ECB998}" type="datetimeFigureOut">
              <a:rPr lang="el-GR" smtClean="0"/>
              <a:pPr/>
              <a:t>17/10/2023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- Θέση περιεχομένου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2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Έλλειψη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- Έλλειψη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52503DF-5308-44A6-BDA7-B3543611A86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3" name="22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5A2C-9585-4082-B11D-866936ECB998}" type="datetimeFigureOut">
              <a:rPr lang="el-GR" smtClean="0"/>
              <a:pPr/>
              <a:t>17/10/2023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52503DF-5308-44A6-BDA7-B3543611A86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- Ορθογώνιο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5A2C-9585-4082-B11D-866936ECB998}" type="datetimeFigureOut">
              <a:rPr lang="el-GR" smtClean="0"/>
              <a:pPr/>
              <a:t>17/10/2023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52503DF-5308-44A6-BDA7-B3543611A86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- Θέση περιεχομένου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Έλλειψη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Έλλειψη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52503DF-5308-44A6-BDA7-B3543611A86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5A2C-9585-4082-B11D-866936ECB998}" type="datetimeFigureOut">
              <a:rPr lang="el-GR" smtClean="0"/>
              <a:pPr/>
              <a:t>17/10/2023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- Ευθεία γραμμή σύνδεσης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- Έλλειψη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Έλλειψη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52503DF-5308-44A6-BDA7-B3543611A86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0175A2C-9585-4082-B11D-866936ECB998}" type="datetimeFigureOut">
              <a:rPr lang="el-GR" smtClean="0"/>
              <a:pPr/>
              <a:t>17/10/2023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0175A2C-9585-4082-B11D-866936ECB998}" type="datetimeFigureOut">
              <a:rPr lang="el-GR" smtClean="0"/>
              <a:pPr/>
              <a:t>17/10/2023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Έλλειψη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Έλλειψη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52503DF-5308-44A6-BDA7-B3543611A86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/>
        </p:nvSpPr>
        <p:spPr>
          <a:xfrm>
            <a:off x="1571604" y="714356"/>
            <a:ext cx="6357982" cy="135732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l-GR" sz="3600" dirty="0" smtClean="0"/>
              <a:t>ΜΥΚΗΝΑΪΚΟΣ ΠΟΛΙΤΙΣΜΟΣ</a:t>
            </a:r>
            <a:endParaRPr lang="el-GR" sz="3600" dirty="0"/>
          </a:p>
        </p:txBody>
      </p:sp>
      <p:sp>
        <p:nvSpPr>
          <p:cNvPr id="5" name="2 - Υπότιτλος"/>
          <p:cNvSpPr>
            <a:spLocks noGrp="1"/>
          </p:cNvSpPr>
          <p:nvPr/>
        </p:nvSpPr>
        <p:spPr>
          <a:xfrm>
            <a:off x="2357422" y="3429000"/>
            <a:ext cx="5572164" cy="1752600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l-GR" smtClean="0"/>
              <a:t>ΔΙΔΑΣΚΩΝ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ΑΝΤΩΝΙΟΣ Σ. ΚΑΠΩΝΗΣ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geniki_mikinaik_politismo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3729868"/>
            <a:ext cx="5572164" cy="2622195"/>
          </a:xfrm>
        </p:spPr>
      </p:pic>
      <p:pic>
        <p:nvPicPr>
          <p:cNvPr id="5" name="4 - Εικόνα" descr="minoan-m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285728"/>
            <a:ext cx="4781560" cy="3219403"/>
          </a:xfrm>
          <a:prstGeom prst="rect">
            <a:avLst/>
          </a:prstGeom>
        </p:spPr>
      </p:pic>
      <p:sp>
        <p:nvSpPr>
          <p:cNvPr id="6" name="5 - Τίτλος"/>
          <p:cNvSpPr>
            <a:spLocks noGrp="1"/>
          </p:cNvSpPr>
          <p:nvPr>
            <p:ph type="title"/>
          </p:nvPr>
        </p:nvSpPr>
        <p:spPr>
          <a:xfrm>
            <a:off x="5572132" y="0"/>
            <a:ext cx="3192582" cy="1285884"/>
          </a:xfrm>
        </p:spPr>
        <p:txBody>
          <a:bodyPr>
            <a:noAutofit/>
          </a:bodyPr>
          <a:lstStyle/>
          <a:p>
            <a:r>
              <a:rPr lang="el-GR" sz="2000" dirty="0" smtClean="0">
                <a:solidFill>
                  <a:srgbClr val="0070C0"/>
                </a:solidFill>
              </a:rPr>
              <a:t>Σας θυμίζει κάτι η αίθουσα του θρόνου του ανακτόρου της Πύλου;</a:t>
            </a:r>
            <a:endParaRPr lang="el-GR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0070C0"/>
                </a:solidFill>
              </a:rPr>
              <a:t>Γεωγραφική εξάπλωση μυκηναϊκού πολιτισ</a:t>
            </a:r>
            <a:r>
              <a:rPr lang="el-GR" dirty="0" smtClean="0"/>
              <a:t>μού</a:t>
            </a:r>
            <a:endParaRPr lang="el-GR" dirty="0"/>
          </a:p>
        </p:txBody>
      </p:sp>
      <p:pic>
        <p:nvPicPr>
          <p:cNvPr id="6" name="3 - Θέση περιεχομένου" descr="Mycenaean_World_Greek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10429" y="1527175"/>
            <a:ext cx="5086630" cy="4572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Σχέσεις </a:t>
            </a:r>
            <a:r>
              <a:rPr lang="el-GR" dirty="0" err="1" smtClean="0">
                <a:solidFill>
                  <a:schemeClr val="tx1"/>
                </a:solidFill>
              </a:rPr>
              <a:t>Μινωιτών</a:t>
            </a:r>
            <a:r>
              <a:rPr lang="el-GR" dirty="0" smtClean="0">
                <a:solidFill>
                  <a:schemeClr val="tx1"/>
                </a:solidFill>
              </a:rPr>
              <a:t>-Μυκηναίων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5" name="4 - Θέση περιεχομένου" descr="keimeno_ancient_dn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209800"/>
            <a:ext cx="8501122" cy="396242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Ποια είναι μυκηναϊκά και ποια μινωικά;</a:t>
            </a:r>
            <a:endParaRPr lang="el-GR" dirty="0"/>
          </a:p>
        </p:txBody>
      </p:sp>
      <p:pic>
        <p:nvPicPr>
          <p:cNvPr id="4" name="3 - Θέση περιεχομένου" descr="text_jar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857364"/>
            <a:ext cx="4105292" cy="4545652"/>
          </a:xfrm>
        </p:spPr>
      </p:pic>
      <p:pic>
        <p:nvPicPr>
          <p:cNvPr id="5" name="4 - Εικόνα" descr="octopus1.jpg"/>
          <p:cNvPicPr>
            <a:picLocks noChangeAspect="1"/>
          </p:cNvPicPr>
          <p:nvPr/>
        </p:nvPicPr>
        <p:blipFill>
          <a:blip r:embed="rId3" cstate="print"/>
          <a:srcRect l="20000" t="1800" r="21000" b="-800"/>
          <a:stretch>
            <a:fillRect/>
          </a:stretch>
        </p:blipFill>
        <p:spPr>
          <a:xfrm>
            <a:off x="5357818" y="3000372"/>
            <a:ext cx="3371874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Κοινωνική πυραμίδα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30910"/>
          </a:xfrm>
        </p:spPr>
        <p:txBody>
          <a:bodyPr>
            <a:normAutofit fontScale="32500" lnSpcReduction="2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el-GR" sz="50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l-GR" sz="4500" dirty="0" smtClean="0">
                <a:latin typeface="Calibri" pitchFamily="34" charset="0"/>
              </a:rPr>
              <a:t>(</a:t>
            </a:r>
            <a:r>
              <a:rPr lang="el-GR" sz="4500" b="1" i="1" dirty="0" smtClean="0">
                <a:latin typeface="Calibri" pitchFamily="34" charset="0"/>
              </a:rPr>
              <a:t>άναξ</a:t>
            </a:r>
            <a:r>
              <a:rPr lang="el-GR" sz="4500" dirty="0" smtClean="0">
                <a:latin typeface="Calibri" pitchFamily="34" charset="0"/>
              </a:rPr>
              <a:t>):</a:t>
            </a:r>
          </a:p>
          <a:p>
            <a:pPr algn="ctr">
              <a:lnSpc>
                <a:spcPct val="150000"/>
              </a:lnSpc>
              <a:buNone/>
            </a:pPr>
            <a:r>
              <a:rPr lang="el-GR" sz="4500" b="1" dirty="0" smtClean="0">
                <a:latin typeface="Calibri" pitchFamily="34" charset="0"/>
              </a:rPr>
              <a:t>ηγεμόνας</a:t>
            </a:r>
            <a:r>
              <a:rPr lang="el-GR" sz="4500" dirty="0" smtClean="0">
                <a:latin typeface="Calibri" pitchFamily="34" charset="0"/>
              </a:rPr>
              <a:t> ανακτόρου </a:t>
            </a:r>
          </a:p>
          <a:p>
            <a:pPr lvl="1" algn="ctr">
              <a:lnSpc>
                <a:spcPct val="150000"/>
              </a:lnSpc>
              <a:buNone/>
            </a:pPr>
            <a:r>
              <a:rPr lang="el-GR" sz="4500" dirty="0" smtClean="0">
                <a:solidFill>
                  <a:schemeClr val="tx1"/>
                </a:solidFill>
                <a:latin typeface="Calibri" pitchFamily="34" charset="0"/>
              </a:rPr>
              <a:t>=  διαχειριστής πλούτου</a:t>
            </a:r>
          </a:p>
          <a:p>
            <a:pPr lvl="1" algn="ctr">
              <a:lnSpc>
                <a:spcPct val="150000"/>
              </a:lnSpc>
              <a:buNone/>
            </a:pPr>
            <a:r>
              <a:rPr lang="el-GR" sz="4500" dirty="0" smtClean="0">
                <a:solidFill>
                  <a:schemeClr val="tx1"/>
                </a:solidFill>
                <a:latin typeface="Calibri" pitchFamily="34" charset="0"/>
              </a:rPr>
              <a:t> πολιτικός  στρατιωτικός αρχηγός</a:t>
            </a:r>
          </a:p>
          <a:p>
            <a:pPr lvl="1" algn="ctr">
              <a:lnSpc>
                <a:spcPct val="150000"/>
              </a:lnSpc>
              <a:buNone/>
            </a:pPr>
            <a:r>
              <a:rPr lang="el-GR" sz="4500" dirty="0" smtClean="0">
                <a:solidFill>
                  <a:schemeClr val="tx1"/>
                </a:solidFill>
                <a:latin typeface="Calibri" pitchFamily="34" charset="0"/>
              </a:rPr>
              <a:t>δικαστική και θρησκευτική εξουσία </a:t>
            </a:r>
          </a:p>
          <a:p>
            <a:pPr lvl="1" algn="ctr">
              <a:lnSpc>
                <a:spcPct val="150000"/>
              </a:lnSpc>
              <a:buNone/>
            </a:pPr>
            <a:endParaRPr lang="el-GR" sz="4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lvl="1" algn="ctr">
              <a:lnSpc>
                <a:spcPct val="150000"/>
              </a:lnSpc>
              <a:buNone/>
            </a:pPr>
            <a:r>
              <a:rPr lang="el-GR" sz="4500" b="1" dirty="0" smtClean="0">
                <a:solidFill>
                  <a:schemeClr val="tx1"/>
                </a:solidFill>
                <a:latin typeface="Calibri" pitchFamily="34" charset="0"/>
              </a:rPr>
              <a:t>Ιερείς</a:t>
            </a:r>
            <a:r>
              <a:rPr lang="el-GR" sz="4500" dirty="0" smtClean="0">
                <a:solidFill>
                  <a:schemeClr val="tx1"/>
                </a:solidFill>
                <a:latin typeface="Calibri" pitchFamily="34" charset="0"/>
              </a:rPr>
              <a:t> και επαγγελματίες </a:t>
            </a:r>
            <a:r>
              <a:rPr lang="el-GR" sz="4500" b="1" dirty="0" smtClean="0">
                <a:solidFill>
                  <a:schemeClr val="tx1"/>
                </a:solidFill>
                <a:latin typeface="Calibri" pitchFamily="34" charset="0"/>
              </a:rPr>
              <a:t>στρατιώτες</a:t>
            </a:r>
          </a:p>
          <a:p>
            <a:pPr marL="0" lvl="1" algn="ctr">
              <a:lnSpc>
                <a:spcPct val="150000"/>
              </a:lnSpc>
              <a:buNone/>
            </a:pPr>
            <a:endParaRPr lang="el-GR" sz="40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lvl="1" algn="ctr">
              <a:lnSpc>
                <a:spcPct val="150000"/>
              </a:lnSpc>
              <a:buNone/>
            </a:pPr>
            <a:r>
              <a:rPr lang="el-GR" sz="4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l-GR" sz="4500" dirty="0" smtClean="0">
                <a:solidFill>
                  <a:schemeClr val="tx1"/>
                </a:solidFill>
                <a:latin typeface="Calibri" pitchFamily="34" charset="0"/>
              </a:rPr>
              <a:t>ειδικευμένοι </a:t>
            </a:r>
            <a:r>
              <a:rPr lang="el-GR" sz="4500" b="1" dirty="0" smtClean="0">
                <a:solidFill>
                  <a:schemeClr val="tx1"/>
                </a:solidFill>
                <a:latin typeface="Calibri" pitchFamily="34" charset="0"/>
              </a:rPr>
              <a:t>τεχνίτες</a:t>
            </a:r>
            <a:r>
              <a:rPr lang="el-GR" sz="4500" dirty="0" smtClean="0">
                <a:solidFill>
                  <a:schemeClr val="tx1"/>
                </a:solidFill>
                <a:latin typeface="Calibri" pitchFamily="34" charset="0"/>
              </a:rPr>
              <a:t>: μεγάλη ομάδα</a:t>
            </a:r>
            <a:endParaRPr lang="el-GR" sz="45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lvl="1" algn="ctr">
              <a:lnSpc>
                <a:spcPct val="150000"/>
              </a:lnSpc>
              <a:buNone/>
            </a:pPr>
            <a:r>
              <a:rPr lang="el-GR" sz="4500" dirty="0" smtClean="0">
                <a:solidFill>
                  <a:schemeClr val="tx1"/>
                </a:solidFill>
                <a:latin typeface="Calibri" pitchFamily="34" charset="0"/>
              </a:rPr>
              <a:t> η πλειοψηφία των υπηκόων </a:t>
            </a:r>
            <a:r>
              <a:rPr lang="el-GR" sz="4500" b="1" dirty="0" smtClean="0">
                <a:solidFill>
                  <a:schemeClr val="tx1"/>
                </a:solidFill>
                <a:latin typeface="Calibri" pitchFamily="34" charset="0"/>
              </a:rPr>
              <a:t>γεωργοί</a:t>
            </a:r>
            <a:r>
              <a:rPr lang="el-GR" sz="4500" dirty="0" smtClean="0">
                <a:solidFill>
                  <a:schemeClr val="tx1"/>
                </a:solidFill>
                <a:latin typeface="Calibri" pitchFamily="34" charset="0"/>
              </a:rPr>
              <a:t> και </a:t>
            </a:r>
            <a:r>
              <a:rPr lang="el-GR" sz="4500" b="1" dirty="0" smtClean="0">
                <a:solidFill>
                  <a:schemeClr val="tx1"/>
                </a:solidFill>
                <a:latin typeface="Calibri" pitchFamily="34" charset="0"/>
              </a:rPr>
              <a:t>κτηνοτρόφοι</a:t>
            </a:r>
          </a:p>
          <a:p>
            <a:pPr marL="0" lvl="1" algn="ctr">
              <a:lnSpc>
                <a:spcPct val="150000"/>
              </a:lnSpc>
              <a:buNone/>
            </a:pPr>
            <a:r>
              <a:rPr lang="el-GR" sz="45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pPr marL="0" lvl="1" algn="ctr">
              <a:lnSpc>
                <a:spcPct val="150000"/>
              </a:lnSpc>
              <a:buNone/>
            </a:pPr>
            <a:r>
              <a:rPr lang="el-GR" sz="4500" b="1" dirty="0" smtClean="0">
                <a:solidFill>
                  <a:schemeClr val="tx1"/>
                </a:solidFill>
                <a:latin typeface="Calibri" pitchFamily="34" charset="0"/>
              </a:rPr>
              <a:t>δούλοι</a:t>
            </a:r>
            <a:r>
              <a:rPr lang="el-GR" sz="4500" dirty="0" smtClean="0">
                <a:solidFill>
                  <a:schemeClr val="tx1"/>
                </a:solidFill>
                <a:latin typeface="Calibri" pitchFamily="34" charset="0"/>
              </a:rPr>
              <a:t>: υπηρέτες ηγεμόνα, αξιωματούχων, ιερέων, υπηκόων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ΑΝΑΚΕΦΑΛΑΙΩΣΗ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14282" y="1500174"/>
            <a:ext cx="8503920" cy="4572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l-GR" sz="2000" dirty="0" smtClean="0"/>
              <a:t>Με ποια επαγγέλματα ασχολούνταν οι Μυκηναίοι; </a:t>
            </a:r>
          </a:p>
          <a:p>
            <a:pPr>
              <a:lnSpc>
                <a:spcPct val="150000"/>
              </a:lnSpc>
              <a:buNone/>
            </a:pPr>
            <a:endParaRPr lang="el-GR" sz="2000" dirty="0" smtClean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l-GR" sz="2000" dirty="0" smtClean="0"/>
              <a:t>Με τη γεωργία και την κτηνοτροφία αποκλειστικά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l-GR" sz="2000" dirty="0" smtClean="0"/>
              <a:t>Με αστικά επαγγέλματα κυρίως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l-GR" sz="2000" dirty="0" smtClean="0"/>
              <a:t>Με επαγγέλματα όλων των τομέων της οικονομίας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l-GR" sz="2000" dirty="0" smtClean="0"/>
              <a:t>Με το εμπόριο</a:t>
            </a:r>
            <a:endParaRPr lang="el-GR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ΑΝΑΚΕΦΑΛΑΙΩΣΗ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l-GR" sz="2000" dirty="0" smtClean="0"/>
              <a:t>Ποιες ήταν οι κοινωνικές τάξεις των Μυκηναίων; </a:t>
            </a:r>
          </a:p>
          <a:p>
            <a:pPr>
              <a:lnSpc>
                <a:spcPct val="150000"/>
              </a:lnSpc>
              <a:buNone/>
            </a:pPr>
            <a:endParaRPr lang="el-GR" sz="2000" dirty="0" smtClean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l-GR" sz="2000" dirty="0" smtClean="0"/>
              <a:t>Ο άναξ, οι ευγενείς και ο λαός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l-GR" sz="2000" dirty="0" smtClean="0"/>
              <a:t>Ο άναξ, οι ιερείς, ο στρατός και ο λαός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l-GR" sz="2000" dirty="0" smtClean="0"/>
              <a:t>Ο άναξ, οι ιερείς και ο λαός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l-GR" sz="2000" dirty="0" smtClean="0"/>
              <a:t>Ο άναξ, οι ιερείς, οι επαγγελματίες στρατιωτικοί και ο λαός.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Mec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43019"/>
            <a:ext cx="9144000" cy="6145274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Μυκηναϊκή κεραμική στην Κύπρο</a:t>
            </a:r>
            <a:endParaRPr lang="el-GR" dirty="0"/>
          </a:p>
        </p:txBody>
      </p:sp>
      <p:pic>
        <p:nvPicPr>
          <p:cNvPr id="60418" name="Picture 2" descr="File:Mycenaean pottery krater, bull, egret, 1300–1200 BC, Enkomi, BM Cat Vases C416, 1428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7620000" cy="5076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Σχέσεις με την ανατολική Μεσόγειο</a:t>
            </a:r>
            <a:endParaRPr lang="el-GR" dirty="0"/>
          </a:p>
        </p:txBody>
      </p:sp>
      <p:pic>
        <p:nvPicPr>
          <p:cNvPr id="1026" name="Picture 2" descr="https://i0.wp.com/historyandarchaeologyonline.com/wp-content/uploads/2018/08/Mycenaean_stirrup_vase_Louvre_AO19201.jpg?resize=538%2C480&amp;ssl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4143404" cy="3696718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1714480" y="5143512"/>
            <a:ext cx="5643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dirty="0" smtClean="0"/>
              <a:t>Μυκηναϊκ</a:t>
            </a:r>
            <a:r>
              <a:rPr lang="el-GR" sz="2000" dirty="0" smtClean="0"/>
              <a:t>ά</a:t>
            </a:r>
            <a:r>
              <a:rPr lang="el-GR" sz="2000" dirty="0" smtClean="0"/>
              <a:t> αγγεία από τη Ρας </a:t>
            </a:r>
            <a:r>
              <a:rPr lang="el-GR" sz="2000" dirty="0" err="1" smtClean="0"/>
              <a:t>Σάμρα</a:t>
            </a:r>
            <a:r>
              <a:rPr lang="el-GR" sz="2000" dirty="0" smtClean="0"/>
              <a:t>, πόλη της Συρίας, 14</a:t>
            </a:r>
            <a:r>
              <a:rPr lang="el-GR" sz="2000" baseline="30000" dirty="0" smtClean="0"/>
              <a:t>ος</a:t>
            </a:r>
            <a:r>
              <a:rPr lang="el-GR" sz="2000" dirty="0" smtClean="0"/>
              <a:t>- 13</a:t>
            </a:r>
            <a:r>
              <a:rPr lang="el-GR" sz="2000" baseline="30000" dirty="0" smtClean="0"/>
              <a:t>ος</a:t>
            </a:r>
            <a:r>
              <a:rPr lang="el-GR" sz="2000" dirty="0" smtClean="0"/>
              <a:t> αι. </a:t>
            </a:r>
            <a:r>
              <a:rPr lang="el-GR" sz="2000" dirty="0" err="1" smtClean="0"/>
              <a:t>π.Χ.</a:t>
            </a:r>
            <a:endParaRPr lang="el-GR" sz="2000" dirty="0"/>
          </a:p>
        </p:txBody>
      </p:sp>
      <p:pic>
        <p:nvPicPr>
          <p:cNvPr id="6" name="Picture 2" descr="E:\Users\USER1\Downloads\hez-1194937.jpg"/>
          <p:cNvPicPr>
            <a:picLocks noChangeAspect="1" noChangeArrowheads="1"/>
          </p:cNvPicPr>
          <p:nvPr/>
        </p:nvPicPr>
        <p:blipFill>
          <a:blip r:embed="rId3"/>
          <a:srcRect l="2080" t="13889" r="-1938" b="11111"/>
          <a:stretch>
            <a:fillRect/>
          </a:stretch>
        </p:blipFill>
        <p:spPr bwMode="auto">
          <a:xfrm>
            <a:off x="5429256" y="1437666"/>
            <a:ext cx="3357586" cy="37772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929190" y="228600"/>
            <a:ext cx="3906962" cy="985822"/>
          </a:xfrm>
        </p:spPr>
        <p:txBody>
          <a:bodyPr/>
          <a:lstStyle/>
          <a:p>
            <a:r>
              <a:rPr lang="el-GR" dirty="0" smtClean="0">
                <a:solidFill>
                  <a:srgbClr val="0070C0"/>
                </a:solidFill>
              </a:rPr>
              <a:t>Ερρίκος Σλήμαν</a:t>
            </a:r>
            <a:endParaRPr lang="el-GR" dirty="0">
              <a:solidFill>
                <a:srgbClr val="0070C0"/>
              </a:solidFill>
            </a:endParaRPr>
          </a:p>
        </p:txBody>
      </p:sp>
      <p:pic>
        <p:nvPicPr>
          <p:cNvPr id="4" name="3 - Θέση περιεχομένου" descr="f_schlieman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5068" r="16438"/>
          <a:stretch>
            <a:fillRect/>
          </a:stretch>
        </p:blipFill>
        <p:spPr>
          <a:xfrm>
            <a:off x="285720" y="285728"/>
            <a:ext cx="3571900" cy="4428851"/>
          </a:xfrm>
        </p:spPr>
      </p:pic>
      <p:pic>
        <p:nvPicPr>
          <p:cNvPr id="5" name="4 - Εικόνα" descr="atre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3429000"/>
            <a:ext cx="4713185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Μυκηναίοι στην Αίγυπτο; Τι κάνουν εκεί; </a:t>
            </a:r>
            <a:endParaRPr lang="el-GR" dirty="0"/>
          </a:p>
        </p:txBody>
      </p:sp>
      <p:pic>
        <p:nvPicPr>
          <p:cNvPr id="59396" name="Picture 4" descr="https://images.squarespace-cdn.com/content/v1/6047d405b02148755fb6e601/b79b6a4b-3c03-4ee7-a63c-0aef66a74966/%CE%BC%CF%85%CE%BA%CE%B7%CE%BD%CE%B1%CE%B9%CE%BF%CE%B9+%CE%BC%CE%B9%CF%83%CE%B8%CE%BF%CF%86%CE%BF%CF%81%CE%BF%CE%B9+%CE%B1%CE%B9%CE%B3%CF%85%CF%80%CF%84%CE%BF%CF%85+ar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4767607" cy="4214842"/>
          </a:xfrm>
          <a:prstGeom prst="rect">
            <a:avLst/>
          </a:prstGeom>
          <a:noFill/>
        </p:spPr>
      </p:pic>
      <p:pic>
        <p:nvPicPr>
          <p:cNvPr id="59398" name="Picture 6" descr="A fragmented image of a Mycenaean fresco with two warriors riding a chari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500174"/>
            <a:ext cx="3705225" cy="4286250"/>
          </a:xfrm>
          <a:prstGeom prst="rect">
            <a:avLst/>
          </a:prstGeom>
          <a:noFill/>
        </p:spPr>
      </p:pic>
      <p:sp>
        <p:nvSpPr>
          <p:cNvPr id="7" name="6 - TextBox"/>
          <p:cNvSpPr txBox="1"/>
          <p:nvPr/>
        </p:nvSpPr>
        <p:spPr>
          <a:xfrm>
            <a:off x="642910" y="5715016"/>
            <a:ext cx="7643866" cy="872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dirty="0" smtClean="0"/>
              <a:t>Αιγυπτιακός πάπυρος με αναπαράσταση Μυκηναίου στρατιώτη από την </a:t>
            </a:r>
            <a:r>
              <a:rPr lang="en-US" dirty="0" smtClean="0"/>
              <a:t>El </a:t>
            </a:r>
            <a:r>
              <a:rPr lang="en-US" dirty="0" err="1" smtClean="0"/>
              <a:t>Amarna</a:t>
            </a:r>
            <a:r>
              <a:rPr lang="en-US" dirty="0" smtClean="0"/>
              <a:t>, </a:t>
            </a:r>
            <a:r>
              <a:rPr lang="el-GR" dirty="0" smtClean="0"/>
              <a:t>14</a:t>
            </a:r>
            <a:r>
              <a:rPr lang="el-GR" baseline="30000" dirty="0" smtClean="0"/>
              <a:t>ος</a:t>
            </a:r>
            <a:r>
              <a:rPr lang="el-GR" dirty="0" smtClean="0"/>
              <a:t> αι. </a:t>
            </a:r>
            <a:r>
              <a:rPr lang="el-GR" dirty="0" err="1" smtClean="0"/>
              <a:t>π.Χ.</a:t>
            </a:r>
            <a:endParaRPr lang="el-G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Επιστολή προς τον </a:t>
            </a:r>
            <a:r>
              <a:rPr lang="el-GR" dirty="0" err="1" smtClean="0"/>
              <a:t>Μαντουβάτα</a:t>
            </a:r>
            <a:r>
              <a:rPr lang="el-GR" dirty="0" smtClean="0"/>
              <a:t>, 15</a:t>
            </a:r>
            <a:r>
              <a:rPr lang="el-GR" baseline="30000" dirty="0" smtClean="0"/>
              <a:t>ος</a:t>
            </a:r>
            <a:r>
              <a:rPr lang="el-GR" dirty="0" smtClean="0"/>
              <a:t> αι. </a:t>
            </a:r>
            <a:r>
              <a:rPr lang="el-GR" dirty="0" err="1" smtClean="0"/>
              <a:t>π.Χ.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sz="2000" dirty="0" smtClean="0"/>
              <a:t>Το κείμενο αναφέρεται στις πράξεις του </a:t>
            </a:r>
            <a:r>
              <a:rPr lang="el-GR" sz="2000" dirty="0" err="1" smtClean="0"/>
              <a:t>Madduwatta</a:t>
            </a:r>
            <a:r>
              <a:rPr lang="el-GR" sz="2000" dirty="0" smtClean="0"/>
              <a:t> (</a:t>
            </a:r>
            <a:r>
              <a:rPr lang="el-GR" sz="2000" dirty="0" err="1" smtClean="0"/>
              <a:t>Μαντουβάτα</a:t>
            </a:r>
            <a:r>
              <a:rPr lang="el-GR" sz="2000" dirty="0" smtClean="0"/>
              <a:t>), πιθανώς ενός πρίγκιπα της </a:t>
            </a:r>
            <a:r>
              <a:rPr lang="el-GR" sz="2000" dirty="0" err="1" smtClean="0"/>
              <a:t>Arzawa</a:t>
            </a:r>
            <a:r>
              <a:rPr lang="el-GR" sz="2000" dirty="0" smtClean="0"/>
              <a:t> (</a:t>
            </a:r>
            <a:r>
              <a:rPr lang="el-GR" sz="2000" dirty="0" err="1" smtClean="0"/>
              <a:t>Άρζαβα</a:t>
            </a:r>
            <a:r>
              <a:rPr lang="el-GR" sz="2000" dirty="0" smtClean="0"/>
              <a:t>) και σίγουρα ένα ενοχλητικό υποτελή των Χετταίων, που είχε έρθει σε σύγκρουση με έναν άνδρα από την </a:t>
            </a:r>
            <a:r>
              <a:rPr lang="el-GR" sz="2000" dirty="0" err="1" smtClean="0"/>
              <a:t>Aḫḫiya</a:t>
            </a:r>
            <a:r>
              <a:rPr lang="el-GR" sz="2000" dirty="0" smtClean="0"/>
              <a:t> που ονομάζεται </a:t>
            </a:r>
            <a:r>
              <a:rPr lang="el-GR" sz="2000" dirty="0" err="1" smtClean="0"/>
              <a:t>Attariššiya</a:t>
            </a:r>
            <a:r>
              <a:rPr lang="el-GR" sz="2000" dirty="0" smtClean="0"/>
              <a:t>. </a:t>
            </a:r>
            <a:endParaRPr lang="en-US" sz="2000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el-GR" sz="2000" i="1" dirty="0" smtClean="0"/>
              <a:t>Ο </a:t>
            </a:r>
            <a:r>
              <a:rPr lang="el-GR" sz="2000" i="1" dirty="0" err="1" smtClean="0"/>
              <a:t>Attariššiya</a:t>
            </a:r>
            <a:r>
              <a:rPr lang="el-GR" sz="2000" i="1" dirty="0" smtClean="0"/>
              <a:t>, ο άντρας από την </a:t>
            </a:r>
            <a:r>
              <a:rPr lang="el-GR" sz="2000" i="1" dirty="0" err="1" smtClean="0"/>
              <a:t>Aḫḫiya</a:t>
            </a:r>
            <a:r>
              <a:rPr lang="el-GR" sz="2000" i="1" dirty="0" smtClean="0"/>
              <a:t>, καταδίωξε [εσένα] </a:t>
            </a:r>
            <a:r>
              <a:rPr lang="el-GR" sz="2000" i="1" dirty="0" err="1" smtClean="0"/>
              <a:t>Madduwatta</a:t>
            </a:r>
            <a:r>
              <a:rPr lang="el-GR" sz="2000" i="1" dirty="0" smtClean="0"/>
              <a:t> , από τη γη σου. Τότε σε παρενόχλησε και συνέχισε να σε κυνηγά. Και συνέχισε να αναζητά έναν [κακό] θάνατο για εσένα, </a:t>
            </a:r>
            <a:r>
              <a:rPr lang="el-GR" sz="2000" i="1" dirty="0" err="1" smtClean="0"/>
              <a:t>Madduwatta</a:t>
            </a:r>
            <a:r>
              <a:rPr lang="el-GR" sz="2000" i="1" dirty="0" smtClean="0"/>
              <a:t> . [Θα] σε σκότωνε, αλλά εσύ, </a:t>
            </a:r>
            <a:r>
              <a:rPr lang="el-GR" sz="2000" i="1" dirty="0" err="1" smtClean="0"/>
              <a:t>Madduwatta</a:t>
            </a:r>
            <a:r>
              <a:rPr lang="el-GR" sz="2000" i="1" dirty="0" smtClean="0"/>
              <a:t>, έτρεξες στον πατέρα [της Αυτού Μεγαλειότητας Μου] και ο πατέρας της Αυτού Μεγαλειότητας Μου σε έσωσε από το θάνατο. Ξεφορτώθηκε τον </a:t>
            </a:r>
            <a:r>
              <a:rPr lang="el-GR" sz="2000" i="1" dirty="0" err="1" smtClean="0"/>
              <a:t>Attariššiya</a:t>
            </a:r>
            <a:r>
              <a:rPr lang="el-GR" sz="2000" i="1" dirty="0" smtClean="0"/>
              <a:t> για σένα. Διαφορετικά, ο </a:t>
            </a:r>
            <a:r>
              <a:rPr lang="el-GR" sz="2000" i="1" dirty="0" err="1" smtClean="0"/>
              <a:t>Attariššiya</a:t>
            </a:r>
            <a:r>
              <a:rPr lang="el-GR" sz="2000" i="1" dirty="0" smtClean="0"/>
              <a:t> δεν θα σε άφηνε ήσυχο, αλλά θα σε [σκότωνε</a:t>
            </a:r>
            <a:r>
              <a:rPr lang="el-GR" sz="2000" i="1" dirty="0" smtClean="0"/>
              <a:t>]. </a:t>
            </a:r>
            <a:r>
              <a:rPr lang="el-GR" sz="2000" dirty="0" smtClean="0"/>
              <a:t>(</a:t>
            </a:r>
            <a:r>
              <a:rPr lang="el-GR" sz="2000" dirty="0" err="1" smtClean="0"/>
              <a:t>AhT</a:t>
            </a:r>
            <a:r>
              <a:rPr lang="el-GR" sz="2000" dirty="0" smtClean="0"/>
              <a:t> 3-§2, 1- 5) 135 </a:t>
            </a:r>
            <a:endParaRPr lang="en-US" sz="2000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l-GR" sz="2400" i="1" dirty="0" smtClean="0"/>
              <a:t>Αλλά </a:t>
            </a:r>
            <a:r>
              <a:rPr lang="el-GR" sz="2400" i="1" dirty="0" smtClean="0"/>
              <a:t>[αργότερα], o </a:t>
            </a:r>
            <a:r>
              <a:rPr lang="el-GR" sz="2400" i="1" dirty="0" err="1" smtClean="0"/>
              <a:t>Attariššiya</a:t>
            </a:r>
            <a:r>
              <a:rPr lang="el-GR" sz="2400" i="1" dirty="0" smtClean="0"/>
              <a:t>, ο ηγέτης της </a:t>
            </a:r>
            <a:r>
              <a:rPr lang="el-GR" sz="2400" i="1" dirty="0" err="1" smtClean="0"/>
              <a:t>Aḫḫiya</a:t>
            </a:r>
            <a:r>
              <a:rPr lang="el-GR" sz="2400" i="1" dirty="0" smtClean="0"/>
              <a:t>, ήρθε και σχεδίαζε να σε σκοτώσει, </a:t>
            </a:r>
            <a:r>
              <a:rPr lang="el-GR" sz="2400" i="1" dirty="0" err="1" smtClean="0"/>
              <a:t>Madduwatta</a:t>
            </a:r>
            <a:r>
              <a:rPr lang="el-GR" sz="2400" i="1" dirty="0" smtClean="0"/>
              <a:t>. Αλλά όταν άκουσε ο πατέρας της Αυτού Μεγαλειότητας Μου, έστειλε τον </a:t>
            </a:r>
            <a:r>
              <a:rPr lang="el-GR" sz="2400" i="1" dirty="0" err="1" smtClean="0"/>
              <a:t>Kisnapili</a:t>
            </a:r>
            <a:r>
              <a:rPr lang="el-GR" sz="2400" i="1" dirty="0" smtClean="0"/>
              <a:t>, το πεζικό και τα άρματα σε μάχη εναντίον του </a:t>
            </a:r>
            <a:r>
              <a:rPr lang="el-GR" sz="2400" i="1" dirty="0" err="1" smtClean="0"/>
              <a:t>Attariššiya</a:t>
            </a:r>
            <a:r>
              <a:rPr lang="el-GR" sz="2400" i="1" dirty="0" smtClean="0"/>
              <a:t>. Και εσύ, </a:t>
            </a:r>
            <a:r>
              <a:rPr lang="el-GR" sz="2400" i="1" dirty="0" err="1" smtClean="0"/>
              <a:t>Madduwatta</a:t>
            </a:r>
            <a:r>
              <a:rPr lang="el-GR" sz="2400" i="1" dirty="0" smtClean="0"/>
              <a:t> , και πάλι δεν αντιστάθηκες στον </a:t>
            </a:r>
            <a:r>
              <a:rPr lang="el-GR" sz="2400" i="1" dirty="0" err="1" smtClean="0"/>
              <a:t>Attariššiya</a:t>
            </a:r>
            <a:r>
              <a:rPr lang="el-GR" sz="2400" i="1" dirty="0" smtClean="0"/>
              <a:t>, αλλά ενέδωσες μπροστά του. Τότε ο </a:t>
            </a:r>
            <a:r>
              <a:rPr lang="el-GR" sz="2400" i="1" dirty="0" err="1" smtClean="0"/>
              <a:t>Kisnapili</a:t>
            </a:r>
            <a:r>
              <a:rPr lang="el-GR" sz="2400" i="1" dirty="0" smtClean="0"/>
              <a:t> προχώρησε να σπεύσει […] σε εσένα από τους Χετταίους. Ο </a:t>
            </a:r>
            <a:r>
              <a:rPr lang="el-GR" sz="2400" i="1" dirty="0" err="1" smtClean="0"/>
              <a:t>Kisnapili</a:t>
            </a:r>
            <a:r>
              <a:rPr lang="el-GR" sz="2400" i="1" dirty="0" smtClean="0"/>
              <a:t> πήγε στη μάχη εναντίον του </a:t>
            </a:r>
            <a:r>
              <a:rPr lang="el-GR" sz="2400" i="1" dirty="0" err="1" smtClean="0"/>
              <a:t>Attariššiya</a:t>
            </a:r>
            <a:r>
              <a:rPr lang="el-GR" sz="2400" i="1" dirty="0" smtClean="0"/>
              <a:t>. εκατό [άρματα και… χιλιάδες πεζικού] του </a:t>
            </a:r>
            <a:r>
              <a:rPr lang="el-GR" sz="2400" i="1" dirty="0" err="1" smtClean="0"/>
              <a:t>Attariššiya</a:t>
            </a:r>
            <a:r>
              <a:rPr lang="el-GR" sz="2400" i="1" dirty="0" smtClean="0"/>
              <a:t> [ετοιμάστηκαν για μάχη]. Και πολέμησαν. Ένας αξιωματικός του </a:t>
            </a:r>
            <a:r>
              <a:rPr lang="el-GR" sz="2400" i="1" dirty="0" err="1" smtClean="0"/>
              <a:t>Attariššiya</a:t>
            </a:r>
            <a:r>
              <a:rPr lang="el-GR" sz="2400" i="1" dirty="0" smtClean="0"/>
              <a:t> σκοτώθηκε, και ένας αξιωματικός μας, ο </a:t>
            </a:r>
            <a:r>
              <a:rPr lang="el-GR" sz="2400" i="1" dirty="0" err="1" smtClean="0"/>
              <a:t>Zidanza</a:t>
            </a:r>
            <a:r>
              <a:rPr lang="el-GR" sz="2400" i="1" dirty="0" smtClean="0"/>
              <a:t>, σκοτώθηκε. Στη συνέχεια, ο </a:t>
            </a:r>
            <a:r>
              <a:rPr lang="el-GR" sz="2400" i="1" dirty="0" err="1" smtClean="0"/>
              <a:t>Attariššiya</a:t>
            </a:r>
            <a:r>
              <a:rPr lang="el-GR" sz="2400" i="1" dirty="0" smtClean="0"/>
              <a:t> έφυγε [μακριά (?)] από … και επέστρεψε στη γη του. Και εγκατέστησαν το </a:t>
            </a:r>
            <a:r>
              <a:rPr lang="el-GR" sz="2400" i="1" dirty="0" err="1" smtClean="0"/>
              <a:t>Madduwatta</a:t>
            </a:r>
            <a:r>
              <a:rPr lang="el-GR" sz="2400" i="1" dirty="0" smtClean="0"/>
              <a:t> στη θέση του για άλλη μια φορά</a:t>
            </a:r>
            <a:r>
              <a:rPr lang="el-GR" sz="2400" i="1" dirty="0" smtClean="0"/>
              <a:t>. </a:t>
            </a:r>
            <a:r>
              <a:rPr lang="el-GR" dirty="0" smtClean="0"/>
              <a:t>(</a:t>
            </a:r>
            <a:r>
              <a:rPr lang="el-GR" dirty="0" err="1" smtClean="0"/>
              <a:t>AhT</a:t>
            </a:r>
            <a:r>
              <a:rPr lang="el-GR" dirty="0" smtClean="0"/>
              <a:t> 3-§12, 60-65) 136</a:t>
            </a:r>
          </a:p>
          <a:p>
            <a:endParaRPr lang="el-GR" dirty="0"/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Επιστολή προς τον </a:t>
            </a:r>
            <a:r>
              <a:rPr lang="el-GR" dirty="0" err="1" smtClean="0"/>
              <a:t>Μαντουβάτα</a:t>
            </a:r>
            <a:r>
              <a:rPr lang="el-GR" dirty="0" smtClean="0"/>
              <a:t>, 15</a:t>
            </a:r>
            <a:r>
              <a:rPr lang="el-GR" baseline="30000" dirty="0" smtClean="0"/>
              <a:t>ος</a:t>
            </a:r>
            <a:r>
              <a:rPr lang="el-GR" dirty="0" smtClean="0"/>
              <a:t> αι. </a:t>
            </a:r>
            <a:r>
              <a:rPr lang="el-GR" dirty="0" err="1" smtClean="0"/>
              <a:t>π.Χ.</a:t>
            </a:r>
            <a:endParaRPr lang="el-G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34400" cy="758952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tx1"/>
                </a:solidFill>
              </a:rPr>
              <a:t>Μυκηναϊκή εξάπλωση </a:t>
            </a:r>
            <a:br>
              <a:rPr lang="el-GR" sz="2800" dirty="0" smtClean="0">
                <a:solidFill>
                  <a:schemeClr val="tx1"/>
                </a:solidFill>
              </a:rPr>
            </a:br>
            <a:r>
              <a:rPr lang="el-GR" sz="2800" dirty="0" smtClean="0">
                <a:solidFill>
                  <a:schemeClr val="tx1"/>
                </a:solidFill>
              </a:rPr>
              <a:t>και καταστροφή ανακτόρων</a:t>
            </a:r>
            <a:endParaRPr lang="el-GR" sz="2800" dirty="0">
              <a:solidFill>
                <a:schemeClr val="tx1"/>
              </a:solidFill>
            </a:endParaRPr>
          </a:p>
        </p:txBody>
      </p:sp>
      <p:pic>
        <p:nvPicPr>
          <p:cNvPr id="4" name="3 - Θέση περιεχομένου" descr="cf84cebf-ceb1ceb9ceb3ceb1ceb9cebf-cf83cf84cebfcebd-13-ceb1ceb9cf89cebdceb1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507077"/>
            <a:ext cx="6264696" cy="4433478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urn_cambridge.org_id_binary_20170316081659341-0718_9781316536063_fig9_1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745725"/>
            <a:ext cx="6696744" cy="4113097"/>
          </a:xfrm>
        </p:spPr>
      </p:pic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tx1"/>
                </a:solidFill>
              </a:rPr>
              <a:t>Αρχαιολογικές θέσεις με μυκηναϊκά αντικείμενα</a:t>
            </a:r>
            <a:endParaRPr lang="el-GR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>
                <a:solidFill>
                  <a:schemeClr val="tx1"/>
                </a:solidFill>
              </a:rPr>
              <a:t>Καταστροφή μυκηναϊκού πολιτισμού</a:t>
            </a:r>
            <a:endParaRPr lang="el-GR" sz="2800" dirty="0">
              <a:solidFill>
                <a:schemeClr val="tx1"/>
              </a:solidFill>
            </a:endParaRPr>
          </a:p>
        </p:txBody>
      </p:sp>
      <p:pic>
        <p:nvPicPr>
          <p:cNvPr id="4" name="3 - Θέση περιεχομένου" descr="JT6r0FW_iQS9J89DIPI2kKwB6nEkZvPpnb_cgJyyHg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72227" y="1527175"/>
            <a:ext cx="8163034" cy="45720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>
                <a:solidFill>
                  <a:schemeClr val="tx1"/>
                </a:solidFill>
              </a:rPr>
              <a:t>Μυκηναϊκή θρησκεία</a:t>
            </a:r>
            <a:endParaRPr lang="el-GR" sz="3200" dirty="0">
              <a:solidFill>
                <a:schemeClr val="tx1"/>
              </a:solidFill>
            </a:endParaRPr>
          </a:p>
        </p:txBody>
      </p:sp>
      <p:pic>
        <p:nvPicPr>
          <p:cNvPr id="4" name="3 - Θέση περιεχομένου" descr="21 Female deities ivory statue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48521" y="4005064"/>
            <a:ext cx="3395479" cy="2264989"/>
          </a:xfrm>
        </p:spPr>
      </p:pic>
      <p:pic>
        <p:nvPicPr>
          <p:cNvPr id="5" name="4 - Εικόνα" descr="daxtilidi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1196752"/>
            <a:ext cx="4892088" cy="2978075"/>
          </a:xfrm>
          <a:prstGeom prst="rect">
            <a:avLst/>
          </a:prstGeom>
        </p:spPr>
      </p:pic>
      <p:pic>
        <p:nvPicPr>
          <p:cNvPr id="6" name="5 - Εικόνα" descr="Exhibit_Archaeologycal_Museum_Athen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501008"/>
            <a:ext cx="2052228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1024px-Mycenaean_Terracotta_Female_Figures_-_MET_-_Joy_of_Museum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1628800"/>
            <a:ext cx="5301064" cy="3063602"/>
          </a:xfrm>
          <a:prstGeom prst="rect">
            <a:avLst/>
          </a:prstGeom>
        </p:spPr>
      </p:pic>
      <p:pic>
        <p:nvPicPr>
          <p:cNvPr id="6" name="5 - Εικόνα" descr="x_p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700808"/>
            <a:ext cx="2652142" cy="296743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 - Θέση περιεχομένου" descr="figurins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916832"/>
            <a:ext cx="3242206" cy="3336032"/>
          </a:xfrm>
        </p:spPr>
      </p:pic>
      <p:pic>
        <p:nvPicPr>
          <p:cNvPr id="7" name="6 - Εικόνα" descr="ΔΑΧΤΥΛΙΔΙ ΑΠΟ ΑΗΔΟΝΙ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628799"/>
            <a:ext cx="4324722" cy="376452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potni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484784"/>
            <a:ext cx="3896469" cy="4567290"/>
          </a:xfrm>
          <a:prstGeom prst="rect">
            <a:avLst/>
          </a:prstGeom>
        </p:spPr>
      </p:pic>
      <p:pic>
        <p:nvPicPr>
          <p:cNvPr id="6" name="3 - Θέση περιεχομένου" descr="316957_276581529136332_51168797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60848"/>
            <a:ext cx="4512501" cy="33843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Γραμμική Β΄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4" name="3 - Θέση περιεχομένου" descr="ideogr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1714488"/>
            <a:ext cx="5786564" cy="4285674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ΜΥΚΗΝΑΪΚΗ ΤΕΧΝΗ</a:t>
            </a:r>
            <a:endParaRPr lang="el-GR" dirty="0"/>
          </a:p>
        </p:txBody>
      </p:sp>
      <p:pic>
        <p:nvPicPr>
          <p:cNvPr id="4" name="3 - Θέση περιεχομένου" descr="Μυκηναϊκές γυναίκες σε πομπή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340768"/>
            <a:ext cx="4032448" cy="499312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MycenaeDiadem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0720" y="1527175"/>
            <a:ext cx="7286048" cy="45720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tir_dogs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420888"/>
            <a:ext cx="3713555" cy="2736304"/>
          </a:xfrm>
        </p:spPr>
      </p:pic>
      <p:pic>
        <p:nvPicPr>
          <p:cNvPr id="5" name="3 - Θέση περιεχομένου" descr="NAMA_Mycènes_bouclier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628800"/>
            <a:ext cx="3650299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- Θέση περιεχομένου" descr="Mycenaean_armour_from_chamber_tomb_12_of_Dendra_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3043531" cy="4572000"/>
          </a:xfrm>
        </p:spPr>
      </p:pic>
      <p:pic>
        <p:nvPicPr>
          <p:cNvPr id="10" name="9 - Εικόνα" descr="Μυκηναϊκό αγγείο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2276872"/>
            <a:ext cx="4344144" cy="3203806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Mycenae-shaft-graves-gold-shrin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3672408" cy="3672408"/>
          </a:xfrm>
        </p:spPr>
      </p:pic>
      <p:pic>
        <p:nvPicPr>
          <p:cNvPr id="5" name="4 - Εικόνα" descr="Nestorbecher_Mykene_(Nationalmuseum_Athen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340768"/>
            <a:ext cx="3796121" cy="4104456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10800000" flipV="1">
            <a:off x="4929190" y="1417637"/>
            <a:ext cx="3757610" cy="1154107"/>
          </a:xfrm>
        </p:spPr>
        <p:txBody>
          <a:bodyPr>
            <a:normAutofit/>
          </a:bodyPr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Ελεφαντουργία</a:t>
            </a:r>
            <a:br>
              <a:rPr lang="el-GR" dirty="0" smtClean="0">
                <a:solidFill>
                  <a:schemeClr val="tx1"/>
                </a:solidFill>
              </a:rPr>
            </a:b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4" name="3 - Θέση περιεχομένου" descr="21 Female deities ivory statue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1" y="285728"/>
            <a:ext cx="4000528" cy="2668593"/>
          </a:xfrm>
        </p:spPr>
      </p:pic>
      <p:pic>
        <p:nvPicPr>
          <p:cNvPr id="5" name="4 - Εικόνα" descr="Εισηγμένα αντικείμενα και πρώτες ύλες από το Εξωτερικό, στην πλειοψηφία τους προερχόμενα από την Ακρόπολη των Μυκηνών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3" y="3286124"/>
            <a:ext cx="4300445" cy="3158139"/>
          </a:xfrm>
          <a:prstGeom prst="rect">
            <a:avLst/>
          </a:prstGeom>
        </p:spPr>
      </p:pic>
      <p:pic>
        <p:nvPicPr>
          <p:cNvPr id="6" name="5 - Εικόνα" descr="dilos_1400bc_myc_may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3143248"/>
            <a:ext cx="2280716" cy="3497584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Μεταλλουργία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4" name="3 - Θέση περιεχομένου" descr="14dagge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285992"/>
            <a:ext cx="4929222" cy="3457355"/>
          </a:xfrm>
        </p:spPr>
      </p:pic>
      <p:pic>
        <p:nvPicPr>
          <p:cNvPr id="5" name="4 - Εικόνα" descr="b72ea787821227c195dc8300b31c2c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2428868"/>
            <a:ext cx="3249692" cy="3249692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err="1" smtClean="0">
                <a:solidFill>
                  <a:schemeClr val="tx1"/>
                </a:solidFill>
              </a:rPr>
              <a:t>Λιθοτεχνία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4" name="3 - Θέση περιεχομένου" descr="3e84c3473c40e4669005862f41f328af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00174"/>
            <a:ext cx="4572000" cy="2783257"/>
          </a:xfrm>
        </p:spPr>
      </p:pic>
      <p:pic>
        <p:nvPicPr>
          <p:cNvPr id="5" name="4 - Εικόνα" descr="cap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405" y="3643314"/>
            <a:ext cx="4281059" cy="3214686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rgbClr val="0070C0"/>
                </a:solidFill>
              </a:rPr>
              <a:t>Θολωτός μυκηναϊκός τάφος</a:t>
            </a:r>
            <a:endParaRPr lang="el-GR" dirty="0">
              <a:solidFill>
                <a:srgbClr val="0070C0"/>
              </a:solidFill>
            </a:endParaRPr>
          </a:p>
        </p:txBody>
      </p:sp>
      <p:pic>
        <p:nvPicPr>
          <p:cNvPr id="4" name="3 - Θέση περιεχομένου" descr="1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2357430"/>
            <a:ext cx="7373423" cy="3105928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4 - Εικόνα" descr="Θολωτός τάφος τομή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484784"/>
            <a:ext cx="6408712" cy="50842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Ποιας εθνικότητας ήταν οι Μυκηναίοι</a:t>
            </a:r>
            <a:r>
              <a:rPr lang="el-GR" dirty="0" smtClean="0"/>
              <a:t>;</a:t>
            </a:r>
            <a:endParaRPr lang="el-GR" dirty="0"/>
          </a:p>
        </p:txBody>
      </p:sp>
      <p:pic>
        <p:nvPicPr>
          <p:cNvPr id="4" name="3 - Θέση περιεχομένου" descr="dourios_ippos_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8996" r="10039"/>
          <a:stretch>
            <a:fillRect/>
          </a:stretch>
        </p:blipFill>
        <p:spPr>
          <a:xfrm>
            <a:off x="357157" y="1357298"/>
            <a:ext cx="4909739" cy="4286280"/>
          </a:xfrm>
        </p:spPr>
      </p:pic>
      <p:pic>
        <p:nvPicPr>
          <p:cNvPr id="5" name="4 - Εικόνα" descr="tabl_py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1357298"/>
            <a:ext cx="2743206" cy="4433464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-15-63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15269" y="1531937"/>
            <a:ext cx="6076950" cy="4562475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Θολωτός Πύλου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060848"/>
            <a:ext cx="3762375" cy="4019550"/>
          </a:xfrm>
        </p:spPr>
      </p:pic>
      <p:pic>
        <p:nvPicPr>
          <p:cNvPr id="6" name="5 - Εικόνα" descr="atre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2564904"/>
            <a:ext cx="4601831" cy="2999258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B484~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88640"/>
            <a:ext cx="3902990" cy="3096344"/>
          </a:xfrm>
          <a:prstGeom prst="rect">
            <a:avLst/>
          </a:prstGeom>
        </p:spPr>
      </p:pic>
      <p:pic>
        <p:nvPicPr>
          <p:cNvPr id="6" name="5 - Εικόνα" descr="Grave_circle_B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501008"/>
            <a:ext cx="4680520" cy="3115771"/>
          </a:xfrm>
          <a:prstGeom prst="rect">
            <a:avLst/>
          </a:prstGeom>
        </p:spPr>
      </p:pic>
      <p:pic>
        <p:nvPicPr>
          <p:cNvPr id="7" name="6 - Εικόνα" descr="stil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429000"/>
            <a:ext cx="2592288" cy="3260433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Palace_in_color,_Atreid_Dynast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05743" y="1527175"/>
            <a:ext cx="6096001" cy="4572000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-40-63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15269" y="1531937"/>
            <a:ext cx="6076950" cy="4562475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ΑΝΑΚΕΦΑΛΑΙΩΣΗ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None/>
            </a:pPr>
            <a:r>
              <a:rPr lang="el-GR" sz="2400" dirty="0" smtClean="0"/>
              <a:t>1. Ποιος ήταν ο χαρακτήρας της μυκηναϊκής κοινωνίας;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l-GR" sz="2400" dirty="0" smtClean="0"/>
              <a:t>Α. Ειρηνικός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l-GR" sz="2400" dirty="0" smtClean="0"/>
              <a:t>Β. Εκλεπτυσμένος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l-GR" sz="2400" dirty="0" smtClean="0"/>
              <a:t>Γ. Πολεμικός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l-GR" sz="2400" dirty="0" smtClean="0"/>
              <a:t>Δ. Δυναμικός</a:t>
            </a:r>
          </a:p>
          <a:p>
            <a:pPr marL="514350" indent="-514350">
              <a:buNone/>
            </a:pPr>
            <a:endParaRPr lang="el-GR" sz="2400" dirty="0" smtClean="0"/>
          </a:p>
          <a:p>
            <a:pPr marL="514350" indent="-514350">
              <a:buAutoNum type="arabicPeriod"/>
            </a:pPr>
            <a:endParaRPr lang="el-GR" sz="2400" dirty="0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ΑΝΑΚΕΦΑΛΑΙΩΣΗ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None/>
            </a:pPr>
            <a:r>
              <a:rPr lang="el-GR" sz="2400" dirty="0" smtClean="0"/>
              <a:t>2. Με ποιους λαούς ανέπτυξαν ιδιαίτερα καλές σχέσεις οι Μυκηναίοι;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l-GR" sz="2400" dirty="0" smtClean="0"/>
              <a:t>Α. Με τους Αιγυπτίους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l-GR" sz="2400" dirty="0" smtClean="0"/>
              <a:t>Β. Με τους </a:t>
            </a:r>
            <a:r>
              <a:rPr lang="el-GR" sz="2400" dirty="0" err="1" smtClean="0"/>
              <a:t>Μινωίτες</a:t>
            </a:r>
            <a:endParaRPr lang="el-GR" sz="2400" dirty="0" smtClean="0"/>
          </a:p>
          <a:p>
            <a:pPr marL="514350" indent="-514350">
              <a:lnSpc>
                <a:spcPct val="150000"/>
              </a:lnSpc>
              <a:buNone/>
            </a:pPr>
            <a:r>
              <a:rPr lang="el-GR" sz="2400" dirty="0" smtClean="0"/>
              <a:t>Γ. Με τους Φοίνικες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l-GR" sz="2400" dirty="0" smtClean="0"/>
              <a:t>Δ. Με τους Χετταίους</a:t>
            </a:r>
          </a:p>
          <a:p>
            <a:pPr marL="514350" indent="-514350">
              <a:buNone/>
            </a:pPr>
            <a:endParaRPr lang="el-GR" sz="2400" dirty="0" smtClean="0"/>
          </a:p>
          <a:p>
            <a:pPr marL="514350" indent="-514350">
              <a:buAutoNum type="arabicPeriod"/>
            </a:pPr>
            <a:endParaRPr lang="el-GR" sz="2400" dirty="0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ΑΝΑΚΕΦΑΛΑΙΩΣΗ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None/>
            </a:pPr>
            <a:r>
              <a:rPr lang="el-GR" sz="2400" dirty="0" smtClean="0"/>
              <a:t>3. Ποια ήταν τα βασικότερα επιτεύγματα των Μυκηναίων στην αρχιτεκτονική;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l-GR" sz="2400" dirty="0" smtClean="0"/>
              <a:t>Α. Τα ανάκτορα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l-GR" sz="2400" dirty="0" smtClean="0"/>
              <a:t>Β. Το μέγαρο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l-GR" sz="2400" dirty="0" smtClean="0"/>
              <a:t>Γ. Οι θολωτοί τάφοι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l-GR" sz="2400" dirty="0" smtClean="0"/>
              <a:t>Δ. Τα ιερά κορυφής</a:t>
            </a:r>
          </a:p>
          <a:p>
            <a:pPr marL="514350" indent="-514350">
              <a:buNone/>
            </a:pPr>
            <a:endParaRPr lang="el-GR" sz="2400" dirty="0" smtClean="0"/>
          </a:p>
          <a:p>
            <a:pPr marL="514350" indent="-514350">
              <a:buAutoNum type="arabicPeriod"/>
            </a:pPr>
            <a:endParaRPr lang="el-GR" sz="2400" dirty="0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ΑΝΑΚΕΦΑΛΑΙΩΣΗ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None/>
            </a:pPr>
            <a:r>
              <a:rPr lang="el-GR" sz="2400" dirty="0" smtClean="0"/>
              <a:t>4. Ποια στοιχεία αποδεικνύουν την ενότητα του μυκηναϊκού κόσμου;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l-GR" sz="2400" dirty="0" smtClean="0"/>
              <a:t>Α. η γλώσσα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l-GR" sz="2400" dirty="0" smtClean="0"/>
              <a:t>Β. η κοινή πολιτική οργάνωση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l-GR" sz="2400" dirty="0" smtClean="0"/>
              <a:t>Γ. η τέχνη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l-GR" sz="2400" dirty="0" smtClean="0"/>
              <a:t>Δ. η οικονομία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l-GR" sz="2400" dirty="0" smtClean="0"/>
              <a:t>Ε. η θρησκεία</a:t>
            </a:r>
          </a:p>
          <a:p>
            <a:pPr marL="514350" indent="-514350">
              <a:buNone/>
            </a:pPr>
            <a:endParaRPr lang="el-GR" sz="2400" dirty="0" smtClean="0"/>
          </a:p>
          <a:p>
            <a:pPr marL="514350" indent="-514350">
              <a:buAutoNum type="arabicPeriod"/>
            </a:pPr>
            <a:endParaRPr lang="el-GR" sz="2400" dirty="0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ΕΡΕΥΝΗΤΙΚΕΣ ΔΡΑΣΤΗΡΙΟΤΗΤΕΣ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731520" lvl="1" indent="-457200">
              <a:lnSpc>
                <a:spcPct val="150000"/>
              </a:lnSpc>
              <a:buNone/>
            </a:pPr>
            <a:r>
              <a:rPr lang="el-GR" sz="2000" dirty="0" smtClean="0">
                <a:solidFill>
                  <a:schemeClr val="tx1"/>
                </a:solidFill>
              </a:rPr>
              <a:t>1. Αναζητήστε αρχαίες γραπτές πηγές για τον μυκηναϊκό πολιτισμό: </a:t>
            </a:r>
          </a:p>
          <a:p>
            <a:pPr marL="731520" lvl="1" indent="-457200">
              <a:lnSpc>
                <a:spcPct val="150000"/>
              </a:lnSpc>
              <a:buNone/>
            </a:pPr>
            <a:r>
              <a:rPr lang="el-GR" sz="2000" dirty="0" smtClean="0">
                <a:solidFill>
                  <a:schemeClr val="tx1"/>
                </a:solidFill>
              </a:rPr>
              <a:t>	α. ελληνικές </a:t>
            </a:r>
          </a:p>
          <a:p>
            <a:pPr marL="731520" lvl="1" indent="-457200">
              <a:lnSpc>
                <a:spcPct val="150000"/>
              </a:lnSpc>
              <a:buNone/>
            </a:pPr>
            <a:r>
              <a:rPr lang="el-GR" sz="2000" dirty="0" smtClean="0">
                <a:solidFill>
                  <a:schemeClr val="tx1"/>
                </a:solidFill>
              </a:rPr>
              <a:t>	β. </a:t>
            </a:r>
            <a:r>
              <a:rPr lang="el-GR" sz="2000" dirty="0" err="1" smtClean="0">
                <a:solidFill>
                  <a:schemeClr val="tx1"/>
                </a:solidFill>
              </a:rPr>
              <a:t>χεττιτικές</a:t>
            </a:r>
            <a:endParaRPr lang="el-GR" sz="2000" dirty="0" smtClean="0">
              <a:solidFill>
                <a:schemeClr val="tx1"/>
              </a:solidFill>
            </a:endParaRPr>
          </a:p>
          <a:p>
            <a:pPr marL="731520" lvl="1" indent="-457200">
              <a:lnSpc>
                <a:spcPct val="150000"/>
              </a:lnSpc>
              <a:buNone/>
            </a:pPr>
            <a:r>
              <a:rPr lang="el-GR" sz="2000" dirty="0" smtClean="0">
                <a:solidFill>
                  <a:schemeClr val="tx1"/>
                </a:solidFill>
              </a:rPr>
              <a:t>	γ. αιγυπτιακές</a:t>
            </a:r>
          </a:p>
          <a:p>
            <a:pPr marL="731520" lvl="1" indent="-457200">
              <a:lnSpc>
                <a:spcPct val="150000"/>
              </a:lnSpc>
              <a:buNone/>
            </a:pPr>
            <a:endParaRPr lang="el-GR" sz="2000" dirty="0" smtClean="0">
              <a:solidFill>
                <a:schemeClr val="tx1"/>
              </a:solidFill>
            </a:endParaRPr>
          </a:p>
          <a:p>
            <a:pPr marL="731520" lvl="1" indent="-457200">
              <a:lnSpc>
                <a:spcPct val="150000"/>
              </a:lnSpc>
              <a:buNone/>
            </a:pPr>
            <a:r>
              <a:rPr lang="el-GR" sz="2000" dirty="0" smtClean="0">
                <a:solidFill>
                  <a:schemeClr val="tx1"/>
                </a:solidFill>
              </a:rPr>
              <a:t>2. Αναζητήστε αρχαιολογικές πηγές που σχετίζονται με το εμπόριο των Μυκηναίων εκτός ελλαδικού χώρου.</a:t>
            </a:r>
            <a:endParaRPr lang="el-GR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285852" y="285728"/>
            <a:ext cx="6829444" cy="71438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>
                <a:solidFill>
                  <a:srgbClr val="0070C0"/>
                </a:solidFill>
              </a:rPr>
              <a:t>Ακρόπολη Μυκηνών</a:t>
            </a:r>
            <a:endParaRPr lang="el-GR" dirty="0">
              <a:solidFill>
                <a:srgbClr val="0070C0"/>
              </a:solidFill>
            </a:endParaRPr>
          </a:p>
        </p:txBody>
      </p:sp>
      <p:pic>
        <p:nvPicPr>
          <p:cNvPr id="5" name="4 - Εικόνα" descr="myc_ai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3116"/>
            <a:ext cx="4519880" cy="3714776"/>
          </a:xfrm>
          <a:prstGeom prst="rect">
            <a:avLst/>
          </a:prstGeom>
        </p:spPr>
      </p:pic>
      <p:pic>
        <p:nvPicPr>
          <p:cNvPr id="7" name="6 - Εικόνα" descr="akropoli-twn-mikinw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0541" y="2285992"/>
            <a:ext cx="4193459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anekshght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340769"/>
            <a:ext cx="4323021" cy="3240360"/>
          </a:xfrm>
        </p:spPr>
      </p:pic>
      <p:pic>
        <p:nvPicPr>
          <p:cNvPr id="5" name="4 - Εικόνα" descr="lions_gate_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212976"/>
            <a:ext cx="3692128" cy="311061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752" y="228600"/>
            <a:ext cx="4341686" cy="842946"/>
          </a:xfrm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Τίρυνθα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4" name="3 - Θέση περιεχομένου" descr="map-of-Tirinth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-276870" y="2205640"/>
            <a:ext cx="5125708" cy="3286148"/>
          </a:xfrm>
        </p:spPr>
      </p:pic>
      <p:pic>
        <p:nvPicPr>
          <p:cNvPr id="5" name="4 - Εικόνα" descr="akropoli-arxaias-tirunthas-02-1024x6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714752"/>
            <a:ext cx="4071516" cy="2711694"/>
          </a:xfrm>
          <a:prstGeom prst="rect">
            <a:avLst/>
          </a:prstGeom>
        </p:spPr>
      </p:pic>
      <p:pic>
        <p:nvPicPr>
          <p:cNvPr id="6" name="5 - Εικόνα" descr="tiryn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30618" y="357166"/>
            <a:ext cx="3341910" cy="32011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643306" y="1142984"/>
            <a:ext cx="5257808" cy="1285884"/>
          </a:xfrm>
        </p:spPr>
        <p:txBody>
          <a:bodyPr>
            <a:normAutofit/>
          </a:bodyPr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Μυκηναϊκή Θήβα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4" name="3 - Θέση περιεχομένου" descr="6069312_ori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85864" y="785651"/>
            <a:ext cx="3643339" cy="2929244"/>
          </a:xfrm>
        </p:spPr>
      </p:pic>
      <p:pic>
        <p:nvPicPr>
          <p:cNvPr id="5" name="4 - Εικόνα" descr="1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038" y="3571876"/>
            <a:ext cx="4903005" cy="27622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Μυκηναϊκή Ακρόπολη Αθηνών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4" name="3 - Θέση περιεχομένου" descr="Μυκηναϊκή Ακρόπολη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643050"/>
            <a:ext cx="6313107" cy="4429156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ημοτικός">
  <a:themeElements>
    <a:clrScheme name="Δημοτικός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Δημοτικός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ημοτικός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292</TotalTime>
  <Words>707</Words>
  <Application>Microsoft Office PowerPoint</Application>
  <PresentationFormat>Προβολή στην οθόνη (4:3)</PresentationFormat>
  <Paragraphs>93</Paragraphs>
  <Slides>49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49</vt:i4>
      </vt:variant>
    </vt:vector>
  </HeadingPairs>
  <TitlesOfParts>
    <vt:vector size="50" baseType="lpstr">
      <vt:lpstr>Δημοτικός</vt:lpstr>
      <vt:lpstr>Διαφάνεια 1</vt:lpstr>
      <vt:lpstr>Ερρίκος Σλήμαν</vt:lpstr>
      <vt:lpstr>Γραμμική Β΄</vt:lpstr>
      <vt:lpstr>Ποιας εθνικότητας ήταν οι Μυκηναίοι;</vt:lpstr>
      <vt:lpstr>Ακρόπολη Μυκηνών</vt:lpstr>
      <vt:lpstr>Διαφάνεια 6</vt:lpstr>
      <vt:lpstr>Τίρυνθα</vt:lpstr>
      <vt:lpstr>Μυκηναϊκή Θήβα</vt:lpstr>
      <vt:lpstr>Μυκηναϊκή Ακρόπολη Αθηνών</vt:lpstr>
      <vt:lpstr>Σας θυμίζει κάτι η αίθουσα του θρόνου του ανακτόρου της Πύλου;</vt:lpstr>
      <vt:lpstr>Γεωγραφική εξάπλωση μυκηναϊκού πολιτισμού</vt:lpstr>
      <vt:lpstr>Σχέσεις Μινωιτών-Μυκηναίων</vt:lpstr>
      <vt:lpstr>Ποια είναι μυκηναϊκά και ποια μινωικά;</vt:lpstr>
      <vt:lpstr>Κοινωνική πυραμίδα</vt:lpstr>
      <vt:lpstr>ΑΝΑΚΕΦΑΛΑΙΩΣΗ</vt:lpstr>
      <vt:lpstr>ΑΝΑΚΕΦΑΛΑΙΩΣΗ</vt:lpstr>
      <vt:lpstr>Διαφάνεια 17</vt:lpstr>
      <vt:lpstr>Μυκηναϊκή κεραμική στην Κύπρο</vt:lpstr>
      <vt:lpstr>Σχέσεις με την ανατολική Μεσόγειο</vt:lpstr>
      <vt:lpstr>Μυκηναίοι στην Αίγυπτο; Τι κάνουν εκεί; </vt:lpstr>
      <vt:lpstr>Επιστολή προς τον Μαντουβάτα, 15ος αι. π.Χ.</vt:lpstr>
      <vt:lpstr>Επιστολή προς τον Μαντουβάτα, 15ος αι. π.Χ.</vt:lpstr>
      <vt:lpstr>Μυκηναϊκή εξάπλωση  και καταστροφή ανακτόρων</vt:lpstr>
      <vt:lpstr>Αρχαιολογικές θέσεις με μυκηναϊκά αντικείμενα</vt:lpstr>
      <vt:lpstr>Καταστροφή μυκηναϊκού πολιτισμού</vt:lpstr>
      <vt:lpstr>Μυκηναϊκή θρησκεία</vt:lpstr>
      <vt:lpstr>Διαφάνεια 27</vt:lpstr>
      <vt:lpstr>Διαφάνεια 28</vt:lpstr>
      <vt:lpstr>Διαφάνεια 29</vt:lpstr>
      <vt:lpstr>ΜΥΚΗΝΑΪΚΗ ΤΕΧΝΗ</vt:lpstr>
      <vt:lpstr>Διαφάνεια 31</vt:lpstr>
      <vt:lpstr>Διαφάνεια 32</vt:lpstr>
      <vt:lpstr>Διαφάνεια 33</vt:lpstr>
      <vt:lpstr>Διαφάνεια 34</vt:lpstr>
      <vt:lpstr>Ελεφαντουργία </vt:lpstr>
      <vt:lpstr>Μεταλλουργία</vt:lpstr>
      <vt:lpstr>Λιθοτεχνία</vt:lpstr>
      <vt:lpstr>Θολωτός μυκηναϊκός τάφος</vt:lpstr>
      <vt:lpstr>Διαφάνεια 39</vt:lpstr>
      <vt:lpstr>Διαφάνεια 40</vt:lpstr>
      <vt:lpstr>Διαφάνεια 41</vt:lpstr>
      <vt:lpstr>Διαφάνεια 42</vt:lpstr>
      <vt:lpstr>Διαφάνεια 43</vt:lpstr>
      <vt:lpstr>Διαφάνεια 44</vt:lpstr>
      <vt:lpstr>ΑΝΑΚΕΦΑΛΑΙΩΣΗ</vt:lpstr>
      <vt:lpstr>ΑΝΑΚΕΦΑΛΑΙΩΣΗ</vt:lpstr>
      <vt:lpstr>ΑΝΑΚΕΦΑΛΑΙΩΣΗ</vt:lpstr>
      <vt:lpstr>ΑΝΑΚΕΦΑΛΑΙΩΣΗ</vt:lpstr>
      <vt:lpstr>ΕΡΕΥΝΗΤΙΚΕΣ ΔΡΑΣΤΗΡΙΟΤΗΤΕΣ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usr</dc:creator>
  <cp:lastModifiedBy>USER1</cp:lastModifiedBy>
  <cp:revision>28</cp:revision>
  <dcterms:created xsi:type="dcterms:W3CDTF">2019-12-16T03:59:38Z</dcterms:created>
  <dcterms:modified xsi:type="dcterms:W3CDTF">2023-10-17T04:09:17Z</dcterms:modified>
</cp:coreProperties>
</file>