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7" r:id="rId2"/>
    <p:sldId id="266" r:id="rId3"/>
    <p:sldId id="267" r:id="rId4"/>
    <p:sldId id="258" r:id="rId5"/>
    <p:sldId id="264" r:id="rId6"/>
    <p:sldId id="265" r:id="rId7"/>
    <p:sldId id="268" r:id="rId8"/>
    <p:sldId id="259" r:id="rId9"/>
    <p:sldId id="263" r:id="rId10"/>
    <p:sldId id="262" r:id="rId11"/>
    <p:sldId id="260" r:id="rId12"/>
    <p:sldId id="261" r:id="rId13"/>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Ref idx="1001">
        <a:schemeClr val="bg2"/>
      </p:bgRef>
    </p:bg>
    <p:spTree>
      <p:nvGrpSpPr>
        <p:cNvPr id="1" name=""/>
        <p:cNvGrpSpPr/>
        <p:nvPr/>
      </p:nvGrpSpPr>
      <p:grpSpPr>
        <a:xfrm>
          <a:off x="0" y="0"/>
          <a:ext cx="0" cy="0"/>
          <a:chOff x="0" y="0"/>
          <a:chExt cx="0" cy="0"/>
        </a:xfrm>
      </p:grpSpPr>
      <p:sp>
        <p:nvSpPr>
          <p:cNvPr id="15" name="14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 Ορθογώνιο"/>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 Ορθογώνιο"/>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 Ορθογώνιο"/>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 Υπότιτλος"/>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p:txBody>
          <a:bodyPr/>
          <a:lstStyle/>
          <a:p>
            <a:fld id="{E0D31EEC-6F92-4A84-A129-024310282DED}" type="datetimeFigureOut">
              <a:rPr lang="el-GR" smtClean="0"/>
              <a:pPr/>
              <a:t>9/4/2024</a:t>
            </a:fld>
            <a:endParaRPr lang="el-GR"/>
          </a:p>
        </p:txBody>
      </p:sp>
      <p:sp>
        <p:nvSpPr>
          <p:cNvPr id="17" name="16 - Θέση υποσέλιδου"/>
          <p:cNvSpPr>
            <a:spLocks noGrp="1"/>
          </p:cNvSpPr>
          <p:nvPr>
            <p:ph type="ftr" sz="quarter" idx="11"/>
          </p:nvPr>
        </p:nvSpPr>
        <p:spPr/>
        <p:txBody>
          <a:bodyPr/>
          <a:lstStyle/>
          <a:p>
            <a:endParaRPr lang="el-GR"/>
          </a:p>
        </p:txBody>
      </p:sp>
      <p:sp>
        <p:nvSpPr>
          <p:cNvPr id="7" name="6 - Ευθεία γραμμή σύνδεσης"/>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 Ορθογώνιο"/>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12 - Έλλειψη"/>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 Έλλειψη"/>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28 - Θέση αριθμού διαφάνειας"/>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D90C39D0-FC45-4385-BB45-D54EDF9C74B9}" type="slidenum">
              <a:rPr lang="el-GR" smtClean="0"/>
              <a:pPr/>
              <a:t>‹#›</a:t>
            </a:fld>
            <a:endParaRPr lang="el-GR"/>
          </a:p>
        </p:txBody>
      </p:sp>
      <p:sp>
        <p:nvSpPr>
          <p:cNvPr id="8" name="7 - Τίτλος"/>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l-GR" smtClean="0"/>
              <a:t>Kλικ για επεξεργασία του τίτλου</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bg>
      <p:bgRef idx="1001">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E0D31EEC-6F92-4A84-A129-024310282DED}" type="datetimeFigureOut">
              <a:rPr lang="el-GR" smtClean="0"/>
              <a:pPr/>
              <a:t>9/4/2024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90C39D0-FC45-4385-BB45-D54EDF9C74B9}"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bg>
      <p:bgRef idx="1001">
        <a:schemeClr val="bg2"/>
      </p:bgRef>
    </p:bg>
    <p:spTree>
      <p:nvGrpSpPr>
        <p:cNvPr id="1" name=""/>
        <p:cNvGrpSpPr/>
        <p:nvPr/>
      </p:nvGrpSpPr>
      <p:grpSpPr>
        <a:xfrm>
          <a:off x="0" y="0"/>
          <a:ext cx="0" cy="0"/>
          <a:chOff x="0" y="0"/>
          <a:chExt cx="0" cy="0"/>
        </a:xfrm>
      </p:grpSpPr>
      <p:sp>
        <p:nvSpPr>
          <p:cNvPr id="7" name="6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 Ορθογώνιο"/>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 Ορθογώνιο"/>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9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10 - Ορθογώνιο"/>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 Ορθογώνιο"/>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12 - Ευθεία γραμμή σύνδεσης"/>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13 - Έλλειψη"/>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 Έλλειψη"/>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 Θέση αριθμού διαφάνειας"/>
          <p:cNvSpPr>
            <a:spLocks noGrp="1"/>
          </p:cNvSpPr>
          <p:nvPr>
            <p:ph type="sldNum" sz="quarter" idx="12"/>
          </p:nvPr>
        </p:nvSpPr>
        <p:spPr>
          <a:xfrm>
            <a:off x="6915912" y="3009901"/>
            <a:ext cx="457200" cy="441325"/>
          </a:xfrm>
        </p:spPr>
        <p:txBody>
          <a:bodyPr/>
          <a:lstStyle/>
          <a:p>
            <a:fld id="{D90C39D0-FC45-4385-BB45-D54EDF9C74B9}" type="slidenum">
              <a:rPr lang="el-GR" smtClean="0"/>
              <a:pPr/>
              <a:t>‹#›</a:t>
            </a:fld>
            <a:endParaRPr lang="el-GR"/>
          </a:p>
        </p:txBody>
      </p:sp>
      <p:sp>
        <p:nvSpPr>
          <p:cNvPr id="3" name="2 - Θέση κατακόρυφου κειμένου"/>
          <p:cNvSpPr>
            <a:spLocks noGrp="1"/>
          </p:cNvSpPr>
          <p:nvPr>
            <p:ph type="body" orient="vert" idx="1"/>
          </p:nvPr>
        </p:nvSpPr>
        <p:spPr>
          <a:xfrm>
            <a:off x="304800" y="304800"/>
            <a:ext cx="6553200" cy="5821366"/>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E0D31EEC-6F92-4A84-A129-024310282DED}" type="datetimeFigureOut">
              <a:rPr lang="el-GR" smtClean="0"/>
              <a:pPr/>
              <a:t>9/4/2024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2" name="1 - Κατακόρυφος τίτλος"/>
          <p:cNvSpPr>
            <a:spLocks noGrp="1"/>
          </p:cNvSpPr>
          <p:nvPr>
            <p:ph type="title" orient="vert"/>
          </p:nvPr>
        </p:nvSpPr>
        <p:spPr>
          <a:xfrm>
            <a:off x="7391400" y="304801"/>
            <a:ext cx="1447800" cy="5851525"/>
          </a:xfrm>
        </p:spPr>
        <p:txBody>
          <a:bodyPr vert="eaVert"/>
          <a:lstStyle/>
          <a:p>
            <a:r>
              <a:rPr kumimoji="0" lang="el-GR" smtClean="0"/>
              <a:t>Kλικ για επεξεργασία του τίτλου</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bg>
      <p:bgRef idx="1001">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solidFill>
                  <a:schemeClr val="accent3">
                    <a:shade val="75000"/>
                  </a:schemeClr>
                </a:solidFill>
              </a:defRPr>
            </a:lvl1pPr>
          </a:lstStyle>
          <a:p>
            <a:r>
              <a:rPr kumimoji="0" lang="el-GR" smtClean="0"/>
              <a:t>Kλικ για επεξεργασία του τίτλου</a:t>
            </a:r>
            <a:endParaRPr kumimoji="0" lang="en-US"/>
          </a:p>
        </p:txBody>
      </p:sp>
      <p:sp>
        <p:nvSpPr>
          <p:cNvPr id="4" name="3 - Θέση ημερομηνίας"/>
          <p:cNvSpPr>
            <a:spLocks noGrp="1"/>
          </p:cNvSpPr>
          <p:nvPr>
            <p:ph type="dt" sz="half" idx="10"/>
          </p:nvPr>
        </p:nvSpPr>
        <p:spPr/>
        <p:txBody>
          <a:bodyPr/>
          <a:lstStyle/>
          <a:p>
            <a:fld id="{E0D31EEC-6F92-4A84-A129-024310282DED}" type="datetimeFigureOut">
              <a:rPr lang="el-GR" smtClean="0"/>
              <a:pPr/>
              <a:t>9/4/2024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a:xfrm>
            <a:off x="4361688" y="1026372"/>
            <a:ext cx="457200" cy="441325"/>
          </a:xfrm>
        </p:spPr>
        <p:txBody>
          <a:bodyPr/>
          <a:lstStyle/>
          <a:p>
            <a:fld id="{D90C39D0-FC45-4385-BB45-D54EDF9C74B9}" type="slidenum">
              <a:rPr lang="el-GR" smtClean="0"/>
              <a:pPr/>
              <a:t>‹#›</a:t>
            </a:fld>
            <a:endParaRPr lang="el-GR"/>
          </a:p>
        </p:txBody>
      </p:sp>
      <p:sp>
        <p:nvSpPr>
          <p:cNvPr id="8" name="7 - Θέση περιεχομένου"/>
          <p:cNvSpPr>
            <a:spLocks noGrp="1"/>
          </p:cNvSpPr>
          <p:nvPr>
            <p:ph sz="quarter" idx="1"/>
          </p:nvPr>
        </p:nvSpPr>
        <p:spPr>
          <a:xfrm>
            <a:off x="301752" y="1527048"/>
            <a:ext cx="850392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1">
        <a:schemeClr val="bg1"/>
      </p:bgRef>
    </p:bg>
    <p:spTree>
      <p:nvGrpSpPr>
        <p:cNvPr id="1" name=""/>
        <p:cNvGrpSpPr/>
        <p:nvPr/>
      </p:nvGrpSpPr>
      <p:grpSpPr>
        <a:xfrm>
          <a:off x="0" y="0"/>
          <a:ext cx="0" cy="0"/>
          <a:chOff x="0" y="0"/>
          <a:chExt cx="0" cy="0"/>
        </a:xfrm>
      </p:grpSpPr>
      <p:sp>
        <p:nvSpPr>
          <p:cNvPr id="17" name="16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14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 Ορθογώνιο"/>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 Ορθογώνιο"/>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 Ορθογώνιο"/>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 Ορθογώνιο"/>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2 - Θέση κειμένου"/>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13" name="12 - Ορθογώνιο"/>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13 - Ορθογώνιο"/>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4 - Θέση υποσέλιδου"/>
          <p:cNvSpPr>
            <a:spLocks noGrp="1"/>
          </p:cNvSpPr>
          <p:nvPr>
            <p:ph type="ftr" sz="quarter" idx="11"/>
          </p:nvPr>
        </p:nvSpPr>
        <p:spPr/>
        <p:txBody>
          <a:bodyPr/>
          <a:lstStyle/>
          <a:p>
            <a:endParaRPr lang="el-GR"/>
          </a:p>
        </p:txBody>
      </p:sp>
      <p:sp>
        <p:nvSpPr>
          <p:cNvPr id="4" name="3 - Θέση ημερομηνίας"/>
          <p:cNvSpPr>
            <a:spLocks noGrp="1"/>
          </p:cNvSpPr>
          <p:nvPr>
            <p:ph type="dt" sz="half" idx="10"/>
          </p:nvPr>
        </p:nvSpPr>
        <p:spPr/>
        <p:txBody>
          <a:bodyPr/>
          <a:lstStyle/>
          <a:p>
            <a:fld id="{E0D31EEC-6F92-4A84-A129-024310282DED}" type="datetimeFigureOut">
              <a:rPr lang="el-GR" smtClean="0"/>
              <a:pPr/>
              <a:t>9/4/2024</a:t>
            </a:fld>
            <a:endParaRPr lang="el-GR"/>
          </a:p>
        </p:txBody>
      </p:sp>
      <p:sp>
        <p:nvSpPr>
          <p:cNvPr id="8" name="7 - Ευθεία γραμμή σύνδεσης"/>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 Έλλειψη"/>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Έλλειψη"/>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 Θέση αριθμού διαφάνειας"/>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D90C39D0-FC45-4385-BB45-D54EDF9C74B9}" type="slidenum">
              <a:rPr lang="el-GR" smtClean="0"/>
              <a:pPr/>
              <a:t>‹#›</a:t>
            </a:fld>
            <a:endParaRPr lang="el-GR"/>
          </a:p>
        </p:txBody>
      </p:sp>
      <p:sp>
        <p:nvSpPr>
          <p:cNvPr id="2" name="1 - Τίτλος"/>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l-GR" smtClean="0"/>
              <a:t>Kλικ για επεξεργασία του τίτλου</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bg>
      <p:bgRef idx="1001">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301752" y="228600"/>
            <a:ext cx="8534400" cy="758952"/>
          </a:xfrm>
        </p:spPr>
        <p:txBody>
          <a:bodyPr/>
          <a:lstStyle/>
          <a:p>
            <a:r>
              <a:rPr kumimoji="0" lang="el-GR" smtClean="0"/>
              <a:t>Kλικ για επεξεργασία του τίτλου</a:t>
            </a:r>
            <a:endParaRPr kumimoji="0" lang="en-US"/>
          </a:p>
        </p:txBody>
      </p:sp>
      <p:sp>
        <p:nvSpPr>
          <p:cNvPr id="5" name="4 - Θέση ημερομηνίας"/>
          <p:cNvSpPr>
            <a:spLocks noGrp="1"/>
          </p:cNvSpPr>
          <p:nvPr>
            <p:ph type="dt" sz="half" idx="10"/>
          </p:nvPr>
        </p:nvSpPr>
        <p:spPr>
          <a:xfrm>
            <a:off x="5791200" y="6409944"/>
            <a:ext cx="3044952" cy="365760"/>
          </a:xfrm>
        </p:spPr>
        <p:txBody>
          <a:bodyPr/>
          <a:lstStyle/>
          <a:p>
            <a:fld id="{E0D31EEC-6F92-4A84-A129-024310282DED}" type="datetimeFigureOut">
              <a:rPr lang="el-GR" smtClean="0"/>
              <a:pPr/>
              <a:t>9/4/2024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90C39D0-FC45-4385-BB45-D54EDF9C74B9}" type="slidenum">
              <a:rPr lang="el-GR" smtClean="0"/>
              <a:pPr/>
              <a:t>‹#›</a:t>
            </a:fld>
            <a:endParaRPr lang="el-GR"/>
          </a:p>
        </p:txBody>
      </p:sp>
      <p:sp>
        <p:nvSpPr>
          <p:cNvPr id="8" name="7 - Ευθεία γραμμή σύνδεσης"/>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 Θέση περιεχομένου"/>
          <p:cNvSpPr>
            <a:spLocks noGrp="1"/>
          </p:cNvSpPr>
          <p:nvPr>
            <p:ph sz="half" idx="1"/>
          </p:nvPr>
        </p:nvSpPr>
        <p:spPr>
          <a:xfrm>
            <a:off x="301752" y="1371600"/>
            <a:ext cx="4038600" cy="4681728"/>
          </a:xfrm>
        </p:spPr>
        <p:txBody>
          <a:bodyPr/>
          <a:lstStyle>
            <a:lvl1pPr>
              <a:defRPr sz="2500"/>
            </a:lvl1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2" name="11 - Θέση περιεχομένου"/>
          <p:cNvSpPr>
            <a:spLocks noGrp="1"/>
          </p:cNvSpPr>
          <p:nvPr>
            <p:ph sz="half" idx="2"/>
          </p:nvPr>
        </p:nvSpPr>
        <p:spPr>
          <a:xfrm>
            <a:off x="4800600" y="1371600"/>
            <a:ext cx="4038600" cy="4681728"/>
          </a:xfrm>
        </p:spPr>
        <p:txBody>
          <a:bodyPr/>
          <a:lstStyle>
            <a:lvl1pPr>
              <a:defRPr sz="2500"/>
            </a:lvl1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bg>
      <p:bgRef idx="1001">
        <a:schemeClr val="bg2"/>
      </p:bgRef>
    </p:bg>
    <p:spTree>
      <p:nvGrpSpPr>
        <p:cNvPr id="1" name=""/>
        <p:cNvGrpSpPr/>
        <p:nvPr/>
      </p:nvGrpSpPr>
      <p:grpSpPr>
        <a:xfrm>
          <a:off x="0" y="0"/>
          <a:ext cx="0" cy="0"/>
          <a:chOff x="0" y="0"/>
          <a:chExt cx="0" cy="0"/>
        </a:xfrm>
      </p:grpSpPr>
      <p:sp>
        <p:nvSpPr>
          <p:cNvPr id="10" name="9 - Ευθεία γραμμή σύνδεσης"/>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19 - Ορθογώνιο"/>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20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21 - Ορθογώνιο"/>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10 - Ορθογώνιο"/>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 Ορθογώνιο"/>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2 - Θέση κειμένου"/>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7" name="6 - Θέση ημερομηνίας"/>
          <p:cNvSpPr>
            <a:spLocks noGrp="1"/>
          </p:cNvSpPr>
          <p:nvPr>
            <p:ph type="dt" sz="half" idx="10"/>
          </p:nvPr>
        </p:nvSpPr>
        <p:spPr/>
        <p:txBody>
          <a:bodyPr/>
          <a:lstStyle/>
          <a:p>
            <a:fld id="{E0D31EEC-6F92-4A84-A129-024310282DED}" type="datetimeFigureOut">
              <a:rPr lang="el-GR" smtClean="0"/>
              <a:pPr/>
              <a:t>9/4/2024</a:t>
            </a:fld>
            <a:endParaRPr lang="el-GR"/>
          </a:p>
        </p:txBody>
      </p:sp>
      <p:sp>
        <p:nvSpPr>
          <p:cNvPr id="8" name="7 - Θέση υποσέλιδου"/>
          <p:cNvSpPr>
            <a:spLocks noGrp="1"/>
          </p:cNvSpPr>
          <p:nvPr>
            <p:ph type="ftr" sz="quarter" idx="11"/>
          </p:nvPr>
        </p:nvSpPr>
        <p:spPr>
          <a:xfrm>
            <a:off x="304800" y="6409944"/>
            <a:ext cx="3581400" cy="365760"/>
          </a:xfrm>
        </p:spPr>
        <p:txBody>
          <a:bodyPr/>
          <a:lstStyle/>
          <a:p>
            <a:endParaRPr lang="el-GR"/>
          </a:p>
        </p:txBody>
      </p:sp>
      <p:sp>
        <p:nvSpPr>
          <p:cNvPr id="15" name="14 - Ευθεία γραμμή σύνδεσης"/>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17 - Ορθογώνιο"/>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23 - Θέση περιεχομένου"/>
          <p:cNvSpPr>
            <a:spLocks noGrp="1"/>
          </p:cNvSpPr>
          <p:nvPr>
            <p:ph sz="quarter" idx="2"/>
          </p:nvPr>
        </p:nvSpPr>
        <p:spPr>
          <a:xfrm>
            <a:off x="301752" y="2471383"/>
            <a:ext cx="4041648" cy="3818404"/>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6" name="25 - Θέση περιεχομένου"/>
          <p:cNvSpPr>
            <a:spLocks noGrp="1"/>
          </p:cNvSpPr>
          <p:nvPr>
            <p:ph sz="quarter" idx="4"/>
          </p:nvPr>
        </p:nvSpPr>
        <p:spPr>
          <a:xfrm>
            <a:off x="4800600" y="2471383"/>
            <a:ext cx="4038600" cy="3822192"/>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5" name="24 - Έλλειψη"/>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26 - Έλλειψη"/>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 Θέση αριθμού διαφάνειας"/>
          <p:cNvSpPr>
            <a:spLocks noGrp="1"/>
          </p:cNvSpPr>
          <p:nvPr>
            <p:ph type="sldNum" sz="quarter" idx="12"/>
          </p:nvPr>
        </p:nvSpPr>
        <p:spPr>
          <a:xfrm>
            <a:off x="4343400" y="1042416"/>
            <a:ext cx="457200" cy="441325"/>
          </a:xfrm>
        </p:spPr>
        <p:txBody>
          <a:bodyPr/>
          <a:lstStyle>
            <a:lvl1pPr algn="ctr">
              <a:defRPr/>
            </a:lvl1pPr>
          </a:lstStyle>
          <a:p>
            <a:fld id="{D90C39D0-FC45-4385-BB45-D54EDF9C74B9}" type="slidenum">
              <a:rPr lang="el-GR" smtClean="0"/>
              <a:pPr/>
              <a:t>‹#›</a:t>
            </a:fld>
            <a:endParaRPr lang="el-GR"/>
          </a:p>
        </p:txBody>
      </p:sp>
      <p:sp>
        <p:nvSpPr>
          <p:cNvPr id="23" name="22 - Τίτλος"/>
          <p:cNvSpPr>
            <a:spLocks noGrp="1"/>
          </p:cNvSpPr>
          <p:nvPr>
            <p:ph type="title"/>
          </p:nvPr>
        </p:nvSpPr>
        <p:spPr/>
        <p:txBody>
          <a:bodyPr rtlCol="0" anchor="b" anchorCtr="0"/>
          <a:lstStyle/>
          <a:p>
            <a:r>
              <a:rPr kumimoji="0" lang="el-GR" smtClean="0"/>
              <a:t>Kλικ για επεξεργασία του τίτλου</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E0D31EEC-6F92-4A84-A129-024310282DED}" type="datetimeFigureOut">
              <a:rPr lang="el-GR" smtClean="0"/>
              <a:pPr/>
              <a:t>9/4/2024</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a:xfrm>
            <a:off x="4343400" y="1036020"/>
            <a:ext cx="457200" cy="441325"/>
          </a:xfrm>
        </p:spPr>
        <p:txBody>
          <a:bodyPr/>
          <a:lstStyle/>
          <a:p>
            <a:fld id="{D90C39D0-FC45-4385-BB45-D54EDF9C74B9}"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7" name="6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 Ορθογώνιο"/>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9 - Ορθογώνιο"/>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 Ορθογώνιο"/>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5 - Ορθογώνιο"/>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1 - Θέση ημερομηνίας"/>
          <p:cNvSpPr>
            <a:spLocks noGrp="1"/>
          </p:cNvSpPr>
          <p:nvPr>
            <p:ph type="dt" sz="half" idx="10"/>
          </p:nvPr>
        </p:nvSpPr>
        <p:spPr/>
        <p:txBody>
          <a:bodyPr/>
          <a:lstStyle/>
          <a:p>
            <a:fld id="{E0D31EEC-6F92-4A84-A129-024310282DED}" type="datetimeFigureOut">
              <a:rPr lang="el-GR" smtClean="0"/>
              <a:pPr/>
              <a:t>9/4/2024</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a:xfrm>
            <a:off x="4267200" y="6324600"/>
            <a:ext cx="609600" cy="441324"/>
          </a:xfrm>
        </p:spPr>
        <p:txBody>
          <a:bodyPr/>
          <a:lstStyle>
            <a:lvl1pPr>
              <a:defRPr>
                <a:solidFill>
                  <a:srgbClr val="FFFFFF"/>
                </a:solidFill>
              </a:defRPr>
            </a:lvl1pPr>
          </a:lstStyle>
          <a:p>
            <a:fld id="{D90C39D0-FC45-4385-BB45-D54EDF9C74B9}"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bg>
      <p:bgRef idx="1001">
        <a:schemeClr val="bg1"/>
      </p:bgRef>
    </p:bg>
    <p:spTree>
      <p:nvGrpSpPr>
        <p:cNvPr id="1" name=""/>
        <p:cNvGrpSpPr/>
        <p:nvPr/>
      </p:nvGrpSpPr>
      <p:grpSpPr>
        <a:xfrm>
          <a:off x="0" y="0"/>
          <a:ext cx="0" cy="0"/>
          <a:chOff x="0" y="0"/>
          <a:chExt cx="0" cy="0"/>
        </a:xfrm>
      </p:grpSpPr>
      <p:sp>
        <p:nvSpPr>
          <p:cNvPr id="19" name="18 - Ορθογώνιο"/>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14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 Ορθογώνιο"/>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 Ορθογώνιο"/>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16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12 - Ορθογώνιο"/>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 Τίτλος"/>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8" name="7 - Ορθογώνιο"/>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8 - Ευθεία γραμμή σύνδεσης"/>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19 - Θέση περιεχομένου"/>
          <p:cNvSpPr>
            <a:spLocks noGrp="1"/>
          </p:cNvSpPr>
          <p:nvPr>
            <p:ph sz="quarter" idx="1"/>
          </p:nvPr>
        </p:nvSpPr>
        <p:spPr>
          <a:xfrm>
            <a:off x="3124200" y="685800"/>
            <a:ext cx="5638800" cy="54102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0" name="9 - Έλλειψη"/>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Έλλειψη"/>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 Θέση αριθμού διαφάνειας"/>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D90C39D0-FC45-4385-BB45-D54EDF9C74B9}" type="slidenum">
              <a:rPr lang="el-GR" smtClean="0"/>
              <a:pPr/>
              <a:t>‹#›</a:t>
            </a:fld>
            <a:endParaRPr lang="el-GR"/>
          </a:p>
        </p:txBody>
      </p:sp>
      <p:sp>
        <p:nvSpPr>
          <p:cNvPr id="21" name="20 - Ορθογώνιο"/>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 Θέση ημερομηνίας"/>
          <p:cNvSpPr>
            <a:spLocks noGrp="1"/>
          </p:cNvSpPr>
          <p:nvPr>
            <p:ph type="dt" sz="half" idx="10"/>
          </p:nvPr>
        </p:nvSpPr>
        <p:spPr/>
        <p:txBody>
          <a:bodyPr/>
          <a:lstStyle/>
          <a:p>
            <a:fld id="{E0D31EEC-6F92-4A84-A129-024310282DED}" type="datetimeFigureOut">
              <a:rPr lang="el-GR" smtClean="0"/>
              <a:pPr/>
              <a:t>9/4/2024</a:t>
            </a:fld>
            <a:endParaRPr lang="el-GR"/>
          </a:p>
        </p:txBody>
      </p:sp>
      <p:sp>
        <p:nvSpPr>
          <p:cNvPr id="6" name="5 - Θέση υποσέλιδου"/>
          <p:cNvSpPr>
            <a:spLocks noGrp="1"/>
          </p:cNvSpPr>
          <p:nvPr>
            <p:ph type="ftr" sz="quarter" idx="11"/>
          </p:nvPr>
        </p:nvSpPr>
        <p:spPr>
          <a:xfrm>
            <a:off x="301752" y="6410848"/>
            <a:ext cx="3383280" cy="365760"/>
          </a:xfrm>
        </p:spPr>
        <p:txBody>
          <a:bodyPr/>
          <a:lstStyle/>
          <a:p>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1" name="20 - Ευθεία γραμμή σύνδεσης"/>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18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 Ορθογώνιο"/>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16 - Ορθογώνιο"/>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19 - Ορθογώνιο"/>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 Ορθογώνιο"/>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 Ορθογώνιο"/>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11 - Έλλειψη"/>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 Έλλειψη"/>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 Θέση αριθμού διαφάνειας"/>
          <p:cNvSpPr>
            <a:spLocks noGrp="1"/>
          </p:cNvSpPr>
          <p:nvPr>
            <p:ph type="sldNum" sz="quarter" idx="12"/>
          </p:nvPr>
        </p:nvSpPr>
        <p:spPr>
          <a:xfrm>
            <a:off x="1371600" y="312738"/>
            <a:ext cx="457200" cy="441325"/>
          </a:xfrm>
        </p:spPr>
        <p:txBody>
          <a:bodyPr/>
          <a:lstStyle/>
          <a:p>
            <a:fld id="{D90C39D0-FC45-4385-BB45-D54EDF9C74B9}" type="slidenum">
              <a:rPr lang="el-GR" smtClean="0"/>
              <a:pPr/>
              <a:t>‹#›</a:t>
            </a:fld>
            <a:endParaRPr lang="el-GR"/>
          </a:p>
        </p:txBody>
      </p:sp>
      <p:sp>
        <p:nvSpPr>
          <p:cNvPr id="2" name="1 - Τίτλος"/>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3000375" y="609600"/>
            <a:ext cx="5867400" cy="4267200"/>
          </a:xfrm>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22" name="21 - Ορθογώνιο"/>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 Θέση ημερομηνίας"/>
          <p:cNvSpPr>
            <a:spLocks noGrp="1"/>
          </p:cNvSpPr>
          <p:nvPr>
            <p:ph type="dt" sz="half" idx="10"/>
          </p:nvPr>
        </p:nvSpPr>
        <p:spPr>
          <a:xfrm>
            <a:off x="5788152" y="6404984"/>
            <a:ext cx="3044952" cy="365760"/>
          </a:xfrm>
        </p:spPr>
        <p:txBody>
          <a:bodyPr/>
          <a:lstStyle/>
          <a:p>
            <a:fld id="{E0D31EEC-6F92-4A84-A129-024310282DED}" type="datetimeFigureOut">
              <a:rPr lang="el-GR" smtClean="0"/>
              <a:pPr/>
              <a:t>9/4/2024</a:t>
            </a:fld>
            <a:endParaRPr lang="el-GR"/>
          </a:p>
        </p:txBody>
      </p:sp>
      <p:sp>
        <p:nvSpPr>
          <p:cNvPr id="6" name="5 - Θέση υποσέλιδου"/>
          <p:cNvSpPr>
            <a:spLocks noGrp="1"/>
          </p:cNvSpPr>
          <p:nvPr>
            <p:ph type="ftr" sz="quarter" idx="11"/>
          </p:nvPr>
        </p:nvSpPr>
        <p:spPr>
          <a:xfrm>
            <a:off x="301752" y="6410848"/>
            <a:ext cx="3584448" cy="365760"/>
          </a:xfrm>
        </p:spPr>
        <p:txBody>
          <a:bodyPr/>
          <a:lstStyle/>
          <a:p>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16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 Ορθογώνιο"/>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 Ορθογώνιο"/>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 Ορθογώνιο"/>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13 - Θέση ημερομηνίας"/>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E0D31EEC-6F92-4A84-A129-024310282DED}" type="datetimeFigureOut">
              <a:rPr lang="el-GR" smtClean="0"/>
              <a:pPr/>
              <a:t>9/4/2024</a:t>
            </a:fld>
            <a:endParaRPr lang="el-GR"/>
          </a:p>
        </p:txBody>
      </p:sp>
      <p:sp>
        <p:nvSpPr>
          <p:cNvPr id="3" name="2 - Θέση υποσέλιδου"/>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l-GR"/>
          </a:p>
        </p:txBody>
      </p:sp>
      <p:sp>
        <p:nvSpPr>
          <p:cNvPr id="8" name="7 - Ορθογώνιο"/>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9 - Ευθεία γραμμή σύνδεσης"/>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11 - Έλλειψη"/>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 Έλλειψη"/>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22 - Θέση αριθμού διαφάνειας"/>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D90C39D0-FC45-4385-BB45-D54EDF9C74B9}" type="slidenum">
              <a:rPr lang="el-GR" smtClean="0"/>
              <a:pPr/>
              <a:t>‹#›</a:t>
            </a:fld>
            <a:endParaRPr lang="el-GR"/>
          </a:p>
        </p:txBody>
      </p:sp>
      <p:sp>
        <p:nvSpPr>
          <p:cNvPr id="22" name="21 - Θέση τίτλου"/>
          <p:cNvSpPr>
            <a:spLocks noGrp="1"/>
          </p:cNvSpPr>
          <p:nvPr>
            <p:ph type="title"/>
          </p:nvPr>
        </p:nvSpPr>
        <p:spPr>
          <a:xfrm>
            <a:off x="301752" y="228600"/>
            <a:ext cx="8534400" cy="758952"/>
          </a:xfrm>
          <a:prstGeom prst="rect">
            <a:avLst/>
          </a:prstGeom>
        </p:spPr>
        <p:txBody>
          <a:bodyPr vert="horz" anchor="b">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 Τίτλος"/>
          <p:cNvSpPr txBox="1">
            <a:spLocks/>
          </p:cNvSpPr>
          <p:nvPr/>
        </p:nvSpPr>
        <p:spPr>
          <a:xfrm>
            <a:off x="2339975" y="122238"/>
            <a:ext cx="6665913" cy="785812"/>
          </a:xfrm>
          <a:prstGeom prst="rect">
            <a:avLst/>
          </a:prstGeom>
        </p:spPr>
        <p:txBody>
          <a:bodyPr anchor="b">
            <a:normAutofit/>
          </a:bodyPr>
          <a:lstStyle/>
          <a:p>
            <a:pPr algn="r" fontAlgn="auto">
              <a:spcAft>
                <a:spcPts val="0"/>
              </a:spcAft>
              <a:defRPr/>
            </a:pPr>
            <a:r>
              <a:rPr lang="el-GR" sz="3200" b="1" dirty="0" smtClean="0">
                <a:solidFill>
                  <a:schemeClr val="tx2"/>
                </a:solidFill>
                <a:latin typeface="Calibri" pitchFamily="34" charset="0"/>
                <a:ea typeface="+mj-ea"/>
                <a:cs typeface="+mj-cs"/>
              </a:rPr>
              <a:t>ΡΩΜΗ</a:t>
            </a:r>
            <a:endParaRPr lang="el-GR" sz="3200" b="1" dirty="0">
              <a:solidFill>
                <a:schemeClr val="tx2"/>
              </a:solidFill>
              <a:latin typeface="Calibri" pitchFamily="34" charset="0"/>
              <a:ea typeface="+mj-ea"/>
              <a:cs typeface="+mj-cs"/>
            </a:endParaRPr>
          </a:p>
        </p:txBody>
      </p:sp>
      <p:sp>
        <p:nvSpPr>
          <p:cNvPr id="9" name="2 - Θέση περιεχομένου"/>
          <p:cNvSpPr txBox="1">
            <a:spLocks/>
          </p:cNvSpPr>
          <p:nvPr/>
        </p:nvSpPr>
        <p:spPr bwMode="auto">
          <a:xfrm>
            <a:off x="2357438" y="1341438"/>
            <a:ext cx="6572250" cy="4800600"/>
          </a:xfrm>
          <a:prstGeom prst="rect">
            <a:avLst/>
          </a:prstGeom>
          <a:noFill/>
          <a:ln w="9525">
            <a:noFill/>
            <a:miter lim="800000"/>
            <a:headEnd/>
            <a:tailEnd/>
          </a:ln>
        </p:spPr>
        <p:txBody>
          <a:bodyPr/>
          <a:lstStyle/>
          <a:p>
            <a:pPr>
              <a:spcBef>
                <a:spcPts val="600"/>
              </a:spcBef>
              <a:buClr>
                <a:schemeClr val="accent1"/>
              </a:buClr>
              <a:buSzPct val="70000"/>
              <a:buFont typeface="Wingdings" pitchFamily="2" charset="2"/>
              <a:buNone/>
              <a:defRPr/>
            </a:pPr>
            <a:endParaRPr lang="el-GR" sz="2400" b="1" dirty="0">
              <a:solidFill>
                <a:schemeClr val="tx2"/>
              </a:solidFill>
              <a:latin typeface="Calibri" pitchFamily="34" charset="0"/>
              <a:cs typeface="+mn-cs"/>
            </a:endParaRPr>
          </a:p>
        </p:txBody>
      </p:sp>
      <p:sp>
        <p:nvSpPr>
          <p:cNvPr id="8197" name="3 - TextBox"/>
          <p:cNvSpPr txBox="1">
            <a:spLocks noChangeArrowheads="1"/>
          </p:cNvSpPr>
          <p:nvPr/>
        </p:nvSpPr>
        <p:spPr bwMode="auto">
          <a:xfrm>
            <a:off x="1928794" y="1357298"/>
            <a:ext cx="6715172" cy="4154984"/>
          </a:xfrm>
          <a:prstGeom prst="rect">
            <a:avLst/>
          </a:prstGeom>
          <a:noFill/>
          <a:ln w="9525">
            <a:noFill/>
            <a:miter lim="800000"/>
            <a:headEnd/>
            <a:tailEnd/>
          </a:ln>
        </p:spPr>
        <p:txBody>
          <a:bodyPr wrap="square">
            <a:spAutoFit/>
          </a:bodyPr>
          <a:lstStyle/>
          <a:p>
            <a:pPr marL="342900" indent="-342900">
              <a:lnSpc>
                <a:spcPct val="150000"/>
              </a:lnSpc>
            </a:pPr>
            <a:r>
              <a:rPr lang="el-GR" sz="2200" b="1" dirty="0" smtClean="0">
                <a:latin typeface="Calibri" pitchFamily="34" charset="0"/>
              </a:rPr>
              <a:t>ΟΙ ΜΕΓΑΛΕΣ ΚΑΤΑΚΤΗΣΕΙΣ</a:t>
            </a:r>
          </a:p>
          <a:p>
            <a:pPr marL="457200" indent="-457200">
              <a:lnSpc>
                <a:spcPct val="150000"/>
              </a:lnSpc>
              <a:buAutoNum type="arabicPeriod"/>
            </a:pPr>
            <a:r>
              <a:rPr lang="el-GR" sz="2200" dirty="0" smtClean="0">
                <a:latin typeface="Calibri" pitchFamily="34" charset="0"/>
              </a:rPr>
              <a:t>Η ολοκλήρωση της ρωμαϊκής </a:t>
            </a:r>
          </a:p>
          <a:p>
            <a:pPr marL="457200" indent="-457200">
              <a:lnSpc>
                <a:spcPct val="150000"/>
              </a:lnSpc>
            </a:pPr>
            <a:r>
              <a:rPr lang="el-GR" sz="2200" dirty="0">
                <a:latin typeface="Calibri" pitchFamily="34" charset="0"/>
              </a:rPr>
              <a:t>ε</a:t>
            </a:r>
            <a:r>
              <a:rPr lang="el-GR" sz="2200" dirty="0" smtClean="0">
                <a:latin typeface="Calibri" pitchFamily="34" charset="0"/>
              </a:rPr>
              <a:t>πέκτασης (200-31  </a:t>
            </a:r>
            <a:r>
              <a:rPr lang="el-GR" sz="2200" dirty="0" err="1" smtClean="0">
                <a:latin typeface="Calibri" pitchFamily="34" charset="0"/>
              </a:rPr>
              <a:t>π.Χ.</a:t>
            </a:r>
            <a:r>
              <a:rPr lang="el-GR" sz="2200" dirty="0" smtClean="0">
                <a:latin typeface="Calibri" pitchFamily="34" charset="0"/>
              </a:rPr>
              <a:t>)</a:t>
            </a:r>
            <a:endParaRPr lang="el-GR" sz="2200" dirty="0">
              <a:latin typeface="Calibri" pitchFamily="34" charset="0"/>
            </a:endParaRPr>
          </a:p>
          <a:p>
            <a:pPr marL="342900" indent="-342900">
              <a:lnSpc>
                <a:spcPct val="150000"/>
              </a:lnSpc>
            </a:pPr>
            <a:r>
              <a:rPr lang="el-GR" sz="2200" dirty="0">
                <a:latin typeface="Calibri" pitchFamily="34" charset="0"/>
              </a:rPr>
              <a:t>2. </a:t>
            </a:r>
            <a:r>
              <a:rPr lang="el-GR" sz="2200" dirty="0" smtClean="0">
                <a:solidFill>
                  <a:srgbClr val="002060"/>
                </a:solidFill>
                <a:latin typeface="Calibri" pitchFamily="34" charset="0"/>
              </a:rPr>
              <a:t>Οι συνέπειες των κατακτήσεων</a:t>
            </a:r>
          </a:p>
          <a:p>
            <a:pPr marL="342900" indent="-342900">
              <a:lnSpc>
                <a:spcPct val="150000"/>
              </a:lnSpc>
            </a:pPr>
            <a:r>
              <a:rPr lang="el-GR" sz="2200" dirty="0">
                <a:latin typeface="Calibri" pitchFamily="34" charset="0"/>
              </a:rPr>
              <a:t>	</a:t>
            </a:r>
            <a:r>
              <a:rPr lang="el-GR" sz="2200" dirty="0" smtClean="0">
                <a:latin typeface="Calibri" pitchFamily="34" charset="0"/>
              </a:rPr>
              <a:t>- Οικονομικές, κοινωνικές και πολιτιστικές αλλαγές</a:t>
            </a:r>
          </a:p>
          <a:p>
            <a:pPr marL="342900" indent="-342900">
              <a:lnSpc>
                <a:spcPct val="150000"/>
              </a:lnSpc>
            </a:pPr>
            <a:r>
              <a:rPr lang="el-GR" sz="2200" dirty="0">
                <a:latin typeface="Calibri" pitchFamily="34" charset="0"/>
              </a:rPr>
              <a:t>	</a:t>
            </a:r>
            <a:r>
              <a:rPr lang="el-GR" sz="2200" dirty="0" smtClean="0">
                <a:latin typeface="Calibri" pitchFamily="34" charset="0"/>
              </a:rPr>
              <a:t>- </a:t>
            </a:r>
            <a:r>
              <a:rPr lang="el-GR" sz="2200" b="1" dirty="0" smtClean="0">
                <a:solidFill>
                  <a:srgbClr val="002060"/>
                </a:solidFill>
                <a:latin typeface="Calibri" pitchFamily="34" charset="0"/>
              </a:rPr>
              <a:t>Οι μεταρρυθμιστικές προσπάθειες</a:t>
            </a:r>
          </a:p>
          <a:p>
            <a:pPr marL="342900" indent="-342900">
              <a:lnSpc>
                <a:spcPct val="150000"/>
              </a:lnSpc>
            </a:pPr>
            <a:r>
              <a:rPr lang="el-GR" sz="2200" dirty="0">
                <a:latin typeface="Calibri" pitchFamily="34" charset="0"/>
              </a:rPr>
              <a:t>	</a:t>
            </a:r>
            <a:r>
              <a:rPr lang="el-GR" sz="2200" dirty="0" smtClean="0">
                <a:latin typeface="Calibri" pitchFamily="34" charset="0"/>
              </a:rPr>
              <a:t>- Η ενοποίηση της Ιταλίας</a:t>
            </a:r>
          </a:p>
          <a:p>
            <a:pPr marL="342900" indent="-342900">
              <a:lnSpc>
                <a:spcPct val="150000"/>
              </a:lnSpc>
            </a:pPr>
            <a:r>
              <a:rPr lang="el-GR" sz="2200" dirty="0">
                <a:latin typeface="Calibri" pitchFamily="34" charset="0"/>
              </a:rPr>
              <a:t>	</a:t>
            </a:r>
            <a:r>
              <a:rPr lang="el-GR" sz="2200" dirty="0" smtClean="0">
                <a:latin typeface="Calibri" pitchFamily="34" charset="0"/>
              </a:rPr>
              <a:t>- Οι εμφύλιοι πόλεμοι</a:t>
            </a:r>
            <a:endParaRPr lang="en-US" sz="2200" dirty="0">
              <a:latin typeface="Calibri" pitchFamily="34" charset="0"/>
            </a:endParaRPr>
          </a:p>
        </p:txBody>
      </p:sp>
      <p:pic>
        <p:nvPicPr>
          <p:cNvPr id="10" name="9 - Εικόνα" descr="images.jpg"/>
          <p:cNvPicPr>
            <a:picLocks noChangeAspect="1"/>
          </p:cNvPicPr>
          <p:nvPr/>
        </p:nvPicPr>
        <p:blipFill>
          <a:blip r:embed="rId2">
            <a:grayscl/>
            <a:lum bright="40000"/>
          </a:blip>
          <a:stretch>
            <a:fillRect/>
          </a:stretch>
        </p:blipFill>
        <p:spPr>
          <a:xfrm>
            <a:off x="6143636" y="1428736"/>
            <a:ext cx="2705100" cy="1685925"/>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 Εικόνα" descr="148-121.jpg"/>
          <p:cNvPicPr>
            <a:picLocks noChangeAspect="1"/>
          </p:cNvPicPr>
          <p:nvPr/>
        </p:nvPicPr>
        <p:blipFill>
          <a:blip r:embed="rId2" cstate="print"/>
          <a:stretch>
            <a:fillRect/>
          </a:stretch>
        </p:blipFill>
        <p:spPr>
          <a:xfrm>
            <a:off x="1000100" y="1643050"/>
            <a:ext cx="6887150" cy="4643471"/>
          </a:xfrm>
          <a:prstGeom prst="rect">
            <a:avLst/>
          </a:prstGeom>
        </p:spPr>
      </p:pic>
      <p:sp>
        <p:nvSpPr>
          <p:cNvPr id="8" name="7 - TextBox"/>
          <p:cNvSpPr txBox="1"/>
          <p:nvPr/>
        </p:nvSpPr>
        <p:spPr>
          <a:xfrm>
            <a:off x="1071538" y="1000108"/>
            <a:ext cx="6858048" cy="400110"/>
          </a:xfrm>
          <a:prstGeom prst="rect">
            <a:avLst/>
          </a:prstGeom>
          <a:noFill/>
        </p:spPr>
        <p:txBody>
          <a:bodyPr wrap="square" rtlCol="0">
            <a:spAutoFit/>
          </a:bodyPr>
          <a:lstStyle/>
          <a:p>
            <a:pPr algn="ctr"/>
            <a:r>
              <a:rPr lang="el-GR" sz="2000" b="1" dirty="0" smtClean="0">
                <a:latin typeface="Calibri" pitchFamily="34" charset="0"/>
              </a:rPr>
              <a:t>Οι ρωμαϊκές κατακτήσεις από το 148 έως το 121 </a:t>
            </a:r>
            <a:r>
              <a:rPr lang="el-GR" sz="2000" b="1" dirty="0" err="1" smtClean="0">
                <a:latin typeface="Calibri" pitchFamily="34" charset="0"/>
              </a:rPr>
              <a:t>π.Χ.</a:t>
            </a:r>
            <a:endParaRPr lang="el-GR" sz="2000" b="1" dirty="0">
              <a:latin typeface="Calibri" pitchFamily="34" charset="0"/>
            </a:endParaRPr>
          </a:p>
        </p:txBody>
      </p:sp>
      <p:sp>
        <p:nvSpPr>
          <p:cNvPr id="10" name="1 - Τίτλος"/>
          <p:cNvSpPr txBox="1">
            <a:spLocks/>
          </p:cNvSpPr>
          <p:nvPr/>
        </p:nvSpPr>
        <p:spPr>
          <a:xfrm>
            <a:off x="4857752" y="214290"/>
            <a:ext cx="3857652" cy="576262"/>
          </a:xfrm>
          <a:prstGeom prst="rect">
            <a:avLst/>
          </a:prstGeom>
        </p:spPr>
        <p:txBody>
          <a:bodyPr anchor="ctr"/>
          <a:lstStyle/>
          <a:p>
            <a:pPr fontAlgn="auto">
              <a:spcBef>
                <a:spcPts val="0"/>
              </a:spcBef>
              <a:spcAft>
                <a:spcPts val="0"/>
              </a:spcAft>
              <a:defRPr/>
            </a:pPr>
            <a:r>
              <a:rPr lang="el-GR" sz="2000" i="1" dirty="0" smtClean="0">
                <a:effectLst>
                  <a:outerShdw blurRad="50000" dist="30000" dir="5400000" algn="tl" rotWithShape="0">
                    <a:srgbClr val="000000">
                      <a:alpha val="30000"/>
                    </a:srgbClr>
                  </a:outerShdw>
                </a:effectLst>
                <a:latin typeface="Calibri" pitchFamily="34" charset="0"/>
                <a:ea typeface="+mj-ea"/>
                <a:cs typeface="+mj-cs"/>
              </a:rPr>
              <a:t>Οι μεταρρυθμιστικές προσπάθειες</a:t>
            </a:r>
            <a:endParaRPr lang="el-GR" sz="2000" i="1" dirty="0">
              <a:effectLst>
                <a:outerShdw blurRad="50000" dist="30000" dir="5400000" algn="tl" rotWithShape="0">
                  <a:srgbClr val="000000">
                    <a:alpha val="30000"/>
                  </a:srgbClr>
                </a:outerShdw>
              </a:effectLst>
              <a:latin typeface="Calibri" pitchFamily="34" charset="0"/>
              <a:ea typeface="+mj-ea"/>
              <a:cs typeface="+mj-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 TextBox"/>
          <p:cNvSpPr txBox="1">
            <a:spLocks noChangeArrowheads="1"/>
          </p:cNvSpPr>
          <p:nvPr/>
        </p:nvSpPr>
        <p:spPr bwMode="auto">
          <a:xfrm>
            <a:off x="357158" y="714356"/>
            <a:ext cx="8501122" cy="6463308"/>
          </a:xfrm>
          <a:prstGeom prst="rect">
            <a:avLst/>
          </a:prstGeom>
          <a:noFill/>
          <a:ln w="9525">
            <a:noFill/>
            <a:miter lim="800000"/>
            <a:headEnd/>
            <a:tailEnd/>
          </a:ln>
        </p:spPr>
        <p:txBody>
          <a:bodyPr wrap="square">
            <a:spAutoFit/>
          </a:bodyPr>
          <a:lstStyle/>
          <a:p>
            <a:pPr marL="342900" indent="-342900">
              <a:lnSpc>
                <a:spcPct val="150000"/>
              </a:lnSpc>
            </a:pPr>
            <a:r>
              <a:rPr lang="el-GR" sz="2000" b="1" dirty="0" smtClean="0">
                <a:latin typeface="Calibri" pitchFamily="34" charset="0"/>
              </a:rPr>
              <a:t>Τιβέριος και Γάιος Γράκχος</a:t>
            </a:r>
          </a:p>
          <a:p>
            <a:pPr marL="636588" lvl="1" indent="-342900">
              <a:lnSpc>
                <a:spcPct val="150000"/>
              </a:lnSpc>
              <a:buFont typeface="Wingdings" pitchFamily="2" charset="2"/>
              <a:buChar char="Ø"/>
            </a:pPr>
            <a:r>
              <a:rPr lang="el-GR" dirty="0" smtClean="0">
                <a:latin typeface="Calibri" pitchFamily="34" charset="0"/>
              </a:rPr>
              <a:t>ο </a:t>
            </a:r>
            <a:r>
              <a:rPr lang="el-GR" b="1" dirty="0" smtClean="0">
                <a:solidFill>
                  <a:srgbClr val="002060"/>
                </a:solidFill>
                <a:latin typeface="Calibri" pitchFamily="34" charset="0"/>
              </a:rPr>
              <a:t>Γάιος</a:t>
            </a:r>
            <a:r>
              <a:rPr lang="el-GR" dirty="0" smtClean="0">
                <a:solidFill>
                  <a:srgbClr val="002060"/>
                </a:solidFill>
                <a:latin typeface="Calibri" pitchFamily="34" charset="0"/>
              </a:rPr>
              <a:t> </a:t>
            </a:r>
            <a:r>
              <a:rPr lang="el-GR" dirty="0" smtClean="0">
                <a:latin typeface="Calibri" pitchFamily="34" charset="0"/>
              </a:rPr>
              <a:t>εκλέγεται δήμαρχος το 123 </a:t>
            </a:r>
            <a:r>
              <a:rPr lang="el-GR" dirty="0" err="1" smtClean="0">
                <a:latin typeface="Calibri" pitchFamily="34" charset="0"/>
              </a:rPr>
              <a:t>π.Χ.</a:t>
            </a:r>
            <a:endParaRPr lang="el-GR" dirty="0" smtClean="0">
              <a:latin typeface="Calibri" pitchFamily="34" charset="0"/>
            </a:endParaRPr>
          </a:p>
          <a:p>
            <a:pPr marL="900113" lvl="2" indent="-342900">
              <a:lnSpc>
                <a:spcPct val="150000"/>
              </a:lnSpc>
              <a:buFont typeface="Wingdings" pitchFamily="2" charset="2"/>
              <a:buChar char="Ø"/>
            </a:pPr>
            <a:r>
              <a:rPr lang="el-GR" dirty="0" smtClean="0">
                <a:latin typeface="Calibri" pitchFamily="34" charset="0"/>
              </a:rPr>
              <a:t>στόχος του η εφαρμογή των νόμων του Τιβερίου και ο περιορισμός της εξουσίας των συγκλητικών</a:t>
            </a:r>
          </a:p>
          <a:p>
            <a:pPr marL="900113" lvl="2" indent="-342900">
              <a:lnSpc>
                <a:spcPct val="150000"/>
              </a:lnSpc>
            </a:pPr>
            <a:r>
              <a:rPr lang="el-GR" dirty="0" smtClean="0">
                <a:latin typeface="Calibri" pitchFamily="34" charset="0"/>
              </a:rPr>
              <a:t>- θέτει σε εφαρμογή τον αγροτικό νόμο</a:t>
            </a:r>
          </a:p>
          <a:p>
            <a:pPr marL="900113" lvl="2" indent="-342900">
              <a:lnSpc>
                <a:spcPct val="150000"/>
              </a:lnSpc>
            </a:pPr>
            <a:r>
              <a:rPr lang="el-GR" dirty="0" smtClean="0">
                <a:latin typeface="Calibri" pitchFamily="34" charset="0"/>
              </a:rPr>
              <a:t>- ψηφίζει νέα μέτρα για τη βελτίωση της θέσης των ακτημόνων</a:t>
            </a:r>
          </a:p>
          <a:p>
            <a:pPr marL="900113" lvl="2" indent="-342900">
              <a:lnSpc>
                <a:spcPct val="150000"/>
              </a:lnSpc>
            </a:pPr>
            <a:r>
              <a:rPr lang="el-GR" dirty="0" smtClean="0">
                <a:latin typeface="Calibri" pitchFamily="34" charset="0"/>
              </a:rPr>
              <a:t>- ιδρύει αποικίες στις κατεκτημένες περιοχές της Ιταλίας και εγκαθιστά ακτήμονες</a:t>
            </a:r>
          </a:p>
          <a:p>
            <a:pPr marL="900113" lvl="2" indent="-342900">
              <a:lnSpc>
                <a:spcPct val="150000"/>
              </a:lnSpc>
            </a:pPr>
            <a:r>
              <a:rPr lang="el-GR" dirty="0" smtClean="0">
                <a:latin typeface="Calibri" pitchFamily="34" charset="0"/>
              </a:rPr>
              <a:t>- καθιερώνει τη διανομή σιταριού στους φτωχούς της Ρώμης</a:t>
            </a:r>
          </a:p>
          <a:p>
            <a:pPr marL="900113" lvl="2" indent="-342900">
              <a:lnSpc>
                <a:spcPct val="150000"/>
              </a:lnSpc>
            </a:pPr>
            <a:r>
              <a:rPr lang="el-GR" dirty="0" smtClean="0">
                <a:latin typeface="Calibri" pitchFamily="34" charset="0"/>
              </a:rPr>
              <a:t>- μειώνει τα χρόνια στράτευσης και αυξάνει τον στρατιωτικό μισθό</a:t>
            </a:r>
          </a:p>
          <a:p>
            <a:pPr marL="900113" lvl="2" indent="-342900">
              <a:lnSpc>
                <a:spcPct val="150000"/>
              </a:lnSpc>
              <a:buFont typeface="Wingdings" pitchFamily="2" charset="2"/>
              <a:buChar char="Ø"/>
            </a:pPr>
            <a:r>
              <a:rPr lang="el-GR" dirty="0" smtClean="0">
                <a:latin typeface="Calibri" pitchFamily="34" charset="0"/>
              </a:rPr>
              <a:t>συγκροτεί δικαστήρια από ιππείς για υποθέσεις καταχρήσεων συγκλητικών</a:t>
            </a:r>
          </a:p>
          <a:p>
            <a:pPr marL="900113" lvl="2" indent="-342900">
              <a:lnSpc>
                <a:spcPct val="150000"/>
              </a:lnSpc>
              <a:buFont typeface="Wingdings" pitchFamily="2" charset="2"/>
              <a:buChar char="Ø"/>
            </a:pPr>
            <a:r>
              <a:rPr lang="el-GR" dirty="0" smtClean="0">
                <a:latin typeface="Calibri" pitchFamily="34" charset="0"/>
              </a:rPr>
              <a:t>εμποδίζει την επιλογή συγκλητικών επαρχιών από τους συγκλητικούς</a:t>
            </a:r>
          </a:p>
          <a:p>
            <a:pPr marL="269875" lvl="2" defTabSz="179388">
              <a:lnSpc>
                <a:spcPct val="150000"/>
              </a:lnSpc>
            </a:pPr>
            <a:r>
              <a:rPr lang="el-GR" b="1" dirty="0" smtClean="0">
                <a:latin typeface="Calibri" pitchFamily="34" charset="0"/>
              </a:rPr>
              <a:t>Σημείωση</a:t>
            </a:r>
            <a:r>
              <a:rPr lang="el-GR" dirty="0" smtClean="0">
                <a:latin typeface="Calibri" pitchFamily="34" charset="0"/>
              </a:rPr>
              <a:t>: οι επαρχίες ήταν οι περιοχές που είχαν κατακτηθεί από το ρωμαϊκό στρατό ή είχαν περιέλθει με άλλον τρόπο στους Ρωμαίους. Η διοίκησή τους είχε ανατεθεί στη Σύγκλητο (συγκλητικές επαρχίες), η οποία όριζε τους διοικητές.</a:t>
            </a:r>
          </a:p>
          <a:p>
            <a:pPr marL="342900" indent="-342900">
              <a:lnSpc>
                <a:spcPct val="150000"/>
              </a:lnSpc>
            </a:pPr>
            <a:endParaRPr lang="en-US" sz="2200" dirty="0">
              <a:latin typeface="Calibri" pitchFamily="34" charset="0"/>
            </a:endParaRPr>
          </a:p>
        </p:txBody>
      </p:sp>
      <p:sp>
        <p:nvSpPr>
          <p:cNvPr id="7" name="1 - Τίτλος"/>
          <p:cNvSpPr txBox="1">
            <a:spLocks/>
          </p:cNvSpPr>
          <p:nvPr/>
        </p:nvSpPr>
        <p:spPr>
          <a:xfrm>
            <a:off x="4857752" y="214290"/>
            <a:ext cx="3857652" cy="576262"/>
          </a:xfrm>
          <a:prstGeom prst="rect">
            <a:avLst/>
          </a:prstGeom>
        </p:spPr>
        <p:txBody>
          <a:bodyPr anchor="ctr"/>
          <a:lstStyle/>
          <a:p>
            <a:pPr fontAlgn="auto">
              <a:spcBef>
                <a:spcPts val="0"/>
              </a:spcBef>
              <a:spcAft>
                <a:spcPts val="0"/>
              </a:spcAft>
              <a:defRPr/>
            </a:pPr>
            <a:r>
              <a:rPr lang="el-GR" sz="2000" i="1" dirty="0" smtClean="0">
                <a:effectLst>
                  <a:outerShdw blurRad="50000" dist="30000" dir="5400000" algn="tl" rotWithShape="0">
                    <a:srgbClr val="000000">
                      <a:alpha val="30000"/>
                    </a:srgbClr>
                  </a:outerShdw>
                </a:effectLst>
                <a:latin typeface="Calibri" pitchFamily="34" charset="0"/>
                <a:ea typeface="+mj-ea"/>
                <a:cs typeface="+mj-cs"/>
              </a:rPr>
              <a:t>Οι μεταρρυθμιστικές προσπάθειες</a:t>
            </a:r>
            <a:endParaRPr lang="el-GR" sz="2000" i="1" dirty="0">
              <a:effectLst>
                <a:outerShdw blurRad="50000" dist="30000" dir="5400000" algn="tl" rotWithShape="0">
                  <a:srgbClr val="000000">
                    <a:alpha val="30000"/>
                  </a:srgbClr>
                </a:outerShdw>
              </a:effectLst>
              <a:latin typeface="Calibri" pitchFamily="34" charset="0"/>
              <a:ea typeface="+mj-ea"/>
              <a:cs typeface="+mj-c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 TextBox"/>
          <p:cNvSpPr txBox="1">
            <a:spLocks noChangeArrowheads="1"/>
          </p:cNvSpPr>
          <p:nvPr/>
        </p:nvSpPr>
        <p:spPr bwMode="auto">
          <a:xfrm>
            <a:off x="357158" y="714356"/>
            <a:ext cx="8501122" cy="3877985"/>
          </a:xfrm>
          <a:prstGeom prst="rect">
            <a:avLst/>
          </a:prstGeom>
          <a:noFill/>
          <a:ln w="9525">
            <a:noFill/>
            <a:miter lim="800000"/>
            <a:headEnd/>
            <a:tailEnd/>
          </a:ln>
        </p:spPr>
        <p:txBody>
          <a:bodyPr wrap="square">
            <a:spAutoFit/>
          </a:bodyPr>
          <a:lstStyle/>
          <a:p>
            <a:pPr marL="342900" indent="-342900">
              <a:lnSpc>
                <a:spcPct val="150000"/>
              </a:lnSpc>
            </a:pPr>
            <a:r>
              <a:rPr lang="el-GR" sz="2000" b="1" dirty="0" smtClean="0">
                <a:latin typeface="Calibri" pitchFamily="34" charset="0"/>
              </a:rPr>
              <a:t>Τιβέριος και Γάιος Γράκχος</a:t>
            </a:r>
          </a:p>
          <a:p>
            <a:pPr marL="800100" lvl="1" indent="-342900">
              <a:lnSpc>
                <a:spcPct val="150000"/>
              </a:lnSpc>
              <a:buFont typeface="Wingdings" pitchFamily="2" charset="2"/>
              <a:buChar char="Ø"/>
            </a:pPr>
            <a:r>
              <a:rPr lang="el-GR" dirty="0" smtClean="0">
                <a:latin typeface="Calibri" pitchFamily="34" charset="0"/>
              </a:rPr>
              <a:t>οι συγκλητικοί αντιμετωπίζουν τον Γάιο με τον ίδιο τρόπο με τον αδελφό του</a:t>
            </a:r>
          </a:p>
          <a:p>
            <a:pPr marL="800100" lvl="1" indent="-342900">
              <a:lnSpc>
                <a:spcPct val="150000"/>
              </a:lnSpc>
            </a:pPr>
            <a:r>
              <a:rPr lang="el-GR" dirty="0" smtClean="0">
                <a:latin typeface="Calibri" pitchFamily="34" charset="0"/>
              </a:rPr>
              <a:t>- στρέφουν μέρος του λαού εναντίον του</a:t>
            </a:r>
          </a:p>
          <a:p>
            <a:pPr marL="800100" lvl="1" indent="-342900">
              <a:lnSpc>
                <a:spcPct val="150000"/>
              </a:lnSpc>
              <a:buFont typeface="Wingdings" pitchFamily="2" charset="2"/>
              <a:buChar char="Ø"/>
            </a:pPr>
            <a:r>
              <a:rPr lang="el-GR" dirty="0" smtClean="0">
                <a:latin typeface="Calibri" pitchFamily="34" charset="0"/>
              </a:rPr>
              <a:t>ο Γάιος οργανώνει εξέγερση εναντίον τους αλλά αποτυγχάνει</a:t>
            </a:r>
          </a:p>
          <a:p>
            <a:pPr marL="800100" lvl="1" indent="-342900">
              <a:lnSpc>
                <a:spcPct val="150000"/>
              </a:lnSpc>
              <a:buFont typeface="Wingdings" pitchFamily="2" charset="2"/>
              <a:buChar char="Ø"/>
            </a:pPr>
            <a:r>
              <a:rPr lang="el-GR" dirty="0" smtClean="0">
                <a:latin typeface="Calibri" pitchFamily="34" charset="0"/>
              </a:rPr>
              <a:t>οι οπαδοί του εξοντώνονται και ο ίδιος πεθαίνει από δούλο του κατ’ εντολή του</a:t>
            </a:r>
          </a:p>
          <a:p>
            <a:pPr marL="800100" lvl="1" indent="-342900">
              <a:lnSpc>
                <a:spcPct val="150000"/>
              </a:lnSpc>
              <a:buFont typeface="Wingdings" pitchFamily="2" charset="2"/>
              <a:buChar char="Ø"/>
            </a:pPr>
            <a:r>
              <a:rPr lang="el-GR" dirty="0" smtClean="0">
                <a:latin typeface="Calibri" pitchFamily="34" charset="0"/>
              </a:rPr>
              <a:t>το φιλόδοξο έργο των δύο αδελφών κατέληξε σε αποτυχία</a:t>
            </a:r>
          </a:p>
          <a:p>
            <a:pPr marL="800100" lvl="1" indent="-342900">
              <a:lnSpc>
                <a:spcPct val="150000"/>
              </a:lnSpc>
              <a:buFont typeface="Wingdings" pitchFamily="2" charset="2"/>
              <a:buChar char="Ø"/>
            </a:pPr>
            <a:r>
              <a:rPr lang="el-GR" dirty="0">
                <a:latin typeface="Calibri" pitchFamily="34" charset="0"/>
              </a:rPr>
              <a:t> </a:t>
            </a:r>
            <a:r>
              <a:rPr lang="el-GR" dirty="0" smtClean="0">
                <a:latin typeface="Calibri" pitchFamily="34" charset="0"/>
              </a:rPr>
              <a:t>είχαν διαμορφωθεί ευνοϊκές προϋποθέσεις για όσους ευνοήθηκαν από τα μέτρα των Γράκχων, ώστε στη συνέχεια να αποτελέσουν δυναμική κοινωνική ομάδα</a:t>
            </a:r>
            <a:endParaRPr lang="en-US" dirty="0">
              <a:latin typeface="Calibri" pitchFamily="34" charset="0"/>
            </a:endParaRPr>
          </a:p>
        </p:txBody>
      </p:sp>
      <p:pic>
        <p:nvPicPr>
          <p:cNvPr id="7" name="6 - Εικόνα" descr="tiberius et gaius gracchus.jpg"/>
          <p:cNvPicPr>
            <a:picLocks noChangeAspect="1"/>
          </p:cNvPicPr>
          <p:nvPr/>
        </p:nvPicPr>
        <p:blipFill>
          <a:blip r:embed="rId2"/>
          <a:stretch>
            <a:fillRect/>
          </a:stretch>
        </p:blipFill>
        <p:spPr>
          <a:xfrm>
            <a:off x="3286116" y="4143380"/>
            <a:ext cx="2867029" cy="2486345"/>
          </a:xfrm>
          <a:prstGeom prst="rect">
            <a:avLst/>
          </a:prstGeom>
          <a:ln>
            <a:noFill/>
          </a:ln>
          <a:effectLst>
            <a:outerShdw blurRad="292100" dist="139700" dir="2700000" algn="tl" rotWithShape="0">
              <a:srgbClr val="333333">
                <a:alpha val="65000"/>
              </a:srgbClr>
            </a:outerShdw>
          </a:effectLst>
        </p:spPr>
      </p:pic>
      <p:sp>
        <p:nvSpPr>
          <p:cNvPr id="9" name="1 - Τίτλος"/>
          <p:cNvSpPr txBox="1">
            <a:spLocks/>
          </p:cNvSpPr>
          <p:nvPr/>
        </p:nvSpPr>
        <p:spPr>
          <a:xfrm>
            <a:off x="4857752" y="214290"/>
            <a:ext cx="3857652" cy="576262"/>
          </a:xfrm>
          <a:prstGeom prst="rect">
            <a:avLst/>
          </a:prstGeom>
        </p:spPr>
        <p:txBody>
          <a:bodyPr anchor="ctr"/>
          <a:lstStyle/>
          <a:p>
            <a:pPr fontAlgn="auto">
              <a:spcBef>
                <a:spcPts val="0"/>
              </a:spcBef>
              <a:spcAft>
                <a:spcPts val="0"/>
              </a:spcAft>
              <a:defRPr/>
            </a:pPr>
            <a:r>
              <a:rPr lang="el-GR" sz="2000" i="1" dirty="0" smtClean="0">
                <a:effectLst>
                  <a:outerShdw blurRad="50000" dist="30000" dir="5400000" algn="tl" rotWithShape="0">
                    <a:srgbClr val="000000">
                      <a:alpha val="30000"/>
                    </a:srgbClr>
                  </a:outerShdw>
                </a:effectLst>
                <a:latin typeface="Calibri" pitchFamily="34" charset="0"/>
                <a:ea typeface="+mj-ea"/>
                <a:cs typeface="+mj-cs"/>
              </a:rPr>
              <a:t>Οι μεταρρυθμιστικές προσπάθειες</a:t>
            </a:r>
            <a:endParaRPr lang="el-GR" sz="2000" i="1" dirty="0">
              <a:effectLst>
                <a:outerShdw blurRad="50000" dist="30000" dir="5400000" algn="tl" rotWithShape="0">
                  <a:srgbClr val="000000">
                    <a:alpha val="30000"/>
                  </a:srgbClr>
                </a:outerShdw>
              </a:effectLst>
              <a:latin typeface="Calibri" pitchFamily="34" charset="0"/>
              <a:ea typeface="+mj-ea"/>
              <a:cs typeface="+mj-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Ρωμαϊκό ιππικό – τάξη Ιππέων</a:t>
            </a:r>
            <a:endParaRPr lang="el-GR" dirty="0"/>
          </a:p>
        </p:txBody>
      </p:sp>
      <p:pic>
        <p:nvPicPr>
          <p:cNvPr id="34818" name="Picture 2" descr="https://brewminate.com/wp-content/uploads/2022/11/112422-15-History-Warfare.jpg"/>
          <p:cNvPicPr>
            <a:picLocks noChangeAspect="1" noChangeArrowheads="1"/>
          </p:cNvPicPr>
          <p:nvPr/>
        </p:nvPicPr>
        <p:blipFill>
          <a:blip r:embed="rId2"/>
          <a:srcRect/>
          <a:stretch>
            <a:fillRect/>
          </a:stretch>
        </p:blipFill>
        <p:spPr bwMode="auto">
          <a:xfrm>
            <a:off x="785786" y="1357298"/>
            <a:ext cx="7643866" cy="499909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Εξελληνισμός Ρωμαίων</a:t>
            </a:r>
            <a:endParaRPr lang="el-GR" dirty="0"/>
          </a:p>
        </p:txBody>
      </p:sp>
      <p:pic>
        <p:nvPicPr>
          <p:cNvPr id="35842" name="Picture 2" descr="Η ελληνορωμαϊκή αυτοκρατορία: Πώς οι Έλληνες διατήρησαν την ελληνικότητά  τους – Cognosco Team"/>
          <p:cNvPicPr>
            <a:picLocks noChangeAspect="1" noChangeArrowheads="1"/>
          </p:cNvPicPr>
          <p:nvPr/>
        </p:nvPicPr>
        <p:blipFill>
          <a:blip r:embed="rId2"/>
          <a:srcRect/>
          <a:stretch>
            <a:fillRect/>
          </a:stretch>
        </p:blipFill>
        <p:spPr bwMode="auto">
          <a:xfrm>
            <a:off x="428596" y="2428868"/>
            <a:ext cx="3523192" cy="2214578"/>
          </a:xfrm>
          <a:prstGeom prst="rect">
            <a:avLst/>
          </a:prstGeom>
          <a:noFill/>
        </p:spPr>
      </p:pic>
      <p:pic>
        <p:nvPicPr>
          <p:cNvPr id="35844" name="Picture 4" descr="Theatre in Ancient Rome - Crystalinks"/>
          <p:cNvPicPr>
            <a:picLocks noChangeAspect="1" noChangeArrowheads="1"/>
          </p:cNvPicPr>
          <p:nvPr/>
        </p:nvPicPr>
        <p:blipFill>
          <a:blip r:embed="rId3"/>
          <a:srcRect/>
          <a:stretch>
            <a:fillRect/>
          </a:stretch>
        </p:blipFill>
        <p:spPr bwMode="auto">
          <a:xfrm>
            <a:off x="4286248" y="1643050"/>
            <a:ext cx="4357686" cy="4300254"/>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 TextBox"/>
          <p:cNvSpPr txBox="1">
            <a:spLocks noChangeArrowheads="1"/>
          </p:cNvSpPr>
          <p:nvPr/>
        </p:nvSpPr>
        <p:spPr bwMode="auto">
          <a:xfrm>
            <a:off x="571472" y="714356"/>
            <a:ext cx="7929618" cy="6047809"/>
          </a:xfrm>
          <a:prstGeom prst="rect">
            <a:avLst/>
          </a:prstGeom>
          <a:noFill/>
          <a:ln w="9525">
            <a:noFill/>
            <a:miter lim="800000"/>
            <a:headEnd/>
            <a:tailEnd/>
          </a:ln>
        </p:spPr>
        <p:txBody>
          <a:bodyPr wrap="square">
            <a:spAutoFit/>
          </a:bodyPr>
          <a:lstStyle/>
          <a:p>
            <a:pPr marL="342900" indent="-342900">
              <a:lnSpc>
                <a:spcPct val="150000"/>
              </a:lnSpc>
            </a:pPr>
            <a:r>
              <a:rPr lang="el-GR" sz="2000" b="1" dirty="0" smtClean="0">
                <a:latin typeface="Calibri" pitchFamily="34" charset="0"/>
              </a:rPr>
              <a:t>Κάτων ο Τιμητής</a:t>
            </a:r>
          </a:p>
          <a:p>
            <a:pPr marL="636588" lvl="1" indent="-342900">
              <a:lnSpc>
                <a:spcPct val="150000"/>
              </a:lnSpc>
              <a:buFont typeface="Wingdings" pitchFamily="2" charset="2"/>
              <a:buChar char="Ø"/>
            </a:pPr>
            <a:r>
              <a:rPr lang="el-GR" dirty="0" smtClean="0">
                <a:latin typeface="Calibri" pitchFamily="34" charset="0"/>
              </a:rPr>
              <a:t>αναλαμβάνει πρωταγωνιστικό ρόλο εναντίον της κοινωνικής και πολιτικής διαφθοράς εξαιτίας των κατακτήσεων</a:t>
            </a:r>
          </a:p>
          <a:p>
            <a:pPr marL="636588" lvl="1" indent="-342900">
              <a:lnSpc>
                <a:spcPct val="150000"/>
              </a:lnSpc>
              <a:buFont typeface="Wingdings" pitchFamily="2" charset="2"/>
              <a:buChar char="Ø"/>
            </a:pPr>
            <a:r>
              <a:rPr lang="el-GR" dirty="0" smtClean="0">
                <a:latin typeface="Calibri" pitchFamily="34" charset="0"/>
              </a:rPr>
              <a:t>μορφωμένος Ρωμαίος με συμμετοχή σε πολέμους</a:t>
            </a:r>
          </a:p>
          <a:p>
            <a:pPr marL="636588" lvl="1" indent="-342900">
              <a:lnSpc>
                <a:spcPct val="150000"/>
              </a:lnSpc>
              <a:buFont typeface="Wingdings" pitchFamily="2" charset="2"/>
              <a:buChar char="Ø"/>
            </a:pPr>
            <a:r>
              <a:rPr lang="el-GR" dirty="0">
                <a:latin typeface="Calibri" pitchFamily="34" charset="0"/>
              </a:rPr>
              <a:t> </a:t>
            </a:r>
            <a:r>
              <a:rPr lang="el-GR" dirty="0" smtClean="0">
                <a:latin typeface="Calibri" pitchFamily="34" charset="0"/>
              </a:rPr>
              <a:t>διακρίσεις σε ανώτατα αξιώματα</a:t>
            </a:r>
          </a:p>
          <a:p>
            <a:pPr marL="636588" lvl="1" indent="-342900">
              <a:lnSpc>
                <a:spcPct val="150000"/>
              </a:lnSpc>
              <a:buFont typeface="Wingdings" pitchFamily="2" charset="2"/>
              <a:buChar char="Ø"/>
            </a:pPr>
            <a:r>
              <a:rPr lang="el-GR" dirty="0" smtClean="0">
                <a:latin typeface="Calibri" pitchFamily="34" charset="0"/>
              </a:rPr>
              <a:t>συντηρητικές απόψεις και ηθικές αρχές</a:t>
            </a:r>
          </a:p>
          <a:p>
            <a:pPr marL="636588" lvl="1" indent="-342900">
              <a:lnSpc>
                <a:spcPct val="150000"/>
              </a:lnSpc>
              <a:buFont typeface="Wingdings" pitchFamily="2" charset="2"/>
              <a:buChar char="Ø"/>
            </a:pPr>
            <a:r>
              <a:rPr lang="el-GR" dirty="0">
                <a:latin typeface="Calibri" pitchFamily="34" charset="0"/>
              </a:rPr>
              <a:t> </a:t>
            </a:r>
            <a:r>
              <a:rPr lang="el-GR" dirty="0" smtClean="0">
                <a:latin typeface="Calibri" pitchFamily="34" charset="0"/>
              </a:rPr>
              <a:t>εκλέγεται στο αξίωμα του τιμητή το 184 </a:t>
            </a:r>
            <a:r>
              <a:rPr lang="el-GR" dirty="0" err="1" smtClean="0">
                <a:latin typeface="Calibri" pitchFamily="34" charset="0"/>
              </a:rPr>
              <a:t>π.Χ.</a:t>
            </a:r>
            <a:endParaRPr lang="el-GR" dirty="0" smtClean="0">
              <a:latin typeface="Calibri" pitchFamily="34" charset="0"/>
            </a:endParaRPr>
          </a:p>
          <a:p>
            <a:pPr marL="987425" lvl="2" indent="-342900">
              <a:lnSpc>
                <a:spcPct val="150000"/>
              </a:lnSpc>
            </a:pPr>
            <a:r>
              <a:rPr lang="el-GR" dirty="0" smtClean="0">
                <a:latin typeface="Calibri" pitchFamily="34" charset="0"/>
              </a:rPr>
              <a:t>-  επιχειρεί κάθαρση της τάξης των συγκλητικών</a:t>
            </a:r>
          </a:p>
          <a:p>
            <a:pPr marL="898525" lvl="2" indent="-342900">
              <a:lnSpc>
                <a:spcPct val="150000"/>
              </a:lnSpc>
            </a:pPr>
            <a:r>
              <a:rPr lang="el-GR" dirty="0" smtClean="0">
                <a:latin typeface="Calibri" pitchFamily="34" charset="0"/>
              </a:rPr>
              <a:t>και των ιππέων – προσπάθεια περιορισμού της</a:t>
            </a:r>
          </a:p>
          <a:p>
            <a:pPr marL="538163" lvl="2" indent="-342900">
              <a:lnSpc>
                <a:spcPct val="150000"/>
              </a:lnSpc>
            </a:pPr>
            <a:r>
              <a:rPr lang="el-GR" dirty="0">
                <a:latin typeface="Calibri" pitchFamily="34" charset="0"/>
              </a:rPr>
              <a:t>	</a:t>
            </a:r>
            <a:r>
              <a:rPr lang="el-GR" dirty="0" smtClean="0">
                <a:latin typeface="Calibri" pitchFamily="34" charset="0"/>
              </a:rPr>
              <a:t>πλεονεξίας τους και ελέγχου της συμπεριφοράς τους</a:t>
            </a:r>
          </a:p>
          <a:p>
            <a:pPr marL="628650" lvl="2" indent="-342900">
              <a:lnSpc>
                <a:spcPct val="150000"/>
              </a:lnSpc>
            </a:pPr>
            <a:r>
              <a:rPr lang="el-GR" dirty="0" smtClean="0">
                <a:latin typeface="Calibri" pitchFamily="34" charset="0"/>
              </a:rPr>
              <a:t>	- φτάνει στο ακραίο σημείο να αποστρέφεται κάθε ελληνικό στοιχείο παρά την ελληνική παιδεία, διότι απέδιδε την αλλοίωση των ρωμαϊκών ηθών στη διείσδυση των ελληνικών συνηθειών και του πολιτισμού</a:t>
            </a:r>
          </a:p>
          <a:p>
            <a:pPr marL="342900" indent="-342900">
              <a:lnSpc>
                <a:spcPct val="150000"/>
              </a:lnSpc>
            </a:pPr>
            <a:endParaRPr lang="en-US" sz="2200" dirty="0">
              <a:latin typeface="Calibri" pitchFamily="34" charset="0"/>
            </a:endParaRPr>
          </a:p>
        </p:txBody>
      </p:sp>
      <p:sp>
        <p:nvSpPr>
          <p:cNvPr id="6" name="1 - Τίτλος"/>
          <p:cNvSpPr txBox="1">
            <a:spLocks/>
          </p:cNvSpPr>
          <p:nvPr/>
        </p:nvSpPr>
        <p:spPr>
          <a:xfrm>
            <a:off x="4857752" y="214290"/>
            <a:ext cx="3857652" cy="576262"/>
          </a:xfrm>
          <a:prstGeom prst="rect">
            <a:avLst/>
          </a:prstGeom>
        </p:spPr>
        <p:txBody>
          <a:bodyPr anchor="ctr"/>
          <a:lstStyle/>
          <a:p>
            <a:pPr fontAlgn="auto">
              <a:spcBef>
                <a:spcPts val="0"/>
              </a:spcBef>
              <a:spcAft>
                <a:spcPts val="0"/>
              </a:spcAft>
              <a:defRPr/>
            </a:pPr>
            <a:r>
              <a:rPr lang="el-GR" sz="2000" i="1" dirty="0" smtClean="0">
                <a:effectLst>
                  <a:outerShdw blurRad="50000" dist="30000" dir="5400000" algn="tl" rotWithShape="0">
                    <a:srgbClr val="000000">
                      <a:alpha val="30000"/>
                    </a:srgbClr>
                  </a:outerShdw>
                </a:effectLst>
                <a:latin typeface="Calibri" pitchFamily="34" charset="0"/>
                <a:ea typeface="+mj-ea"/>
                <a:cs typeface="+mj-cs"/>
              </a:rPr>
              <a:t>Οι μεταρρυθμιστικές προσπάθειες</a:t>
            </a:r>
            <a:endParaRPr lang="el-GR" sz="2000" i="1" dirty="0">
              <a:effectLst>
                <a:outerShdw blurRad="50000" dist="30000" dir="5400000" algn="tl" rotWithShape="0">
                  <a:srgbClr val="000000">
                    <a:alpha val="30000"/>
                  </a:srgbClr>
                </a:outerShdw>
              </a:effectLst>
              <a:latin typeface="Calibri" pitchFamily="34" charset="0"/>
              <a:ea typeface="+mj-ea"/>
              <a:cs typeface="+mj-cs"/>
            </a:endParaRPr>
          </a:p>
        </p:txBody>
      </p:sp>
      <p:pic>
        <p:nvPicPr>
          <p:cNvPr id="7" name="6 - Εικόνα" descr="cato.jpg"/>
          <p:cNvPicPr>
            <a:picLocks noChangeAspect="1"/>
          </p:cNvPicPr>
          <p:nvPr/>
        </p:nvPicPr>
        <p:blipFill>
          <a:blip r:embed="rId2"/>
          <a:srcRect l="22971" r="23842" b="-1203"/>
          <a:stretch>
            <a:fillRect/>
          </a:stretch>
        </p:blipFill>
        <p:spPr>
          <a:xfrm>
            <a:off x="6331973" y="2000240"/>
            <a:ext cx="1954803" cy="2786082"/>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Νομίσματα </a:t>
            </a:r>
            <a:r>
              <a:rPr lang="el-GR" dirty="0" err="1" smtClean="0"/>
              <a:t>Ατταλιδών</a:t>
            </a:r>
            <a:endParaRPr lang="el-GR" dirty="0"/>
          </a:p>
        </p:txBody>
      </p:sp>
      <p:pic>
        <p:nvPicPr>
          <p:cNvPr id="13314" name="Picture 2" descr="undefined"/>
          <p:cNvPicPr>
            <a:picLocks noChangeAspect="1" noChangeArrowheads="1"/>
          </p:cNvPicPr>
          <p:nvPr/>
        </p:nvPicPr>
        <p:blipFill>
          <a:blip r:embed="rId2"/>
          <a:srcRect/>
          <a:stretch>
            <a:fillRect/>
          </a:stretch>
        </p:blipFill>
        <p:spPr bwMode="auto">
          <a:xfrm>
            <a:off x="642910" y="1924477"/>
            <a:ext cx="7956589" cy="4219167"/>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Βασίλειο </a:t>
            </a:r>
            <a:r>
              <a:rPr lang="el-GR" dirty="0" err="1" smtClean="0"/>
              <a:t>Ατταλιδών</a:t>
            </a:r>
            <a:endParaRPr lang="el-GR" dirty="0"/>
          </a:p>
        </p:txBody>
      </p:sp>
      <p:pic>
        <p:nvPicPr>
          <p:cNvPr id="33794" name="Picture 2" descr="Η επικράτεια της Περγάμου το 200 π.Χ., πριν το ξεκίνημα τού πολέμου με τους Σελευκίδες."/>
          <p:cNvPicPr>
            <a:picLocks noChangeAspect="1" noChangeArrowheads="1"/>
          </p:cNvPicPr>
          <p:nvPr/>
        </p:nvPicPr>
        <p:blipFill>
          <a:blip r:embed="rId2"/>
          <a:srcRect/>
          <a:stretch>
            <a:fillRect/>
          </a:stretch>
        </p:blipFill>
        <p:spPr bwMode="auto">
          <a:xfrm>
            <a:off x="1214414" y="1000108"/>
            <a:ext cx="6857998" cy="5477255"/>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643570" y="228600"/>
            <a:ext cx="3192582" cy="914384"/>
          </a:xfrm>
        </p:spPr>
        <p:txBody>
          <a:bodyPr>
            <a:normAutofit fontScale="90000"/>
          </a:bodyPr>
          <a:lstStyle/>
          <a:p>
            <a:r>
              <a:rPr lang="el-GR" dirty="0" smtClean="0"/>
              <a:t>Ρωμαϊκές αποικίες</a:t>
            </a:r>
            <a:endParaRPr lang="el-GR" dirty="0"/>
          </a:p>
        </p:txBody>
      </p:sp>
      <p:pic>
        <p:nvPicPr>
          <p:cNvPr id="36870" name="Picture 6" descr="Tiberius Gracchus - Wikipedia"/>
          <p:cNvPicPr>
            <a:picLocks noChangeAspect="1" noChangeArrowheads="1"/>
          </p:cNvPicPr>
          <p:nvPr/>
        </p:nvPicPr>
        <p:blipFill>
          <a:blip r:embed="rId2"/>
          <a:srcRect/>
          <a:stretch>
            <a:fillRect/>
          </a:stretch>
        </p:blipFill>
        <p:spPr bwMode="auto">
          <a:xfrm>
            <a:off x="214282" y="357166"/>
            <a:ext cx="5258934" cy="6215106"/>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 TextBox"/>
          <p:cNvSpPr txBox="1">
            <a:spLocks noChangeArrowheads="1"/>
          </p:cNvSpPr>
          <p:nvPr/>
        </p:nvSpPr>
        <p:spPr bwMode="auto">
          <a:xfrm>
            <a:off x="357158" y="714356"/>
            <a:ext cx="8286808" cy="6463308"/>
          </a:xfrm>
          <a:prstGeom prst="rect">
            <a:avLst/>
          </a:prstGeom>
          <a:noFill/>
          <a:ln w="9525">
            <a:noFill/>
            <a:miter lim="800000"/>
            <a:headEnd/>
            <a:tailEnd/>
          </a:ln>
        </p:spPr>
        <p:txBody>
          <a:bodyPr wrap="square">
            <a:spAutoFit/>
          </a:bodyPr>
          <a:lstStyle/>
          <a:p>
            <a:pPr marL="342900" indent="-342900">
              <a:lnSpc>
                <a:spcPct val="150000"/>
              </a:lnSpc>
            </a:pPr>
            <a:r>
              <a:rPr lang="el-GR" sz="2000" b="1" dirty="0" smtClean="0">
                <a:latin typeface="Calibri" pitchFamily="34" charset="0"/>
              </a:rPr>
              <a:t>Τιβέριος και Γάιος Γράκχος</a:t>
            </a:r>
          </a:p>
          <a:p>
            <a:pPr marL="636588" lvl="1" indent="-342900">
              <a:lnSpc>
                <a:spcPct val="150000"/>
              </a:lnSpc>
              <a:buFont typeface="Wingdings" pitchFamily="2" charset="2"/>
              <a:buChar char="Ø"/>
            </a:pPr>
            <a:r>
              <a:rPr lang="el-GR" dirty="0" smtClean="0">
                <a:latin typeface="Calibri" pitchFamily="34" charset="0"/>
              </a:rPr>
              <a:t>ο </a:t>
            </a:r>
            <a:r>
              <a:rPr lang="el-GR" b="1" dirty="0" smtClean="0">
                <a:solidFill>
                  <a:srgbClr val="002060"/>
                </a:solidFill>
                <a:latin typeface="Calibri" pitchFamily="34" charset="0"/>
              </a:rPr>
              <a:t>Τιβέριος</a:t>
            </a:r>
            <a:r>
              <a:rPr lang="el-GR" dirty="0" smtClean="0">
                <a:latin typeface="Calibri" pitchFamily="34" charset="0"/>
              </a:rPr>
              <a:t> εκλέγεται δήμαρχος το 133 </a:t>
            </a:r>
            <a:r>
              <a:rPr lang="el-GR" dirty="0" err="1" smtClean="0">
                <a:latin typeface="Calibri" pitchFamily="34" charset="0"/>
              </a:rPr>
              <a:t>π.Χ.</a:t>
            </a:r>
            <a:endParaRPr lang="el-GR" dirty="0" smtClean="0">
              <a:latin typeface="Calibri" pitchFamily="34" charset="0"/>
            </a:endParaRPr>
          </a:p>
          <a:p>
            <a:pPr marL="1093788" lvl="2" indent="-342900">
              <a:lnSpc>
                <a:spcPct val="150000"/>
              </a:lnSpc>
              <a:buFont typeface="Wingdings" pitchFamily="2" charset="2"/>
              <a:buChar char="Ø"/>
            </a:pPr>
            <a:r>
              <a:rPr lang="el-GR" dirty="0" smtClean="0">
                <a:latin typeface="Calibri" pitchFamily="34" charset="0"/>
              </a:rPr>
              <a:t>προτείνει τον </a:t>
            </a:r>
            <a:r>
              <a:rPr lang="el-GR" b="1" dirty="0" smtClean="0">
                <a:solidFill>
                  <a:srgbClr val="002060"/>
                </a:solidFill>
                <a:latin typeface="Calibri" pitchFamily="34" charset="0"/>
              </a:rPr>
              <a:t>αγροτικό νόμο</a:t>
            </a:r>
          </a:p>
          <a:p>
            <a:pPr marL="1093788" lvl="2" indent="-342900">
              <a:lnSpc>
                <a:spcPct val="150000"/>
              </a:lnSpc>
            </a:pPr>
            <a:r>
              <a:rPr lang="el-GR" dirty="0" smtClean="0">
                <a:latin typeface="Calibri" pitchFamily="34" charset="0"/>
              </a:rPr>
              <a:t>- σύμφωνα με αυτόν δεν επιτρεπόταν σε </a:t>
            </a:r>
          </a:p>
          <a:p>
            <a:pPr marL="1093788" lvl="2" indent="-342900">
              <a:lnSpc>
                <a:spcPct val="150000"/>
              </a:lnSpc>
            </a:pPr>
            <a:r>
              <a:rPr lang="el-GR" dirty="0">
                <a:latin typeface="Calibri" pitchFamily="34" charset="0"/>
              </a:rPr>
              <a:t>κ</a:t>
            </a:r>
            <a:r>
              <a:rPr lang="el-GR" dirty="0" smtClean="0">
                <a:latin typeface="Calibri" pitchFamily="34" charset="0"/>
              </a:rPr>
              <a:t>ανένα να κατέχει έκταση μεγαλύτερη από</a:t>
            </a:r>
          </a:p>
          <a:p>
            <a:pPr marL="1093788" lvl="2" indent="-342900">
              <a:lnSpc>
                <a:spcPct val="150000"/>
              </a:lnSpc>
            </a:pPr>
            <a:r>
              <a:rPr lang="el-GR" dirty="0" smtClean="0">
                <a:latin typeface="Calibri" pitchFamily="34" charset="0"/>
              </a:rPr>
              <a:t>500 πλέθρα γης</a:t>
            </a:r>
          </a:p>
          <a:p>
            <a:pPr marL="1093788" lvl="2" indent="-342900">
              <a:lnSpc>
                <a:spcPct val="150000"/>
              </a:lnSpc>
            </a:pPr>
            <a:r>
              <a:rPr lang="el-GR" dirty="0" smtClean="0">
                <a:latin typeface="Calibri" pitchFamily="34" charset="0"/>
              </a:rPr>
              <a:t>- για κάθε παιδί θα μπορούσε να έχει 250</a:t>
            </a:r>
          </a:p>
          <a:p>
            <a:pPr marL="1093788" lvl="2" indent="-342900">
              <a:lnSpc>
                <a:spcPct val="150000"/>
              </a:lnSpc>
            </a:pPr>
            <a:r>
              <a:rPr lang="el-GR" dirty="0">
                <a:latin typeface="Calibri" pitchFamily="34" charset="0"/>
              </a:rPr>
              <a:t>π</a:t>
            </a:r>
            <a:r>
              <a:rPr lang="el-GR" dirty="0" smtClean="0">
                <a:latin typeface="Calibri" pitchFamily="34" charset="0"/>
              </a:rPr>
              <a:t>λέθρα επιπλέον</a:t>
            </a:r>
          </a:p>
          <a:p>
            <a:pPr marL="1093788" lvl="2" indent="-342900">
              <a:lnSpc>
                <a:spcPct val="150000"/>
              </a:lnSpc>
            </a:pPr>
            <a:r>
              <a:rPr lang="el-GR" dirty="0" smtClean="0">
                <a:latin typeface="Calibri" pitchFamily="34" charset="0"/>
              </a:rPr>
              <a:t>- δεν επιτρεπόταν σε αυτή την περίπτωση να έχει περισσότερα από 1000</a:t>
            </a:r>
          </a:p>
          <a:p>
            <a:pPr marL="1093788" lvl="2" indent="-342900">
              <a:lnSpc>
                <a:spcPct val="150000"/>
              </a:lnSpc>
            </a:pPr>
            <a:r>
              <a:rPr lang="el-GR" dirty="0" smtClean="0">
                <a:latin typeface="Calibri" pitchFamily="34" charset="0"/>
              </a:rPr>
              <a:t>- αναδιανομή της δημόσιας γης σε ακτήμονες (30 πλέθρα)</a:t>
            </a:r>
          </a:p>
          <a:p>
            <a:pPr marL="719138" lvl="2">
              <a:lnSpc>
                <a:spcPct val="150000"/>
              </a:lnSpc>
              <a:buFont typeface="Wingdings" pitchFamily="2" charset="2"/>
              <a:buChar char="Ø"/>
            </a:pPr>
            <a:r>
              <a:rPr lang="el-GR" dirty="0" smtClean="0">
                <a:latin typeface="Calibri" pitchFamily="34" charset="0"/>
              </a:rPr>
              <a:t>  πρόταση για διάθεση των θησαυρών του βασιλιά της Περγάμου </a:t>
            </a:r>
            <a:r>
              <a:rPr lang="el-GR" dirty="0" smtClean="0">
                <a:solidFill>
                  <a:srgbClr val="002060"/>
                </a:solidFill>
                <a:latin typeface="Calibri" pitchFamily="34" charset="0"/>
              </a:rPr>
              <a:t>Αττάλου Γ΄</a:t>
            </a:r>
          </a:p>
          <a:p>
            <a:pPr marL="719138" lvl="2">
              <a:lnSpc>
                <a:spcPct val="150000"/>
              </a:lnSpc>
            </a:pPr>
            <a:r>
              <a:rPr lang="el-GR" dirty="0" smtClean="0">
                <a:latin typeface="Calibri" pitchFamily="34" charset="0"/>
              </a:rPr>
              <a:t>στους ακτήμονες για εργαλεία καλλιέργειας</a:t>
            </a:r>
          </a:p>
          <a:p>
            <a:pPr marL="719138" lvl="2">
              <a:lnSpc>
                <a:spcPct val="150000"/>
              </a:lnSpc>
              <a:buFont typeface="Wingdings" pitchFamily="2" charset="2"/>
              <a:buChar char="Ø"/>
            </a:pPr>
            <a:r>
              <a:rPr lang="el-GR" dirty="0" smtClean="0">
                <a:latin typeface="Calibri" pitchFamily="34" charset="0"/>
              </a:rPr>
              <a:t> αποτυχία των σχεδίων του εξαιτίας αντίδρασης των συγκλητικών και της εξαγοράς της συνείδησης του λαού – δολοφονία και μη εφαρμογή του νόμου </a:t>
            </a:r>
          </a:p>
          <a:p>
            <a:pPr marL="342900" indent="-342900">
              <a:lnSpc>
                <a:spcPct val="150000"/>
              </a:lnSpc>
            </a:pPr>
            <a:endParaRPr lang="en-US" sz="2200" dirty="0">
              <a:latin typeface="Calibri" pitchFamily="34" charset="0"/>
            </a:endParaRPr>
          </a:p>
        </p:txBody>
      </p:sp>
      <p:pic>
        <p:nvPicPr>
          <p:cNvPr id="9" name="8 - Εικόνα" descr="tiberius gracchus.jpg"/>
          <p:cNvPicPr>
            <a:picLocks noChangeAspect="1"/>
          </p:cNvPicPr>
          <p:nvPr/>
        </p:nvPicPr>
        <p:blipFill>
          <a:blip r:embed="rId2"/>
          <a:stretch>
            <a:fillRect/>
          </a:stretch>
        </p:blipFill>
        <p:spPr>
          <a:xfrm>
            <a:off x="5503219" y="1142984"/>
            <a:ext cx="2702579" cy="27146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1 - Τίτλος"/>
          <p:cNvSpPr txBox="1">
            <a:spLocks/>
          </p:cNvSpPr>
          <p:nvPr/>
        </p:nvSpPr>
        <p:spPr>
          <a:xfrm>
            <a:off x="4857752" y="214290"/>
            <a:ext cx="3857652" cy="576262"/>
          </a:xfrm>
          <a:prstGeom prst="rect">
            <a:avLst/>
          </a:prstGeom>
        </p:spPr>
        <p:txBody>
          <a:bodyPr anchor="ctr"/>
          <a:lstStyle/>
          <a:p>
            <a:pPr fontAlgn="auto">
              <a:spcBef>
                <a:spcPts val="0"/>
              </a:spcBef>
              <a:spcAft>
                <a:spcPts val="0"/>
              </a:spcAft>
              <a:defRPr/>
            </a:pPr>
            <a:r>
              <a:rPr lang="el-GR" sz="2000" i="1" dirty="0" smtClean="0">
                <a:effectLst>
                  <a:outerShdw blurRad="50000" dist="30000" dir="5400000" algn="tl" rotWithShape="0">
                    <a:srgbClr val="000000">
                      <a:alpha val="30000"/>
                    </a:srgbClr>
                  </a:outerShdw>
                </a:effectLst>
                <a:latin typeface="Calibri" pitchFamily="34" charset="0"/>
                <a:ea typeface="+mj-ea"/>
                <a:cs typeface="+mj-cs"/>
              </a:rPr>
              <a:t>Οι μεταρρυθμιστικές προσπάθειες</a:t>
            </a:r>
            <a:endParaRPr lang="el-GR" sz="2000" i="1" dirty="0">
              <a:effectLst>
                <a:outerShdw blurRad="50000" dist="30000" dir="5400000" algn="tl" rotWithShape="0">
                  <a:srgbClr val="000000">
                    <a:alpha val="30000"/>
                  </a:srgbClr>
                </a:outerShdw>
              </a:effectLst>
              <a:latin typeface="Calibri" pitchFamily="34" charset="0"/>
              <a:ea typeface="+mj-ea"/>
              <a:cs typeface="+mj-c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 TextBox"/>
          <p:cNvSpPr txBox="1"/>
          <p:nvPr/>
        </p:nvSpPr>
        <p:spPr>
          <a:xfrm>
            <a:off x="857224" y="1357298"/>
            <a:ext cx="7643866" cy="5078313"/>
          </a:xfrm>
          <a:prstGeom prst="rect">
            <a:avLst/>
          </a:prstGeom>
          <a:noFill/>
        </p:spPr>
        <p:txBody>
          <a:bodyPr wrap="square" rtlCol="0">
            <a:spAutoFit/>
          </a:bodyPr>
          <a:lstStyle/>
          <a:p>
            <a:pPr>
              <a:lnSpc>
                <a:spcPct val="150000"/>
              </a:lnSpc>
            </a:pPr>
            <a:r>
              <a:rPr lang="el-GR" b="1" dirty="0" smtClean="0">
                <a:latin typeface="Calibri" pitchFamily="34" charset="0"/>
              </a:rPr>
              <a:t>Σημείωση εκτός ύλης:</a:t>
            </a:r>
            <a:r>
              <a:rPr lang="en-US" b="1" dirty="0" smtClean="0">
                <a:latin typeface="Calibri" pitchFamily="34" charset="0"/>
              </a:rPr>
              <a:t> </a:t>
            </a:r>
            <a:r>
              <a:rPr lang="el-GR" dirty="0" smtClean="0">
                <a:latin typeface="Calibri" pitchFamily="34" charset="0"/>
              </a:rPr>
              <a:t>οι Ρωμαίοι από το 200 </a:t>
            </a:r>
            <a:r>
              <a:rPr lang="el-GR" dirty="0" err="1" smtClean="0">
                <a:latin typeface="Calibri" pitchFamily="34" charset="0"/>
              </a:rPr>
              <a:t>π.Χ.</a:t>
            </a:r>
            <a:r>
              <a:rPr lang="el-GR" dirty="0" smtClean="0">
                <a:latin typeface="Calibri" pitchFamily="34" charset="0"/>
              </a:rPr>
              <a:t> είχαν ξεκινήσει μία σειρά πολέμων με τα ελληνιστικά βασίλεια και τις συμπολιτείες, προκειμένου να αυξήσουν την επιρροή τους. Το 168 </a:t>
            </a:r>
            <a:r>
              <a:rPr lang="el-GR" dirty="0" err="1" smtClean="0">
                <a:latin typeface="Calibri" pitchFamily="34" charset="0"/>
              </a:rPr>
              <a:t>π.Χ.</a:t>
            </a:r>
            <a:r>
              <a:rPr lang="el-GR" dirty="0" smtClean="0">
                <a:latin typeface="Calibri" pitchFamily="34" charset="0"/>
              </a:rPr>
              <a:t> κατέλαβαν το βασίλειο της Μακεδονίας και το 146 </a:t>
            </a:r>
            <a:r>
              <a:rPr lang="el-GR" dirty="0" err="1" smtClean="0">
                <a:latin typeface="Calibri" pitchFamily="34" charset="0"/>
              </a:rPr>
              <a:t>π.Χ.</a:t>
            </a:r>
            <a:r>
              <a:rPr lang="el-GR" dirty="0" smtClean="0">
                <a:latin typeface="Calibri" pitchFamily="34" charset="0"/>
              </a:rPr>
              <a:t> όλη την υπόλοιπη Ελλάδα μετά την ήττα της Αχαϊκής Συμπολιτείας.  Στο μεταξύ, οι πόλεμοι μεταξύ των ελληνιστικών βασιλείων συνεχίζονταν και προκαλούσαν τη φθορά τους. Οι Ρωμαίοι είχαν αναμιχθεί διπλωματικά στις μεταξύ τους διαφορές και είχαν θέσει τους όρους τους στις αντιμαχόμενες πλευρές. Οι ελληνιστικοί βασιλείς συνειδητοποίησαν ότι έπρεπε να λαμβάνουν σοβαρά </a:t>
            </a:r>
            <a:r>
              <a:rPr lang="el-GR" dirty="0" err="1" smtClean="0">
                <a:latin typeface="Calibri" pitchFamily="34" charset="0"/>
              </a:rPr>
              <a:t>υπ’όψιν</a:t>
            </a:r>
            <a:r>
              <a:rPr lang="el-GR" dirty="0" smtClean="0">
                <a:latin typeface="Calibri" pitchFamily="34" charset="0"/>
              </a:rPr>
              <a:t> πλέον τους Ρωμαίους. Γι’ αυτό και ο βασιλιάς της Περγάμου, Άτταλος Γ΄, για να μην τεθεί θέμα διαδοχής, όρισε ως διάδοχό του με διαθήκη τη ρωμαϊκή σύγκλητο. Το 133 </a:t>
            </a:r>
            <a:r>
              <a:rPr lang="el-GR" dirty="0" err="1" smtClean="0">
                <a:latin typeface="Calibri" pitchFamily="34" charset="0"/>
              </a:rPr>
              <a:t>π.Χ.</a:t>
            </a:r>
            <a:r>
              <a:rPr lang="el-GR" dirty="0" smtClean="0">
                <a:latin typeface="Calibri" pitchFamily="34" charset="0"/>
              </a:rPr>
              <a:t> η Μικρά Ασία έγινε η ρωμαϊκή επαρχία «Ασία».</a:t>
            </a:r>
            <a:endParaRPr lang="el-GR" b="1" dirty="0">
              <a:latin typeface="Calibri" pitchFamily="34" charset="0"/>
            </a:endParaRPr>
          </a:p>
        </p:txBody>
      </p:sp>
      <p:sp>
        <p:nvSpPr>
          <p:cNvPr id="8" name="1 - Τίτλος"/>
          <p:cNvSpPr txBox="1">
            <a:spLocks/>
          </p:cNvSpPr>
          <p:nvPr/>
        </p:nvSpPr>
        <p:spPr>
          <a:xfrm>
            <a:off x="4857752" y="214290"/>
            <a:ext cx="3857652" cy="576262"/>
          </a:xfrm>
          <a:prstGeom prst="rect">
            <a:avLst/>
          </a:prstGeom>
        </p:spPr>
        <p:txBody>
          <a:bodyPr anchor="ctr"/>
          <a:lstStyle/>
          <a:p>
            <a:pPr fontAlgn="auto">
              <a:spcBef>
                <a:spcPts val="0"/>
              </a:spcBef>
              <a:spcAft>
                <a:spcPts val="0"/>
              </a:spcAft>
              <a:defRPr/>
            </a:pPr>
            <a:r>
              <a:rPr lang="el-GR" sz="2000" i="1" dirty="0" smtClean="0">
                <a:effectLst>
                  <a:outerShdw blurRad="50000" dist="30000" dir="5400000" algn="tl" rotWithShape="0">
                    <a:srgbClr val="000000">
                      <a:alpha val="30000"/>
                    </a:srgbClr>
                  </a:outerShdw>
                </a:effectLst>
                <a:latin typeface="Calibri" pitchFamily="34" charset="0"/>
                <a:ea typeface="+mj-ea"/>
                <a:cs typeface="+mj-cs"/>
              </a:rPr>
              <a:t>Οι μεταρρυθμιστικές προσπάθειες</a:t>
            </a:r>
            <a:endParaRPr lang="el-GR" sz="2000" i="1" dirty="0">
              <a:effectLst>
                <a:outerShdw blurRad="50000" dist="30000" dir="5400000" algn="tl" rotWithShape="0">
                  <a:srgbClr val="000000">
                    <a:alpha val="30000"/>
                  </a:srgbClr>
                </a:outerShdw>
              </a:effectLst>
              <a:latin typeface="Calibri" pitchFamily="34" charset="0"/>
              <a:ea typeface="+mj-ea"/>
              <a:cs typeface="+mj-cs"/>
            </a:endParaRP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Δημοτικός">
  <a:themeElements>
    <a:clrScheme name="Δημοτικός">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Δημοτικός">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Δημοτικός">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148</TotalTime>
  <Words>581</Words>
  <Application>Microsoft Office PowerPoint</Application>
  <PresentationFormat>Προβολή στην οθόνη (4:3)</PresentationFormat>
  <Paragraphs>63</Paragraphs>
  <Slides>12</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12</vt:i4>
      </vt:variant>
    </vt:vector>
  </HeadingPairs>
  <TitlesOfParts>
    <vt:vector size="13" baseType="lpstr">
      <vt:lpstr>Δημοτικός</vt:lpstr>
      <vt:lpstr>Διαφάνεια 1</vt:lpstr>
      <vt:lpstr>Ρωμαϊκό ιππικό – τάξη Ιππέων</vt:lpstr>
      <vt:lpstr>Εξελληνισμός Ρωμαίων</vt:lpstr>
      <vt:lpstr>Διαφάνεια 4</vt:lpstr>
      <vt:lpstr>Νομίσματα Ατταλιδών</vt:lpstr>
      <vt:lpstr>Βασίλειο Ατταλιδών</vt:lpstr>
      <vt:lpstr>Ρωμαϊκές αποικίες</vt:lpstr>
      <vt:lpstr>Διαφάνεια 8</vt:lpstr>
      <vt:lpstr>Διαφάνεια 9</vt:lpstr>
      <vt:lpstr>Διαφάνεια 10</vt:lpstr>
      <vt:lpstr>Διαφάνεια 11</vt:lpstr>
      <vt:lpstr>Διαφάνεια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usr</dc:creator>
  <cp:lastModifiedBy>USER1</cp:lastModifiedBy>
  <cp:revision>8</cp:revision>
  <dcterms:created xsi:type="dcterms:W3CDTF">2014-11-19T14:32:14Z</dcterms:created>
  <dcterms:modified xsi:type="dcterms:W3CDTF">2024-04-09T08:22:35Z</dcterms:modified>
</cp:coreProperties>
</file>