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6" r:id="rId2"/>
    <p:sldId id="284" r:id="rId3"/>
    <p:sldId id="287" r:id="rId4"/>
    <p:sldId id="275" r:id="rId5"/>
    <p:sldId id="295" r:id="rId6"/>
    <p:sldId id="285" r:id="rId7"/>
    <p:sldId id="286" r:id="rId8"/>
    <p:sldId id="274" r:id="rId9"/>
    <p:sldId id="279" r:id="rId10"/>
    <p:sldId id="288" r:id="rId11"/>
    <p:sldId id="280" r:id="rId12"/>
    <p:sldId id="289" r:id="rId13"/>
    <p:sldId id="276" r:id="rId14"/>
    <p:sldId id="277" r:id="rId15"/>
    <p:sldId id="278" r:id="rId16"/>
    <p:sldId id="281" r:id="rId17"/>
    <p:sldId id="282" r:id="rId18"/>
    <p:sldId id="260" r:id="rId19"/>
    <p:sldId id="259" r:id="rId20"/>
    <p:sldId id="261" r:id="rId21"/>
    <p:sldId id="258" r:id="rId22"/>
    <p:sldId id="262" r:id="rId23"/>
    <p:sldId id="263" r:id="rId24"/>
    <p:sldId id="264" r:id="rId25"/>
    <p:sldId id="265" r:id="rId26"/>
    <p:sldId id="266" r:id="rId27"/>
    <p:sldId id="296" r:id="rId28"/>
    <p:sldId id="267" r:id="rId29"/>
    <p:sldId id="268" r:id="rId30"/>
    <p:sldId id="269" r:id="rId31"/>
    <p:sldId id="291" r:id="rId32"/>
    <p:sldId id="292" r:id="rId33"/>
    <p:sldId id="294" r:id="rId34"/>
    <p:sldId id="270" r:id="rId35"/>
    <p:sldId id="298" r:id="rId36"/>
    <p:sldId id="271" r:id="rId37"/>
    <p:sldId id="272" r:id="rId38"/>
    <p:sldId id="299" r:id="rId39"/>
    <p:sldId id="293" r:id="rId40"/>
    <p:sldId id="290" r:id="rId41"/>
    <p:sldId id="297" r:id="rId42"/>
  </p:sldIdLst>
  <p:sldSz cx="9144000" cy="6858000" type="screen4x3"/>
  <p:notesSz cx="7104063" cy="102346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3" d="100"/>
          <a:sy n="73" d="100"/>
        </p:scale>
        <p:origin x="-12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l-GR"/>
          </a:p>
        </p:txBody>
      </p:sp>
      <p:sp>
        <p:nvSpPr>
          <p:cNvPr id="3" name="2 - Θέση ημερομηνίας"/>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F9BE8D54-CC6F-4353-BD7D-197B549C6C9A}" type="datetimeFigureOut">
              <a:rPr lang="el-GR" smtClean="0"/>
              <a:pPr/>
              <a:t>25/11/2022</a:t>
            </a:fld>
            <a:endParaRPr lang="el-GR"/>
          </a:p>
        </p:txBody>
      </p:sp>
      <p:sp>
        <p:nvSpPr>
          <p:cNvPr id="4" name="3 - Θέση εικόνας διαφάνειας"/>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l-GR"/>
          </a:p>
        </p:txBody>
      </p:sp>
      <p:sp>
        <p:nvSpPr>
          <p:cNvPr id="5" name="4 - Θέση σημειώσεων"/>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l-GR"/>
          </a:p>
        </p:txBody>
      </p:sp>
      <p:sp>
        <p:nvSpPr>
          <p:cNvPr id="7" name="6 - Θέση αριθμού διαφάνειας"/>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8C5BA128-238B-42C7-AF1D-26013BD789D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8D907EEA-0629-4A83-BA0C-20040990272C}" type="datetimeFigureOut">
              <a:rPr lang="el-GR" smtClean="0"/>
              <a:pPr/>
              <a:t>25/11/2022</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342E20C-F3E6-499F-AFB3-2507878352E9}" type="slidenum">
              <a:rPr lang="el-GR" smtClean="0"/>
              <a:pPr/>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D907EEA-0629-4A83-BA0C-20040990272C}" type="datetimeFigureOut">
              <a:rPr lang="el-GR" smtClean="0"/>
              <a:pPr/>
              <a:t>25/11/2022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342E20C-F3E6-499F-AFB3-2507878352E9}"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1342E20C-F3E6-499F-AFB3-2507878352E9}" type="slidenum">
              <a:rPr lang="el-GR" smtClean="0"/>
              <a:pPr/>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D907EEA-0629-4A83-BA0C-20040990272C}" type="datetimeFigureOut">
              <a:rPr lang="el-GR" smtClean="0"/>
              <a:pPr/>
              <a:t>25/11/2022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8D907EEA-0629-4A83-BA0C-20040990272C}" type="datetimeFigureOut">
              <a:rPr lang="el-GR" smtClean="0"/>
              <a:pPr/>
              <a:t>25/11/2022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1342E20C-F3E6-499F-AFB3-2507878352E9}" type="slidenum">
              <a:rPr lang="el-GR" smtClean="0"/>
              <a:pPr/>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8D907EEA-0629-4A83-BA0C-20040990272C}" type="datetimeFigureOut">
              <a:rPr lang="el-GR" smtClean="0"/>
              <a:pPr/>
              <a:t>25/11/2022</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342E20C-F3E6-499F-AFB3-2507878352E9}" type="slidenum">
              <a:rPr lang="el-GR" smtClean="0"/>
              <a:pPr/>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8D907EEA-0629-4A83-BA0C-20040990272C}" type="datetimeFigureOut">
              <a:rPr lang="el-GR" smtClean="0"/>
              <a:pPr/>
              <a:t>25/11/2022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342E20C-F3E6-499F-AFB3-2507878352E9}" type="slidenum">
              <a:rPr lang="el-GR" smtClean="0"/>
              <a:pPr/>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8D907EEA-0629-4A83-BA0C-20040990272C}" type="datetimeFigureOut">
              <a:rPr lang="el-GR" smtClean="0"/>
              <a:pPr/>
              <a:t>25/11/2022</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1342E20C-F3E6-499F-AFB3-2507878352E9}" type="slidenum">
              <a:rPr lang="el-GR" smtClean="0"/>
              <a:pPr/>
              <a:t>‹#›</a:t>
            </a:fld>
            <a:endParaRPr lang="el-GR"/>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8D907EEA-0629-4A83-BA0C-20040990272C}" type="datetimeFigureOut">
              <a:rPr lang="el-GR" smtClean="0"/>
              <a:pPr/>
              <a:t>25/11/2022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1342E20C-F3E6-499F-AFB3-2507878352E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8D907EEA-0629-4A83-BA0C-20040990272C}" type="datetimeFigureOut">
              <a:rPr lang="el-GR" smtClean="0"/>
              <a:pPr/>
              <a:t>25/11/2022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1342E20C-F3E6-499F-AFB3-2507878352E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342E20C-F3E6-499F-AFB3-2507878352E9}" type="slidenum">
              <a:rPr lang="el-GR" smtClean="0"/>
              <a:pPr/>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8D907EEA-0629-4A83-BA0C-20040990272C}" type="datetimeFigureOut">
              <a:rPr lang="el-GR" smtClean="0"/>
              <a:pPr/>
              <a:t>25/11/2022</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1342E20C-F3E6-499F-AFB3-2507878352E9}" type="slidenum">
              <a:rPr lang="el-GR" smtClean="0"/>
              <a:pPr/>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8D907EEA-0629-4A83-BA0C-20040990272C}" type="datetimeFigureOut">
              <a:rPr lang="el-GR" smtClean="0"/>
              <a:pPr/>
              <a:t>25/11/2022</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D907EEA-0629-4A83-BA0C-20040990272C}" type="datetimeFigureOut">
              <a:rPr lang="el-GR" smtClean="0"/>
              <a:pPr/>
              <a:t>25/11/2022</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342E20C-F3E6-499F-AFB3-2507878352E9}" type="slidenum">
              <a:rPr lang="el-GR" smtClean="0"/>
              <a:pPr/>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r>
              <a:rPr lang="el-GR" dirty="0" smtClean="0"/>
              <a:t>ΔΙΔΑΣΚΩΝ</a:t>
            </a:r>
          </a:p>
          <a:p>
            <a:endParaRPr lang="el-GR" dirty="0" smtClean="0"/>
          </a:p>
          <a:p>
            <a:r>
              <a:rPr lang="el-GR" dirty="0" smtClean="0"/>
              <a:t>ΑΝΤΩΝΙΟΣ Σ. ΚΑΠΩΝΗΣ</a:t>
            </a:r>
            <a:endParaRPr lang="el-GR" dirty="0"/>
          </a:p>
        </p:txBody>
      </p:sp>
      <p:sp>
        <p:nvSpPr>
          <p:cNvPr id="2" name="1 - Τίτλος"/>
          <p:cNvSpPr>
            <a:spLocks noGrp="1"/>
          </p:cNvSpPr>
          <p:nvPr>
            <p:ph type="ctrTitle"/>
          </p:nvPr>
        </p:nvSpPr>
        <p:spPr/>
        <p:txBody>
          <a:bodyPr>
            <a:normAutofit/>
          </a:bodyPr>
          <a:lstStyle/>
          <a:p>
            <a:r>
              <a:rPr lang="el-GR" dirty="0" smtClean="0"/>
              <a:t>ΟΜΗΡΙΚΗ ΕΠΟΧΗ</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Υπότιτλος"/>
          <p:cNvSpPr txBox="1">
            <a:spLocks/>
          </p:cNvSpPr>
          <p:nvPr/>
        </p:nvSpPr>
        <p:spPr>
          <a:xfrm>
            <a:off x="428596" y="571480"/>
            <a:ext cx="7858180" cy="5786478"/>
          </a:xfrm>
          <a:prstGeom prst="rect">
            <a:avLst/>
          </a:prstGeom>
        </p:spPr>
        <p:txBody>
          <a:bodyPr vert="horz">
            <a:normAutofit lnSpcReduction="10000"/>
          </a:bodyPr>
          <a:lstStyle/>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kumimoji="0" lang="el-GR" sz="2600" b="1" i="0" u="none" strike="noStrike" kern="1200" cap="none" spc="0" normalizeH="0" baseline="0" noProof="0" dirty="0" smtClean="0">
                <a:ln>
                  <a:noFill/>
                </a:ln>
                <a:solidFill>
                  <a:srgbClr val="002060"/>
                </a:solidFill>
                <a:effectLst/>
                <a:uLnTx/>
                <a:uFillTx/>
                <a:latin typeface="Calibri" pitchFamily="34" charset="0"/>
                <a:ea typeface="+mn-ea"/>
                <a:cs typeface="+mn-cs"/>
              </a:rPr>
              <a:t>Η γένεση της πόλης-κράτους</a:t>
            </a:r>
            <a:r>
              <a:rPr kumimoji="0" lang="el-GR" sz="2600" b="1" i="0" u="none" strike="noStrike" kern="1200" cap="none" spc="0" normalizeH="0" noProof="0" dirty="0" smtClean="0">
                <a:ln>
                  <a:noFill/>
                </a:ln>
                <a:solidFill>
                  <a:srgbClr val="002060"/>
                </a:solidFill>
                <a:effectLst/>
                <a:uLnTx/>
                <a:uFillTx/>
                <a:latin typeface="Calibri" pitchFamily="34" charset="0"/>
                <a:ea typeface="+mn-ea"/>
                <a:cs typeface="+mn-cs"/>
              </a:rPr>
              <a:t> στη Μ. Ασία </a:t>
            </a: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lang="el-GR" sz="2000" noProof="0" dirty="0" smtClean="0">
                <a:solidFill>
                  <a:srgbClr val="002060"/>
                </a:solidFill>
                <a:latin typeface="Calibri" pitchFamily="34" charset="0"/>
              </a:rPr>
              <a:t>(στο εγχειρίδιο </a:t>
            </a:r>
            <a:r>
              <a:rPr lang="el-GR" sz="2000" i="1" noProof="0" dirty="0" smtClean="0">
                <a:solidFill>
                  <a:srgbClr val="002060"/>
                </a:solidFill>
                <a:latin typeface="Calibri" pitchFamily="34" charset="0"/>
              </a:rPr>
              <a:t>Η οικονομική και κοινωνική οργάνωση, </a:t>
            </a:r>
            <a:r>
              <a:rPr lang="el-GR" sz="2000" noProof="0" dirty="0" smtClean="0">
                <a:solidFill>
                  <a:srgbClr val="002060"/>
                </a:solidFill>
                <a:latin typeface="Calibri" pitchFamily="34" charset="0"/>
              </a:rPr>
              <a:t>σ. 86)</a:t>
            </a:r>
            <a:endParaRPr kumimoji="0" lang="el-GR" sz="2600" b="1" i="0" u="none" strike="noStrike" kern="1200" cap="none" spc="0" normalizeH="0" baseline="0" noProof="0" dirty="0" smtClean="0">
              <a:ln>
                <a:noFill/>
              </a:ln>
              <a:solidFill>
                <a:srgbClr val="002060"/>
              </a:solidFill>
              <a:effectLst/>
              <a:uLnTx/>
              <a:uFillTx/>
              <a:latin typeface="Calibri" pitchFamily="34" charset="0"/>
              <a:ea typeface="+mn-ea"/>
              <a:cs typeface="+mn-cs"/>
            </a:endParaRPr>
          </a:p>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pitchFamily="2" charset="2"/>
              <a:buChar char="Ø"/>
              <a:tabLst/>
              <a:defRPr/>
            </a:pPr>
            <a:r>
              <a:rPr kumimoji="0" lang="el-GR" sz="2000" b="0" i="0" u="none" strike="noStrike" kern="1200" cap="none" spc="0" normalizeH="0" baseline="0" noProof="0" dirty="0" smtClean="0">
                <a:ln>
                  <a:noFill/>
                </a:ln>
                <a:effectLst/>
                <a:uLnTx/>
                <a:uFillTx/>
                <a:latin typeface="Calibri" pitchFamily="34" charset="0"/>
                <a:ea typeface="+mn-ea"/>
                <a:cs typeface="+mn-cs"/>
              </a:rPr>
              <a:t> </a:t>
            </a:r>
            <a:r>
              <a:rPr lang="el-GR" sz="2000" dirty="0" smtClean="0">
                <a:latin typeface="Calibri" pitchFamily="34" charset="0"/>
              </a:rPr>
              <a:t>σταδιακή εξέλιξη των ομηρικών κοινοτήτων σε πόλεις-κράτη</a:t>
            </a:r>
          </a:p>
          <a:p>
            <a:pPr marL="731520" lvl="1" indent="-274320">
              <a:lnSpc>
                <a:spcPct val="150000"/>
              </a:lnSpc>
              <a:spcBef>
                <a:spcPts val="600"/>
              </a:spcBef>
              <a:buClr>
                <a:schemeClr val="accent1"/>
              </a:buClr>
              <a:buSzPct val="70000"/>
              <a:buFont typeface="Wingdings" pitchFamily="2" charset="2"/>
              <a:buChar char="Ø"/>
              <a:defRPr/>
            </a:pPr>
            <a:r>
              <a:rPr kumimoji="0" lang="el-GR" sz="2000" b="0" i="0" u="none" strike="noStrike" kern="1200" cap="none" spc="0" normalizeH="0" noProof="0" dirty="0" smtClean="0">
                <a:ln>
                  <a:noFill/>
                </a:ln>
                <a:solidFill>
                  <a:schemeClr val="tx1"/>
                </a:solidFill>
                <a:effectLst/>
                <a:uLnTx/>
                <a:uFillTx/>
                <a:latin typeface="Calibri" pitchFamily="34" charset="0"/>
                <a:ea typeface="+mn-ea"/>
                <a:cs typeface="+mn-cs"/>
              </a:rPr>
              <a:t> κατά τη μετανάστευση τμήματα ελληνικών φύλων αυτονομούνται</a:t>
            </a:r>
          </a:p>
          <a:p>
            <a:pPr marL="731520" lvl="1" indent="-274320">
              <a:lnSpc>
                <a:spcPct val="150000"/>
              </a:lnSpc>
              <a:spcBef>
                <a:spcPts val="600"/>
              </a:spcBef>
              <a:buClr>
                <a:schemeClr val="accent1"/>
              </a:buClr>
              <a:buSzPct val="70000"/>
              <a:buFont typeface="Wingdings" pitchFamily="2" charset="2"/>
              <a:buChar char="Ø"/>
              <a:defRPr/>
            </a:pPr>
            <a:r>
              <a:rPr lang="el-GR" sz="2000" baseline="0" dirty="0" smtClean="0">
                <a:latin typeface="Calibri" pitchFamily="34" charset="0"/>
              </a:rPr>
              <a:t>στη</a:t>
            </a:r>
            <a:r>
              <a:rPr lang="el-GR" sz="2000" dirty="0" smtClean="0">
                <a:latin typeface="Calibri" pitchFamily="34" charset="0"/>
              </a:rPr>
              <a:t> συνέχεια εγκαθίστανται  μόνιμα σε πόλεις της Μ. Ασίας</a:t>
            </a:r>
          </a:p>
          <a:p>
            <a:pPr marL="731520" lvl="1" indent="-274320">
              <a:lnSpc>
                <a:spcPct val="150000"/>
              </a:lnSpc>
              <a:spcBef>
                <a:spcPts val="600"/>
              </a:spcBef>
              <a:buClr>
                <a:schemeClr val="accent1"/>
              </a:buClr>
              <a:buSzPct val="70000"/>
              <a:buFont typeface="Wingdings" pitchFamily="2" charset="2"/>
              <a:buChar char="Ø"/>
              <a:defRPr/>
            </a:pPr>
            <a:r>
              <a:rPr lang="el-GR" sz="2000" dirty="0" smtClean="0">
                <a:latin typeface="Calibri" pitchFamily="34" charset="0"/>
              </a:rPr>
              <a:t>πιθανή ανάμιξη με άλλα ελληνικά φύλα</a:t>
            </a:r>
          </a:p>
          <a:p>
            <a:pPr marL="731520" lvl="1" indent="-274320">
              <a:lnSpc>
                <a:spcPct val="150000"/>
              </a:lnSpc>
              <a:spcBef>
                <a:spcPts val="600"/>
              </a:spcBef>
              <a:buClr>
                <a:schemeClr val="accent1"/>
              </a:buClr>
              <a:buSzPct val="70000"/>
              <a:buFont typeface="Wingdings" pitchFamily="2" charset="2"/>
              <a:buChar char="Ø"/>
              <a:defRPr/>
            </a:pPr>
            <a:r>
              <a:rPr kumimoji="0" lang="el-GR" sz="2000" b="0" i="0" u="none" strike="noStrike" kern="1200" cap="none" spc="0" normalizeH="0" noProof="0" dirty="0" smtClean="0">
                <a:ln>
                  <a:noFill/>
                </a:ln>
                <a:solidFill>
                  <a:schemeClr val="tx1"/>
                </a:solidFill>
                <a:effectLst/>
                <a:uLnTx/>
                <a:uFillTx/>
                <a:latin typeface="Calibri" pitchFamily="34" charset="0"/>
                <a:ea typeface="+mn-ea"/>
                <a:cs typeface="+mn-cs"/>
              </a:rPr>
              <a:t> δημιουργούν πόλεις-κράτη εξαιτίας:</a:t>
            </a:r>
          </a:p>
          <a:p>
            <a:pPr marL="1188720" lvl="2" indent="-274320">
              <a:lnSpc>
                <a:spcPct val="150000"/>
              </a:lnSpc>
              <a:spcBef>
                <a:spcPts val="600"/>
              </a:spcBef>
              <a:buClr>
                <a:schemeClr val="accent1"/>
              </a:buClr>
              <a:buSzPct val="70000"/>
              <a:defRPr/>
            </a:pPr>
            <a:r>
              <a:rPr lang="el-GR" sz="2000" noProof="0" dirty="0" smtClean="0">
                <a:latin typeface="Calibri" pitchFamily="34" charset="0"/>
              </a:rPr>
              <a:t>α. της φυλετικής αυτονόμησης</a:t>
            </a:r>
          </a:p>
          <a:p>
            <a:pPr marL="1188720" lvl="2" indent="-274320">
              <a:lnSpc>
                <a:spcPct val="150000"/>
              </a:lnSpc>
              <a:spcBef>
                <a:spcPts val="600"/>
              </a:spcBef>
              <a:buClr>
                <a:schemeClr val="accent1"/>
              </a:buClr>
              <a:buSzPct val="70000"/>
              <a:defRPr/>
            </a:pPr>
            <a:r>
              <a:rPr lang="el-GR" sz="2000" dirty="0" smtClean="0">
                <a:latin typeface="Calibri" pitchFamily="34" charset="0"/>
              </a:rPr>
              <a:t>β. της μόνιμης εγκατάστασης σε πόλη</a:t>
            </a:r>
          </a:p>
          <a:p>
            <a:pPr marL="1188720" lvl="2" indent="-274320">
              <a:lnSpc>
                <a:spcPct val="150000"/>
              </a:lnSpc>
              <a:spcBef>
                <a:spcPts val="600"/>
              </a:spcBef>
              <a:buClr>
                <a:schemeClr val="accent1"/>
              </a:buClr>
              <a:buSzPct val="70000"/>
              <a:defRPr/>
            </a:pPr>
            <a:r>
              <a:rPr lang="el-GR" sz="2000" noProof="0" dirty="0" smtClean="0">
                <a:latin typeface="Calibri" pitchFamily="34" charset="0"/>
              </a:rPr>
              <a:t>γ. της χωροταξικής οργάνωσης (</a:t>
            </a:r>
            <a:r>
              <a:rPr lang="el-GR" sz="2000" noProof="0" dirty="0" err="1" smtClean="0">
                <a:latin typeface="Calibri" pitchFamily="34" charset="0"/>
              </a:rPr>
              <a:t>τειχισμός</a:t>
            </a:r>
            <a:r>
              <a:rPr lang="el-GR" sz="2000" noProof="0" dirty="0" smtClean="0">
                <a:latin typeface="Calibri" pitchFamily="34" charset="0"/>
              </a:rPr>
              <a:t> πόλης)</a:t>
            </a:r>
          </a:p>
          <a:p>
            <a:pPr marL="1188720" lvl="2" indent="-274320">
              <a:lnSpc>
                <a:spcPct val="150000"/>
              </a:lnSpc>
              <a:spcBef>
                <a:spcPts val="600"/>
              </a:spcBef>
              <a:buClr>
                <a:schemeClr val="accent1"/>
              </a:buClr>
              <a:buSzPct val="70000"/>
              <a:defRPr/>
            </a:pPr>
            <a:r>
              <a:rPr lang="el-GR" sz="2000" dirty="0" smtClean="0">
                <a:latin typeface="Calibri" pitchFamily="34" charset="0"/>
              </a:rPr>
              <a:t>δ. τοπικών λατρειών (θεοί προστάτες πόλης)</a:t>
            </a:r>
            <a:endParaRPr lang="el-GR" sz="2000" noProof="0" dirty="0" smtClean="0">
              <a:latin typeface="Calibri" pitchFamily="34" charset="0"/>
            </a:endParaRPr>
          </a:p>
          <a:p>
            <a:pPr marL="1188720" lvl="2" indent="-274320">
              <a:lnSpc>
                <a:spcPct val="150000"/>
              </a:lnSpc>
              <a:spcBef>
                <a:spcPts val="600"/>
              </a:spcBef>
              <a:buClr>
                <a:schemeClr val="accent1"/>
              </a:buClr>
              <a:buSzPct val="70000"/>
              <a:defRPr/>
            </a:pPr>
            <a:endPar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Διμήνι.jpg"/>
          <p:cNvPicPr>
            <a:picLocks noChangeAspect="1"/>
          </p:cNvPicPr>
          <p:nvPr/>
        </p:nvPicPr>
        <p:blipFill>
          <a:blip r:embed="rId2" cstate="print"/>
          <a:stretch>
            <a:fillRect/>
          </a:stretch>
        </p:blipFill>
        <p:spPr>
          <a:xfrm>
            <a:off x="1142976" y="1285860"/>
            <a:ext cx="6816664" cy="4392488"/>
          </a:xfrm>
          <a:prstGeom prst="rect">
            <a:avLst/>
          </a:prstGeom>
          <a:ln>
            <a:noFill/>
          </a:ln>
          <a:effectLst>
            <a:softEdge rad="112500"/>
          </a:effectLst>
        </p:spPr>
      </p:pic>
      <p:sp>
        <p:nvSpPr>
          <p:cNvPr id="7" name="6 - TextBox"/>
          <p:cNvSpPr txBox="1"/>
          <p:nvPr/>
        </p:nvSpPr>
        <p:spPr>
          <a:xfrm>
            <a:off x="1357290" y="5643578"/>
            <a:ext cx="6624736" cy="646331"/>
          </a:xfrm>
          <a:prstGeom prst="rect">
            <a:avLst/>
          </a:prstGeom>
          <a:noFill/>
        </p:spPr>
        <p:txBody>
          <a:bodyPr wrap="square" rtlCol="0">
            <a:spAutoFit/>
          </a:bodyPr>
          <a:lstStyle/>
          <a:p>
            <a:pPr algn="ctr"/>
            <a:r>
              <a:rPr lang="el-GR" dirty="0" smtClean="0">
                <a:latin typeface="Calibri" pitchFamily="34" charset="0"/>
              </a:rPr>
              <a:t>Νεολιθικός οικισμός του Σέσκλου: </a:t>
            </a:r>
          </a:p>
          <a:p>
            <a:pPr algn="ctr"/>
            <a:r>
              <a:rPr lang="el-GR" dirty="0" smtClean="0">
                <a:latin typeface="Calibri" pitchFamily="34" charset="0"/>
              </a:rPr>
              <a:t>δείχνει πώς ήταν οργανωμένος ένας φυλετικός οικισμός</a:t>
            </a:r>
            <a:endParaRPr lang="el-GR" dirty="0">
              <a:latin typeface="Calibri" pitchFamily="34" charset="0"/>
            </a:endParaRPr>
          </a:p>
        </p:txBody>
      </p:sp>
      <p:sp>
        <p:nvSpPr>
          <p:cNvPr id="9" name="1 - Τίτλος"/>
          <p:cNvSpPr txBox="1">
            <a:spLocks/>
          </p:cNvSpPr>
          <p:nvPr/>
        </p:nvSpPr>
        <p:spPr>
          <a:xfrm>
            <a:off x="6695728" y="188640"/>
            <a:ext cx="2052736" cy="576064"/>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1"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rPr>
              <a:t>Ομηρική εποχή</a:t>
            </a:r>
            <a:endParaRPr kumimoji="0" lang="el-GR" sz="2000" b="0" i="1"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Οικίες και ιερά</a:t>
            </a:r>
            <a:endParaRPr lang="el-GR" dirty="0"/>
          </a:p>
        </p:txBody>
      </p:sp>
      <p:pic>
        <p:nvPicPr>
          <p:cNvPr id="4" name="3 - Θέση περιεχομένου" descr="9644.480.jpg"/>
          <p:cNvPicPr>
            <a:picLocks noGrp="1" noChangeAspect="1"/>
          </p:cNvPicPr>
          <p:nvPr>
            <p:ph sz="quarter" idx="1"/>
          </p:nvPr>
        </p:nvPicPr>
        <p:blipFill>
          <a:blip r:embed="rId2" cstate="print"/>
          <a:stretch>
            <a:fillRect/>
          </a:stretch>
        </p:blipFill>
        <p:spPr>
          <a:xfrm>
            <a:off x="539552" y="1700808"/>
            <a:ext cx="4104456" cy="4104456"/>
          </a:xfrm>
        </p:spPr>
      </p:pic>
      <p:pic>
        <p:nvPicPr>
          <p:cNvPr id="6" name="5 - Εικόνα" descr="unnamed (3).jpg"/>
          <p:cNvPicPr>
            <a:picLocks noChangeAspect="1"/>
          </p:cNvPicPr>
          <p:nvPr/>
        </p:nvPicPr>
        <p:blipFill>
          <a:blip r:embed="rId3" cstate="print"/>
          <a:stretch>
            <a:fillRect/>
          </a:stretch>
        </p:blipFill>
        <p:spPr>
          <a:xfrm>
            <a:off x="5076056" y="1412776"/>
            <a:ext cx="3514725" cy="4876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Υπότιτλος"/>
          <p:cNvSpPr txBox="1">
            <a:spLocks/>
          </p:cNvSpPr>
          <p:nvPr/>
        </p:nvSpPr>
        <p:spPr>
          <a:xfrm>
            <a:off x="500034" y="500042"/>
            <a:ext cx="7572428" cy="5857916"/>
          </a:xfrm>
          <a:prstGeom prst="rect">
            <a:avLst/>
          </a:prstGeom>
        </p:spPr>
        <p:txBody>
          <a:bodyPr vert="horz">
            <a:normAutofit fontScale="92500"/>
          </a:bodyPr>
          <a:lstStyle/>
          <a:p>
            <a:pPr marL="640080" marR="0" lvl="1" indent="-274320" algn="l" defTabSz="914400" rtl="0" eaLnBrk="1" fontAlgn="auto" latinLnBrk="0" hangingPunct="1">
              <a:lnSpc>
                <a:spcPct val="100000"/>
              </a:lnSpc>
              <a:spcBef>
                <a:spcPct val="20000"/>
              </a:spcBef>
              <a:spcAft>
                <a:spcPts val="0"/>
              </a:spcAft>
              <a:buClr>
                <a:schemeClr val="accent1"/>
              </a:buClr>
              <a:buSzPct val="80000"/>
              <a:tabLst/>
              <a:defRPr/>
            </a:pPr>
            <a:r>
              <a:rPr lang="el-GR" sz="2400" b="1" noProof="0" dirty="0" smtClean="0">
                <a:latin typeface="Calibri" pitchFamily="34" charset="0"/>
              </a:rPr>
              <a:t>Η οικονομία</a:t>
            </a:r>
          </a:p>
          <a:p>
            <a:pPr marL="640080" marR="0" lvl="1" indent="-274320" algn="l" defTabSz="914400" rtl="0" eaLnBrk="1" fontAlgn="auto" latinLnBrk="0" hangingPunct="1">
              <a:lnSpc>
                <a:spcPct val="100000"/>
              </a:lnSpc>
              <a:spcBef>
                <a:spcPct val="20000"/>
              </a:spcBef>
              <a:spcAft>
                <a:spcPts val="0"/>
              </a:spcAft>
              <a:buClr>
                <a:schemeClr val="accent1"/>
              </a:buClr>
              <a:buSzPct val="80000"/>
              <a:tabLst/>
              <a:defRPr/>
            </a:pPr>
            <a:endParaRPr lang="el-GR" sz="2400" b="1" noProof="0"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buFont typeface="Wingdings" pitchFamily="2" charset="2"/>
              <a:buChar char="Ø"/>
              <a:tabLst/>
              <a:defRPr/>
            </a:pPr>
            <a:r>
              <a:rPr kumimoji="0" lang="el-GR" sz="2200" i="0" u="none" strike="noStrike" kern="1200" cap="none" spc="0" normalizeH="0" baseline="0" noProof="0" dirty="0" smtClean="0">
                <a:ln>
                  <a:noFill/>
                </a:ln>
                <a:solidFill>
                  <a:schemeClr val="tx1"/>
                </a:solidFill>
                <a:effectLst/>
                <a:uLnTx/>
                <a:uFillTx/>
                <a:latin typeface="Calibri" pitchFamily="34" charset="0"/>
                <a:ea typeface="+mn-ea"/>
                <a:cs typeface="+mn-cs"/>
              </a:rPr>
              <a:t>συγκρότηση</a:t>
            </a:r>
            <a:r>
              <a:rPr kumimoji="0" lang="el-GR" sz="2200" i="0" u="none" strike="noStrike" kern="1200" cap="none" spc="0" normalizeH="0" noProof="0" dirty="0" smtClean="0">
                <a:ln>
                  <a:noFill/>
                </a:ln>
                <a:solidFill>
                  <a:schemeClr val="tx1"/>
                </a:solidFill>
                <a:effectLst/>
                <a:uLnTx/>
                <a:uFillTx/>
                <a:latin typeface="Calibri" pitchFamily="34" charset="0"/>
                <a:ea typeface="+mn-ea"/>
                <a:cs typeface="+mn-cs"/>
              </a:rPr>
              <a:t> </a:t>
            </a:r>
            <a:r>
              <a:rPr kumimoji="0" lang="el-GR" sz="2200" b="1" u="none" strike="noStrike" kern="1200" cap="none" spc="0" normalizeH="0" noProof="0" dirty="0" smtClean="0">
                <a:ln>
                  <a:noFill/>
                </a:ln>
                <a:solidFill>
                  <a:srgbClr val="002060"/>
                </a:solidFill>
                <a:effectLst/>
                <a:uLnTx/>
                <a:uFillTx/>
                <a:latin typeface="Calibri" pitchFamily="34" charset="0"/>
                <a:ea typeface="+mn-ea"/>
                <a:cs typeface="+mn-cs"/>
              </a:rPr>
              <a:t>οίκου</a:t>
            </a:r>
            <a:r>
              <a:rPr kumimoji="0" lang="el-GR" sz="2400" u="none" strike="noStrike" kern="1200" cap="none" spc="0" normalizeH="0" noProof="0" dirty="0" smtClean="0">
                <a:ln>
                  <a:noFill/>
                </a:ln>
                <a:solidFill>
                  <a:schemeClr val="tx1"/>
                </a:solidFill>
                <a:effectLst/>
                <a:uLnTx/>
                <a:uFillTx/>
                <a:latin typeface="Calibri" pitchFamily="34" charset="0"/>
                <a:ea typeface="+mn-ea"/>
                <a:cs typeface="+mn-cs"/>
              </a:rPr>
              <a:t>: </a:t>
            </a:r>
          </a:p>
          <a:p>
            <a:pPr marL="1097280" lvl="2" indent="-274320">
              <a:lnSpc>
                <a:spcPct val="150000"/>
              </a:lnSpc>
              <a:spcBef>
                <a:spcPct val="20000"/>
              </a:spcBef>
              <a:buClr>
                <a:schemeClr val="accent1"/>
              </a:buClr>
              <a:buSzPct val="80000"/>
              <a:buFont typeface="Wingdings" pitchFamily="2" charset="2"/>
              <a:buChar char="Ø"/>
              <a:defRPr/>
            </a:pPr>
            <a:r>
              <a:rPr lang="el-GR" sz="2000" dirty="0" smtClean="0">
                <a:latin typeface="Calibri" pitchFamily="34" charset="0"/>
              </a:rPr>
              <a:t>μορφή κλειστής αγροτικής οικονομίας</a:t>
            </a:r>
          </a:p>
          <a:p>
            <a:pPr marL="1097280" lvl="2" indent="-274320">
              <a:lnSpc>
                <a:spcPct val="150000"/>
              </a:lnSpc>
              <a:spcBef>
                <a:spcPct val="20000"/>
              </a:spcBef>
              <a:buClr>
                <a:schemeClr val="accent1"/>
              </a:buClr>
              <a:buSzPct val="80000"/>
              <a:buFont typeface="Wingdings" pitchFamily="2" charset="2"/>
              <a:buChar char="Ø"/>
              <a:defRPr/>
            </a:pPr>
            <a:r>
              <a:rPr kumimoji="0" lang="el-GR" sz="2000" u="none" strike="noStrike" kern="1200" cap="none" spc="0" normalizeH="0" noProof="0" dirty="0" smtClean="0">
                <a:ln>
                  <a:noFill/>
                </a:ln>
                <a:solidFill>
                  <a:schemeClr val="tx1"/>
                </a:solidFill>
                <a:effectLst/>
                <a:uLnTx/>
                <a:uFillTx/>
                <a:latin typeface="Calibri" pitchFamily="34" charset="0"/>
                <a:ea typeface="+mn-ea"/>
                <a:cs typeface="+mn-cs"/>
              </a:rPr>
              <a:t> μέλη οικογένειας και εξαρτημένα (ελεύθεροι και δούλοι)</a:t>
            </a:r>
          </a:p>
          <a:p>
            <a:pPr marL="1097280" lvl="2" indent="-274320">
              <a:lnSpc>
                <a:spcPct val="150000"/>
              </a:lnSpc>
              <a:spcBef>
                <a:spcPct val="20000"/>
              </a:spcBef>
              <a:buClr>
                <a:schemeClr val="accent1"/>
              </a:buClr>
              <a:buSzPct val="80000"/>
              <a:buFont typeface="Wingdings" pitchFamily="2" charset="2"/>
              <a:buChar char="Ø"/>
              <a:defRPr/>
            </a:pPr>
            <a:r>
              <a:rPr lang="el-GR" sz="2000" i="0" dirty="0" smtClean="0">
                <a:latin typeface="Calibri" pitchFamily="34" charset="0"/>
              </a:rPr>
              <a:t> παραγωγή και κατανάλωση αγροτικών -κτηνοτροφικ</a:t>
            </a:r>
            <a:r>
              <a:rPr lang="el-GR" sz="2000" dirty="0" smtClean="0">
                <a:latin typeface="Calibri" pitchFamily="34" charset="0"/>
              </a:rPr>
              <a:t>ών προϊόντων και απουσία βιοτεχνικής ανάπτυξης</a:t>
            </a:r>
          </a:p>
          <a:p>
            <a:pPr marL="1097280" lvl="2" indent="-274320">
              <a:lnSpc>
                <a:spcPct val="150000"/>
              </a:lnSpc>
              <a:spcBef>
                <a:spcPct val="20000"/>
              </a:spcBef>
              <a:buClr>
                <a:schemeClr val="accent1"/>
              </a:buClr>
              <a:buSzPct val="80000"/>
              <a:buFont typeface="Wingdings" pitchFamily="2" charset="2"/>
              <a:buChar char="Ø"/>
              <a:defRPr/>
            </a:pPr>
            <a:r>
              <a:rPr lang="el-GR" sz="2000" baseline="0" dirty="0" smtClean="0">
                <a:latin typeface="Calibri" pitchFamily="34" charset="0"/>
              </a:rPr>
              <a:t>συμπλήρωση</a:t>
            </a:r>
            <a:r>
              <a:rPr lang="el-GR" sz="2000" dirty="0" smtClean="0">
                <a:latin typeface="Calibri" pitchFamily="34" charset="0"/>
              </a:rPr>
              <a:t> ελλείψεων με </a:t>
            </a:r>
            <a:r>
              <a:rPr lang="el-GR" sz="2000" b="1" dirty="0" smtClean="0">
                <a:latin typeface="Calibri" pitchFamily="34" charset="0"/>
              </a:rPr>
              <a:t>ανταλλακτικό</a:t>
            </a:r>
            <a:r>
              <a:rPr lang="el-GR" sz="2000" dirty="0" smtClean="0">
                <a:latin typeface="Calibri" pitchFamily="34" charset="0"/>
              </a:rPr>
              <a:t> εμπόριο, ανταλλαγή δώρων, πολέμους και πειρατεία</a:t>
            </a:r>
          </a:p>
          <a:p>
            <a:pPr marL="1554480" lvl="3" indent="-274320">
              <a:lnSpc>
                <a:spcPct val="150000"/>
              </a:lnSpc>
              <a:spcBef>
                <a:spcPct val="20000"/>
              </a:spcBef>
              <a:buClr>
                <a:schemeClr val="accent1"/>
              </a:buClr>
              <a:buSzPct val="80000"/>
              <a:buFont typeface="Wingdings" pitchFamily="2" charset="2"/>
              <a:buChar char="Ø"/>
              <a:defRPr/>
            </a:pPr>
            <a:r>
              <a:rPr kumimoji="0" lang="el-GR" sz="2000" i="0" u="none" strike="noStrike" kern="1200" cap="none" spc="0" normalizeH="0" baseline="0" noProof="0" dirty="0" smtClean="0">
                <a:ln>
                  <a:noFill/>
                </a:ln>
                <a:solidFill>
                  <a:schemeClr val="tx1"/>
                </a:solidFill>
                <a:effectLst/>
                <a:uLnTx/>
                <a:uFillTx/>
                <a:latin typeface="Calibri" pitchFamily="34" charset="0"/>
                <a:ea typeface="+mn-ea"/>
                <a:cs typeface="+mn-cs"/>
              </a:rPr>
              <a:t> ανταλλαγές με βάση</a:t>
            </a:r>
            <a:r>
              <a:rPr kumimoji="0" lang="el-GR" sz="2000" i="0" u="none" strike="noStrike" kern="1200" cap="none" spc="0" normalizeH="0" noProof="0" dirty="0" smtClean="0">
                <a:ln>
                  <a:noFill/>
                </a:ln>
                <a:solidFill>
                  <a:schemeClr val="tx1"/>
                </a:solidFill>
                <a:effectLst/>
                <a:uLnTx/>
                <a:uFillTx/>
                <a:latin typeface="Calibri" pitchFamily="34" charset="0"/>
                <a:ea typeface="+mn-ea"/>
                <a:cs typeface="+mn-cs"/>
              </a:rPr>
              <a:t> το βόδι, τα δέρματα ζώων, τα μέταλλα και οι δούλοι</a:t>
            </a:r>
          </a:p>
          <a:p>
            <a:pPr marL="1554480" lvl="3" indent="-274320">
              <a:lnSpc>
                <a:spcPct val="150000"/>
              </a:lnSpc>
              <a:spcBef>
                <a:spcPct val="20000"/>
              </a:spcBef>
              <a:buClr>
                <a:schemeClr val="accent1"/>
              </a:buClr>
              <a:buSzPct val="80000"/>
              <a:buFont typeface="Wingdings" pitchFamily="2" charset="2"/>
              <a:buChar char="Ø"/>
              <a:defRPr/>
            </a:pPr>
            <a:r>
              <a:rPr lang="el-GR" sz="2000" baseline="0" dirty="0" smtClean="0">
                <a:latin typeface="Calibri" pitchFamily="34" charset="0"/>
              </a:rPr>
              <a:t>διεξαγωγή</a:t>
            </a:r>
            <a:r>
              <a:rPr lang="el-GR" sz="2000" dirty="0" smtClean="0">
                <a:latin typeface="Calibri" pitchFamily="34" charset="0"/>
              </a:rPr>
              <a:t> εμπορίου μετάλλων και δούλων από </a:t>
            </a:r>
            <a:r>
              <a:rPr lang="el-GR" sz="2000" b="1" dirty="0" smtClean="0">
                <a:latin typeface="Calibri" pitchFamily="34" charset="0"/>
              </a:rPr>
              <a:t>Φοίνικες</a:t>
            </a:r>
            <a:endParaRPr kumimoji="0" lang="el-GR" sz="2000" b="1"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Υπότιτλος"/>
          <p:cNvSpPr txBox="1">
            <a:spLocks/>
          </p:cNvSpPr>
          <p:nvPr/>
        </p:nvSpPr>
        <p:spPr>
          <a:xfrm>
            <a:off x="467544" y="980728"/>
            <a:ext cx="7992888" cy="5877272"/>
          </a:xfrm>
          <a:prstGeom prst="rect">
            <a:avLst/>
          </a:prstGeom>
        </p:spPr>
        <p:txBody>
          <a:bodyPr vert="horz">
            <a:normAutofit/>
          </a:bodyPr>
          <a:lstStyle/>
          <a:p>
            <a:pPr marL="640080" marR="0" lvl="1" indent="-274320" algn="l" defTabSz="914400" rtl="0" eaLnBrk="1" fontAlgn="auto" latinLnBrk="0" hangingPunct="1">
              <a:lnSpc>
                <a:spcPct val="100000"/>
              </a:lnSpc>
              <a:spcBef>
                <a:spcPct val="20000"/>
              </a:spcBef>
              <a:spcAft>
                <a:spcPts val="0"/>
              </a:spcAft>
              <a:buClr>
                <a:schemeClr val="accent1"/>
              </a:buClr>
              <a:buSzPct val="80000"/>
              <a:tabLst/>
              <a:defRPr/>
            </a:pPr>
            <a:endParaRPr kumimoji="0" lang="el-GR" sz="200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8" name="7 - TextBox"/>
          <p:cNvSpPr txBox="1"/>
          <p:nvPr/>
        </p:nvSpPr>
        <p:spPr>
          <a:xfrm>
            <a:off x="4067944" y="1556792"/>
            <a:ext cx="4608512" cy="4247317"/>
          </a:xfrm>
          <a:prstGeom prst="rect">
            <a:avLst/>
          </a:prstGeom>
          <a:noFill/>
        </p:spPr>
        <p:txBody>
          <a:bodyPr wrap="square" rtlCol="0">
            <a:spAutoFit/>
          </a:bodyPr>
          <a:lstStyle/>
          <a:p>
            <a:pPr>
              <a:lnSpc>
                <a:spcPct val="150000"/>
              </a:lnSpc>
            </a:pPr>
            <a:r>
              <a:rPr lang="el-GR" sz="2000" b="1" dirty="0" smtClean="0">
                <a:latin typeface="Calibri" pitchFamily="34" charset="0"/>
              </a:rPr>
              <a:t>Αρχαία τάλαντα: </a:t>
            </a:r>
          </a:p>
          <a:p>
            <a:pPr>
              <a:lnSpc>
                <a:spcPct val="150000"/>
              </a:lnSpc>
            </a:pPr>
            <a:r>
              <a:rPr lang="el-GR" sz="2000" b="1" dirty="0" smtClean="0">
                <a:latin typeface="Calibri" pitchFamily="34" charset="0"/>
              </a:rPr>
              <a:t>χάλκινες πλάκες σε σχήμα δέρματος ζώου</a:t>
            </a:r>
          </a:p>
          <a:p>
            <a:pPr>
              <a:lnSpc>
                <a:spcPct val="150000"/>
              </a:lnSpc>
            </a:pPr>
            <a:endParaRPr lang="el-GR" sz="2000" b="1" dirty="0" smtClean="0">
              <a:latin typeface="Calibri" pitchFamily="34" charset="0"/>
            </a:endParaRPr>
          </a:p>
          <a:p>
            <a:pPr>
              <a:lnSpc>
                <a:spcPct val="150000"/>
              </a:lnSpc>
            </a:pPr>
            <a:r>
              <a:rPr lang="el-GR" sz="2000" dirty="0" smtClean="0">
                <a:latin typeface="Calibri" pitchFamily="34" charset="0"/>
              </a:rPr>
              <a:t>χρησίμευαν στη μέτρηση της αξίας των ανταλλασσομένων προϊόντων και ήταν σε σχήμα δέρματος ζώου, διότι και τα δέρματα ζώων χρησίμευαν για τον ίδιο σκοπό</a:t>
            </a:r>
            <a:endParaRPr lang="el-GR" dirty="0">
              <a:latin typeface="Calibri" pitchFamily="34" charset="0"/>
            </a:endParaRPr>
          </a:p>
        </p:txBody>
      </p:sp>
      <p:pic>
        <p:nvPicPr>
          <p:cNvPr id="9" name="8 - Εικόνα" descr="τάλαντα.jpg"/>
          <p:cNvPicPr>
            <a:picLocks noChangeAspect="1"/>
          </p:cNvPicPr>
          <p:nvPr/>
        </p:nvPicPr>
        <p:blipFill>
          <a:blip r:embed="rId2" cstate="print"/>
          <a:stretch>
            <a:fillRect/>
          </a:stretch>
        </p:blipFill>
        <p:spPr>
          <a:xfrm>
            <a:off x="220144" y="785794"/>
            <a:ext cx="3703784" cy="5637076"/>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Υπότιτλος"/>
          <p:cNvSpPr txBox="1">
            <a:spLocks/>
          </p:cNvSpPr>
          <p:nvPr/>
        </p:nvSpPr>
        <p:spPr>
          <a:xfrm>
            <a:off x="285720" y="357166"/>
            <a:ext cx="8429684" cy="6000792"/>
          </a:xfrm>
          <a:prstGeom prst="rect">
            <a:avLst/>
          </a:prstGeom>
        </p:spPr>
        <p:txBody>
          <a:bodyPr vert="horz">
            <a:normAutofit fontScale="85000" lnSpcReduction="20000"/>
          </a:bodyPr>
          <a:lstStyle/>
          <a:p>
            <a:pPr marL="640080" marR="0" lvl="1" indent="-274320" algn="l" defTabSz="914400" rtl="0" eaLnBrk="1" fontAlgn="auto" latinLnBrk="0" hangingPunct="1">
              <a:lnSpc>
                <a:spcPct val="100000"/>
              </a:lnSpc>
              <a:spcBef>
                <a:spcPct val="20000"/>
              </a:spcBef>
              <a:spcAft>
                <a:spcPts val="0"/>
              </a:spcAft>
              <a:buClr>
                <a:schemeClr val="accent1"/>
              </a:buClr>
              <a:buSzPct val="80000"/>
              <a:tabLst/>
              <a:defRPr/>
            </a:pPr>
            <a:r>
              <a:rPr lang="el-GR" sz="2400" b="1" noProof="0" dirty="0" smtClean="0">
                <a:latin typeface="Calibri" pitchFamily="34" charset="0"/>
              </a:rPr>
              <a:t>Η κοινωνία</a:t>
            </a:r>
          </a:p>
          <a:p>
            <a:pPr marL="640080" marR="0" lvl="1" indent="-274320" algn="l" defTabSz="914400" rtl="0" eaLnBrk="1" fontAlgn="auto" latinLnBrk="0" hangingPunct="1">
              <a:lnSpc>
                <a:spcPct val="100000"/>
              </a:lnSpc>
              <a:spcBef>
                <a:spcPct val="20000"/>
              </a:spcBef>
              <a:spcAft>
                <a:spcPts val="0"/>
              </a:spcAft>
              <a:buClr>
                <a:schemeClr val="accent1"/>
              </a:buClr>
              <a:buSzPct val="80000"/>
              <a:tabLst/>
              <a:defRPr/>
            </a:pPr>
            <a:endParaRPr lang="el-GR" sz="2400" b="1" noProof="0" dirty="0" smtClean="0">
              <a:latin typeface="Calibri" pitchFamily="34" charset="0"/>
            </a:endParaRPr>
          </a:p>
          <a:p>
            <a:pPr marL="640080" marR="0" lvl="1" indent="-274320" algn="l" defTabSz="914400" rtl="0" eaLnBrk="1" fontAlgn="auto" latinLnBrk="0" hangingPunct="1">
              <a:lnSpc>
                <a:spcPct val="100000"/>
              </a:lnSpc>
              <a:spcBef>
                <a:spcPct val="20000"/>
              </a:spcBef>
              <a:spcAft>
                <a:spcPts val="0"/>
              </a:spcAft>
              <a:buClr>
                <a:schemeClr val="accent1"/>
              </a:buClr>
              <a:buSzPct val="80000"/>
              <a:tabLst/>
              <a:defRPr/>
            </a:pPr>
            <a:endParaRPr lang="el-GR" sz="2400" b="1" noProof="0"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buFont typeface="Wingdings" pitchFamily="2" charset="2"/>
              <a:buChar char="Ø"/>
              <a:tabLst/>
              <a:defRPr/>
            </a:pPr>
            <a:r>
              <a:rPr kumimoji="0" lang="el-GR" sz="2200" b="1" u="none" strike="noStrike" kern="1200" cap="none" spc="0" normalizeH="0" noProof="0" dirty="0" smtClean="0">
                <a:ln>
                  <a:noFill/>
                </a:ln>
                <a:solidFill>
                  <a:srgbClr val="002060"/>
                </a:solidFill>
                <a:effectLst/>
                <a:uLnTx/>
                <a:uFillTx/>
                <a:latin typeface="Calibri" pitchFamily="34" charset="0"/>
                <a:ea typeface="+mn-ea"/>
                <a:cs typeface="+mn-cs"/>
              </a:rPr>
              <a:t>οίκος</a:t>
            </a:r>
            <a:r>
              <a:rPr kumimoji="0" lang="el-GR" sz="2400" u="none" strike="noStrike" kern="1200" cap="none" spc="0" normalizeH="0" noProof="0" dirty="0" smtClean="0">
                <a:ln>
                  <a:noFill/>
                </a:ln>
                <a:solidFill>
                  <a:schemeClr val="tx1"/>
                </a:solidFill>
                <a:effectLst/>
                <a:uLnTx/>
                <a:uFillTx/>
                <a:latin typeface="Calibri" pitchFamily="34" charset="0"/>
                <a:ea typeface="+mn-ea"/>
                <a:cs typeface="+mn-cs"/>
              </a:rPr>
              <a:t>: </a:t>
            </a:r>
            <a:r>
              <a:rPr kumimoji="0" lang="el-GR" sz="2000" u="none" strike="noStrike" kern="1200" cap="none" spc="0" normalizeH="0" noProof="0" dirty="0" smtClean="0">
                <a:ln>
                  <a:noFill/>
                </a:ln>
                <a:effectLst/>
                <a:uLnTx/>
                <a:uFillTx/>
                <a:latin typeface="Calibri" pitchFamily="34" charset="0"/>
                <a:ea typeface="+mn-ea"/>
                <a:cs typeface="+mn-cs"/>
              </a:rPr>
              <a:t>μονάδα κοινωνικής συγκρότησης</a:t>
            </a:r>
            <a:endParaRPr kumimoji="0" lang="el-GR" sz="2400" u="none" strike="noStrike" kern="1200" cap="none" spc="0" normalizeH="0" noProof="0" dirty="0" smtClean="0">
              <a:ln>
                <a:noFill/>
              </a:ln>
              <a:effectLst/>
              <a:uLnTx/>
              <a:uFillTx/>
              <a:latin typeface="Calibri" pitchFamily="34" charset="0"/>
              <a:ea typeface="+mn-ea"/>
              <a:cs typeface="+mn-cs"/>
            </a:endParaRP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lang="el-GR" sz="2000" b="1" dirty="0" smtClean="0">
                <a:latin typeface="Calibri" pitchFamily="34" charset="0"/>
              </a:rPr>
              <a:t>1. φυλετικός αρχηγός </a:t>
            </a:r>
            <a:r>
              <a:rPr lang="el-GR" sz="2000" dirty="0" smtClean="0">
                <a:latin typeface="Calibri" pitchFamily="34" charset="0"/>
              </a:rPr>
              <a:t> </a:t>
            </a: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kumimoji="0" lang="el-GR" u="none" strike="noStrike" kern="1200" cap="none" spc="0" normalizeH="0" noProof="0" dirty="0" smtClean="0">
                <a:ln>
                  <a:noFill/>
                </a:ln>
                <a:solidFill>
                  <a:schemeClr val="tx1"/>
                </a:solidFill>
                <a:effectLst/>
                <a:uLnTx/>
                <a:uFillTx/>
                <a:latin typeface="Calibri" pitchFamily="34" charset="0"/>
                <a:ea typeface="+mn-ea"/>
                <a:cs typeface="+mn-cs"/>
              </a:rPr>
              <a:t>(αρχηγός </a:t>
            </a:r>
            <a:r>
              <a:rPr kumimoji="0" lang="el-GR" u="none" strike="noStrike" kern="1200" cap="none" spc="0" normalizeH="0" noProof="0" dirty="0" smtClean="0">
                <a:ln>
                  <a:noFill/>
                </a:ln>
                <a:solidFill>
                  <a:srgbClr val="002060"/>
                </a:solidFill>
                <a:effectLst/>
                <a:uLnTx/>
                <a:uFillTx/>
                <a:latin typeface="Calibri" pitchFamily="34" charset="0"/>
                <a:ea typeface="+mn-ea"/>
                <a:cs typeface="+mn-cs"/>
              </a:rPr>
              <a:t>φρατρίας</a:t>
            </a:r>
            <a:r>
              <a:rPr kumimoji="0" lang="el-GR" u="none" strike="noStrike" kern="1200" cap="none" spc="0" normalizeH="0" noProof="0" dirty="0" smtClean="0">
                <a:ln>
                  <a:noFill/>
                </a:ln>
                <a:solidFill>
                  <a:schemeClr val="tx1"/>
                </a:solidFill>
                <a:effectLst/>
                <a:uLnTx/>
                <a:uFillTx/>
                <a:latin typeface="Calibri" pitchFamily="34" charset="0"/>
                <a:ea typeface="+mn-ea"/>
                <a:cs typeface="+mn-cs"/>
              </a:rPr>
              <a:t> - </a:t>
            </a:r>
            <a:r>
              <a:rPr lang="el-GR" dirty="0" smtClean="0">
                <a:latin typeface="Calibri" pitchFamily="34" charset="0"/>
              </a:rPr>
              <a:t>αρχηγός </a:t>
            </a:r>
            <a:r>
              <a:rPr lang="el-GR" dirty="0" smtClean="0">
                <a:solidFill>
                  <a:srgbClr val="002060"/>
                </a:solidFill>
                <a:latin typeface="Calibri" pitchFamily="34" charset="0"/>
              </a:rPr>
              <a:t>γένους)</a:t>
            </a: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lang="el-GR" dirty="0" smtClean="0">
                <a:latin typeface="Calibri" pitchFamily="34" charset="0"/>
              </a:rPr>
              <a:t>μετά την εγκατάσταση των φύλων </a:t>
            </a: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lang="el-GR" dirty="0" smtClean="0">
                <a:latin typeface="Calibri" pitchFamily="34" charset="0"/>
              </a:rPr>
              <a:t>γίνεται </a:t>
            </a:r>
            <a:r>
              <a:rPr lang="el-GR" b="1" dirty="0" smtClean="0">
                <a:latin typeface="Calibri" pitchFamily="34" charset="0"/>
              </a:rPr>
              <a:t>κληρονομικός βασιλιάς</a:t>
            </a: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kumimoji="0" lang="el-GR" sz="2000" b="1" u="none" strike="noStrike" kern="1200" cap="none" spc="0" normalizeH="0" noProof="0" dirty="0" smtClean="0">
                <a:ln>
                  <a:noFill/>
                </a:ln>
                <a:solidFill>
                  <a:schemeClr val="tx1"/>
                </a:solidFill>
                <a:effectLst/>
                <a:uLnTx/>
                <a:uFillTx/>
                <a:latin typeface="Calibri" pitchFamily="34" charset="0"/>
                <a:ea typeface="+mn-ea"/>
                <a:cs typeface="+mn-cs"/>
              </a:rPr>
              <a:t>2. άριστοι</a:t>
            </a:r>
            <a:r>
              <a:rPr kumimoji="0" lang="el-GR" sz="2000" u="none" strike="noStrike" kern="1200" cap="none" spc="0" normalizeH="0" noProof="0" dirty="0" smtClean="0">
                <a:ln>
                  <a:noFill/>
                </a:ln>
                <a:solidFill>
                  <a:schemeClr val="tx1"/>
                </a:solidFill>
                <a:effectLst/>
                <a:uLnTx/>
                <a:uFillTx/>
                <a:latin typeface="Calibri" pitchFamily="34" charset="0"/>
                <a:ea typeface="+mn-ea"/>
                <a:cs typeface="+mn-cs"/>
              </a:rPr>
              <a:t>/ </a:t>
            </a:r>
            <a:r>
              <a:rPr kumimoji="0" lang="el-GR" sz="2000" b="1" u="none" strike="noStrike" kern="1200" cap="none" spc="0" normalizeH="0" noProof="0" dirty="0" smtClean="0">
                <a:ln>
                  <a:noFill/>
                </a:ln>
                <a:solidFill>
                  <a:schemeClr val="tx1"/>
                </a:solidFill>
                <a:effectLst/>
                <a:uLnTx/>
                <a:uFillTx/>
                <a:latin typeface="Calibri" pitchFamily="34" charset="0"/>
                <a:ea typeface="+mn-ea"/>
                <a:cs typeface="+mn-cs"/>
              </a:rPr>
              <a:t>ευγενείς</a:t>
            </a:r>
            <a:r>
              <a:rPr kumimoji="0" lang="el-GR" sz="2000" u="none" strike="noStrike" kern="1200" cap="none" spc="0" normalizeH="0" noProof="0" dirty="0" smtClean="0">
                <a:ln>
                  <a:noFill/>
                </a:ln>
                <a:solidFill>
                  <a:schemeClr val="tx1"/>
                </a:solidFill>
                <a:effectLst/>
                <a:uLnTx/>
                <a:uFillTx/>
                <a:latin typeface="Calibri" pitchFamily="34" charset="0"/>
                <a:ea typeface="+mn-ea"/>
                <a:cs typeface="+mn-cs"/>
              </a:rPr>
              <a:t>: </a:t>
            </a: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kumimoji="0" lang="el-GR" sz="2000" u="none" strike="noStrike" kern="1200" cap="none" spc="0" normalizeH="0" noProof="0" dirty="0" smtClean="0">
                <a:ln>
                  <a:noFill/>
                </a:ln>
                <a:solidFill>
                  <a:schemeClr val="tx1"/>
                </a:solidFill>
                <a:effectLst/>
                <a:uLnTx/>
                <a:uFillTx/>
                <a:latin typeface="Calibri" pitchFamily="34" charset="0"/>
                <a:ea typeface="+mn-ea"/>
                <a:cs typeface="+mn-cs"/>
              </a:rPr>
              <a:t>μέλη του οίκου </a:t>
            </a: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lang="el-GR" dirty="0" smtClean="0">
                <a:latin typeface="Calibri" pitchFamily="34" charset="0"/>
              </a:rPr>
              <a:t>(κάτοχοι γης, συγγενικοί δεσμοί</a:t>
            </a:r>
            <a:endParaRPr kumimoji="0" lang="el-GR" u="none" strike="noStrike" kern="1200" cap="none" spc="0" normalizeH="0" noProof="0" dirty="0" smtClean="0">
              <a:ln>
                <a:noFill/>
              </a:ln>
              <a:solidFill>
                <a:schemeClr val="tx1"/>
              </a:solidFill>
              <a:effectLst/>
              <a:uLnTx/>
              <a:uFillTx/>
              <a:latin typeface="Calibri" pitchFamily="34" charset="0"/>
              <a:ea typeface="+mn-ea"/>
              <a:cs typeface="+mn-cs"/>
            </a:endParaRP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kumimoji="0" lang="el-GR" u="none" strike="noStrike" kern="1200" cap="none" spc="0" normalizeH="0" noProof="0" dirty="0" smtClean="0">
                <a:ln>
                  <a:noFill/>
                </a:ln>
                <a:solidFill>
                  <a:schemeClr val="tx1"/>
                </a:solidFill>
                <a:effectLst/>
                <a:uLnTx/>
                <a:uFillTx/>
                <a:latin typeface="Calibri" pitchFamily="34" charset="0"/>
                <a:ea typeface="+mn-ea"/>
                <a:cs typeface="+mn-cs"/>
              </a:rPr>
              <a:t>οικονομική ισχύς)</a:t>
            </a: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lang="el-GR" sz="2000" b="1" dirty="0" smtClean="0">
                <a:latin typeface="Calibri" pitchFamily="34" charset="0"/>
              </a:rPr>
              <a:t>3. πλήθος</a:t>
            </a:r>
            <a:r>
              <a:rPr lang="el-GR" sz="2000" dirty="0" smtClean="0">
                <a:latin typeface="Calibri" pitchFamily="34" charset="0"/>
              </a:rPr>
              <a:t>: μέλη του οίκου </a:t>
            </a: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lang="el-GR" sz="2000" dirty="0" smtClean="0">
                <a:latin typeface="Calibri" pitchFamily="34" charset="0"/>
              </a:rPr>
              <a:t>χωρίς συγγενικούς δεσμούς με ευγενείς</a:t>
            </a: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lang="el-GR" sz="2000" b="1" dirty="0" smtClean="0">
                <a:latin typeface="Calibri" pitchFamily="34" charset="0"/>
              </a:rPr>
              <a:t>- δημιουργοί</a:t>
            </a:r>
            <a:r>
              <a:rPr lang="el-GR" sz="2000" dirty="0" smtClean="0">
                <a:latin typeface="Calibri" pitchFamily="34" charset="0"/>
              </a:rPr>
              <a:t>: ειδίκευση εργασίας - τεχνίτες - εξάρτηση από οίκους</a:t>
            </a: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lang="el-GR" sz="2000" b="1" dirty="0" smtClean="0">
                <a:latin typeface="Calibri" pitchFamily="34" charset="0"/>
              </a:rPr>
              <a:t>4. δούλοι</a:t>
            </a:r>
            <a:r>
              <a:rPr lang="el-GR" sz="2000" dirty="0" smtClean="0">
                <a:latin typeface="Calibri" pitchFamily="34" charset="0"/>
              </a:rPr>
              <a:t>: περιουσιακό στοιχείο οίκου </a:t>
            </a:r>
            <a:r>
              <a:rPr lang="el-GR" dirty="0" smtClean="0">
                <a:latin typeface="Calibri" pitchFamily="34" charset="0"/>
              </a:rPr>
              <a:t>(από πολέμους ή πειρατεία) </a:t>
            </a:r>
            <a:endParaRPr kumimoji="0" lang="el-GR" sz="2000" i="1" u="none" strike="noStrike" kern="1200" cap="none" spc="0" normalizeH="0" noProof="0" dirty="0" smtClean="0">
              <a:ln>
                <a:noFill/>
              </a:ln>
              <a:solidFill>
                <a:schemeClr val="tx1"/>
              </a:solidFill>
              <a:effectLst/>
              <a:uLnTx/>
              <a:uFillTx/>
              <a:latin typeface="Calibri" pitchFamily="34" charset="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Υπότιτλος"/>
          <p:cNvSpPr txBox="1">
            <a:spLocks/>
          </p:cNvSpPr>
          <p:nvPr/>
        </p:nvSpPr>
        <p:spPr>
          <a:xfrm>
            <a:off x="428596" y="500042"/>
            <a:ext cx="7887820" cy="6025302"/>
          </a:xfrm>
          <a:prstGeom prst="rect">
            <a:avLst/>
          </a:prstGeom>
        </p:spPr>
        <p:txBody>
          <a:bodyPr vert="horz">
            <a:normAutofit lnSpcReduction="10000"/>
          </a:bodyPr>
          <a:lstStyle/>
          <a:p>
            <a:pPr marL="640080" marR="0" lvl="1" indent="-274320" algn="l" defTabSz="914400" rtl="0" eaLnBrk="1" fontAlgn="auto" latinLnBrk="0" hangingPunct="1">
              <a:lnSpc>
                <a:spcPct val="150000"/>
              </a:lnSpc>
              <a:spcBef>
                <a:spcPct val="20000"/>
              </a:spcBef>
              <a:spcAft>
                <a:spcPts val="0"/>
              </a:spcAft>
              <a:buClr>
                <a:schemeClr val="accent1"/>
              </a:buClr>
              <a:buSzPct val="80000"/>
              <a:tabLst/>
              <a:defRPr/>
            </a:pPr>
            <a:r>
              <a:rPr lang="el-GR" sz="2000" b="1" dirty="0" smtClean="0">
                <a:solidFill>
                  <a:srgbClr val="002060"/>
                </a:solidFill>
                <a:latin typeface="Calibri" pitchFamily="34" charset="0"/>
              </a:rPr>
              <a:t>φυλετικό κράτος</a:t>
            </a:r>
            <a:r>
              <a:rPr lang="el-GR" sz="2000" dirty="0" smtClean="0">
                <a:latin typeface="Calibri" pitchFamily="34" charset="0"/>
              </a:rPr>
              <a:t>:</a:t>
            </a:r>
          </a:p>
          <a:p>
            <a:pPr marL="640080" marR="0" lvl="1" indent="-274320" algn="l" defTabSz="914400" rtl="0" eaLnBrk="1" fontAlgn="auto" latinLnBrk="0" hangingPunct="1">
              <a:lnSpc>
                <a:spcPct val="150000"/>
              </a:lnSpc>
              <a:spcBef>
                <a:spcPct val="20000"/>
              </a:spcBef>
              <a:spcAft>
                <a:spcPts val="0"/>
              </a:spcAft>
              <a:buClr>
                <a:schemeClr val="accent1"/>
              </a:buClr>
              <a:buSzPct val="80000"/>
              <a:tabLst/>
              <a:defRPr/>
            </a:pPr>
            <a:endParaRPr lang="el-GR" sz="2400"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tabLst/>
              <a:defRPr/>
            </a:pPr>
            <a:r>
              <a:rPr lang="el-GR" sz="2000" dirty="0" smtClean="0">
                <a:latin typeface="Calibri" pitchFamily="34" charset="0"/>
              </a:rPr>
              <a:t>1. </a:t>
            </a:r>
            <a:r>
              <a:rPr lang="el-GR" dirty="0" smtClean="0">
                <a:latin typeface="Calibri" pitchFamily="34" charset="0"/>
              </a:rPr>
              <a:t>ένα ολόκληρο φύλο (π.χ. Αρκάδες)</a:t>
            </a:r>
          </a:p>
          <a:p>
            <a:pPr marL="640080" marR="0" lvl="1" indent="-274320" algn="l" defTabSz="914400" rtl="0" eaLnBrk="1" fontAlgn="auto" latinLnBrk="0" hangingPunct="1">
              <a:lnSpc>
                <a:spcPct val="150000"/>
              </a:lnSpc>
              <a:spcBef>
                <a:spcPct val="20000"/>
              </a:spcBef>
              <a:spcAft>
                <a:spcPts val="0"/>
              </a:spcAft>
              <a:buClr>
                <a:schemeClr val="accent1"/>
              </a:buClr>
              <a:buSzPct val="80000"/>
              <a:tabLst/>
              <a:defRPr/>
            </a:pPr>
            <a:r>
              <a:rPr lang="el-GR" dirty="0" smtClean="0">
                <a:latin typeface="Calibri" pitchFamily="34" charset="0"/>
              </a:rPr>
              <a:t>2. ένα διεσπασμένο φύλο (π.χ. οι Δωριείς της Μεσσηνίας)</a:t>
            </a:r>
          </a:p>
          <a:p>
            <a:pPr marL="640080" marR="0" lvl="1" indent="-274320" algn="l" defTabSz="914400" rtl="0" eaLnBrk="1" fontAlgn="auto" latinLnBrk="0" hangingPunct="1">
              <a:lnSpc>
                <a:spcPct val="150000"/>
              </a:lnSpc>
              <a:spcBef>
                <a:spcPct val="20000"/>
              </a:spcBef>
              <a:spcAft>
                <a:spcPts val="0"/>
              </a:spcAft>
              <a:buClr>
                <a:schemeClr val="accent1"/>
              </a:buClr>
              <a:buSzPct val="80000"/>
              <a:tabLst/>
              <a:defRPr/>
            </a:pPr>
            <a:r>
              <a:rPr lang="el-GR" dirty="0" smtClean="0">
                <a:latin typeface="Calibri" pitchFamily="34" charset="0"/>
              </a:rPr>
              <a:t>3. πολλές φυλές του ίδιου φύλου συνενωμένες</a:t>
            </a:r>
          </a:p>
          <a:p>
            <a:pPr marL="640080" marR="0" lvl="1" indent="-274320" algn="ctr" defTabSz="914400" rtl="0" eaLnBrk="1" fontAlgn="auto" latinLnBrk="0" hangingPunct="1">
              <a:spcBef>
                <a:spcPct val="20000"/>
              </a:spcBef>
              <a:spcAft>
                <a:spcPts val="0"/>
              </a:spcAft>
              <a:buClr>
                <a:schemeClr val="accent1"/>
              </a:buClr>
              <a:buSzPct val="80000"/>
              <a:tabLst/>
              <a:defRPr/>
            </a:pPr>
            <a:endParaRPr lang="el-GR" dirty="0" smtClean="0">
              <a:latin typeface="Calibri" pitchFamily="34" charset="0"/>
            </a:endParaRPr>
          </a:p>
          <a:p>
            <a:pPr marL="640080" marR="0" lvl="1" indent="-274320" algn="ctr" defTabSz="914400" rtl="0" eaLnBrk="1" fontAlgn="auto" latinLnBrk="0" hangingPunct="1">
              <a:spcBef>
                <a:spcPct val="20000"/>
              </a:spcBef>
              <a:spcAft>
                <a:spcPts val="0"/>
              </a:spcAft>
              <a:buClr>
                <a:schemeClr val="accent1"/>
              </a:buClr>
              <a:buSzPct val="80000"/>
              <a:tabLst/>
              <a:defRPr/>
            </a:pPr>
            <a:r>
              <a:rPr lang="el-GR" dirty="0" smtClean="0">
                <a:latin typeface="Calibri" pitchFamily="34" charset="0"/>
              </a:rPr>
              <a:t>φυλετικός αρχηγός </a:t>
            </a:r>
          </a:p>
          <a:p>
            <a:pPr marL="640080" marR="0" lvl="1" indent="-274320" algn="ctr" defTabSz="914400" rtl="0" eaLnBrk="1" fontAlgn="auto" latinLnBrk="0" hangingPunct="1">
              <a:spcBef>
                <a:spcPct val="20000"/>
              </a:spcBef>
              <a:spcAft>
                <a:spcPts val="0"/>
              </a:spcAft>
              <a:buClr>
                <a:schemeClr val="accent1"/>
              </a:buClr>
              <a:buSzPct val="80000"/>
              <a:tabLst/>
              <a:defRPr/>
            </a:pPr>
            <a:r>
              <a:rPr lang="el-GR" dirty="0" smtClean="0">
                <a:latin typeface="Calibri" pitchFamily="34" charset="0"/>
              </a:rPr>
              <a:t>(</a:t>
            </a:r>
            <a:r>
              <a:rPr lang="el-GR" b="1" dirty="0" smtClean="0">
                <a:solidFill>
                  <a:srgbClr val="002060"/>
                </a:solidFill>
                <a:latin typeface="Calibri" pitchFamily="34" charset="0"/>
              </a:rPr>
              <a:t>κληρονομικός βασιλιάς</a:t>
            </a:r>
            <a:r>
              <a:rPr lang="el-GR" dirty="0" smtClean="0">
                <a:latin typeface="Calibri" pitchFamily="34" charset="0"/>
              </a:rPr>
              <a:t>)</a:t>
            </a:r>
          </a:p>
          <a:p>
            <a:pPr marL="640080" marR="0" lvl="1" indent="-274320" algn="ctr" defTabSz="914400" rtl="0" eaLnBrk="1" fontAlgn="auto" latinLnBrk="0" hangingPunct="1">
              <a:spcBef>
                <a:spcPct val="20000"/>
              </a:spcBef>
              <a:spcAft>
                <a:spcPts val="0"/>
              </a:spcAft>
              <a:buClr>
                <a:schemeClr val="accent1"/>
              </a:buClr>
              <a:buSzPct val="80000"/>
              <a:tabLst/>
              <a:defRPr/>
            </a:pPr>
            <a:r>
              <a:rPr lang="el-GR" dirty="0" smtClean="0">
                <a:latin typeface="Calibri" pitchFamily="34" charset="0"/>
              </a:rPr>
              <a:t>αρχηγός στρατού, θρησκευτική και</a:t>
            </a:r>
          </a:p>
          <a:p>
            <a:pPr marL="640080" marR="0" lvl="1" indent="-274320" algn="ctr" defTabSz="914400" rtl="0" eaLnBrk="1" fontAlgn="auto" latinLnBrk="0" hangingPunct="1">
              <a:spcBef>
                <a:spcPct val="20000"/>
              </a:spcBef>
              <a:spcAft>
                <a:spcPts val="0"/>
              </a:spcAft>
              <a:buClr>
                <a:schemeClr val="accent1"/>
              </a:buClr>
              <a:buSzPct val="80000"/>
              <a:tabLst/>
              <a:defRPr/>
            </a:pPr>
            <a:r>
              <a:rPr lang="el-GR" dirty="0" smtClean="0">
                <a:latin typeface="Calibri" pitchFamily="34" charset="0"/>
              </a:rPr>
              <a:t>δικαστική εξουσία</a:t>
            </a:r>
          </a:p>
          <a:p>
            <a:pPr marL="640080" marR="0" lvl="1" indent="-274320" algn="ctr" defTabSz="914400" rtl="0" eaLnBrk="1" fontAlgn="auto" latinLnBrk="0" hangingPunct="1">
              <a:spcBef>
                <a:spcPct val="20000"/>
              </a:spcBef>
              <a:spcAft>
                <a:spcPts val="0"/>
              </a:spcAft>
              <a:buClr>
                <a:schemeClr val="accent1"/>
              </a:buClr>
              <a:buSzPct val="80000"/>
              <a:tabLst/>
              <a:defRPr/>
            </a:pPr>
            <a:endParaRPr lang="el-GR" dirty="0" smtClean="0">
              <a:latin typeface="Calibri" pitchFamily="34" charset="0"/>
            </a:endParaRPr>
          </a:p>
          <a:p>
            <a:pPr marL="640080" marR="0" lvl="1" indent="-274320" algn="ctr" defTabSz="914400" rtl="0" eaLnBrk="1" fontAlgn="auto" latinLnBrk="0" hangingPunct="1">
              <a:spcBef>
                <a:spcPct val="20000"/>
              </a:spcBef>
              <a:spcAft>
                <a:spcPts val="0"/>
              </a:spcAft>
              <a:buClr>
                <a:schemeClr val="accent1"/>
              </a:buClr>
              <a:buSzPct val="80000"/>
              <a:tabLst/>
              <a:defRPr/>
            </a:pPr>
            <a:r>
              <a:rPr lang="el-GR" b="1" dirty="0" smtClean="0">
                <a:solidFill>
                  <a:srgbClr val="002060"/>
                </a:solidFill>
                <a:latin typeface="Calibri" pitchFamily="34" charset="0"/>
              </a:rPr>
              <a:t>βουλή των γερόντων</a:t>
            </a:r>
            <a:r>
              <a:rPr lang="el-GR" dirty="0" smtClean="0">
                <a:latin typeface="Calibri" pitchFamily="34" charset="0"/>
              </a:rPr>
              <a:t>: συμβούλιο ευγενών (</a:t>
            </a:r>
            <a:r>
              <a:rPr lang="el-GR" i="1" dirty="0" smtClean="0">
                <a:latin typeface="Calibri" pitchFamily="34" charset="0"/>
              </a:rPr>
              <a:t>βασιλείς</a:t>
            </a:r>
            <a:r>
              <a:rPr lang="el-GR" dirty="0" smtClean="0">
                <a:latin typeface="Calibri" pitchFamily="34" charset="0"/>
              </a:rPr>
              <a:t>)</a:t>
            </a:r>
          </a:p>
          <a:p>
            <a:pPr marL="640080" marR="0" lvl="1" indent="-274320" algn="ctr" defTabSz="914400" rtl="0" eaLnBrk="1" fontAlgn="auto" latinLnBrk="0" hangingPunct="1">
              <a:spcBef>
                <a:spcPct val="20000"/>
              </a:spcBef>
              <a:spcAft>
                <a:spcPts val="0"/>
              </a:spcAft>
              <a:buClr>
                <a:schemeClr val="accent1"/>
              </a:buClr>
              <a:buSzPct val="80000"/>
              <a:tabLst/>
              <a:defRPr/>
            </a:pPr>
            <a:r>
              <a:rPr lang="el-GR" dirty="0" smtClean="0">
                <a:latin typeface="Calibri" pitchFamily="34" charset="0"/>
              </a:rPr>
              <a:t>περιορίζουν εξουσία βασιλιά</a:t>
            </a:r>
          </a:p>
          <a:p>
            <a:pPr marL="640080" marR="0" lvl="1" indent="-274320" algn="ctr" defTabSz="914400" rtl="0" eaLnBrk="1" fontAlgn="auto" latinLnBrk="0" hangingPunct="1">
              <a:spcBef>
                <a:spcPct val="20000"/>
              </a:spcBef>
              <a:spcAft>
                <a:spcPts val="0"/>
              </a:spcAft>
              <a:buClr>
                <a:schemeClr val="accent1"/>
              </a:buClr>
              <a:buSzPct val="80000"/>
              <a:tabLst/>
              <a:defRPr/>
            </a:pPr>
            <a:endParaRPr lang="el-GR" dirty="0" smtClean="0">
              <a:latin typeface="Calibri" pitchFamily="34" charset="0"/>
            </a:endParaRPr>
          </a:p>
          <a:p>
            <a:pPr marL="640080" marR="0" lvl="1" indent="-274320" algn="ctr" defTabSz="914400" rtl="0" eaLnBrk="1" fontAlgn="auto" latinLnBrk="0" hangingPunct="1">
              <a:spcBef>
                <a:spcPct val="20000"/>
              </a:spcBef>
              <a:spcAft>
                <a:spcPts val="0"/>
              </a:spcAft>
              <a:buClr>
                <a:schemeClr val="accent1"/>
              </a:buClr>
              <a:buSzPct val="80000"/>
              <a:tabLst/>
              <a:defRPr/>
            </a:pPr>
            <a:r>
              <a:rPr lang="el-GR" b="1" dirty="0" smtClean="0">
                <a:solidFill>
                  <a:srgbClr val="002060"/>
                </a:solidFill>
                <a:latin typeface="Calibri" pitchFamily="34" charset="0"/>
              </a:rPr>
              <a:t>εκκλησία του δήμου</a:t>
            </a:r>
            <a:r>
              <a:rPr lang="el-GR" dirty="0" smtClean="0">
                <a:latin typeface="Calibri" pitchFamily="34" charset="0"/>
              </a:rPr>
              <a:t>: συνέλευση πολεμιστών</a:t>
            </a:r>
          </a:p>
          <a:p>
            <a:pPr marL="640080" marR="0" lvl="1" indent="-274320" algn="ctr" defTabSz="914400" rtl="0" eaLnBrk="1" fontAlgn="auto" latinLnBrk="0" hangingPunct="1">
              <a:spcBef>
                <a:spcPct val="20000"/>
              </a:spcBef>
              <a:spcAft>
                <a:spcPts val="0"/>
              </a:spcAft>
              <a:buClr>
                <a:schemeClr val="accent1"/>
              </a:buClr>
              <a:buSzPct val="80000"/>
              <a:tabLst/>
              <a:defRPr/>
            </a:pPr>
            <a:r>
              <a:rPr lang="el-GR" dirty="0" smtClean="0">
                <a:latin typeface="Calibri" pitchFamily="34" charset="0"/>
              </a:rPr>
              <a:t>συγκαλείται για να ζητηθεί η γνώμη της</a:t>
            </a:r>
          </a:p>
          <a:p>
            <a:pPr marL="640080" marR="0" lvl="1" indent="-274320" algn="l" defTabSz="914400" rtl="0" eaLnBrk="1" fontAlgn="auto" latinLnBrk="0" hangingPunct="1">
              <a:spcBef>
                <a:spcPct val="20000"/>
              </a:spcBef>
              <a:spcAft>
                <a:spcPts val="0"/>
              </a:spcAft>
              <a:buClr>
                <a:schemeClr val="accent1"/>
              </a:buClr>
              <a:buSzPct val="80000"/>
              <a:buFont typeface="Wingdings" pitchFamily="2" charset="2"/>
              <a:buChar char="Ø"/>
              <a:tabLst/>
              <a:defRPr/>
            </a:pPr>
            <a:endParaRPr lang="el-GR"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buFont typeface="Wingdings" pitchFamily="2" charset="2"/>
              <a:buChar char="Ø"/>
              <a:tabLst/>
              <a:defRPr/>
            </a:pPr>
            <a:endParaRPr lang="el-GR"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buFont typeface="Wingdings" pitchFamily="2" charset="2"/>
              <a:buChar char="Ø"/>
              <a:tabLst/>
              <a:defRPr/>
            </a:pPr>
            <a:endParaRPr lang="el-GR"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buFont typeface="Wingdings" pitchFamily="2" charset="2"/>
              <a:buChar char="Ø"/>
              <a:tabLst/>
              <a:defRPr/>
            </a:pPr>
            <a:endParaRPr lang="el-GR" sz="2000"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tabLst/>
              <a:defRPr/>
            </a:pPr>
            <a:endParaRPr lang="el-GR" sz="2000"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tabLst/>
              <a:defRPr/>
            </a:pPr>
            <a:endParaRPr kumimoji="0" lang="el-GR" sz="2400" u="none" strike="noStrike" kern="1200" cap="none" spc="0" normalizeH="0" noProof="0" dirty="0" smtClean="0">
              <a:ln>
                <a:noFill/>
              </a:ln>
              <a:effectLst/>
              <a:uLnTx/>
              <a:uFillTx/>
              <a:latin typeface="Calibri" pitchFamily="34" charset="0"/>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Υπότιτλος"/>
          <p:cNvSpPr txBox="1">
            <a:spLocks/>
          </p:cNvSpPr>
          <p:nvPr/>
        </p:nvSpPr>
        <p:spPr>
          <a:xfrm>
            <a:off x="428596" y="500042"/>
            <a:ext cx="7887820" cy="6025302"/>
          </a:xfrm>
          <a:prstGeom prst="rect">
            <a:avLst/>
          </a:prstGeom>
        </p:spPr>
        <p:txBody>
          <a:bodyPr vert="horz">
            <a:normAutofit/>
          </a:bodyPr>
          <a:lstStyle/>
          <a:p>
            <a:pPr marL="640080" marR="0" lvl="1" indent="-274320" algn="l" defTabSz="914400" rtl="0" eaLnBrk="1" fontAlgn="auto" latinLnBrk="0" hangingPunct="1">
              <a:lnSpc>
                <a:spcPct val="150000"/>
              </a:lnSpc>
              <a:spcBef>
                <a:spcPct val="20000"/>
              </a:spcBef>
              <a:spcAft>
                <a:spcPts val="0"/>
              </a:spcAft>
              <a:buClr>
                <a:schemeClr val="accent1"/>
              </a:buClr>
              <a:buSzPct val="80000"/>
              <a:tabLst/>
              <a:defRPr/>
            </a:pPr>
            <a:r>
              <a:rPr lang="el-GR" sz="2400" b="1" dirty="0" smtClean="0">
                <a:solidFill>
                  <a:srgbClr val="002060"/>
                </a:solidFill>
                <a:latin typeface="Calibri" pitchFamily="34" charset="0"/>
              </a:rPr>
              <a:t>Η κρίση του ομηρικού κόσμου </a:t>
            </a:r>
            <a:r>
              <a:rPr lang="el-GR" sz="2000" dirty="0" smtClean="0">
                <a:solidFill>
                  <a:srgbClr val="002060"/>
                </a:solidFill>
                <a:latin typeface="Calibri" pitchFamily="34" charset="0"/>
              </a:rPr>
              <a:t>(στο εγχειρίδιο σ. 87)</a:t>
            </a:r>
          </a:p>
          <a:p>
            <a:pPr marL="640080" marR="0" lvl="1" indent="-274320" algn="l" defTabSz="914400" rtl="0" eaLnBrk="1" fontAlgn="auto" latinLnBrk="0" hangingPunct="1">
              <a:lnSpc>
                <a:spcPct val="150000"/>
              </a:lnSpc>
              <a:spcBef>
                <a:spcPct val="20000"/>
              </a:spcBef>
              <a:spcAft>
                <a:spcPts val="0"/>
              </a:spcAft>
              <a:buClr>
                <a:schemeClr val="accent1"/>
              </a:buClr>
              <a:buSzPct val="80000"/>
              <a:tabLst/>
              <a:defRPr/>
            </a:pPr>
            <a:endParaRPr lang="el-GR" sz="2400" dirty="0" smtClean="0">
              <a:latin typeface="Calibri" pitchFamily="34" charset="0"/>
            </a:endParaRPr>
          </a:p>
          <a:p>
            <a:pPr marL="640080" marR="0" lvl="1" indent="-274320" algn="l" defTabSz="914400" rtl="0" eaLnBrk="1" fontAlgn="auto" latinLnBrk="0" hangingPunct="1">
              <a:spcBef>
                <a:spcPct val="20000"/>
              </a:spcBef>
              <a:spcAft>
                <a:spcPts val="0"/>
              </a:spcAft>
              <a:buClr>
                <a:schemeClr val="accent1"/>
              </a:buClr>
              <a:buSzPct val="80000"/>
              <a:buFont typeface="Wingdings" pitchFamily="2" charset="2"/>
              <a:buChar char="Ø"/>
              <a:tabLst/>
              <a:defRPr/>
            </a:pPr>
            <a:r>
              <a:rPr lang="el-GR" sz="2000" dirty="0" smtClean="0">
                <a:latin typeface="Calibri" pitchFamily="34" charset="0"/>
              </a:rPr>
              <a:t> οι ομηρικές κοινότητες στα τέλη του 9</a:t>
            </a:r>
            <a:r>
              <a:rPr lang="el-GR" sz="2000" baseline="30000" dirty="0" smtClean="0">
                <a:latin typeface="Calibri" pitchFamily="34" charset="0"/>
              </a:rPr>
              <a:t>ου</a:t>
            </a:r>
            <a:r>
              <a:rPr lang="el-GR" sz="2000" dirty="0" smtClean="0">
                <a:latin typeface="Calibri" pitchFamily="34" charset="0"/>
              </a:rPr>
              <a:t> αι. </a:t>
            </a:r>
            <a:r>
              <a:rPr lang="el-GR" sz="2000" dirty="0" err="1" smtClean="0">
                <a:latin typeface="Calibri" pitchFamily="34" charset="0"/>
              </a:rPr>
              <a:t>π.Χ.</a:t>
            </a:r>
            <a:r>
              <a:rPr lang="el-GR" sz="2000" dirty="0" smtClean="0">
                <a:latin typeface="Calibri" pitchFamily="34" charset="0"/>
              </a:rPr>
              <a:t> αυξάνουν τον πληθυσμό τους</a:t>
            </a:r>
          </a:p>
          <a:p>
            <a:pPr marL="1097280" lvl="2" indent="-274320">
              <a:spcBef>
                <a:spcPct val="20000"/>
              </a:spcBef>
              <a:buClr>
                <a:schemeClr val="accent1"/>
              </a:buClr>
              <a:buSzPct val="80000"/>
              <a:buFont typeface="Wingdings" pitchFamily="2" charset="2"/>
              <a:buChar char="Ø"/>
              <a:defRPr/>
            </a:pPr>
            <a:r>
              <a:rPr lang="el-GR" sz="2000" dirty="0" smtClean="0">
                <a:latin typeface="Calibri" pitchFamily="34" charset="0"/>
              </a:rPr>
              <a:t>προκαλείται οικονομική κρίση λόγω:</a:t>
            </a:r>
          </a:p>
          <a:p>
            <a:pPr marL="1097280" lvl="2" indent="-274320">
              <a:spcBef>
                <a:spcPct val="20000"/>
              </a:spcBef>
              <a:buClr>
                <a:schemeClr val="accent1"/>
              </a:buClr>
              <a:buSzPct val="80000"/>
              <a:defRPr/>
            </a:pPr>
            <a:r>
              <a:rPr lang="el-GR" sz="2000" dirty="0" smtClean="0">
                <a:latin typeface="Calibri" pitchFamily="34" charset="0"/>
              </a:rPr>
              <a:t>α. περιορισμένων εκτάσεων γης</a:t>
            </a:r>
          </a:p>
          <a:p>
            <a:pPr marL="1097280" lvl="2" indent="-274320">
              <a:spcBef>
                <a:spcPct val="20000"/>
              </a:spcBef>
              <a:buClr>
                <a:schemeClr val="accent1"/>
              </a:buClr>
              <a:buSzPct val="80000"/>
              <a:defRPr/>
            </a:pPr>
            <a:r>
              <a:rPr lang="el-GR" sz="2000" dirty="0" smtClean="0">
                <a:latin typeface="Calibri" pitchFamily="34" charset="0"/>
              </a:rPr>
              <a:t>β. συγκέντρωσης της γης στους ευγενείς</a:t>
            </a:r>
          </a:p>
          <a:p>
            <a:pPr marL="1097280" lvl="2" indent="-274320">
              <a:spcBef>
                <a:spcPct val="20000"/>
              </a:spcBef>
              <a:buClr>
                <a:schemeClr val="accent1"/>
              </a:buClr>
              <a:buSzPct val="80000"/>
              <a:defRPr/>
            </a:pPr>
            <a:r>
              <a:rPr lang="el-GR" sz="2000" dirty="0" smtClean="0">
                <a:latin typeface="Calibri" pitchFamily="34" charset="0"/>
              </a:rPr>
              <a:t>γ. απουσία εργασιακής ειδίκευσης</a:t>
            </a:r>
          </a:p>
          <a:p>
            <a:pPr marL="1097280" lvl="2" indent="-274320">
              <a:spcBef>
                <a:spcPct val="20000"/>
              </a:spcBef>
              <a:buClr>
                <a:schemeClr val="accent1"/>
              </a:buClr>
              <a:buSzPct val="80000"/>
              <a:defRPr/>
            </a:pPr>
            <a:r>
              <a:rPr lang="el-GR" sz="2000" dirty="0" smtClean="0">
                <a:latin typeface="Calibri" pitchFamily="34" charset="0"/>
              </a:rPr>
              <a:t>δ. έλλειψης άλλων πόρων εκτός της γης</a:t>
            </a:r>
          </a:p>
          <a:p>
            <a:pPr marL="360363" lvl="2" indent="-273050">
              <a:spcBef>
                <a:spcPct val="20000"/>
              </a:spcBef>
              <a:buClr>
                <a:schemeClr val="accent1"/>
              </a:buClr>
              <a:buSzPct val="80000"/>
              <a:defRPr/>
            </a:pPr>
            <a:r>
              <a:rPr lang="el-GR" sz="2000" b="1" dirty="0" smtClean="0">
                <a:latin typeface="Calibri" pitchFamily="34" charset="0"/>
              </a:rPr>
              <a:t>Συνέπειες</a:t>
            </a:r>
            <a:r>
              <a:rPr lang="el-GR" sz="2000" dirty="0" smtClean="0">
                <a:latin typeface="Calibri" pitchFamily="34" charset="0"/>
              </a:rPr>
              <a:t>: </a:t>
            </a:r>
          </a:p>
          <a:p>
            <a:pPr marL="360363" lvl="2" indent="-273050">
              <a:spcBef>
                <a:spcPct val="20000"/>
              </a:spcBef>
              <a:buClr>
                <a:schemeClr val="accent1"/>
              </a:buClr>
              <a:buSzPct val="80000"/>
              <a:buFont typeface="Wingdings" pitchFamily="2" charset="2"/>
              <a:buChar char="Ø"/>
              <a:defRPr/>
            </a:pPr>
            <a:r>
              <a:rPr lang="el-GR" sz="2000" dirty="0" smtClean="0">
                <a:latin typeface="Calibri" pitchFamily="34" charset="0"/>
              </a:rPr>
              <a:t> περιορίζεται σταδιακά η βασιλική εξουσία και αυξάνεται η δύναμη των ευγενών</a:t>
            </a:r>
          </a:p>
          <a:p>
            <a:pPr marL="360363" lvl="2" indent="-273050">
              <a:spcBef>
                <a:spcPct val="20000"/>
              </a:spcBef>
              <a:buClr>
                <a:schemeClr val="accent1"/>
              </a:buClr>
              <a:buSzPct val="80000"/>
              <a:buFont typeface="Wingdings" pitchFamily="2" charset="2"/>
              <a:buChar char="Ø"/>
              <a:defRPr/>
            </a:pPr>
            <a:r>
              <a:rPr lang="el-GR" sz="2000" dirty="0" smtClean="0">
                <a:latin typeface="Calibri" pitchFamily="34" charset="0"/>
              </a:rPr>
              <a:t> η κρίση αντιμετωπίζεται στο πλαίσιο της πόλης-κράτους με τη στροφή προς τη βιοτεχνία και το εμπόριο, με κατακτητικούς πολέμους και με την ίδρυση αποικιών (βλ. παρακάτω </a:t>
            </a:r>
            <a:r>
              <a:rPr lang="el-GR" sz="2000" i="1" dirty="0" smtClean="0">
                <a:latin typeface="Calibri" pitchFamily="34" charset="0"/>
              </a:rPr>
              <a:t>Αρχαϊκή εποχή</a:t>
            </a:r>
            <a:r>
              <a:rPr lang="el-GR" sz="2000" dirty="0" smtClean="0">
                <a:latin typeface="Calibri" pitchFamily="34" charset="0"/>
              </a:rPr>
              <a:t>)</a:t>
            </a:r>
          </a:p>
          <a:p>
            <a:pPr marL="640080" marR="0" lvl="1" indent="-274320" algn="l" defTabSz="914400" rtl="0" eaLnBrk="1" fontAlgn="auto" latinLnBrk="0" hangingPunct="1">
              <a:lnSpc>
                <a:spcPct val="150000"/>
              </a:lnSpc>
              <a:spcBef>
                <a:spcPct val="20000"/>
              </a:spcBef>
              <a:spcAft>
                <a:spcPts val="0"/>
              </a:spcAft>
              <a:buClr>
                <a:schemeClr val="accent1"/>
              </a:buClr>
              <a:buSzPct val="80000"/>
              <a:buFont typeface="Wingdings" pitchFamily="2" charset="2"/>
              <a:buChar char="Ø"/>
              <a:tabLst/>
              <a:defRPr/>
            </a:pPr>
            <a:endParaRPr lang="el-GR"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buFont typeface="Wingdings" pitchFamily="2" charset="2"/>
              <a:buChar char="Ø"/>
              <a:tabLst/>
              <a:defRPr/>
            </a:pPr>
            <a:endParaRPr lang="el-GR"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buFont typeface="Wingdings" pitchFamily="2" charset="2"/>
              <a:buChar char="Ø"/>
              <a:tabLst/>
              <a:defRPr/>
            </a:pPr>
            <a:endParaRPr lang="el-GR" sz="2000"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tabLst/>
              <a:defRPr/>
            </a:pPr>
            <a:endParaRPr lang="el-GR" sz="2000"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tabLst/>
              <a:defRPr/>
            </a:pPr>
            <a:endParaRPr kumimoji="0" lang="el-GR" sz="2400" u="none" strike="noStrike" kern="1200" cap="none" spc="0" normalizeH="0" noProof="0" dirty="0" smtClean="0">
              <a:ln>
                <a:noFill/>
              </a:ln>
              <a:effectLst/>
              <a:uLnTx/>
              <a:uFillTx/>
              <a:latin typeface="Calibri" pitchFamily="34" charset="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ΤΕΧΝΗ</a:t>
            </a:r>
            <a:endParaRPr lang="el-GR" dirty="0"/>
          </a:p>
        </p:txBody>
      </p:sp>
      <p:pic>
        <p:nvPicPr>
          <p:cNvPr id="4" name="3 - Θέση περιεχομένου" descr="48-0.jpg"/>
          <p:cNvPicPr>
            <a:picLocks noGrp="1" noChangeAspect="1"/>
          </p:cNvPicPr>
          <p:nvPr>
            <p:ph sz="quarter" idx="1"/>
          </p:nvPr>
        </p:nvPicPr>
        <p:blipFill>
          <a:blip r:embed="rId2" cstate="print"/>
          <a:stretch>
            <a:fillRect/>
          </a:stretch>
        </p:blipFill>
        <p:spPr>
          <a:xfrm>
            <a:off x="1228653" y="1527175"/>
            <a:ext cx="6650182" cy="4572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ΤΕΧΝΗ</a:t>
            </a:r>
            <a:endParaRPr lang="el-GR" dirty="0"/>
          </a:p>
        </p:txBody>
      </p:sp>
      <p:pic>
        <p:nvPicPr>
          <p:cNvPr id="4" name="3 - Θέση περιεχομένου" descr="unnamed (1).jpg"/>
          <p:cNvPicPr>
            <a:picLocks noGrp="1" noChangeAspect="1"/>
          </p:cNvPicPr>
          <p:nvPr>
            <p:ph sz="quarter" idx="1"/>
          </p:nvPr>
        </p:nvPicPr>
        <p:blipFill>
          <a:blip r:embed="rId2" cstate="print"/>
          <a:stretch>
            <a:fillRect/>
          </a:stretch>
        </p:blipFill>
        <p:spPr>
          <a:xfrm>
            <a:off x="2115344" y="1941512"/>
            <a:ext cx="4876800" cy="37433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1428728" y="214290"/>
            <a:ext cx="6552728" cy="864096"/>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smtClean="0">
                <a:ln>
                  <a:noFill/>
                </a:ln>
                <a:solidFill>
                  <a:schemeClr val="tx2"/>
                </a:solidFill>
                <a:effectLst/>
                <a:uLnTx/>
                <a:uFillTx/>
                <a:latin typeface="Calibri" pitchFamily="34" charset="0"/>
                <a:ea typeface="+mj-ea"/>
                <a:cs typeface="+mj-cs"/>
              </a:rPr>
              <a:t>Ομηρική εποχή (1100-750 </a:t>
            </a:r>
            <a:r>
              <a:rPr kumimoji="0" lang="el-GR" sz="3200" b="0" i="0" u="none" strike="noStrike" kern="1200" cap="none" spc="0" normalizeH="0" baseline="0" noProof="0" dirty="0" err="1" smtClean="0">
                <a:ln>
                  <a:noFill/>
                </a:ln>
                <a:solidFill>
                  <a:schemeClr val="tx2"/>
                </a:solidFill>
                <a:effectLst/>
                <a:uLnTx/>
                <a:uFillTx/>
                <a:latin typeface="Calibri" pitchFamily="34" charset="0"/>
                <a:ea typeface="+mj-ea"/>
                <a:cs typeface="+mj-cs"/>
              </a:rPr>
              <a:t>π.Χ.</a:t>
            </a:r>
            <a:r>
              <a:rPr kumimoji="0" lang="el-GR" sz="3200" b="0" i="0" u="none" strike="noStrike" kern="1200" cap="none" spc="0" normalizeH="0" baseline="0" noProof="0" dirty="0" smtClean="0">
                <a:ln>
                  <a:noFill/>
                </a:ln>
                <a:solidFill>
                  <a:schemeClr val="tx2"/>
                </a:solidFill>
                <a:effectLst/>
                <a:uLnTx/>
                <a:uFillTx/>
                <a:latin typeface="Calibri" pitchFamily="34" charset="0"/>
                <a:ea typeface="+mj-ea"/>
                <a:cs typeface="+mj-cs"/>
              </a:rPr>
              <a:t>) </a:t>
            </a:r>
            <a:endParaRPr kumimoji="0" lang="el-GR" sz="3200" b="0" i="0" u="none" strike="noStrike" kern="1200" cap="none" spc="0" normalizeH="0" baseline="0" noProof="0" dirty="0">
              <a:ln>
                <a:noFill/>
              </a:ln>
              <a:solidFill>
                <a:schemeClr val="tx2"/>
              </a:solidFill>
              <a:effectLst/>
              <a:uLnTx/>
              <a:uFillTx/>
              <a:latin typeface="Calibri" pitchFamily="34" charset="0"/>
              <a:ea typeface="+mj-ea"/>
              <a:cs typeface="+mj-cs"/>
            </a:endParaRPr>
          </a:p>
        </p:txBody>
      </p:sp>
      <p:sp>
        <p:nvSpPr>
          <p:cNvPr id="5" name="2 - Υπότιτλος"/>
          <p:cNvSpPr txBox="1">
            <a:spLocks/>
          </p:cNvSpPr>
          <p:nvPr/>
        </p:nvSpPr>
        <p:spPr>
          <a:xfrm>
            <a:off x="214282" y="2357430"/>
            <a:ext cx="7424960" cy="3592990"/>
          </a:xfrm>
          <a:prstGeom prst="rect">
            <a:avLst/>
          </a:prstGeom>
        </p:spPr>
        <p:txBody>
          <a:bodyPr vert="horz">
            <a:normAutofit lnSpcReduction="10000"/>
          </a:bodyPr>
          <a:lstStyle/>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kumimoji="0" lang="el-GR" sz="2600" b="1" i="0" u="none" strike="noStrike" kern="1200" cap="none" spc="0" normalizeH="0" baseline="0" noProof="0" dirty="0" smtClean="0">
                <a:ln>
                  <a:noFill/>
                </a:ln>
                <a:solidFill>
                  <a:srgbClr val="002060"/>
                </a:solidFill>
                <a:effectLst/>
                <a:uLnTx/>
                <a:uFillTx/>
                <a:latin typeface="Calibri" pitchFamily="34" charset="0"/>
                <a:ea typeface="+mn-ea"/>
                <a:cs typeface="+mn-cs"/>
              </a:rPr>
              <a:t>Ορισμός</a:t>
            </a:r>
          </a:p>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pitchFamily="2" charset="2"/>
              <a:buChar char="Ø"/>
              <a:tabLst/>
              <a:defRPr/>
            </a:pPr>
            <a:r>
              <a:rPr kumimoji="0" lang="el-GR" sz="2600" b="0" i="0" u="none" strike="noStrike" kern="1200" cap="none" spc="0" normalizeH="0" baseline="0" noProof="0" dirty="0" smtClean="0">
                <a:ln>
                  <a:noFill/>
                </a:ln>
                <a:solidFill>
                  <a:srgbClr val="002060"/>
                </a:solidFill>
                <a:effectLst/>
                <a:uLnTx/>
                <a:uFillTx/>
                <a:latin typeface="Calibri" pitchFamily="34" charset="0"/>
                <a:ea typeface="+mn-ea"/>
                <a:cs typeface="+mn-cs"/>
              </a:rPr>
              <a:t> </a:t>
            </a:r>
            <a:r>
              <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rPr>
              <a:t>Η μεταβατική περίοδος που  ακολούθησε την πτώση των μυκηναϊκών κέντρων, διήρκεσε περίπου τρεις αιώνες και χαρακτηρίζεται από συνεχείς μετακινήσεις ελληνικών φύλων και από τη διαμόρφωση των προϋποθέσεων για την ανασυγκρότηση των Ελλήνων.</a:t>
            </a:r>
          </a:p>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pitchFamily="2" charset="2"/>
              <a:buChar char="Ø"/>
              <a:tabLst/>
              <a:defRPr/>
            </a:pPr>
            <a:r>
              <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rPr>
              <a:t> λέγεται και ελληνικός μεσαίωνας ή  σκοτεινοί χρόνοι</a:t>
            </a:r>
          </a:p>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a:buChar char=""/>
              <a:tabLst/>
              <a:defRPr/>
            </a:pPr>
            <a:endParaRPr kumimoji="0" lang="el-GR" sz="2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pic>
        <p:nvPicPr>
          <p:cNvPr id="5122" name="Picture 2" descr="Όμηρος: ο περίφημος επικός ποιητής της Ιλιάδας και της Οδύσσειας. | Κοινή  Γνώμη"/>
          <p:cNvPicPr>
            <a:picLocks noChangeAspect="1" noChangeArrowheads="1"/>
          </p:cNvPicPr>
          <p:nvPr/>
        </p:nvPicPr>
        <p:blipFill>
          <a:blip r:embed="rId2"/>
          <a:srcRect/>
          <a:stretch>
            <a:fillRect/>
          </a:stretch>
        </p:blipFill>
        <p:spPr bwMode="auto">
          <a:xfrm>
            <a:off x="6572264" y="1214422"/>
            <a:ext cx="2314548" cy="231454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ΤΑΦΙΚΑ ΕΘΙΜΑ</a:t>
            </a:r>
            <a:endParaRPr lang="el-GR" dirty="0"/>
          </a:p>
        </p:txBody>
      </p:sp>
      <p:pic>
        <p:nvPicPr>
          <p:cNvPr id="4" name="3 - Θέση περιεχομένου" descr="unnamed.jpg"/>
          <p:cNvPicPr>
            <a:picLocks noGrp="1" noChangeAspect="1"/>
          </p:cNvPicPr>
          <p:nvPr>
            <p:ph sz="quarter" idx="1"/>
          </p:nvPr>
        </p:nvPicPr>
        <p:blipFill>
          <a:blip r:embed="rId2" cstate="print"/>
          <a:stretch>
            <a:fillRect/>
          </a:stretch>
        </p:blipFill>
        <p:spPr>
          <a:xfrm>
            <a:off x="3064459" y="1527175"/>
            <a:ext cx="2978569" cy="4572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804_lightbox.jpg"/>
          <p:cNvPicPr>
            <a:picLocks noGrp="1" noChangeAspect="1"/>
          </p:cNvPicPr>
          <p:nvPr>
            <p:ph sz="quarter" idx="1"/>
          </p:nvPr>
        </p:nvPicPr>
        <p:blipFill>
          <a:blip r:embed="rId2" cstate="print"/>
          <a:stretch>
            <a:fillRect/>
          </a:stretch>
        </p:blipFill>
        <p:spPr>
          <a:xfrm>
            <a:off x="827584" y="1484784"/>
            <a:ext cx="2778369" cy="4572000"/>
          </a:xfrm>
        </p:spPr>
      </p:pic>
      <p:sp>
        <p:nvSpPr>
          <p:cNvPr id="4" name="1 - Τίτλος"/>
          <p:cNvSpPr>
            <a:spLocks noGrp="1"/>
          </p:cNvSpPr>
          <p:nvPr>
            <p:ph type="title"/>
          </p:nvPr>
        </p:nvSpPr>
        <p:spPr/>
        <p:txBody>
          <a:bodyPr>
            <a:normAutofit/>
          </a:bodyPr>
          <a:lstStyle/>
          <a:p>
            <a:r>
              <a:rPr lang="el-GR" sz="2400" dirty="0" smtClean="0"/>
              <a:t>ΤΑΦΙΚΑ ΕΘΙΜΑ – ΚΟΙΝΩΝΙΚΗ ΣΥΓΚΡΟΤΗΣΗ</a:t>
            </a:r>
            <a:endParaRPr lang="el-GR" sz="2400" dirty="0"/>
          </a:p>
        </p:txBody>
      </p:sp>
      <p:pic>
        <p:nvPicPr>
          <p:cNvPr id="6" name="5 - Εικόνα" descr="990_carousel-1.jpg"/>
          <p:cNvPicPr>
            <a:picLocks noChangeAspect="1"/>
          </p:cNvPicPr>
          <p:nvPr/>
        </p:nvPicPr>
        <p:blipFill>
          <a:blip r:embed="rId3" cstate="print"/>
          <a:stretch>
            <a:fillRect/>
          </a:stretch>
        </p:blipFill>
        <p:spPr>
          <a:xfrm>
            <a:off x="4211960" y="1412776"/>
            <a:ext cx="4465177" cy="501317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greek_geom_Fig.-1-2016.35.jpg"/>
          <p:cNvPicPr>
            <a:picLocks noGrp="1" noChangeAspect="1"/>
          </p:cNvPicPr>
          <p:nvPr>
            <p:ph sz="quarter" idx="1"/>
          </p:nvPr>
        </p:nvPicPr>
        <p:blipFill>
          <a:blip r:embed="rId2" cstate="print"/>
          <a:stretch>
            <a:fillRect/>
          </a:stretch>
        </p:blipFill>
        <p:spPr>
          <a:xfrm>
            <a:off x="827584" y="1628800"/>
            <a:ext cx="3049564" cy="4572000"/>
          </a:xfrm>
        </p:spPr>
      </p:pic>
      <p:pic>
        <p:nvPicPr>
          <p:cNvPr id="5" name="5 - Θέση περιεχομένου" descr="17972_lightbox.jpg"/>
          <p:cNvPicPr>
            <a:picLocks noChangeAspect="1"/>
          </p:cNvPicPr>
          <p:nvPr/>
        </p:nvPicPr>
        <p:blipFill>
          <a:blip r:embed="rId3" cstate="print"/>
          <a:stretch>
            <a:fillRect/>
          </a:stretch>
        </p:blipFill>
        <p:spPr>
          <a:xfrm>
            <a:off x="4932040" y="1556792"/>
            <a:ext cx="3650566" cy="4572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9638.480.jpg"/>
          <p:cNvPicPr>
            <a:picLocks noGrp="1" noChangeAspect="1"/>
          </p:cNvPicPr>
          <p:nvPr>
            <p:ph sz="quarter" idx="1"/>
          </p:nvPr>
        </p:nvPicPr>
        <p:blipFill>
          <a:blip r:embed="rId2" cstate="print"/>
          <a:stretch>
            <a:fillRect/>
          </a:stretch>
        </p:blipFill>
        <p:spPr>
          <a:xfrm>
            <a:off x="323528" y="1556792"/>
            <a:ext cx="4536504" cy="4536504"/>
          </a:xfrm>
        </p:spPr>
      </p:pic>
      <p:pic>
        <p:nvPicPr>
          <p:cNvPr id="5" name="3 - Θέση περιεχομένου" descr="9618.480.jpg"/>
          <p:cNvPicPr>
            <a:picLocks noChangeAspect="1"/>
          </p:cNvPicPr>
          <p:nvPr/>
        </p:nvPicPr>
        <p:blipFill>
          <a:blip r:embed="rId3" cstate="print"/>
          <a:stretch>
            <a:fillRect/>
          </a:stretch>
        </p:blipFill>
        <p:spPr>
          <a:xfrm>
            <a:off x="5148064" y="1916832"/>
            <a:ext cx="3528392" cy="352839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8" name="7 - Θέση περιεχομένου" descr="9641.480.jpg"/>
          <p:cNvPicPr>
            <a:picLocks noGrp="1" noChangeAspect="1"/>
          </p:cNvPicPr>
          <p:nvPr>
            <p:ph sz="quarter" idx="1"/>
          </p:nvPr>
        </p:nvPicPr>
        <p:blipFill>
          <a:blip r:embed="rId2" cstate="print"/>
          <a:stretch>
            <a:fillRect/>
          </a:stretch>
        </p:blipFill>
        <p:spPr>
          <a:xfrm>
            <a:off x="323528" y="1700808"/>
            <a:ext cx="4248472" cy="4248472"/>
          </a:xfrm>
        </p:spPr>
      </p:pic>
      <p:pic>
        <p:nvPicPr>
          <p:cNvPr id="9" name="8 - Εικόνα" descr="h5_17.190.2072.jpg"/>
          <p:cNvPicPr>
            <a:picLocks noChangeAspect="1"/>
          </p:cNvPicPr>
          <p:nvPr/>
        </p:nvPicPr>
        <p:blipFill>
          <a:blip r:embed="rId3" cstate="print"/>
          <a:stretch>
            <a:fillRect/>
          </a:stretch>
        </p:blipFill>
        <p:spPr>
          <a:xfrm>
            <a:off x="5364088" y="1700808"/>
            <a:ext cx="3480048" cy="435006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9629.480.jpg"/>
          <p:cNvPicPr>
            <a:picLocks noGrp="1" noChangeAspect="1"/>
          </p:cNvPicPr>
          <p:nvPr>
            <p:ph sz="quarter" idx="1"/>
          </p:nvPr>
        </p:nvPicPr>
        <p:blipFill>
          <a:blip r:embed="rId2" cstate="print"/>
          <a:stretch>
            <a:fillRect/>
          </a:stretch>
        </p:blipFill>
        <p:spPr>
          <a:xfrm>
            <a:off x="179512" y="1628800"/>
            <a:ext cx="4464496" cy="4464496"/>
          </a:xfrm>
        </p:spPr>
      </p:pic>
      <p:pic>
        <p:nvPicPr>
          <p:cNvPr id="5" name="4 - Εικόνα" descr="9628.480.jpg"/>
          <p:cNvPicPr>
            <a:picLocks noChangeAspect="1"/>
          </p:cNvPicPr>
          <p:nvPr/>
        </p:nvPicPr>
        <p:blipFill>
          <a:blip r:embed="rId3" cstate="print"/>
          <a:stretch>
            <a:fillRect/>
          </a:stretch>
        </p:blipFill>
        <p:spPr>
          <a:xfrm>
            <a:off x="4788024" y="1844824"/>
            <a:ext cx="4032448" cy="403244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Οικίες και ιερά</a:t>
            </a:r>
            <a:endParaRPr lang="el-GR" dirty="0"/>
          </a:p>
        </p:txBody>
      </p:sp>
      <p:pic>
        <p:nvPicPr>
          <p:cNvPr id="4" name="3 - Θέση περιεχομένου" descr="9644.480.jpg"/>
          <p:cNvPicPr>
            <a:picLocks noGrp="1" noChangeAspect="1"/>
          </p:cNvPicPr>
          <p:nvPr>
            <p:ph sz="quarter" idx="1"/>
          </p:nvPr>
        </p:nvPicPr>
        <p:blipFill>
          <a:blip r:embed="rId2" cstate="print"/>
          <a:stretch>
            <a:fillRect/>
          </a:stretch>
        </p:blipFill>
        <p:spPr>
          <a:xfrm>
            <a:off x="539552" y="1700808"/>
            <a:ext cx="4104456" cy="4104456"/>
          </a:xfrm>
        </p:spPr>
      </p:pic>
      <p:pic>
        <p:nvPicPr>
          <p:cNvPr id="6" name="5 - Εικόνα" descr="unnamed (3).jpg"/>
          <p:cNvPicPr>
            <a:picLocks noChangeAspect="1"/>
          </p:cNvPicPr>
          <p:nvPr/>
        </p:nvPicPr>
        <p:blipFill>
          <a:blip r:embed="rId3" cstate="print"/>
          <a:stretch>
            <a:fillRect/>
          </a:stretch>
        </p:blipFill>
        <p:spPr>
          <a:xfrm>
            <a:off x="5076056" y="1412776"/>
            <a:ext cx="3514725" cy="48768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Υπότιτλος"/>
          <p:cNvSpPr txBox="1">
            <a:spLocks/>
          </p:cNvSpPr>
          <p:nvPr/>
        </p:nvSpPr>
        <p:spPr>
          <a:xfrm>
            <a:off x="285720" y="357166"/>
            <a:ext cx="8429684" cy="6000792"/>
          </a:xfrm>
          <a:prstGeom prst="rect">
            <a:avLst/>
          </a:prstGeom>
        </p:spPr>
        <p:txBody>
          <a:bodyPr vert="horz">
            <a:normAutofit fontScale="85000" lnSpcReduction="20000"/>
          </a:bodyPr>
          <a:lstStyle/>
          <a:p>
            <a:pPr marL="640080" marR="0" lvl="1" indent="-274320" algn="l" defTabSz="914400" rtl="0" eaLnBrk="1" fontAlgn="auto" latinLnBrk="0" hangingPunct="1">
              <a:lnSpc>
                <a:spcPct val="100000"/>
              </a:lnSpc>
              <a:spcBef>
                <a:spcPct val="20000"/>
              </a:spcBef>
              <a:spcAft>
                <a:spcPts val="0"/>
              </a:spcAft>
              <a:buClr>
                <a:schemeClr val="accent1"/>
              </a:buClr>
              <a:buSzPct val="80000"/>
              <a:tabLst/>
              <a:defRPr/>
            </a:pPr>
            <a:r>
              <a:rPr lang="el-GR" sz="2400" b="1" noProof="0" dirty="0" smtClean="0">
                <a:latin typeface="Calibri" pitchFamily="34" charset="0"/>
              </a:rPr>
              <a:t>Η κοινωνία</a:t>
            </a:r>
          </a:p>
          <a:p>
            <a:pPr marL="640080" marR="0" lvl="1" indent="-274320" algn="l" defTabSz="914400" rtl="0" eaLnBrk="1" fontAlgn="auto" latinLnBrk="0" hangingPunct="1">
              <a:lnSpc>
                <a:spcPct val="100000"/>
              </a:lnSpc>
              <a:spcBef>
                <a:spcPct val="20000"/>
              </a:spcBef>
              <a:spcAft>
                <a:spcPts val="0"/>
              </a:spcAft>
              <a:buClr>
                <a:schemeClr val="accent1"/>
              </a:buClr>
              <a:buSzPct val="80000"/>
              <a:tabLst/>
              <a:defRPr/>
            </a:pPr>
            <a:endParaRPr lang="el-GR" sz="2400" b="1" noProof="0" dirty="0" smtClean="0">
              <a:latin typeface="Calibri" pitchFamily="34" charset="0"/>
            </a:endParaRPr>
          </a:p>
          <a:p>
            <a:pPr marL="640080" marR="0" lvl="1" indent="-274320" algn="l" defTabSz="914400" rtl="0" eaLnBrk="1" fontAlgn="auto" latinLnBrk="0" hangingPunct="1">
              <a:lnSpc>
                <a:spcPct val="100000"/>
              </a:lnSpc>
              <a:spcBef>
                <a:spcPct val="20000"/>
              </a:spcBef>
              <a:spcAft>
                <a:spcPts val="0"/>
              </a:spcAft>
              <a:buClr>
                <a:schemeClr val="accent1"/>
              </a:buClr>
              <a:buSzPct val="80000"/>
              <a:tabLst/>
              <a:defRPr/>
            </a:pPr>
            <a:endParaRPr lang="el-GR" sz="2400" b="1" noProof="0"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buFont typeface="Wingdings" pitchFamily="2" charset="2"/>
              <a:buChar char="Ø"/>
              <a:tabLst/>
              <a:defRPr/>
            </a:pPr>
            <a:r>
              <a:rPr kumimoji="0" lang="el-GR" sz="2200" b="1" u="none" strike="noStrike" kern="1200" cap="none" spc="0" normalizeH="0" noProof="0" dirty="0" smtClean="0">
                <a:ln>
                  <a:noFill/>
                </a:ln>
                <a:solidFill>
                  <a:srgbClr val="002060"/>
                </a:solidFill>
                <a:effectLst/>
                <a:uLnTx/>
                <a:uFillTx/>
                <a:latin typeface="Calibri" pitchFamily="34" charset="0"/>
                <a:ea typeface="+mn-ea"/>
                <a:cs typeface="+mn-cs"/>
              </a:rPr>
              <a:t>οίκος</a:t>
            </a:r>
            <a:r>
              <a:rPr kumimoji="0" lang="el-GR" sz="2400" u="none" strike="noStrike" kern="1200" cap="none" spc="0" normalizeH="0" noProof="0" dirty="0" smtClean="0">
                <a:ln>
                  <a:noFill/>
                </a:ln>
                <a:solidFill>
                  <a:schemeClr val="tx1"/>
                </a:solidFill>
                <a:effectLst/>
                <a:uLnTx/>
                <a:uFillTx/>
                <a:latin typeface="Calibri" pitchFamily="34" charset="0"/>
                <a:ea typeface="+mn-ea"/>
                <a:cs typeface="+mn-cs"/>
              </a:rPr>
              <a:t>: </a:t>
            </a:r>
            <a:r>
              <a:rPr kumimoji="0" lang="el-GR" sz="2000" u="none" strike="noStrike" kern="1200" cap="none" spc="0" normalizeH="0" noProof="0" dirty="0" smtClean="0">
                <a:ln>
                  <a:noFill/>
                </a:ln>
                <a:effectLst/>
                <a:uLnTx/>
                <a:uFillTx/>
                <a:latin typeface="Calibri" pitchFamily="34" charset="0"/>
                <a:ea typeface="+mn-ea"/>
                <a:cs typeface="+mn-cs"/>
              </a:rPr>
              <a:t>μονάδα κοινωνικής συγκρότησης</a:t>
            </a:r>
            <a:endParaRPr kumimoji="0" lang="el-GR" sz="2400" u="none" strike="noStrike" kern="1200" cap="none" spc="0" normalizeH="0" noProof="0" dirty="0" smtClean="0">
              <a:ln>
                <a:noFill/>
              </a:ln>
              <a:effectLst/>
              <a:uLnTx/>
              <a:uFillTx/>
              <a:latin typeface="Calibri" pitchFamily="34" charset="0"/>
              <a:ea typeface="+mn-ea"/>
              <a:cs typeface="+mn-cs"/>
            </a:endParaRP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lang="el-GR" sz="2000" b="1" dirty="0" smtClean="0">
                <a:latin typeface="Calibri" pitchFamily="34" charset="0"/>
              </a:rPr>
              <a:t>1. φυλετικός αρχηγός </a:t>
            </a:r>
            <a:r>
              <a:rPr lang="el-GR" sz="2000" dirty="0" smtClean="0">
                <a:latin typeface="Calibri" pitchFamily="34" charset="0"/>
              </a:rPr>
              <a:t> </a:t>
            </a: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kumimoji="0" lang="el-GR" u="none" strike="noStrike" kern="1200" cap="none" spc="0" normalizeH="0" noProof="0" dirty="0" smtClean="0">
                <a:ln>
                  <a:noFill/>
                </a:ln>
                <a:solidFill>
                  <a:schemeClr val="tx1"/>
                </a:solidFill>
                <a:effectLst/>
                <a:uLnTx/>
                <a:uFillTx/>
                <a:latin typeface="Calibri" pitchFamily="34" charset="0"/>
                <a:ea typeface="+mn-ea"/>
                <a:cs typeface="+mn-cs"/>
              </a:rPr>
              <a:t>(αρχηγός </a:t>
            </a:r>
            <a:r>
              <a:rPr kumimoji="0" lang="el-GR" u="none" strike="noStrike" kern="1200" cap="none" spc="0" normalizeH="0" noProof="0" dirty="0" smtClean="0">
                <a:ln>
                  <a:noFill/>
                </a:ln>
                <a:solidFill>
                  <a:srgbClr val="002060"/>
                </a:solidFill>
                <a:effectLst/>
                <a:uLnTx/>
                <a:uFillTx/>
                <a:latin typeface="Calibri" pitchFamily="34" charset="0"/>
                <a:ea typeface="+mn-ea"/>
                <a:cs typeface="+mn-cs"/>
              </a:rPr>
              <a:t>φρατρίας</a:t>
            </a:r>
            <a:r>
              <a:rPr kumimoji="0" lang="el-GR" u="none" strike="noStrike" kern="1200" cap="none" spc="0" normalizeH="0" noProof="0" dirty="0" smtClean="0">
                <a:ln>
                  <a:noFill/>
                </a:ln>
                <a:solidFill>
                  <a:schemeClr val="tx1"/>
                </a:solidFill>
                <a:effectLst/>
                <a:uLnTx/>
                <a:uFillTx/>
                <a:latin typeface="Calibri" pitchFamily="34" charset="0"/>
                <a:ea typeface="+mn-ea"/>
                <a:cs typeface="+mn-cs"/>
              </a:rPr>
              <a:t> - </a:t>
            </a:r>
            <a:r>
              <a:rPr lang="el-GR" dirty="0" smtClean="0">
                <a:latin typeface="Calibri" pitchFamily="34" charset="0"/>
              </a:rPr>
              <a:t>αρχηγός </a:t>
            </a:r>
            <a:r>
              <a:rPr lang="el-GR" dirty="0" smtClean="0">
                <a:solidFill>
                  <a:srgbClr val="002060"/>
                </a:solidFill>
                <a:latin typeface="Calibri" pitchFamily="34" charset="0"/>
              </a:rPr>
              <a:t>γένους)</a:t>
            </a: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lang="el-GR" dirty="0" smtClean="0">
                <a:latin typeface="Calibri" pitchFamily="34" charset="0"/>
              </a:rPr>
              <a:t>μετά την εγκατάσταση των φύλων </a:t>
            </a: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lang="el-GR" dirty="0" smtClean="0">
                <a:latin typeface="Calibri" pitchFamily="34" charset="0"/>
              </a:rPr>
              <a:t>γίνεται </a:t>
            </a:r>
            <a:r>
              <a:rPr lang="el-GR" b="1" dirty="0" smtClean="0">
                <a:latin typeface="Calibri" pitchFamily="34" charset="0"/>
              </a:rPr>
              <a:t>κληρονομικός βασιλιάς</a:t>
            </a: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kumimoji="0" lang="el-GR" sz="2000" b="1" u="none" strike="noStrike" kern="1200" cap="none" spc="0" normalizeH="0" noProof="0" dirty="0" smtClean="0">
                <a:ln>
                  <a:noFill/>
                </a:ln>
                <a:solidFill>
                  <a:schemeClr val="tx1"/>
                </a:solidFill>
                <a:effectLst/>
                <a:uLnTx/>
                <a:uFillTx/>
                <a:latin typeface="Calibri" pitchFamily="34" charset="0"/>
                <a:ea typeface="+mn-ea"/>
                <a:cs typeface="+mn-cs"/>
              </a:rPr>
              <a:t>2. άριστοι</a:t>
            </a:r>
            <a:r>
              <a:rPr kumimoji="0" lang="el-GR" sz="2000" u="none" strike="noStrike" kern="1200" cap="none" spc="0" normalizeH="0" noProof="0" dirty="0" smtClean="0">
                <a:ln>
                  <a:noFill/>
                </a:ln>
                <a:solidFill>
                  <a:schemeClr val="tx1"/>
                </a:solidFill>
                <a:effectLst/>
                <a:uLnTx/>
                <a:uFillTx/>
                <a:latin typeface="Calibri" pitchFamily="34" charset="0"/>
                <a:ea typeface="+mn-ea"/>
                <a:cs typeface="+mn-cs"/>
              </a:rPr>
              <a:t>/ </a:t>
            </a:r>
            <a:r>
              <a:rPr kumimoji="0" lang="el-GR" sz="2000" b="1" u="none" strike="noStrike" kern="1200" cap="none" spc="0" normalizeH="0" noProof="0" dirty="0" smtClean="0">
                <a:ln>
                  <a:noFill/>
                </a:ln>
                <a:solidFill>
                  <a:schemeClr val="tx1"/>
                </a:solidFill>
                <a:effectLst/>
                <a:uLnTx/>
                <a:uFillTx/>
                <a:latin typeface="Calibri" pitchFamily="34" charset="0"/>
                <a:ea typeface="+mn-ea"/>
                <a:cs typeface="+mn-cs"/>
              </a:rPr>
              <a:t>ευγενείς</a:t>
            </a:r>
            <a:r>
              <a:rPr kumimoji="0" lang="el-GR" sz="2000" u="none" strike="noStrike" kern="1200" cap="none" spc="0" normalizeH="0" noProof="0" dirty="0" smtClean="0">
                <a:ln>
                  <a:noFill/>
                </a:ln>
                <a:solidFill>
                  <a:schemeClr val="tx1"/>
                </a:solidFill>
                <a:effectLst/>
                <a:uLnTx/>
                <a:uFillTx/>
                <a:latin typeface="Calibri" pitchFamily="34" charset="0"/>
                <a:ea typeface="+mn-ea"/>
                <a:cs typeface="+mn-cs"/>
              </a:rPr>
              <a:t>: </a:t>
            </a: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kumimoji="0" lang="el-GR" sz="2000" u="none" strike="noStrike" kern="1200" cap="none" spc="0" normalizeH="0" noProof="0" dirty="0" smtClean="0">
                <a:ln>
                  <a:noFill/>
                </a:ln>
                <a:solidFill>
                  <a:schemeClr val="tx1"/>
                </a:solidFill>
                <a:effectLst/>
                <a:uLnTx/>
                <a:uFillTx/>
                <a:latin typeface="Calibri" pitchFamily="34" charset="0"/>
                <a:ea typeface="+mn-ea"/>
                <a:cs typeface="+mn-cs"/>
              </a:rPr>
              <a:t>μέλη του οίκου </a:t>
            </a: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lang="el-GR" dirty="0" smtClean="0">
                <a:latin typeface="Calibri" pitchFamily="34" charset="0"/>
              </a:rPr>
              <a:t>(κάτοχοι γης, συγγενικοί δεσμοί</a:t>
            </a:r>
            <a:endParaRPr kumimoji="0" lang="el-GR" u="none" strike="noStrike" kern="1200" cap="none" spc="0" normalizeH="0" noProof="0" dirty="0" smtClean="0">
              <a:ln>
                <a:noFill/>
              </a:ln>
              <a:solidFill>
                <a:schemeClr val="tx1"/>
              </a:solidFill>
              <a:effectLst/>
              <a:uLnTx/>
              <a:uFillTx/>
              <a:latin typeface="Calibri" pitchFamily="34" charset="0"/>
              <a:ea typeface="+mn-ea"/>
              <a:cs typeface="+mn-cs"/>
            </a:endParaRP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kumimoji="0" lang="el-GR" u="none" strike="noStrike" kern="1200" cap="none" spc="0" normalizeH="0" noProof="0" dirty="0" smtClean="0">
                <a:ln>
                  <a:noFill/>
                </a:ln>
                <a:solidFill>
                  <a:schemeClr val="tx1"/>
                </a:solidFill>
                <a:effectLst/>
                <a:uLnTx/>
                <a:uFillTx/>
                <a:latin typeface="Calibri" pitchFamily="34" charset="0"/>
                <a:ea typeface="+mn-ea"/>
                <a:cs typeface="+mn-cs"/>
              </a:rPr>
              <a:t>οικονομική ισχύς)</a:t>
            </a: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lang="el-GR" sz="2000" b="1" dirty="0" smtClean="0">
                <a:latin typeface="Calibri" pitchFamily="34" charset="0"/>
              </a:rPr>
              <a:t>3. πλήθος</a:t>
            </a:r>
            <a:r>
              <a:rPr lang="el-GR" sz="2000" dirty="0" smtClean="0">
                <a:latin typeface="Calibri" pitchFamily="34" charset="0"/>
              </a:rPr>
              <a:t>: μέλη του οίκου </a:t>
            </a: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lang="el-GR" sz="2000" dirty="0" smtClean="0">
                <a:latin typeface="Calibri" pitchFamily="34" charset="0"/>
              </a:rPr>
              <a:t>χωρίς συγγενικούς δεσμούς με ευγενείς</a:t>
            </a: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lang="el-GR" sz="2000" b="1" dirty="0" smtClean="0">
                <a:latin typeface="Calibri" pitchFamily="34" charset="0"/>
              </a:rPr>
              <a:t>- δημιουργοί</a:t>
            </a:r>
            <a:r>
              <a:rPr lang="el-GR" sz="2000" dirty="0" smtClean="0">
                <a:latin typeface="Calibri" pitchFamily="34" charset="0"/>
              </a:rPr>
              <a:t>: ειδίκευση εργασίας - τεχνίτες - εξάρτηση από οίκους</a:t>
            </a:r>
          </a:p>
          <a:p>
            <a:pPr marL="640080" marR="0" lvl="1" indent="-274320" algn="ctr" defTabSz="914400" rtl="0" eaLnBrk="1" fontAlgn="auto" latinLnBrk="0" hangingPunct="1">
              <a:lnSpc>
                <a:spcPct val="150000"/>
              </a:lnSpc>
              <a:spcBef>
                <a:spcPct val="20000"/>
              </a:spcBef>
              <a:spcAft>
                <a:spcPts val="0"/>
              </a:spcAft>
              <a:buClr>
                <a:schemeClr val="accent1"/>
              </a:buClr>
              <a:buSzPct val="80000"/>
              <a:tabLst/>
              <a:defRPr/>
            </a:pPr>
            <a:r>
              <a:rPr lang="el-GR" sz="2000" b="1" dirty="0" smtClean="0">
                <a:latin typeface="Calibri" pitchFamily="34" charset="0"/>
              </a:rPr>
              <a:t>4. δούλοι</a:t>
            </a:r>
            <a:r>
              <a:rPr lang="el-GR" sz="2000" dirty="0" smtClean="0">
                <a:latin typeface="Calibri" pitchFamily="34" charset="0"/>
              </a:rPr>
              <a:t>: περιουσιακό στοιχείο οίκου </a:t>
            </a:r>
            <a:r>
              <a:rPr lang="el-GR" dirty="0" smtClean="0">
                <a:latin typeface="Calibri" pitchFamily="34" charset="0"/>
              </a:rPr>
              <a:t>(από πολέμους ή πειρατεία) </a:t>
            </a:r>
            <a:endParaRPr kumimoji="0" lang="el-GR" sz="2000" i="1" u="none" strike="noStrike" kern="1200" cap="none" spc="0" normalizeH="0" noProof="0" dirty="0" smtClean="0">
              <a:ln>
                <a:noFill/>
              </a:ln>
              <a:solidFill>
                <a:schemeClr val="tx1"/>
              </a:solidFill>
              <a:effectLst/>
              <a:uLnTx/>
              <a:uFillTx/>
              <a:latin typeface="Calibri" pitchFamily="34" charset="0"/>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Χώροι λατρείας</a:t>
            </a:r>
            <a:endParaRPr lang="el-GR" dirty="0"/>
          </a:p>
        </p:txBody>
      </p:sp>
      <p:pic>
        <p:nvPicPr>
          <p:cNvPr id="4" name="3 - Θέση περιεχομένου" descr="9645.480.jpg"/>
          <p:cNvPicPr>
            <a:picLocks noGrp="1" noChangeAspect="1"/>
          </p:cNvPicPr>
          <p:nvPr>
            <p:ph sz="quarter" idx="1"/>
          </p:nvPr>
        </p:nvPicPr>
        <p:blipFill>
          <a:blip r:embed="rId2" cstate="print"/>
          <a:stretch>
            <a:fillRect/>
          </a:stretch>
        </p:blipFill>
        <p:spPr>
          <a:xfrm>
            <a:off x="4716016" y="2276872"/>
            <a:ext cx="4032448" cy="4032448"/>
          </a:xfrm>
        </p:spPr>
      </p:pic>
      <p:pic>
        <p:nvPicPr>
          <p:cNvPr id="5" name="4 - Εικόνα" descr="unnamed (5).jpg"/>
          <p:cNvPicPr>
            <a:picLocks noChangeAspect="1"/>
          </p:cNvPicPr>
          <p:nvPr/>
        </p:nvPicPr>
        <p:blipFill>
          <a:blip r:embed="rId3" cstate="print"/>
          <a:stretch>
            <a:fillRect/>
          </a:stretch>
        </p:blipFill>
        <p:spPr>
          <a:xfrm>
            <a:off x="179512" y="3140968"/>
            <a:ext cx="4224469" cy="158417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unnamed (2).jpg"/>
          <p:cNvPicPr>
            <a:picLocks noGrp="1" noChangeAspect="1"/>
          </p:cNvPicPr>
          <p:nvPr>
            <p:ph sz="quarter" idx="1"/>
          </p:nvPr>
        </p:nvPicPr>
        <p:blipFill>
          <a:blip r:embed="rId2" cstate="print"/>
          <a:stretch>
            <a:fillRect/>
          </a:stretch>
        </p:blipFill>
        <p:spPr>
          <a:xfrm>
            <a:off x="251520" y="1484784"/>
            <a:ext cx="3545086" cy="4572000"/>
          </a:xfrm>
        </p:spPr>
      </p:pic>
      <p:pic>
        <p:nvPicPr>
          <p:cNvPr id="5" name="4 - Εικόνα" descr="unnamed (4).jpg"/>
          <p:cNvPicPr>
            <a:picLocks noChangeAspect="1"/>
          </p:cNvPicPr>
          <p:nvPr/>
        </p:nvPicPr>
        <p:blipFill>
          <a:blip r:embed="rId3" cstate="print"/>
          <a:stretch>
            <a:fillRect/>
          </a:stretch>
        </p:blipFill>
        <p:spPr>
          <a:xfrm>
            <a:off x="3995936" y="1772816"/>
            <a:ext cx="4876800" cy="40957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EthnicArchaic936El.jpg"/>
          <p:cNvPicPr>
            <a:picLocks noChangeAspect="1"/>
          </p:cNvPicPr>
          <p:nvPr/>
        </p:nvPicPr>
        <p:blipFill>
          <a:blip r:embed="rId2" cstate="print"/>
          <a:stretch>
            <a:fillRect/>
          </a:stretch>
        </p:blipFill>
        <p:spPr>
          <a:xfrm>
            <a:off x="323528" y="1628800"/>
            <a:ext cx="7759047" cy="4824536"/>
          </a:xfrm>
          <a:prstGeom prst="rect">
            <a:avLst/>
          </a:prstGeom>
        </p:spPr>
      </p:pic>
      <p:sp>
        <p:nvSpPr>
          <p:cNvPr id="9" name="8 - TextBox"/>
          <p:cNvSpPr txBox="1"/>
          <p:nvPr/>
        </p:nvSpPr>
        <p:spPr>
          <a:xfrm>
            <a:off x="1357290" y="500042"/>
            <a:ext cx="6912768" cy="523220"/>
          </a:xfrm>
          <a:prstGeom prst="rect">
            <a:avLst/>
          </a:prstGeom>
          <a:noFill/>
        </p:spPr>
        <p:txBody>
          <a:bodyPr wrap="square" rtlCol="0">
            <a:spAutoFit/>
          </a:bodyPr>
          <a:lstStyle/>
          <a:p>
            <a:pPr algn="ctr"/>
            <a:r>
              <a:rPr lang="el-GR" sz="2800" dirty="0" smtClean="0">
                <a:latin typeface="Calibri" pitchFamily="34" charset="0"/>
              </a:rPr>
              <a:t>Α΄ Ελληνικός Αποικισμός</a:t>
            </a:r>
            <a:endParaRPr lang="el-GR" sz="2800" dirty="0">
              <a:latin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9643.480.jpg"/>
          <p:cNvPicPr>
            <a:picLocks noGrp="1" noChangeAspect="1"/>
          </p:cNvPicPr>
          <p:nvPr>
            <p:ph sz="quarter" idx="1"/>
          </p:nvPr>
        </p:nvPicPr>
        <p:blipFill>
          <a:blip r:embed="rId2" cstate="print"/>
          <a:stretch>
            <a:fillRect/>
          </a:stretch>
        </p:blipFill>
        <p:spPr>
          <a:xfrm>
            <a:off x="4788024" y="1700808"/>
            <a:ext cx="4032448" cy="4032448"/>
          </a:xfrm>
        </p:spPr>
      </p:pic>
      <p:pic>
        <p:nvPicPr>
          <p:cNvPr id="5" name="4 - Εικόνα" descr="9646.480.jpg"/>
          <p:cNvPicPr>
            <a:picLocks noChangeAspect="1"/>
          </p:cNvPicPr>
          <p:nvPr/>
        </p:nvPicPr>
        <p:blipFill>
          <a:blip r:embed="rId3" cstate="print"/>
          <a:stretch>
            <a:fillRect/>
          </a:stretch>
        </p:blipFill>
        <p:spPr>
          <a:xfrm>
            <a:off x="179512" y="1628800"/>
            <a:ext cx="4176464" cy="417646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αλφάβητο.gif"/>
          <p:cNvPicPr>
            <a:picLocks noChangeAspect="1"/>
          </p:cNvPicPr>
          <p:nvPr/>
        </p:nvPicPr>
        <p:blipFill>
          <a:blip r:embed="rId2" cstate="print"/>
          <a:stretch>
            <a:fillRect/>
          </a:stretch>
        </p:blipFill>
        <p:spPr>
          <a:xfrm>
            <a:off x="218585" y="571480"/>
            <a:ext cx="3273295" cy="5380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 TextBox"/>
          <p:cNvSpPr txBox="1"/>
          <p:nvPr/>
        </p:nvSpPr>
        <p:spPr>
          <a:xfrm>
            <a:off x="7000892" y="500042"/>
            <a:ext cx="1872208" cy="2308324"/>
          </a:xfrm>
          <a:prstGeom prst="rect">
            <a:avLst/>
          </a:prstGeom>
          <a:noFill/>
        </p:spPr>
        <p:txBody>
          <a:bodyPr wrap="square" rtlCol="0">
            <a:spAutoFit/>
          </a:bodyPr>
          <a:lstStyle/>
          <a:p>
            <a:r>
              <a:rPr lang="el-GR" b="1" dirty="0" smtClean="0">
                <a:latin typeface="Calibri" pitchFamily="34" charset="0"/>
              </a:rPr>
              <a:t>Διάφορα αρχαϊκά αλφάβητα</a:t>
            </a:r>
          </a:p>
          <a:p>
            <a:endParaRPr lang="el-GR" dirty="0" smtClean="0">
              <a:latin typeface="Calibri" pitchFamily="34" charset="0"/>
            </a:endParaRPr>
          </a:p>
          <a:p>
            <a:r>
              <a:rPr lang="el-GR" dirty="0" smtClean="0">
                <a:latin typeface="Calibri" pitchFamily="34" charset="0"/>
              </a:rPr>
              <a:t>σε κάθε πόλη υπήρχαν παραλλαγές του αλφαβήτου</a:t>
            </a:r>
            <a:endParaRPr lang="el-GR" dirty="0">
              <a:latin typeface="Calibri" pitchFamily="34" charset="0"/>
            </a:endParaRPr>
          </a:p>
        </p:txBody>
      </p:sp>
      <p:pic>
        <p:nvPicPr>
          <p:cNvPr id="11" name="10 - Εικόνα" descr="αλφάβητο2.gif"/>
          <p:cNvPicPr>
            <a:picLocks noChangeAspect="1"/>
          </p:cNvPicPr>
          <p:nvPr/>
        </p:nvPicPr>
        <p:blipFill>
          <a:blip r:embed="rId3" cstate="print"/>
          <a:stretch>
            <a:fillRect/>
          </a:stretch>
        </p:blipFill>
        <p:spPr>
          <a:xfrm>
            <a:off x="3419872" y="571480"/>
            <a:ext cx="3414902" cy="537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θεά Αθηνά.jpg"/>
          <p:cNvPicPr>
            <a:picLocks noChangeAspect="1"/>
          </p:cNvPicPr>
          <p:nvPr/>
        </p:nvPicPr>
        <p:blipFill>
          <a:blip r:embed="rId2" cstate="print"/>
          <a:stretch>
            <a:fillRect/>
          </a:stretch>
        </p:blipFill>
        <p:spPr>
          <a:xfrm>
            <a:off x="395536" y="3892537"/>
            <a:ext cx="4752528" cy="2475593"/>
          </a:xfrm>
          <a:prstGeom prst="rect">
            <a:avLst/>
          </a:prstGeom>
          <a:ln>
            <a:noFill/>
          </a:ln>
          <a:effectLst>
            <a:softEdge rad="112500"/>
          </a:effectLst>
        </p:spPr>
      </p:pic>
      <p:sp>
        <p:nvSpPr>
          <p:cNvPr id="5" name="4 - Θέση περιεχομένου"/>
          <p:cNvSpPr txBox="1">
            <a:spLocks noGrp="1"/>
          </p:cNvSpPr>
          <p:nvPr>
            <p:ph sz="quarter" idx="1"/>
          </p:nvPr>
        </p:nvSpPr>
        <p:spPr>
          <a:xfrm>
            <a:off x="5286380" y="5500702"/>
            <a:ext cx="3096344" cy="646331"/>
          </a:xfrm>
          <a:prstGeom prst="rect">
            <a:avLst/>
          </a:prstGeom>
          <a:noFill/>
        </p:spPr>
        <p:txBody>
          <a:bodyPr wrap="square" rtlCol="0">
            <a:spAutoFit/>
          </a:bodyPr>
          <a:lstStyle/>
          <a:p>
            <a:pPr>
              <a:buNone/>
            </a:pPr>
            <a:r>
              <a:rPr lang="el-GR" sz="1800" dirty="0" smtClean="0">
                <a:latin typeface="Calibri" pitchFamily="34" charset="0"/>
              </a:rPr>
              <a:t>Η θεά Αθηνά από τον αρχαϊκό ναό της Ακρόπολης</a:t>
            </a:r>
            <a:endParaRPr lang="el-GR" sz="1800" dirty="0">
              <a:latin typeface="Calibri" pitchFamily="34" charset="0"/>
            </a:endParaRPr>
          </a:p>
        </p:txBody>
      </p:sp>
      <p:pic>
        <p:nvPicPr>
          <p:cNvPr id="8" name="7 - Εικόνα" descr="Δήμητρα.jpg"/>
          <p:cNvPicPr>
            <a:picLocks noChangeAspect="1"/>
          </p:cNvPicPr>
          <p:nvPr/>
        </p:nvPicPr>
        <p:blipFill>
          <a:blip r:embed="rId3" cstate="print"/>
          <a:stretch>
            <a:fillRect/>
          </a:stretch>
        </p:blipFill>
        <p:spPr>
          <a:xfrm>
            <a:off x="467543" y="908720"/>
            <a:ext cx="3387271" cy="2664296"/>
          </a:xfrm>
          <a:prstGeom prst="rect">
            <a:avLst/>
          </a:prstGeom>
          <a:ln>
            <a:noFill/>
          </a:ln>
          <a:effectLst>
            <a:softEdge rad="112500"/>
          </a:effectLst>
        </p:spPr>
      </p:pic>
      <p:sp>
        <p:nvSpPr>
          <p:cNvPr id="9" name="8 - TextBox"/>
          <p:cNvSpPr txBox="1"/>
          <p:nvPr/>
        </p:nvSpPr>
        <p:spPr>
          <a:xfrm>
            <a:off x="4000496" y="2714620"/>
            <a:ext cx="2592288" cy="646331"/>
          </a:xfrm>
          <a:prstGeom prst="rect">
            <a:avLst/>
          </a:prstGeom>
          <a:noFill/>
        </p:spPr>
        <p:txBody>
          <a:bodyPr wrap="square" rtlCol="0">
            <a:spAutoFit/>
          </a:bodyPr>
          <a:lstStyle/>
          <a:p>
            <a:r>
              <a:rPr lang="el-GR" dirty="0" smtClean="0"/>
              <a:t>Η θεά Δήμητρα από ερυθρόμορφο αγγείο</a:t>
            </a: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Υπότιτλος"/>
          <p:cNvSpPr txBox="1">
            <a:spLocks/>
          </p:cNvSpPr>
          <p:nvPr/>
        </p:nvSpPr>
        <p:spPr>
          <a:xfrm>
            <a:off x="357158" y="500042"/>
            <a:ext cx="8103274" cy="6357958"/>
          </a:xfrm>
          <a:prstGeom prst="rect">
            <a:avLst/>
          </a:prstGeom>
        </p:spPr>
        <p:txBody>
          <a:bodyPr vert="horz">
            <a:normAutofit/>
          </a:bodyPr>
          <a:lstStyle/>
          <a:p>
            <a:pPr marL="640080" marR="0" lvl="1" indent="-274320" algn="l" defTabSz="914400" rtl="0" eaLnBrk="1" fontAlgn="auto" latinLnBrk="0" hangingPunct="1">
              <a:lnSpc>
                <a:spcPct val="100000"/>
              </a:lnSpc>
              <a:spcBef>
                <a:spcPct val="20000"/>
              </a:spcBef>
              <a:spcAft>
                <a:spcPts val="0"/>
              </a:spcAft>
              <a:buClr>
                <a:schemeClr val="accent1"/>
              </a:buClr>
              <a:buSzPct val="80000"/>
              <a:tabLst/>
              <a:defRPr/>
            </a:pPr>
            <a:r>
              <a:rPr lang="el-GR" sz="2400" b="1" noProof="0" dirty="0" smtClean="0">
                <a:latin typeface="Calibri" pitchFamily="34" charset="0"/>
              </a:rPr>
              <a:t>Ο πολιτισμός</a:t>
            </a:r>
          </a:p>
          <a:p>
            <a:pPr marL="640080" marR="0" lvl="1" indent="-274320" algn="l" defTabSz="914400" rtl="0" eaLnBrk="1" fontAlgn="auto" latinLnBrk="0" hangingPunct="1">
              <a:lnSpc>
                <a:spcPct val="100000"/>
              </a:lnSpc>
              <a:spcBef>
                <a:spcPct val="20000"/>
              </a:spcBef>
              <a:spcAft>
                <a:spcPts val="0"/>
              </a:spcAft>
              <a:buClr>
                <a:schemeClr val="accent1"/>
              </a:buClr>
              <a:buSzPct val="80000"/>
              <a:tabLst/>
              <a:defRPr/>
            </a:pPr>
            <a:endParaRPr lang="el-GR" sz="2400" b="1" noProof="0"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buFont typeface="Wingdings" pitchFamily="2" charset="2"/>
              <a:buChar char="Ø"/>
              <a:tabLst/>
              <a:defRPr/>
            </a:pPr>
            <a:r>
              <a:rPr lang="el-GR" sz="2400" noProof="0" dirty="0" smtClean="0">
                <a:latin typeface="Calibri" pitchFamily="34" charset="0"/>
              </a:rPr>
              <a:t> </a:t>
            </a:r>
            <a:r>
              <a:rPr lang="el-GR" sz="2000" b="1" noProof="0" dirty="0" smtClean="0">
                <a:latin typeface="Calibri" pitchFamily="34" charset="0"/>
              </a:rPr>
              <a:t>Τέχνη</a:t>
            </a:r>
            <a:r>
              <a:rPr lang="el-GR" sz="2000" noProof="0" dirty="0" smtClean="0">
                <a:latin typeface="Calibri" pitchFamily="34" charset="0"/>
              </a:rPr>
              <a:t>: κυρίως κεραμική και μικροτεχνία</a:t>
            </a:r>
          </a:p>
          <a:p>
            <a:pPr marL="1097280" lvl="2" indent="-274320">
              <a:lnSpc>
                <a:spcPct val="150000"/>
              </a:lnSpc>
              <a:spcBef>
                <a:spcPct val="20000"/>
              </a:spcBef>
              <a:buClr>
                <a:schemeClr val="accent1"/>
              </a:buClr>
              <a:buSzPct val="80000"/>
              <a:buFont typeface="Wingdings" pitchFamily="2" charset="2"/>
              <a:buChar char="Ø"/>
              <a:defRPr/>
            </a:pPr>
            <a:r>
              <a:rPr lang="el-GR" sz="2000" dirty="0" smtClean="0">
                <a:latin typeface="Calibri" pitchFamily="34" charset="0"/>
              </a:rPr>
              <a:t> ονομάζεται από τους νεότερους ερευνητές </a:t>
            </a:r>
            <a:r>
              <a:rPr lang="el-GR" sz="2000" b="1" dirty="0" smtClean="0">
                <a:latin typeface="Calibri" pitchFamily="34" charset="0"/>
              </a:rPr>
              <a:t>γεωμετρική</a:t>
            </a:r>
            <a:endParaRPr lang="el-GR" sz="2000" dirty="0" smtClean="0">
              <a:latin typeface="Calibri" pitchFamily="34" charset="0"/>
            </a:endParaRPr>
          </a:p>
          <a:p>
            <a:pPr marL="1554480" lvl="3" indent="-274320">
              <a:lnSpc>
                <a:spcPct val="150000"/>
              </a:lnSpc>
              <a:spcBef>
                <a:spcPct val="20000"/>
              </a:spcBef>
              <a:buClr>
                <a:schemeClr val="accent1"/>
              </a:buClr>
              <a:buSzPct val="80000"/>
              <a:buFont typeface="Wingdings" pitchFamily="2" charset="2"/>
              <a:buChar char="Ø"/>
              <a:defRPr/>
            </a:pPr>
            <a:r>
              <a:rPr lang="el-GR" sz="2000" dirty="0" smtClean="0">
                <a:latin typeface="Calibri" pitchFamily="34" charset="0"/>
              </a:rPr>
              <a:t>εξαιτίας των γεωμετρικών σχεδίων που κυριαρχούν στη διακόσμηση των αγγείων και στα έργα μικροτεχνίας</a:t>
            </a:r>
            <a:endParaRPr lang="el-GR" sz="2000" noProof="0" dirty="0" smtClean="0">
              <a:latin typeface="Calibri" pitchFamily="34" charset="0"/>
            </a:endParaRPr>
          </a:p>
          <a:p>
            <a:pPr marL="1097280" lvl="2" indent="-274320">
              <a:lnSpc>
                <a:spcPct val="150000"/>
              </a:lnSpc>
              <a:spcBef>
                <a:spcPct val="20000"/>
              </a:spcBef>
              <a:buClr>
                <a:schemeClr val="accent1"/>
              </a:buClr>
              <a:buSzPct val="80000"/>
              <a:buFont typeface="Wingdings" pitchFamily="2" charset="2"/>
              <a:buChar char="Ø"/>
              <a:defRPr/>
            </a:pPr>
            <a:endParaRPr lang="el-GR" sz="2000" noProof="0" dirty="0" smtClean="0">
              <a:latin typeface="Calibri" pitchFamily="34" charset="0"/>
            </a:endParaRPr>
          </a:p>
          <a:p>
            <a:pPr marL="1097280" lvl="2" indent="-274320">
              <a:lnSpc>
                <a:spcPct val="150000"/>
              </a:lnSpc>
              <a:spcBef>
                <a:spcPct val="20000"/>
              </a:spcBef>
              <a:buClr>
                <a:schemeClr val="accent1"/>
              </a:buClr>
              <a:buSzPct val="80000"/>
              <a:buFont typeface="Wingdings" pitchFamily="2" charset="2"/>
              <a:buChar char="Ø"/>
              <a:defRPr/>
            </a:pPr>
            <a:endParaRPr lang="el-GR" sz="2000" dirty="0" smtClean="0">
              <a:solidFill>
                <a:srgbClr val="002060"/>
              </a:solidFill>
              <a:latin typeface="Calibri" pitchFamily="34" charset="0"/>
            </a:endParaRPr>
          </a:p>
        </p:txBody>
      </p:sp>
      <p:pic>
        <p:nvPicPr>
          <p:cNvPr id="6" name="5 - Εικόνα" descr="πυξίδα.jpg"/>
          <p:cNvPicPr>
            <a:picLocks noChangeAspect="1"/>
          </p:cNvPicPr>
          <p:nvPr/>
        </p:nvPicPr>
        <p:blipFill>
          <a:blip r:embed="rId2" cstate="print"/>
          <a:stretch>
            <a:fillRect/>
          </a:stretch>
        </p:blipFill>
        <p:spPr>
          <a:xfrm>
            <a:off x="1285852" y="3571876"/>
            <a:ext cx="2232248" cy="2551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 TextBox"/>
          <p:cNvSpPr txBox="1"/>
          <p:nvPr/>
        </p:nvSpPr>
        <p:spPr>
          <a:xfrm>
            <a:off x="3786182" y="4786322"/>
            <a:ext cx="3384376" cy="1061829"/>
          </a:xfrm>
          <a:prstGeom prst="rect">
            <a:avLst/>
          </a:prstGeom>
          <a:noFill/>
        </p:spPr>
        <p:txBody>
          <a:bodyPr wrap="square" rtlCol="0">
            <a:spAutoFit/>
          </a:bodyPr>
          <a:lstStyle/>
          <a:p>
            <a:pPr>
              <a:lnSpc>
                <a:spcPct val="150000"/>
              </a:lnSpc>
            </a:pPr>
            <a:r>
              <a:rPr lang="el-GR" b="1" dirty="0" smtClean="0">
                <a:latin typeface="Calibri" pitchFamily="34" charset="0"/>
              </a:rPr>
              <a:t>Μεσογεωμετρική πυξίδα</a:t>
            </a:r>
            <a:r>
              <a:rPr lang="el-GR" dirty="0" smtClean="0">
                <a:latin typeface="Calibri" pitchFamily="34" charset="0"/>
              </a:rPr>
              <a:t>: </a:t>
            </a:r>
          </a:p>
          <a:p>
            <a:r>
              <a:rPr lang="el-GR" dirty="0" smtClean="0">
                <a:latin typeface="Calibri" pitchFamily="34" charset="0"/>
              </a:rPr>
              <a:t>κύριο γεωμετρικό μοτίβο είναι ο μαίανδρος</a:t>
            </a:r>
            <a:endParaRPr lang="el-GR" dirty="0">
              <a:latin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Γραφή</a:t>
            </a:r>
            <a:endParaRPr lang="el-GR" dirty="0"/>
          </a:p>
        </p:txBody>
      </p:sp>
      <p:pic>
        <p:nvPicPr>
          <p:cNvPr id="4" name="3 - Θέση περιεχομένου" descr="διπυλο-.jpg"/>
          <p:cNvPicPr>
            <a:picLocks noGrp="1" noChangeAspect="1"/>
          </p:cNvPicPr>
          <p:nvPr>
            <p:ph sz="quarter" idx="1"/>
          </p:nvPr>
        </p:nvPicPr>
        <p:blipFill>
          <a:blip r:embed="rId2" cstate="print"/>
          <a:stretch>
            <a:fillRect/>
          </a:stretch>
        </p:blipFill>
        <p:spPr>
          <a:xfrm>
            <a:off x="1486694" y="2265362"/>
            <a:ext cx="6134100" cy="3095625"/>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Η οινοχόη του Διπύλου (</a:t>
            </a:r>
            <a:r>
              <a:rPr lang="el-GR" sz="2400" dirty="0" err="1" smtClean="0"/>
              <a:t>Κεραμεικός</a:t>
            </a:r>
            <a:r>
              <a:rPr lang="el-GR" sz="2400" dirty="0" smtClean="0"/>
              <a:t>, 740-720 </a:t>
            </a:r>
            <a:r>
              <a:rPr lang="el-GR" sz="2400" dirty="0" err="1" smtClean="0"/>
              <a:t>π.Χ.</a:t>
            </a:r>
            <a:r>
              <a:rPr lang="el-GR" sz="2400" dirty="0" smtClean="0"/>
              <a:t>) </a:t>
            </a:r>
            <a:endParaRPr lang="el-GR" sz="2400" dirty="0"/>
          </a:p>
        </p:txBody>
      </p:sp>
      <p:sp>
        <p:nvSpPr>
          <p:cNvPr id="3" name="2 - Θέση περιεχομένου"/>
          <p:cNvSpPr>
            <a:spLocks noGrp="1"/>
          </p:cNvSpPr>
          <p:nvPr>
            <p:ph sz="quarter" idx="1"/>
          </p:nvPr>
        </p:nvSpPr>
        <p:spPr/>
        <p:txBody>
          <a:bodyPr/>
          <a:lstStyle/>
          <a:p>
            <a:pPr>
              <a:lnSpc>
                <a:spcPct val="150000"/>
              </a:lnSpc>
            </a:pPr>
            <a:r>
              <a:rPr lang="el-GR" sz="2000" dirty="0" smtClean="0"/>
              <a:t>ΗΟΣ ΝΥΝ ΟΡΧΕΣΤΟΝ ΠΑΝΤΟΝ ΑΤΑΛΟΤΑΤΑ ΠΑΙΖΕΙ ΤΟΤΟΔΕΚΑΛ...Ν </a:t>
            </a:r>
          </a:p>
          <a:p>
            <a:pPr>
              <a:lnSpc>
                <a:spcPct val="150000"/>
              </a:lnSpc>
            </a:pPr>
            <a:r>
              <a:rPr lang="el-GR" sz="2000" dirty="0" smtClean="0"/>
              <a:t>2. «Το ποτήρι του Νέστορα» </a:t>
            </a:r>
          </a:p>
          <a:p>
            <a:pPr>
              <a:lnSpc>
                <a:spcPct val="150000"/>
              </a:lnSpc>
            </a:pPr>
            <a:r>
              <a:rPr lang="el-GR" sz="2000" dirty="0" smtClean="0"/>
              <a:t>(</a:t>
            </a:r>
            <a:r>
              <a:rPr lang="el-GR" sz="2000" dirty="0" err="1" smtClean="0"/>
              <a:t>Πιθηκούσες</a:t>
            </a:r>
            <a:r>
              <a:rPr lang="el-GR" sz="2000" dirty="0" smtClean="0"/>
              <a:t>, τελευταίο τέταρτο 8ου </a:t>
            </a:r>
            <a:r>
              <a:rPr lang="el-GR" sz="2000" dirty="0" err="1" smtClean="0"/>
              <a:t>π.Χ.</a:t>
            </a:r>
            <a:r>
              <a:rPr lang="el-GR" sz="2000" dirty="0" smtClean="0"/>
              <a:t> αιώνα)</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ποτήρι του Νέστορα»</a:t>
            </a:r>
            <a:endParaRPr lang="el-GR" dirty="0"/>
          </a:p>
        </p:txBody>
      </p:sp>
      <p:pic>
        <p:nvPicPr>
          <p:cNvPr id="4" name="3 - Θέση περιεχομένου" descr="coppa-di-nestore.jpg"/>
          <p:cNvPicPr>
            <a:picLocks noGrp="1" noChangeAspect="1"/>
          </p:cNvPicPr>
          <p:nvPr>
            <p:ph sz="quarter" idx="1"/>
          </p:nvPr>
        </p:nvPicPr>
        <p:blipFill>
          <a:blip r:embed="rId2" cstate="print"/>
          <a:stretch>
            <a:fillRect/>
          </a:stretch>
        </p:blipFill>
        <p:spPr>
          <a:xfrm>
            <a:off x="890420" y="1527175"/>
            <a:ext cx="7326648" cy="45720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poterion-ii1.jpg"/>
          <p:cNvPicPr>
            <a:picLocks noGrp="1" noChangeAspect="1"/>
          </p:cNvPicPr>
          <p:nvPr>
            <p:ph sz="quarter" idx="1"/>
          </p:nvPr>
        </p:nvPicPr>
        <p:blipFill>
          <a:blip r:embed="rId2" cstate="print"/>
          <a:stretch>
            <a:fillRect/>
          </a:stretch>
        </p:blipFill>
        <p:spPr>
          <a:xfrm>
            <a:off x="214282" y="214290"/>
            <a:ext cx="8614226" cy="5988205"/>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«Το ποτήρι του </a:t>
            </a:r>
            <a:r>
              <a:rPr lang="el-GR" dirty="0" err="1" smtClean="0"/>
              <a:t>Ακεσάνδρου</a:t>
            </a:r>
            <a:r>
              <a:rPr lang="el-GR" dirty="0" smtClean="0"/>
              <a:t>» </a:t>
            </a:r>
            <a:endParaRPr lang="el-GR" dirty="0"/>
          </a:p>
        </p:txBody>
      </p:sp>
      <p:sp>
        <p:nvSpPr>
          <p:cNvPr id="3" name="2 - Θέση περιεχομένου"/>
          <p:cNvSpPr>
            <a:spLocks noGrp="1"/>
          </p:cNvSpPr>
          <p:nvPr>
            <p:ph sz="quarter" idx="1"/>
          </p:nvPr>
        </p:nvSpPr>
        <p:spPr/>
        <p:txBody>
          <a:bodyPr/>
          <a:lstStyle/>
          <a:p>
            <a:pPr>
              <a:lnSpc>
                <a:spcPct val="150000"/>
              </a:lnSpc>
            </a:pPr>
            <a:r>
              <a:rPr lang="el-GR" sz="2400" dirty="0" smtClean="0"/>
              <a:t>(Μεθώνη Πιερίας, 730-690 </a:t>
            </a:r>
            <a:r>
              <a:rPr lang="el-GR" sz="2400" dirty="0" err="1" smtClean="0"/>
              <a:t>π.Χ.</a:t>
            </a:r>
            <a:r>
              <a:rPr lang="el-GR" sz="2400" dirty="0" smtClean="0"/>
              <a:t>) </a:t>
            </a:r>
          </a:p>
          <a:p>
            <a:pPr>
              <a:lnSpc>
                <a:spcPct val="150000"/>
              </a:lnSpc>
            </a:pPr>
            <a:r>
              <a:rPr lang="el-GR" sz="2400" dirty="0" smtClean="0"/>
              <a:t>ΗΑΚΕΣΑΝΔΡΟ ΕΜ[Ι ΠΟΤΕΡΙΟΝ ...]ΕΤΕΤΟ[...]ΜΕΚ[...ΟΜΜ]ΑΤΟΝ ΣΤΕΡΕΣ[ΕΤ]ẠΙ</a:t>
            </a:r>
          </a:p>
          <a:p>
            <a:endParaRPr lang="el-GR" dirty="0"/>
          </a:p>
        </p:txBody>
      </p:sp>
      <p:pic>
        <p:nvPicPr>
          <p:cNvPr id="4" name="4 - Θέση περιεχομένου" descr="2018-11-16_113846.png"/>
          <p:cNvPicPr>
            <a:picLocks noChangeAspect="1"/>
          </p:cNvPicPr>
          <p:nvPr/>
        </p:nvPicPr>
        <p:blipFill>
          <a:blip r:embed="rId2" cstate="print"/>
          <a:stretch>
            <a:fillRect/>
          </a:stretch>
        </p:blipFill>
        <p:spPr>
          <a:xfrm>
            <a:off x="2285984" y="3286124"/>
            <a:ext cx="4368637" cy="308026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Υπότιτλος"/>
          <p:cNvSpPr txBox="1">
            <a:spLocks/>
          </p:cNvSpPr>
          <p:nvPr/>
        </p:nvSpPr>
        <p:spPr>
          <a:xfrm>
            <a:off x="428596" y="500042"/>
            <a:ext cx="8031836" cy="6357958"/>
          </a:xfrm>
          <a:prstGeom prst="rect">
            <a:avLst/>
          </a:prstGeom>
        </p:spPr>
        <p:txBody>
          <a:bodyPr vert="horz">
            <a:normAutofit/>
          </a:bodyPr>
          <a:lstStyle/>
          <a:p>
            <a:pPr marL="640080" marR="0" lvl="1" indent="-274320" algn="l" defTabSz="914400" rtl="0" eaLnBrk="1" fontAlgn="auto" latinLnBrk="0" hangingPunct="1">
              <a:lnSpc>
                <a:spcPct val="100000"/>
              </a:lnSpc>
              <a:spcBef>
                <a:spcPct val="20000"/>
              </a:spcBef>
              <a:spcAft>
                <a:spcPts val="0"/>
              </a:spcAft>
              <a:buClr>
                <a:schemeClr val="accent1"/>
              </a:buClr>
              <a:buSzPct val="80000"/>
              <a:tabLst/>
              <a:defRPr/>
            </a:pPr>
            <a:r>
              <a:rPr lang="el-GR" sz="2400" b="1" noProof="0" dirty="0" smtClean="0">
                <a:latin typeface="Calibri" pitchFamily="34" charset="0"/>
              </a:rPr>
              <a:t>Ο πολιτισμός</a:t>
            </a:r>
          </a:p>
          <a:p>
            <a:pPr marL="640080" marR="0" lvl="1" indent="-274320" algn="l" defTabSz="914400" rtl="0" eaLnBrk="1" fontAlgn="auto" latinLnBrk="0" hangingPunct="1">
              <a:lnSpc>
                <a:spcPct val="100000"/>
              </a:lnSpc>
              <a:spcBef>
                <a:spcPct val="20000"/>
              </a:spcBef>
              <a:spcAft>
                <a:spcPts val="0"/>
              </a:spcAft>
              <a:buClr>
                <a:schemeClr val="accent1"/>
              </a:buClr>
              <a:buSzPct val="80000"/>
              <a:tabLst/>
              <a:defRPr/>
            </a:pPr>
            <a:endParaRPr lang="el-GR" sz="2400" b="1" noProof="0"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buFont typeface="Wingdings" pitchFamily="2" charset="2"/>
              <a:buChar char="Ø"/>
              <a:tabLst/>
              <a:defRPr/>
            </a:pPr>
            <a:r>
              <a:rPr lang="el-GR" sz="2400" noProof="0" dirty="0" smtClean="0">
                <a:latin typeface="Calibri" pitchFamily="34" charset="0"/>
              </a:rPr>
              <a:t> </a:t>
            </a:r>
            <a:r>
              <a:rPr lang="el-GR" sz="2000" b="1" noProof="0" dirty="0" smtClean="0">
                <a:latin typeface="Calibri" pitchFamily="34" charset="0"/>
              </a:rPr>
              <a:t>Ποίηση</a:t>
            </a:r>
            <a:r>
              <a:rPr lang="el-GR" sz="2000" noProof="0" dirty="0" smtClean="0">
                <a:latin typeface="Calibri" pitchFamily="34" charset="0"/>
              </a:rPr>
              <a:t>: πρώτη ελληνική – επική</a:t>
            </a:r>
          </a:p>
          <a:p>
            <a:pPr marL="1097280" lvl="2" indent="-274320">
              <a:lnSpc>
                <a:spcPct val="150000"/>
              </a:lnSpc>
              <a:spcBef>
                <a:spcPct val="20000"/>
              </a:spcBef>
              <a:buClr>
                <a:schemeClr val="accent1"/>
              </a:buClr>
              <a:buSzPct val="80000"/>
              <a:buFont typeface="Wingdings" pitchFamily="2" charset="2"/>
              <a:buChar char="Ø"/>
              <a:defRPr/>
            </a:pPr>
            <a:r>
              <a:rPr lang="el-GR" sz="2000" dirty="0" smtClean="0">
                <a:latin typeface="Calibri" pitchFamily="34" charset="0"/>
              </a:rPr>
              <a:t>μυκηναϊκά τραγούδια με ηρωικό περιεχόμενο</a:t>
            </a:r>
          </a:p>
          <a:p>
            <a:pPr marL="1097280" lvl="2" indent="-274320">
              <a:lnSpc>
                <a:spcPct val="150000"/>
              </a:lnSpc>
              <a:spcBef>
                <a:spcPct val="20000"/>
              </a:spcBef>
              <a:buClr>
                <a:schemeClr val="accent1"/>
              </a:buClr>
              <a:buSzPct val="80000"/>
              <a:buFont typeface="Wingdings" pitchFamily="2" charset="2"/>
              <a:buChar char="Ø"/>
              <a:defRPr/>
            </a:pPr>
            <a:r>
              <a:rPr lang="el-GR" sz="2000" noProof="0" dirty="0" smtClean="0">
                <a:latin typeface="Calibri" pitchFamily="34" charset="0"/>
              </a:rPr>
              <a:t> χρησιμοποίηση από αποίκους Μ. Ασίας για τη συγκρότηση των θεμάτων των </a:t>
            </a:r>
            <a:r>
              <a:rPr lang="el-GR" sz="2000" b="1" noProof="0" dirty="0" smtClean="0">
                <a:solidFill>
                  <a:srgbClr val="002060"/>
                </a:solidFill>
                <a:latin typeface="Calibri" pitchFamily="34" charset="0"/>
              </a:rPr>
              <a:t>ομηρικών επών</a:t>
            </a:r>
          </a:p>
          <a:p>
            <a:pPr marL="1097280" lvl="2" indent="-274320">
              <a:lnSpc>
                <a:spcPct val="150000"/>
              </a:lnSpc>
              <a:spcBef>
                <a:spcPct val="20000"/>
              </a:spcBef>
              <a:buClr>
                <a:schemeClr val="accent1"/>
              </a:buClr>
              <a:buSzPct val="80000"/>
              <a:buFont typeface="Wingdings" pitchFamily="2" charset="2"/>
              <a:buChar char="Ø"/>
              <a:defRPr/>
            </a:pPr>
            <a:r>
              <a:rPr lang="el-GR" sz="2000" dirty="0" smtClean="0">
                <a:latin typeface="Calibri" pitchFamily="34" charset="0"/>
              </a:rPr>
              <a:t> προσθήκη καινούργιων στοιχείων από </a:t>
            </a:r>
            <a:r>
              <a:rPr lang="el-GR" sz="2000" dirty="0" smtClean="0">
                <a:solidFill>
                  <a:srgbClr val="002060"/>
                </a:solidFill>
                <a:latin typeface="Calibri" pitchFamily="34" charset="0"/>
              </a:rPr>
              <a:t>ραψωδούς</a:t>
            </a:r>
            <a:r>
              <a:rPr lang="el-GR" sz="2000" dirty="0" smtClean="0">
                <a:latin typeface="Calibri" pitchFamily="34" charset="0"/>
              </a:rPr>
              <a:t> για τη διασκέδαση λαού και ευγενών</a:t>
            </a:r>
          </a:p>
          <a:p>
            <a:pPr marL="1097280" lvl="2" indent="-274320">
              <a:lnSpc>
                <a:spcPct val="150000"/>
              </a:lnSpc>
              <a:spcBef>
                <a:spcPct val="20000"/>
              </a:spcBef>
              <a:buClr>
                <a:schemeClr val="accent1"/>
              </a:buClr>
              <a:buSzPct val="80000"/>
              <a:buFont typeface="Wingdings" pitchFamily="2" charset="2"/>
              <a:buChar char="Ø"/>
              <a:defRPr/>
            </a:pPr>
            <a:r>
              <a:rPr lang="el-GR" sz="2000" noProof="0" dirty="0" smtClean="0">
                <a:latin typeface="Calibri" pitchFamily="34" charset="0"/>
              </a:rPr>
              <a:t> </a:t>
            </a:r>
            <a:r>
              <a:rPr lang="el-GR" sz="2000" b="1" noProof="0" dirty="0" smtClean="0">
                <a:latin typeface="Calibri" pitchFamily="34" charset="0"/>
              </a:rPr>
              <a:t>Όμηρος</a:t>
            </a:r>
            <a:r>
              <a:rPr lang="el-GR" sz="2000" noProof="0" dirty="0" smtClean="0">
                <a:latin typeface="Calibri" pitchFamily="34" charset="0"/>
              </a:rPr>
              <a:t>: σύνθεση </a:t>
            </a:r>
            <a:r>
              <a:rPr lang="el-GR" sz="2000" noProof="0" dirty="0" err="1" smtClean="0">
                <a:latin typeface="Calibri" pitchFamily="34" charset="0"/>
              </a:rPr>
              <a:t>Ιλιάδας</a:t>
            </a:r>
            <a:r>
              <a:rPr lang="el-GR" sz="2000" noProof="0" dirty="0" smtClean="0">
                <a:latin typeface="Calibri" pitchFamily="34" charset="0"/>
              </a:rPr>
              <a:t> στα </a:t>
            </a:r>
            <a:r>
              <a:rPr lang="el-GR" sz="2000" noProof="0" dirty="0" err="1" smtClean="0">
                <a:latin typeface="Calibri" pitchFamily="34" charset="0"/>
              </a:rPr>
              <a:t>μέσ</a:t>
            </a:r>
            <a:r>
              <a:rPr lang="el-GR" sz="2000" dirty="0" smtClean="0">
                <a:latin typeface="Calibri" pitchFamily="34" charset="0"/>
              </a:rPr>
              <a:t>α </a:t>
            </a:r>
            <a:r>
              <a:rPr lang="el-GR" sz="2000" dirty="0" err="1" smtClean="0">
                <a:latin typeface="Calibri" pitchFamily="34" charset="0"/>
              </a:rPr>
              <a:t>περ</a:t>
            </a:r>
            <a:r>
              <a:rPr lang="el-GR" sz="2000" dirty="0" smtClean="0">
                <a:latin typeface="Calibri" pitchFamily="34" charset="0"/>
              </a:rPr>
              <a:t>. του 8</a:t>
            </a:r>
            <a:r>
              <a:rPr lang="el-GR" sz="2000" baseline="30000" dirty="0" smtClean="0">
                <a:latin typeface="Calibri" pitchFamily="34" charset="0"/>
              </a:rPr>
              <a:t>ου</a:t>
            </a:r>
            <a:r>
              <a:rPr lang="el-GR" sz="2000" dirty="0" smtClean="0">
                <a:latin typeface="Calibri" pitchFamily="34" charset="0"/>
              </a:rPr>
              <a:t> αι. </a:t>
            </a:r>
            <a:r>
              <a:rPr lang="el-GR" sz="2000" dirty="0" err="1" smtClean="0">
                <a:latin typeface="Calibri" pitchFamily="34" charset="0"/>
              </a:rPr>
              <a:t>π.Χ.</a:t>
            </a:r>
            <a:r>
              <a:rPr lang="el-GR" sz="2000" dirty="0" smtClean="0">
                <a:latin typeface="Calibri" pitchFamily="34" charset="0"/>
              </a:rPr>
              <a:t> και </a:t>
            </a:r>
            <a:r>
              <a:rPr lang="el-GR" sz="2000" noProof="0" dirty="0" smtClean="0">
                <a:latin typeface="Calibri" pitchFamily="34" charset="0"/>
              </a:rPr>
              <a:t>σύνθεση Οδύσσειας στα τέλη του 8</a:t>
            </a:r>
            <a:r>
              <a:rPr lang="el-GR" sz="2000" baseline="30000" noProof="0" dirty="0" smtClean="0">
                <a:latin typeface="Calibri" pitchFamily="34" charset="0"/>
              </a:rPr>
              <a:t>ου</a:t>
            </a:r>
            <a:r>
              <a:rPr lang="el-GR" sz="2000" noProof="0" dirty="0" smtClean="0">
                <a:latin typeface="Calibri" pitchFamily="34" charset="0"/>
              </a:rPr>
              <a:t> ή </a:t>
            </a:r>
            <a:r>
              <a:rPr lang="el-GR" sz="2000" noProof="0" dirty="0" err="1" smtClean="0">
                <a:latin typeface="Calibri" pitchFamily="34" charset="0"/>
              </a:rPr>
              <a:t>στι</a:t>
            </a:r>
            <a:r>
              <a:rPr lang="el-GR" sz="2000" dirty="0" smtClean="0">
                <a:latin typeface="Calibri" pitchFamily="34" charset="0"/>
              </a:rPr>
              <a:t>ς αρχές του 7</a:t>
            </a:r>
            <a:r>
              <a:rPr lang="el-GR" sz="2000" baseline="30000" dirty="0" smtClean="0">
                <a:latin typeface="Calibri" pitchFamily="34" charset="0"/>
              </a:rPr>
              <a:t>ου</a:t>
            </a:r>
            <a:r>
              <a:rPr lang="el-GR" sz="2000" dirty="0" smtClean="0">
                <a:latin typeface="Calibri" pitchFamily="34" charset="0"/>
              </a:rPr>
              <a:t> αι. </a:t>
            </a:r>
            <a:r>
              <a:rPr lang="el-GR" sz="2000" dirty="0" err="1" smtClean="0">
                <a:latin typeface="Calibri" pitchFamily="34" charset="0"/>
              </a:rPr>
              <a:t>π.Χ.</a:t>
            </a:r>
            <a:endParaRPr lang="el-GR" sz="2000" noProof="0" dirty="0" smtClean="0">
              <a:latin typeface="Calibri" pitchFamily="34" charset="0"/>
            </a:endParaRPr>
          </a:p>
          <a:p>
            <a:pPr marL="1097280" lvl="2" indent="-274320">
              <a:lnSpc>
                <a:spcPct val="150000"/>
              </a:lnSpc>
              <a:spcBef>
                <a:spcPct val="20000"/>
              </a:spcBef>
              <a:buClr>
                <a:schemeClr val="accent1"/>
              </a:buClr>
              <a:buSzPct val="80000"/>
              <a:buFont typeface="Wingdings" pitchFamily="2" charset="2"/>
              <a:buChar char="Ø"/>
              <a:defRPr/>
            </a:pPr>
            <a:endParaRPr lang="el-GR" sz="2000" noProof="0" dirty="0" smtClean="0">
              <a:latin typeface="Calibri" pitchFamily="34" charset="0"/>
            </a:endParaRPr>
          </a:p>
          <a:p>
            <a:pPr marL="1097280" lvl="2" indent="-274320">
              <a:lnSpc>
                <a:spcPct val="150000"/>
              </a:lnSpc>
              <a:spcBef>
                <a:spcPct val="20000"/>
              </a:spcBef>
              <a:buClr>
                <a:schemeClr val="accent1"/>
              </a:buClr>
              <a:buSzPct val="80000"/>
              <a:buFont typeface="Wingdings" pitchFamily="2" charset="2"/>
              <a:buChar char="Ø"/>
              <a:defRPr/>
            </a:pPr>
            <a:endParaRPr lang="el-GR" sz="2000" dirty="0" smtClean="0">
              <a:solidFill>
                <a:srgbClr val="002060"/>
              </a:solidFill>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«Κάθοδος των Δωριέων»</a:t>
            </a:r>
            <a:endParaRPr lang="el-GR" dirty="0"/>
          </a:p>
        </p:txBody>
      </p:sp>
      <p:pic>
        <p:nvPicPr>
          <p:cNvPr id="8" name="3 - Θέση περιεχομένου" descr="JT6r0FW_iQS9J89DIPI2kKwB6nEkZvPpnb_cgJyyHgA.jpg"/>
          <p:cNvPicPr>
            <a:picLocks noGrp="1" noChangeAspect="1"/>
          </p:cNvPicPr>
          <p:nvPr>
            <p:ph sz="quarter" idx="1"/>
          </p:nvPr>
        </p:nvPicPr>
        <p:blipFill>
          <a:blip r:embed="rId2" cstate="print"/>
          <a:stretch>
            <a:fillRect/>
          </a:stretch>
        </p:blipFill>
        <p:spPr>
          <a:xfrm>
            <a:off x="472227" y="1527175"/>
            <a:ext cx="8163034" cy="45720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Υπότιτλος"/>
          <p:cNvSpPr txBox="1">
            <a:spLocks/>
          </p:cNvSpPr>
          <p:nvPr/>
        </p:nvSpPr>
        <p:spPr>
          <a:xfrm>
            <a:off x="467544" y="836712"/>
            <a:ext cx="7992888" cy="5877272"/>
          </a:xfrm>
          <a:prstGeom prst="rect">
            <a:avLst/>
          </a:prstGeom>
        </p:spPr>
        <p:txBody>
          <a:bodyPr vert="horz">
            <a:normAutofit/>
          </a:bodyPr>
          <a:lstStyle/>
          <a:p>
            <a:pPr marL="640080" marR="0" lvl="1" indent="-274320" algn="l" defTabSz="914400" rtl="0" eaLnBrk="1" fontAlgn="auto" latinLnBrk="0" hangingPunct="1">
              <a:lnSpc>
                <a:spcPct val="100000"/>
              </a:lnSpc>
              <a:spcBef>
                <a:spcPct val="20000"/>
              </a:spcBef>
              <a:spcAft>
                <a:spcPts val="0"/>
              </a:spcAft>
              <a:buClr>
                <a:schemeClr val="accent1"/>
              </a:buClr>
              <a:buSzPct val="80000"/>
              <a:tabLst/>
              <a:defRPr/>
            </a:pPr>
            <a:r>
              <a:rPr lang="el-GR" sz="2400" b="1" noProof="0" dirty="0" smtClean="0">
                <a:latin typeface="Calibri" pitchFamily="34" charset="0"/>
              </a:rPr>
              <a:t>Ο πολιτισμός</a:t>
            </a:r>
          </a:p>
          <a:p>
            <a:pPr marL="640080" marR="0" lvl="1" indent="-274320" algn="l" defTabSz="914400" rtl="0" eaLnBrk="1" fontAlgn="auto" latinLnBrk="0" hangingPunct="1">
              <a:lnSpc>
                <a:spcPct val="150000"/>
              </a:lnSpc>
              <a:spcBef>
                <a:spcPct val="20000"/>
              </a:spcBef>
              <a:spcAft>
                <a:spcPts val="0"/>
              </a:spcAft>
              <a:buClr>
                <a:schemeClr val="accent1"/>
              </a:buClr>
              <a:buSzPct val="80000"/>
              <a:buFont typeface="Wingdings" pitchFamily="2" charset="2"/>
              <a:buChar char="Ø"/>
              <a:tabLst/>
              <a:defRPr/>
            </a:pPr>
            <a:r>
              <a:rPr lang="el-GR" sz="2400" noProof="0" dirty="0" smtClean="0">
                <a:latin typeface="Calibri" pitchFamily="34" charset="0"/>
              </a:rPr>
              <a:t> </a:t>
            </a:r>
            <a:r>
              <a:rPr lang="el-GR" sz="2000" b="1" noProof="0" dirty="0" smtClean="0">
                <a:latin typeface="Calibri" pitchFamily="34" charset="0"/>
              </a:rPr>
              <a:t>Γραφή</a:t>
            </a:r>
            <a:r>
              <a:rPr lang="el-GR" sz="2000" noProof="0" dirty="0" smtClean="0">
                <a:latin typeface="Calibri" pitchFamily="34" charset="0"/>
              </a:rPr>
              <a:t>: εγκαταλείπεται η Γραμμική Β΄ και δε χρησιμοποιείται για τρεις αιώνες</a:t>
            </a:r>
          </a:p>
          <a:p>
            <a:pPr marL="1097280" lvl="2" indent="-274320">
              <a:lnSpc>
                <a:spcPct val="150000"/>
              </a:lnSpc>
              <a:spcBef>
                <a:spcPct val="20000"/>
              </a:spcBef>
              <a:buClr>
                <a:schemeClr val="accent1"/>
              </a:buClr>
              <a:buSzPct val="80000"/>
              <a:buFont typeface="Wingdings" pitchFamily="2" charset="2"/>
              <a:buChar char="Ø"/>
              <a:defRPr/>
            </a:pPr>
            <a:r>
              <a:rPr lang="el-GR" sz="2000" noProof="0" dirty="0" smtClean="0">
                <a:latin typeface="Calibri" pitchFamily="34" charset="0"/>
              </a:rPr>
              <a:t>στα τέλη του 9</a:t>
            </a:r>
            <a:r>
              <a:rPr lang="el-GR" sz="2000" baseline="30000" noProof="0" dirty="0" smtClean="0">
                <a:latin typeface="Calibri" pitchFamily="34" charset="0"/>
              </a:rPr>
              <a:t>ου</a:t>
            </a:r>
            <a:r>
              <a:rPr lang="el-GR" sz="2000" noProof="0" dirty="0" smtClean="0">
                <a:latin typeface="Calibri" pitchFamily="34" charset="0"/>
              </a:rPr>
              <a:t> αι. </a:t>
            </a:r>
            <a:r>
              <a:rPr lang="el-GR" sz="2000" dirty="0" smtClean="0">
                <a:latin typeface="Calibri" pitchFamily="34" charset="0"/>
              </a:rPr>
              <a:t>ή αρχές του 8</a:t>
            </a:r>
            <a:r>
              <a:rPr lang="el-GR" sz="2000" baseline="30000" dirty="0" smtClean="0">
                <a:latin typeface="Calibri" pitchFamily="34" charset="0"/>
              </a:rPr>
              <a:t>ου</a:t>
            </a:r>
            <a:r>
              <a:rPr lang="el-GR" sz="2000" dirty="0" smtClean="0">
                <a:latin typeface="Calibri" pitchFamily="34" charset="0"/>
              </a:rPr>
              <a:t> αι. </a:t>
            </a:r>
            <a:r>
              <a:rPr lang="el-GR" sz="2000" dirty="0" err="1" smtClean="0">
                <a:latin typeface="Calibri" pitchFamily="34" charset="0"/>
              </a:rPr>
              <a:t>π.Χ.</a:t>
            </a:r>
            <a:r>
              <a:rPr lang="el-GR" sz="2000" dirty="0" smtClean="0">
                <a:latin typeface="Calibri" pitchFamily="34" charset="0"/>
              </a:rPr>
              <a:t> εμφανίζεται ξανά</a:t>
            </a:r>
          </a:p>
          <a:p>
            <a:pPr marL="1097280" lvl="2" indent="-274320">
              <a:lnSpc>
                <a:spcPct val="150000"/>
              </a:lnSpc>
              <a:spcBef>
                <a:spcPct val="20000"/>
              </a:spcBef>
              <a:buClr>
                <a:schemeClr val="accent1"/>
              </a:buClr>
              <a:buSzPct val="80000"/>
              <a:buFont typeface="Wingdings" pitchFamily="2" charset="2"/>
              <a:buChar char="Ø"/>
              <a:defRPr/>
            </a:pPr>
            <a:r>
              <a:rPr lang="el-GR" sz="2000" noProof="0" dirty="0" smtClean="0">
                <a:latin typeface="Calibri" pitchFamily="34" charset="0"/>
              </a:rPr>
              <a:t> αλφαβητική γραφή: αποδίδουν φθόγγους, όχι συλλαβές</a:t>
            </a:r>
          </a:p>
          <a:p>
            <a:pPr marL="1097280" lvl="2" indent="-274320">
              <a:lnSpc>
                <a:spcPct val="150000"/>
              </a:lnSpc>
              <a:spcBef>
                <a:spcPct val="20000"/>
              </a:spcBef>
              <a:buClr>
                <a:schemeClr val="accent1"/>
              </a:buClr>
              <a:buSzPct val="80000"/>
              <a:buFont typeface="Wingdings" pitchFamily="2" charset="2"/>
              <a:buChar char="Ø"/>
              <a:defRPr/>
            </a:pPr>
            <a:r>
              <a:rPr lang="el-GR" sz="2000" dirty="0" smtClean="0">
                <a:latin typeface="Calibri" pitchFamily="34" charset="0"/>
              </a:rPr>
              <a:t> προσαρμογή φοινικικού αλφαβήτου στις φωνητικές αξίες της γλώσσας με την προσθήκη φωνηέντων</a:t>
            </a:r>
          </a:p>
          <a:p>
            <a:pPr marL="728663" lvl="2" indent="-273050">
              <a:lnSpc>
                <a:spcPct val="150000"/>
              </a:lnSpc>
              <a:spcBef>
                <a:spcPct val="20000"/>
              </a:spcBef>
              <a:buClr>
                <a:schemeClr val="accent1"/>
              </a:buClr>
              <a:buSzPct val="80000"/>
              <a:buFont typeface="Wingdings" pitchFamily="2" charset="2"/>
              <a:buChar char="Ø"/>
              <a:defRPr/>
            </a:pPr>
            <a:r>
              <a:rPr lang="el-GR" sz="2000" dirty="0" smtClean="0">
                <a:latin typeface="Calibri" pitchFamily="34" charset="0"/>
              </a:rPr>
              <a:t> </a:t>
            </a:r>
            <a:r>
              <a:rPr lang="el-GR" sz="2000" b="1" dirty="0" smtClean="0">
                <a:latin typeface="Calibri" pitchFamily="34" charset="0"/>
              </a:rPr>
              <a:t>Θρησκεία</a:t>
            </a:r>
            <a:r>
              <a:rPr lang="el-GR" sz="2000" dirty="0" smtClean="0">
                <a:latin typeface="Calibri" pitchFamily="34" charset="0"/>
              </a:rPr>
              <a:t>: δημιουργούνται τα πρώτα ιερά – κάποια από αυτά εξελίσσονται σε </a:t>
            </a:r>
            <a:r>
              <a:rPr lang="el-GR" sz="2000" dirty="0" smtClean="0">
                <a:solidFill>
                  <a:srgbClr val="002060"/>
                </a:solidFill>
                <a:latin typeface="Calibri" pitchFamily="34" charset="0"/>
              </a:rPr>
              <a:t>πανελλήνια</a:t>
            </a:r>
          </a:p>
          <a:p>
            <a:pPr marL="1185863" lvl="3" indent="-273050">
              <a:lnSpc>
                <a:spcPct val="150000"/>
              </a:lnSpc>
              <a:spcBef>
                <a:spcPct val="20000"/>
              </a:spcBef>
              <a:buClr>
                <a:schemeClr val="accent1"/>
              </a:buClr>
              <a:buSzPct val="80000"/>
              <a:buFont typeface="Wingdings" pitchFamily="2" charset="2"/>
              <a:buChar char="Ø"/>
              <a:defRPr/>
            </a:pPr>
            <a:r>
              <a:rPr lang="el-GR" sz="2000" dirty="0" smtClean="0">
                <a:latin typeface="Calibri" pitchFamily="34" charset="0"/>
              </a:rPr>
              <a:t> σταδιακά παγιώνονται θρησκευτικές αντιλήψεις και τοπικές λατρείες – συγκρότηση </a:t>
            </a:r>
            <a:r>
              <a:rPr lang="el-GR" sz="2000" dirty="0" smtClean="0">
                <a:solidFill>
                  <a:srgbClr val="002060"/>
                </a:solidFill>
                <a:latin typeface="Calibri" pitchFamily="34" charset="0"/>
              </a:rPr>
              <a:t>ολυμπιακού δωδεκαθέου</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Ερευνητικές δραστηριότητες</a:t>
            </a:r>
            <a:endParaRPr lang="el-GR" dirty="0"/>
          </a:p>
        </p:txBody>
      </p:sp>
      <p:sp>
        <p:nvSpPr>
          <p:cNvPr id="3" name="2 - Θέση περιεχομένου"/>
          <p:cNvSpPr>
            <a:spLocks noGrp="1"/>
          </p:cNvSpPr>
          <p:nvPr>
            <p:ph sz="quarter" idx="1"/>
          </p:nvPr>
        </p:nvSpPr>
        <p:spPr/>
        <p:txBody>
          <a:bodyPr/>
          <a:lstStyle/>
          <a:p>
            <a:pPr>
              <a:lnSpc>
                <a:spcPct val="150000"/>
              </a:lnSpc>
            </a:pPr>
            <a:r>
              <a:rPr lang="el-GR" dirty="0" smtClean="0"/>
              <a:t>Βρείτε αρχαίες πηγές για τον μύθο των Ηρακλειδών και παρουσιάστε τις στην τάξη.</a:t>
            </a:r>
          </a:p>
          <a:p>
            <a:pPr>
              <a:lnSpc>
                <a:spcPct val="150000"/>
              </a:lnSpc>
            </a:pPr>
            <a:endParaRPr lang="el-GR" dirty="0" smtClean="0"/>
          </a:p>
          <a:p>
            <a:pPr>
              <a:lnSpc>
                <a:spcPct val="150000"/>
              </a:lnSpc>
            </a:pPr>
            <a:r>
              <a:rPr lang="el-GR" dirty="0" smtClean="0"/>
              <a:t>Αναζητήστε πληροφορίες για τα βασικά έθνη των αρχαίων Ελλήνων και τις ιδιαιτερότητές τους (Ίωνες, Αχαιοί, Αιολείς, Δωριείς)</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143372" y="228600"/>
            <a:ext cx="4692780" cy="842946"/>
          </a:xfrm>
        </p:spPr>
        <p:txBody>
          <a:bodyPr>
            <a:normAutofit fontScale="90000"/>
          </a:bodyPr>
          <a:lstStyle/>
          <a:p>
            <a:r>
              <a:rPr lang="el-GR" dirty="0" smtClean="0"/>
              <a:t>Κάθοδος των Ηρακλειδών</a:t>
            </a:r>
            <a:endParaRPr lang="el-GR" dirty="0"/>
          </a:p>
        </p:txBody>
      </p:sp>
      <p:pic>
        <p:nvPicPr>
          <p:cNvPr id="48130" name="Picture 2" descr="Ηρακλείδες - Βικιπαίδεια"/>
          <p:cNvPicPr>
            <a:picLocks noChangeAspect="1" noChangeArrowheads="1"/>
          </p:cNvPicPr>
          <p:nvPr/>
        </p:nvPicPr>
        <p:blipFill>
          <a:blip r:embed="rId2" cstate="print"/>
          <a:srcRect/>
          <a:stretch>
            <a:fillRect/>
          </a:stretch>
        </p:blipFill>
        <p:spPr bwMode="auto">
          <a:xfrm>
            <a:off x="285720" y="285727"/>
            <a:ext cx="3571900" cy="6500857"/>
          </a:xfrm>
          <a:prstGeom prst="rect">
            <a:avLst/>
          </a:prstGeom>
          <a:noFill/>
        </p:spPr>
      </p:pic>
      <p:pic>
        <p:nvPicPr>
          <p:cNvPr id="48132" name="Picture 4" descr="ΚΟΠΡΕΑΣ"/>
          <p:cNvPicPr>
            <a:picLocks noChangeAspect="1" noChangeArrowheads="1"/>
          </p:cNvPicPr>
          <p:nvPr/>
        </p:nvPicPr>
        <p:blipFill>
          <a:blip r:embed="rId3"/>
          <a:srcRect/>
          <a:stretch>
            <a:fillRect/>
          </a:stretch>
        </p:blipFill>
        <p:spPr bwMode="auto">
          <a:xfrm>
            <a:off x="4071934" y="1857364"/>
            <a:ext cx="4876800" cy="37433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Υπότιτλος"/>
          <p:cNvSpPr txBox="1">
            <a:spLocks/>
          </p:cNvSpPr>
          <p:nvPr/>
        </p:nvSpPr>
        <p:spPr>
          <a:xfrm>
            <a:off x="571472" y="428604"/>
            <a:ext cx="7888960" cy="6096740"/>
          </a:xfrm>
          <a:prstGeom prst="rect">
            <a:avLst/>
          </a:prstGeom>
        </p:spPr>
        <p:txBody>
          <a:bodyPr vert="horz">
            <a:normAutofit fontScale="92500" lnSpcReduction="20000"/>
          </a:bodyPr>
          <a:lstStyle/>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kumimoji="0" lang="el-GR" sz="2600" b="1" i="0" u="none" strike="noStrike" kern="1200" cap="none" spc="0" normalizeH="0" baseline="0" noProof="0" dirty="0" smtClean="0">
                <a:ln>
                  <a:noFill/>
                </a:ln>
                <a:solidFill>
                  <a:srgbClr val="002060"/>
                </a:solidFill>
                <a:effectLst/>
                <a:uLnTx/>
                <a:uFillTx/>
                <a:latin typeface="Calibri" pitchFamily="34" charset="0"/>
                <a:ea typeface="+mn-ea"/>
                <a:cs typeface="+mn-cs"/>
              </a:rPr>
              <a:t>Οι μετακινήσεις (11</a:t>
            </a:r>
            <a:r>
              <a:rPr lang="el-GR" sz="2600" b="1" baseline="30000" noProof="0" dirty="0" smtClean="0">
                <a:solidFill>
                  <a:srgbClr val="002060"/>
                </a:solidFill>
                <a:latin typeface="Calibri" pitchFamily="34" charset="0"/>
              </a:rPr>
              <a:t>ος</a:t>
            </a:r>
            <a:r>
              <a:rPr lang="el-GR" sz="2600" b="1" noProof="0" dirty="0" smtClean="0">
                <a:solidFill>
                  <a:srgbClr val="002060"/>
                </a:solidFill>
                <a:latin typeface="Calibri" pitchFamily="34" charset="0"/>
              </a:rPr>
              <a:t> – 9</a:t>
            </a:r>
            <a:r>
              <a:rPr lang="el-GR" sz="2600" b="1" baseline="30000" noProof="0" dirty="0" smtClean="0">
                <a:solidFill>
                  <a:srgbClr val="002060"/>
                </a:solidFill>
                <a:latin typeface="Calibri" pitchFamily="34" charset="0"/>
              </a:rPr>
              <a:t>ος</a:t>
            </a:r>
            <a:r>
              <a:rPr lang="el-GR" sz="2600" b="1" noProof="0" dirty="0" smtClean="0">
                <a:solidFill>
                  <a:srgbClr val="002060"/>
                </a:solidFill>
                <a:latin typeface="Calibri" pitchFamily="34" charset="0"/>
              </a:rPr>
              <a:t> αι. </a:t>
            </a:r>
            <a:r>
              <a:rPr lang="el-GR" sz="2600" b="1" noProof="0" dirty="0" err="1" smtClean="0">
                <a:solidFill>
                  <a:srgbClr val="002060"/>
                </a:solidFill>
                <a:latin typeface="Calibri" pitchFamily="34" charset="0"/>
              </a:rPr>
              <a:t>π.Χ.</a:t>
            </a:r>
            <a:r>
              <a:rPr lang="el-GR" sz="2600" b="1" noProof="0" dirty="0" smtClean="0">
                <a:solidFill>
                  <a:srgbClr val="002060"/>
                </a:solidFill>
                <a:latin typeface="Calibri" pitchFamily="34" charset="0"/>
              </a:rPr>
              <a:t>)</a:t>
            </a:r>
          </a:p>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a:buChar char=""/>
              <a:tabLst/>
              <a:defRPr/>
            </a:pPr>
            <a:endParaRPr kumimoji="0" lang="el-GR" sz="2600" b="1" i="0" u="none" strike="noStrike" kern="1200" cap="none" spc="0" normalizeH="0" baseline="0" noProof="0" dirty="0" smtClean="0">
              <a:ln>
                <a:noFill/>
              </a:ln>
              <a:solidFill>
                <a:srgbClr val="002060"/>
              </a:solidFill>
              <a:effectLst/>
              <a:uLnTx/>
              <a:uFillTx/>
              <a:latin typeface="Calibri" pitchFamily="34" charset="0"/>
              <a:ea typeface="+mn-ea"/>
              <a:cs typeface="+mn-cs"/>
            </a:endParaRPr>
          </a:p>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pitchFamily="2" charset="2"/>
              <a:buChar char="Ø"/>
              <a:tabLst/>
              <a:defRPr/>
            </a:pPr>
            <a:r>
              <a:rPr kumimoji="0" lang="el-GR" sz="2600" b="0" i="0" u="none" strike="noStrike" kern="1200" cap="none" spc="0" normalizeH="0" baseline="0" noProof="0" dirty="0" smtClean="0">
                <a:ln>
                  <a:noFill/>
                </a:ln>
                <a:solidFill>
                  <a:srgbClr val="002060"/>
                </a:solidFill>
                <a:effectLst/>
                <a:uLnTx/>
                <a:uFillTx/>
                <a:latin typeface="Calibri" pitchFamily="34" charset="0"/>
                <a:ea typeface="+mn-ea"/>
                <a:cs typeface="+mn-cs"/>
              </a:rPr>
              <a:t> </a:t>
            </a:r>
            <a:r>
              <a:rPr kumimoji="0" lang="el-GR" sz="2200" b="0" i="0" u="none" strike="noStrike" kern="1200" cap="none" spc="0" normalizeH="0" baseline="0" noProof="0" dirty="0" smtClean="0">
                <a:ln>
                  <a:noFill/>
                </a:ln>
                <a:solidFill>
                  <a:schemeClr val="tx1"/>
                </a:solidFill>
                <a:effectLst/>
                <a:uLnTx/>
                <a:uFillTx/>
                <a:latin typeface="Calibri" pitchFamily="34" charset="0"/>
                <a:ea typeface="+mn-ea"/>
                <a:cs typeface="+mn-cs"/>
              </a:rPr>
              <a:t>αραίωση</a:t>
            </a:r>
            <a:r>
              <a:rPr kumimoji="0" lang="el-GR" sz="2200" b="0" i="0" u="none" strike="noStrike" kern="1200" cap="none" spc="0" normalizeH="0" noProof="0" dirty="0" smtClean="0">
                <a:ln>
                  <a:noFill/>
                </a:ln>
                <a:solidFill>
                  <a:schemeClr val="tx1"/>
                </a:solidFill>
                <a:effectLst/>
                <a:uLnTx/>
                <a:uFillTx/>
                <a:latin typeface="Calibri" pitchFamily="34" charset="0"/>
                <a:ea typeface="+mn-ea"/>
                <a:cs typeface="+mn-cs"/>
              </a:rPr>
              <a:t> πληθυσμού  και </a:t>
            </a:r>
            <a:r>
              <a:rPr lang="el-GR" sz="2200" dirty="0" smtClean="0">
                <a:latin typeface="Calibri" pitchFamily="34" charset="0"/>
              </a:rPr>
              <a:t> απουσία κοινωνικής και πολιτικής συγκρότησης</a:t>
            </a: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kumimoji="0" lang="el-GR" sz="2200" b="1" i="0" u="none" strike="noStrike" kern="1200" cap="none" spc="0" normalizeH="0" baseline="0" noProof="0" dirty="0" smtClean="0">
                <a:ln>
                  <a:noFill/>
                </a:ln>
                <a:solidFill>
                  <a:schemeClr val="tx1"/>
                </a:solidFill>
                <a:effectLst/>
                <a:uLnTx/>
                <a:uFillTx/>
                <a:latin typeface="Calibri" pitchFamily="34" charset="0"/>
                <a:ea typeface="+mn-ea"/>
                <a:cs typeface="+mn-cs"/>
              </a:rPr>
              <a:t>Ερμηνεία</a:t>
            </a:r>
            <a:r>
              <a:rPr lang="el-GR" sz="2200" dirty="0">
                <a:latin typeface="Calibri" pitchFamily="34" charset="0"/>
              </a:rPr>
              <a:t> </a:t>
            </a:r>
            <a:r>
              <a:rPr lang="el-GR" sz="2200" dirty="0" smtClean="0">
                <a:latin typeface="Calibri" pitchFamily="34" charset="0"/>
              </a:rPr>
              <a:t>κατάρρευσης Μυκηναίων: κατά τους αρχαίους Έλληνες η </a:t>
            </a:r>
            <a:r>
              <a:rPr lang="el-GR" sz="2200" b="1" i="1" dirty="0" smtClean="0">
                <a:latin typeface="Calibri" pitchFamily="34" charset="0"/>
              </a:rPr>
              <a:t>Κάθοδος των Δωριέων</a:t>
            </a:r>
            <a:r>
              <a:rPr lang="el-GR" sz="2200" dirty="0" smtClean="0">
                <a:latin typeface="Calibri" pitchFamily="34" charset="0"/>
              </a:rPr>
              <a:t> – δε γίνεται αποδεκτή σήμερα ως το μοναδικό αίτιο</a:t>
            </a:r>
          </a:p>
          <a:p>
            <a:pPr marL="274320" marR="0" lvl="0" indent="-274320" algn="l" defTabSz="914400" rtl="0" eaLnBrk="1" fontAlgn="auto" latinLnBrk="0" hangingPunct="1">
              <a:spcAft>
                <a:spcPts val="0"/>
              </a:spcAft>
              <a:buClr>
                <a:schemeClr val="accent1"/>
              </a:buClr>
              <a:buSzPct val="70000"/>
              <a:tabLst/>
              <a:defRPr/>
            </a:pPr>
            <a:endParaRPr kumimoji="0" lang="el-GR" sz="2200" b="0" i="0" u="none" strike="noStrike" kern="1200" cap="none" spc="0" normalizeH="0" baseline="0" noProof="0" dirty="0">
              <a:ln>
                <a:noFill/>
              </a:ln>
              <a:solidFill>
                <a:schemeClr val="tx1"/>
              </a:solidFill>
              <a:effectLst/>
              <a:uLnTx/>
              <a:uFillTx/>
              <a:latin typeface="Calibri" pitchFamily="34" charset="0"/>
              <a:ea typeface="+mn-ea"/>
              <a:cs typeface="+mn-cs"/>
            </a:endParaRP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lang="el-GR" sz="2200" b="1" dirty="0" smtClean="0">
                <a:latin typeface="Calibri" pitchFamily="34" charset="0"/>
              </a:rPr>
              <a:t>Κάθοδος των Δωριέων – ορισμός</a:t>
            </a: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lang="el-GR" sz="2200" dirty="0" smtClean="0">
                <a:latin typeface="Calibri" pitchFamily="34" charset="0"/>
              </a:rPr>
              <a:t>α. περιπλάνηση των Δωριέων από τη ΒΔ Ελλάδα μέχρι τη Στερεά Ελλάδα και την Πελοπόννησο, την οποία κατέλαβαν στρατιωτικά</a:t>
            </a: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lang="el-GR" sz="2200" dirty="0" smtClean="0">
                <a:latin typeface="Calibri" pitchFamily="34" charset="0"/>
              </a:rPr>
              <a:t>β. κάθοδος ορεινού φύλου σε πεδινές περιοχές μετά τη διάλυση του μυκηναϊκού κόσμου</a:t>
            </a: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endParaRPr kumimoji="0" lang="el-GR" sz="22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Υπότιτλος"/>
          <p:cNvSpPr txBox="1">
            <a:spLocks/>
          </p:cNvSpPr>
          <p:nvPr/>
        </p:nvSpPr>
        <p:spPr>
          <a:xfrm>
            <a:off x="500034" y="500042"/>
            <a:ext cx="7858180" cy="5786478"/>
          </a:xfrm>
          <a:prstGeom prst="rect">
            <a:avLst/>
          </a:prstGeom>
        </p:spPr>
        <p:txBody>
          <a:bodyPr vert="horz">
            <a:normAutofit fontScale="85000" lnSpcReduction="20000"/>
          </a:bodyPr>
          <a:lstStyle/>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r>
              <a:rPr kumimoji="0" lang="el-GR" sz="2600" b="1" i="0" u="none" strike="noStrike" kern="1200" cap="none" spc="0" normalizeH="0" baseline="0" noProof="0" dirty="0" smtClean="0">
                <a:ln>
                  <a:noFill/>
                </a:ln>
                <a:solidFill>
                  <a:srgbClr val="002060"/>
                </a:solidFill>
                <a:effectLst/>
                <a:uLnTx/>
                <a:uFillTx/>
                <a:latin typeface="Calibri" pitchFamily="34" charset="0"/>
                <a:ea typeface="+mn-ea"/>
                <a:cs typeface="+mn-cs"/>
              </a:rPr>
              <a:t>Ο πρώτος</a:t>
            </a:r>
            <a:r>
              <a:rPr kumimoji="0" lang="el-GR" sz="2600" b="1" i="0" u="none" strike="noStrike" kern="1200" cap="none" spc="0" normalizeH="0" noProof="0" dirty="0" smtClean="0">
                <a:ln>
                  <a:noFill/>
                </a:ln>
                <a:solidFill>
                  <a:srgbClr val="002060"/>
                </a:solidFill>
                <a:effectLst/>
                <a:uLnTx/>
                <a:uFillTx/>
                <a:latin typeface="Calibri" pitchFamily="34" charset="0"/>
                <a:ea typeface="+mn-ea"/>
                <a:cs typeface="+mn-cs"/>
              </a:rPr>
              <a:t> ελληνικός αποικισμός</a:t>
            </a:r>
          </a:p>
          <a:p>
            <a:pPr marL="274320" marR="0" lvl="0" indent="-274320" algn="l" defTabSz="914400" rtl="0" eaLnBrk="1" fontAlgn="auto" latinLnBrk="0" hangingPunct="1">
              <a:lnSpc>
                <a:spcPct val="150000"/>
              </a:lnSpc>
              <a:spcBef>
                <a:spcPts val="600"/>
              </a:spcBef>
              <a:spcAft>
                <a:spcPts val="0"/>
              </a:spcAft>
              <a:buClr>
                <a:schemeClr val="accent1"/>
              </a:buClr>
              <a:buSzPct val="70000"/>
              <a:tabLst/>
              <a:defRPr/>
            </a:pPr>
            <a:endParaRPr kumimoji="0" lang="el-GR" sz="2600" b="1" i="0" u="none" strike="noStrike" kern="1200" cap="none" spc="0" normalizeH="0" baseline="0" noProof="0" dirty="0" smtClean="0">
              <a:ln>
                <a:noFill/>
              </a:ln>
              <a:solidFill>
                <a:srgbClr val="002060"/>
              </a:solidFill>
              <a:effectLst/>
              <a:uLnTx/>
              <a:uFillTx/>
              <a:latin typeface="Calibri" pitchFamily="34" charset="0"/>
              <a:ea typeface="+mn-ea"/>
              <a:cs typeface="+mn-cs"/>
            </a:endParaRPr>
          </a:p>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pitchFamily="2" charset="2"/>
              <a:buChar char="Ø"/>
              <a:tabLst/>
              <a:defRPr/>
            </a:pPr>
            <a:r>
              <a:rPr kumimoji="0" lang="el-GR" sz="2000" b="0" i="0" u="none" strike="noStrike" kern="1200" cap="none" spc="0" normalizeH="0" baseline="0" noProof="0" dirty="0" smtClean="0">
                <a:ln>
                  <a:noFill/>
                </a:ln>
                <a:effectLst/>
                <a:uLnTx/>
                <a:uFillTx/>
                <a:latin typeface="Calibri" pitchFamily="34" charset="0"/>
                <a:ea typeface="+mn-ea"/>
                <a:cs typeface="+mn-cs"/>
              </a:rPr>
              <a:t> 11</a:t>
            </a:r>
            <a:r>
              <a:rPr kumimoji="0" lang="el-GR" sz="2000" b="0" i="0" u="none" strike="noStrike" kern="1200" cap="none" spc="0" normalizeH="0" baseline="30000" noProof="0" dirty="0" smtClean="0">
                <a:ln>
                  <a:noFill/>
                </a:ln>
                <a:effectLst/>
                <a:uLnTx/>
                <a:uFillTx/>
                <a:latin typeface="Calibri" pitchFamily="34" charset="0"/>
                <a:ea typeface="+mn-ea"/>
                <a:cs typeface="+mn-cs"/>
              </a:rPr>
              <a:t>ος</a:t>
            </a:r>
            <a:r>
              <a:rPr kumimoji="0" lang="el-GR" sz="2000" b="0" i="0" u="none" strike="noStrike" kern="1200" cap="none" spc="0" normalizeH="0" noProof="0" dirty="0" smtClean="0">
                <a:ln>
                  <a:noFill/>
                </a:ln>
                <a:effectLst/>
                <a:uLnTx/>
                <a:uFillTx/>
                <a:latin typeface="Calibri" pitchFamily="34" charset="0"/>
                <a:ea typeface="+mn-ea"/>
                <a:cs typeface="+mn-cs"/>
              </a:rPr>
              <a:t> – 9</a:t>
            </a:r>
            <a:r>
              <a:rPr kumimoji="0" lang="el-GR" sz="2000" b="0" i="0" u="none" strike="noStrike" kern="1200" cap="none" spc="0" normalizeH="0" baseline="30000" noProof="0" dirty="0" smtClean="0">
                <a:ln>
                  <a:noFill/>
                </a:ln>
                <a:effectLst/>
                <a:uLnTx/>
                <a:uFillTx/>
                <a:latin typeface="Calibri" pitchFamily="34" charset="0"/>
                <a:ea typeface="+mn-ea"/>
                <a:cs typeface="+mn-cs"/>
              </a:rPr>
              <a:t>ος</a:t>
            </a:r>
            <a:r>
              <a:rPr kumimoji="0" lang="el-GR" sz="2000" b="0" i="0" u="none" strike="noStrike" kern="1200" cap="none" spc="0" normalizeH="0" noProof="0" dirty="0" smtClean="0">
                <a:ln>
                  <a:noFill/>
                </a:ln>
                <a:effectLst/>
                <a:uLnTx/>
                <a:uFillTx/>
                <a:latin typeface="Calibri" pitchFamily="34" charset="0"/>
                <a:ea typeface="+mn-ea"/>
                <a:cs typeface="+mn-cs"/>
              </a:rPr>
              <a:t> αι. </a:t>
            </a:r>
            <a:r>
              <a:rPr kumimoji="0" lang="el-GR" sz="2000" b="0" i="0" u="none" strike="noStrike" kern="1200" cap="none" spc="0" normalizeH="0" noProof="0" dirty="0" err="1" smtClean="0">
                <a:ln>
                  <a:noFill/>
                </a:ln>
                <a:effectLst/>
                <a:uLnTx/>
                <a:uFillTx/>
                <a:latin typeface="Calibri" pitchFamily="34" charset="0"/>
                <a:ea typeface="+mn-ea"/>
                <a:cs typeface="+mn-cs"/>
              </a:rPr>
              <a:t>π.Χ.</a:t>
            </a:r>
            <a:r>
              <a:rPr kumimoji="0" lang="el-GR" sz="2000" b="0" i="0" u="none" strike="noStrike" kern="1200" cap="none" spc="0" normalizeH="0" noProof="0" dirty="0" smtClean="0">
                <a:ln>
                  <a:noFill/>
                </a:ln>
                <a:effectLst/>
                <a:uLnTx/>
                <a:uFillTx/>
                <a:latin typeface="Calibri" pitchFamily="34" charset="0"/>
                <a:ea typeface="+mn-ea"/>
                <a:cs typeface="+mn-cs"/>
              </a:rPr>
              <a:t> </a:t>
            </a:r>
          </a:p>
          <a:p>
            <a:pPr marL="274320" marR="0" lvl="0" indent="-274320" algn="l" defTabSz="914400" rtl="0" eaLnBrk="1" fontAlgn="auto" latinLnBrk="0" hangingPunct="1">
              <a:lnSpc>
                <a:spcPct val="150000"/>
              </a:lnSpc>
              <a:spcBef>
                <a:spcPts val="600"/>
              </a:spcBef>
              <a:spcAft>
                <a:spcPts val="0"/>
              </a:spcAft>
              <a:buClr>
                <a:schemeClr val="accent1"/>
              </a:buClr>
              <a:buSzPct val="70000"/>
              <a:buFont typeface="Wingdings" pitchFamily="2" charset="2"/>
              <a:buChar char="Ø"/>
              <a:tabLst/>
              <a:defRPr/>
            </a:pPr>
            <a:r>
              <a:rPr lang="el-GR" sz="2000" baseline="0" dirty="0">
                <a:latin typeface="Calibri" pitchFamily="34" charset="0"/>
              </a:rPr>
              <a:t> </a:t>
            </a:r>
            <a:r>
              <a:rPr lang="el-GR" sz="2000" dirty="0" smtClean="0">
                <a:latin typeface="Calibri" pitchFamily="34" charset="0"/>
              </a:rPr>
              <a:t>εξάπλωση στα νησιά του Αιγαίου και τα δυτικά παράλια της Μ. Ασίας</a:t>
            </a:r>
          </a:p>
          <a:p>
            <a:pPr marL="731520" lvl="1" indent="-274320">
              <a:lnSpc>
                <a:spcPct val="150000"/>
              </a:lnSpc>
              <a:spcBef>
                <a:spcPts val="600"/>
              </a:spcBef>
              <a:buClr>
                <a:schemeClr val="accent1"/>
              </a:buClr>
              <a:buSzPct val="70000"/>
              <a:buFont typeface="Wingdings" pitchFamily="2" charset="2"/>
              <a:buChar char="Ø"/>
            </a:pPr>
            <a:r>
              <a:rPr lang="el-GR" sz="2000" b="1" dirty="0" smtClean="0">
                <a:latin typeface="Calibri" pitchFamily="34" charset="0"/>
              </a:rPr>
              <a:t> </a:t>
            </a:r>
            <a:r>
              <a:rPr lang="el-GR" sz="2000" dirty="0" smtClean="0">
                <a:latin typeface="Calibri" pitchFamily="34" charset="0"/>
              </a:rPr>
              <a:t>Αιολείς από τη Θεσσαλία και το ΒΑ Αιγαίο προς την Τένεδο, τη Λέσβο, απέναντι παράλια Μ. Ασίας</a:t>
            </a:r>
          </a:p>
          <a:p>
            <a:pPr marL="731520" lvl="1" indent="-274320">
              <a:lnSpc>
                <a:spcPct val="150000"/>
              </a:lnSpc>
              <a:spcBef>
                <a:spcPts val="600"/>
              </a:spcBef>
              <a:buClr>
                <a:schemeClr val="accent1"/>
              </a:buClr>
              <a:buSzPct val="70000"/>
              <a:buFont typeface="Wingdings" pitchFamily="2" charset="2"/>
              <a:buChar char="Ø"/>
            </a:pPr>
            <a:r>
              <a:rPr kumimoji="0" lang="el-GR" sz="2000" b="1" i="0" u="none" strike="noStrike" kern="1200" cap="none" spc="0" normalizeH="0" noProof="0" dirty="0">
                <a:ln>
                  <a:noFill/>
                </a:ln>
                <a:effectLst/>
                <a:uLnTx/>
                <a:uFillTx/>
                <a:latin typeface="Calibri" pitchFamily="34" charset="0"/>
                <a:ea typeface="+mn-ea"/>
                <a:cs typeface="+mn-cs"/>
              </a:rPr>
              <a:t> </a:t>
            </a:r>
            <a:r>
              <a:rPr lang="el-GR" sz="2000" dirty="0" smtClean="0">
                <a:latin typeface="Calibri" pitchFamily="34" charset="0"/>
              </a:rPr>
              <a:t>Ίωνες από τη ΒΑ Πελοπόννησο, την Αττική, την Εύβοια μαζί με άλλα φύλα προς τη Σάμο, τη Χίο και τις απέναντι ακτές της Μ. Ασίας</a:t>
            </a:r>
          </a:p>
          <a:p>
            <a:pPr marL="1188720" lvl="2" indent="-274320">
              <a:lnSpc>
                <a:spcPct val="150000"/>
              </a:lnSpc>
              <a:spcBef>
                <a:spcPts val="600"/>
              </a:spcBef>
              <a:buClr>
                <a:schemeClr val="accent1"/>
              </a:buClr>
              <a:buSzPct val="70000"/>
              <a:buFont typeface="Wingdings" pitchFamily="2" charset="2"/>
              <a:buChar char="Ø"/>
            </a:pPr>
            <a:r>
              <a:rPr kumimoji="0" lang="el-GR" sz="2000" b="1" i="0" u="none" strike="noStrike" kern="1200" cap="none" spc="0" normalizeH="0" noProof="0" dirty="0">
                <a:ln>
                  <a:noFill/>
                </a:ln>
                <a:effectLst/>
                <a:uLnTx/>
                <a:uFillTx/>
                <a:latin typeface="Calibri" pitchFamily="34" charset="0"/>
                <a:ea typeface="+mn-ea"/>
                <a:cs typeface="+mn-cs"/>
              </a:rPr>
              <a:t> </a:t>
            </a:r>
            <a:r>
              <a:rPr lang="el-GR" sz="2000" dirty="0" smtClean="0">
                <a:latin typeface="Calibri" pitchFamily="34" charset="0"/>
              </a:rPr>
              <a:t>δώδεκα πόλεις ιδρύουν το </a:t>
            </a:r>
            <a:r>
              <a:rPr lang="el-GR" sz="2000" b="1" dirty="0" smtClean="0">
                <a:latin typeface="Calibri" pitchFamily="34" charset="0"/>
              </a:rPr>
              <a:t>Πανιώνιο</a:t>
            </a:r>
            <a:r>
              <a:rPr lang="el-GR" sz="2000" dirty="0" smtClean="0">
                <a:latin typeface="Calibri" pitchFamily="34" charset="0"/>
              </a:rPr>
              <a:t> στο ιερό του Ποσειδώνα στη Μυκάλη</a:t>
            </a:r>
            <a:endParaRPr kumimoji="0" lang="el-GR" sz="2000" b="1" i="0" u="none" strike="noStrike" kern="1200" cap="none" spc="0" normalizeH="0" baseline="0" noProof="0" dirty="0" smtClean="0">
              <a:ln>
                <a:noFill/>
              </a:ln>
              <a:effectLst/>
              <a:uLnTx/>
              <a:uFillTx/>
              <a:latin typeface="Calibri" pitchFamily="34" charset="0"/>
              <a:ea typeface="+mn-ea"/>
              <a:cs typeface="+mn-cs"/>
            </a:endParaRPr>
          </a:p>
          <a:p>
            <a:pPr marL="731520" lvl="1" indent="-274320">
              <a:lnSpc>
                <a:spcPct val="150000"/>
              </a:lnSpc>
              <a:spcBef>
                <a:spcPts val="600"/>
              </a:spcBef>
              <a:buClr>
                <a:schemeClr val="accent1"/>
              </a:buClr>
              <a:buSzPct val="70000"/>
              <a:buFont typeface="Wingdings" pitchFamily="2" charset="2"/>
              <a:buChar char="Ø"/>
            </a:pPr>
            <a:r>
              <a:rPr lang="el-GR" sz="2000" dirty="0">
                <a:latin typeface="Calibri" pitchFamily="34" charset="0"/>
              </a:rPr>
              <a:t> </a:t>
            </a:r>
            <a:r>
              <a:rPr lang="el-GR" sz="2000" dirty="0" smtClean="0">
                <a:latin typeface="Calibri" pitchFamily="34" charset="0"/>
              </a:rPr>
              <a:t>Δωριείς από την Πελοπόννησο προς τη Μήλο, τη Θήρα, την Κρήτη, τη Ρόδο, την Κω και τις ΝΔ ακτές της Μ. Ασίας</a:t>
            </a:r>
          </a:p>
          <a:p>
            <a:pPr marL="1188720" lvl="2" indent="-274320">
              <a:lnSpc>
                <a:spcPct val="150000"/>
              </a:lnSpc>
              <a:spcBef>
                <a:spcPts val="600"/>
              </a:spcBef>
              <a:buClr>
                <a:schemeClr val="accent1"/>
              </a:buClr>
              <a:buSzPct val="70000"/>
              <a:buFont typeface="Wingdings" pitchFamily="2" charset="2"/>
              <a:buChar char="Ø"/>
            </a:pPr>
            <a:r>
              <a:rPr kumimoji="0" lang="el-GR" sz="2000" b="0" i="0" u="none" strike="noStrike" kern="1200" cap="none" spc="0" normalizeH="0" baseline="0" noProof="0" dirty="0">
                <a:ln>
                  <a:noFill/>
                </a:ln>
                <a:solidFill>
                  <a:schemeClr val="tx1"/>
                </a:solidFill>
                <a:effectLst/>
                <a:uLnTx/>
                <a:uFillTx/>
                <a:latin typeface="Calibri" pitchFamily="34" charset="0"/>
                <a:ea typeface="+mn-ea"/>
                <a:cs typeface="+mn-cs"/>
              </a:rPr>
              <a:t> </a:t>
            </a:r>
            <a:r>
              <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rPr>
              <a:t>ιδρύουν τη δωρική εξάπολη στο ιερό του Απόλλωνα</a:t>
            </a:r>
            <a:r>
              <a:rPr kumimoji="0" lang="el-GR" sz="2000" b="0" i="0" u="none" strike="noStrike" kern="1200" cap="none" spc="0" normalizeH="0" noProof="0" dirty="0" smtClean="0">
                <a:ln>
                  <a:noFill/>
                </a:ln>
                <a:solidFill>
                  <a:schemeClr val="tx1"/>
                </a:solidFill>
                <a:effectLst/>
                <a:uLnTx/>
                <a:uFillTx/>
                <a:latin typeface="Calibri" pitchFamily="34" charset="0"/>
                <a:ea typeface="+mn-ea"/>
                <a:cs typeface="+mn-cs"/>
              </a:rPr>
              <a:t> στο Τριόπιο της Κνίδου</a:t>
            </a:r>
            <a:endPar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l-GR"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Ελληνικός Αποικισμός</a:t>
            </a:r>
            <a:endParaRPr lang="el-GR" dirty="0"/>
          </a:p>
        </p:txBody>
      </p:sp>
      <p:pic>
        <p:nvPicPr>
          <p:cNvPr id="4" name="3 - Θέση περιεχομένου" descr="EthnicArchaic936El.jpg"/>
          <p:cNvPicPr>
            <a:picLocks noGrp="1" noChangeAspect="1"/>
          </p:cNvPicPr>
          <p:nvPr>
            <p:ph sz="quarter" idx="1"/>
          </p:nvPr>
        </p:nvPicPr>
        <p:blipFill>
          <a:blip r:embed="rId2"/>
          <a:stretch>
            <a:fillRect/>
          </a:stretch>
        </p:blipFill>
        <p:spPr>
          <a:xfrm>
            <a:off x="718977" y="1428736"/>
            <a:ext cx="7697628" cy="478634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Υπότιτλος"/>
          <p:cNvSpPr txBox="1">
            <a:spLocks/>
          </p:cNvSpPr>
          <p:nvPr/>
        </p:nvSpPr>
        <p:spPr>
          <a:xfrm>
            <a:off x="467544" y="836712"/>
            <a:ext cx="7848872" cy="5760640"/>
          </a:xfrm>
          <a:prstGeom prst="rect">
            <a:avLst/>
          </a:prstGeom>
        </p:spPr>
        <p:txBody>
          <a:bodyPr vert="horz">
            <a:normAutofit lnSpcReduction="10000"/>
          </a:bodyPr>
          <a:lstStyle/>
          <a:p>
            <a:pPr marL="640080" marR="0" lvl="1" indent="-274320" algn="l" defTabSz="914400" rtl="0" eaLnBrk="1" fontAlgn="auto" latinLnBrk="0" hangingPunct="1">
              <a:lnSpc>
                <a:spcPct val="100000"/>
              </a:lnSpc>
              <a:spcBef>
                <a:spcPct val="20000"/>
              </a:spcBef>
              <a:spcAft>
                <a:spcPts val="0"/>
              </a:spcAft>
              <a:buClr>
                <a:schemeClr val="accent1"/>
              </a:buClr>
              <a:buSzPct val="80000"/>
              <a:tabLst/>
              <a:defRPr/>
            </a:pPr>
            <a:r>
              <a:rPr lang="el-GR" sz="2400" b="1" noProof="0" dirty="0" smtClean="0">
                <a:latin typeface="Calibri" pitchFamily="34" charset="0"/>
              </a:rPr>
              <a:t>Η πολιτική οργάνωση</a:t>
            </a:r>
          </a:p>
          <a:p>
            <a:pPr marL="640080" marR="0" lvl="1" indent="-274320" algn="l" defTabSz="914400" rtl="0" eaLnBrk="1" fontAlgn="auto" latinLnBrk="0" hangingPunct="1">
              <a:lnSpc>
                <a:spcPct val="100000"/>
              </a:lnSpc>
              <a:spcBef>
                <a:spcPct val="20000"/>
              </a:spcBef>
              <a:spcAft>
                <a:spcPts val="0"/>
              </a:spcAft>
              <a:buClr>
                <a:schemeClr val="accent1"/>
              </a:buClr>
              <a:buSzPct val="80000"/>
              <a:tabLst/>
              <a:defRPr/>
            </a:pPr>
            <a:endParaRPr lang="el-GR"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buFont typeface="Wingdings" pitchFamily="2" charset="2"/>
              <a:buChar char="Ø"/>
              <a:tabLst/>
              <a:defRPr/>
            </a:pPr>
            <a:endParaRPr lang="el-GR"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buFont typeface="Wingdings" pitchFamily="2" charset="2"/>
              <a:buChar char="Ø"/>
              <a:tabLst/>
              <a:defRPr/>
            </a:pPr>
            <a:endParaRPr lang="el-GR"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buFont typeface="Wingdings" pitchFamily="2" charset="2"/>
              <a:buChar char="Ø"/>
              <a:tabLst/>
              <a:defRPr/>
            </a:pPr>
            <a:endParaRPr lang="el-GR" dirty="0" smtClean="0">
              <a:latin typeface="Calibri" pitchFamily="34" charset="0"/>
            </a:endParaRPr>
          </a:p>
          <a:p>
            <a:pPr marL="640080" marR="0" lvl="1" indent="-274320" algn="l" defTabSz="914400" rtl="0" eaLnBrk="1" fontAlgn="auto" latinLnBrk="0" hangingPunct="1">
              <a:lnSpc>
                <a:spcPct val="110000"/>
              </a:lnSpc>
              <a:spcBef>
                <a:spcPct val="20000"/>
              </a:spcBef>
              <a:spcAft>
                <a:spcPts val="0"/>
              </a:spcAft>
              <a:buClr>
                <a:schemeClr val="accent1"/>
              </a:buClr>
              <a:buSzPct val="80000"/>
              <a:tabLst/>
              <a:defRPr/>
            </a:pPr>
            <a:r>
              <a:rPr lang="el-GR" b="1" dirty="0" smtClean="0">
                <a:latin typeface="Calibri" pitchFamily="34" charset="0"/>
              </a:rPr>
              <a:t>Σημείωση</a:t>
            </a:r>
            <a:r>
              <a:rPr lang="el-GR" dirty="0" smtClean="0">
                <a:latin typeface="Calibri" pitchFamily="34" charset="0"/>
              </a:rPr>
              <a:t>: τα γένη κατοικούν σε κώμες (χωριά), οι φρατρίες και οι φυλές κατοικούν σε σύνολα γειτονικών κωμών, το φύλο εκτείνεται σε μία μεγάλη περιοχή η οποία περιλαμβάνει τις κώμες αυτές – π.χ. Μεσσηνία, Λακωνία</a:t>
            </a:r>
            <a:endParaRPr lang="el-GR" b="1"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tabLst/>
              <a:defRPr/>
            </a:pPr>
            <a:r>
              <a:rPr lang="el-GR" sz="2000" b="1" dirty="0" smtClean="0">
                <a:latin typeface="Calibri" pitchFamily="34" charset="0"/>
              </a:rPr>
              <a:t>Παράδειγμα</a:t>
            </a:r>
          </a:p>
          <a:p>
            <a:pPr marL="640080" marR="0" lvl="1" indent="-274320" algn="l" defTabSz="914400" rtl="0" eaLnBrk="1" fontAlgn="auto" latinLnBrk="0" hangingPunct="1">
              <a:lnSpc>
                <a:spcPct val="150000"/>
              </a:lnSpc>
              <a:spcBef>
                <a:spcPct val="20000"/>
              </a:spcBef>
              <a:spcAft>
                <a:spcPts val="0"/>
              </a:spcAft>
              <a:buClr>
                <a:schemeClr val="accent1"/>
              </a:buClr>
              <a:buSzPct val="80000"/>
              <a:tabLst/>
              <a:defRPr/>
            </a:pPr>
            <a:r>
              <a:rPr lang="el-GR" sz="2000" dirty="0" smtClean="0">
                <a:latin typeface="Calibri" pitchFamily="34" charset="0"/>
              </a:rPr>
              <a:t>φύλα = Δωριείς, Ίωνες, Αιολείς, Μάγνητες, Θεσσαλοί, Αρκάδες, κ.ά.</a:t>
            </a:r>
          </a:p>
          <a:p>
            <a:pPr marL="640080" marR="0" lvl="1" indent="-274320" algn="l" defTabSz="914400" rtl="0" eaLnBrk="1" fontAlgn="auto" latinLnBrk="0" hangingPunct="1">
              <a:lnSpc>
                <a:spcPct val="150000"/>
              </a:lnSpc>
              <a:spcBef>
                <a:spcPct val="20000"/>
              </a:spcBef>
              <a:spcAft>
                <a:spcPts val="0"/>
              </a:spcAft>
              <a:buClr>
                <a:schemeClr val="accent1"/>
              </a:buClr>
              <a:buSzPct val="80000"/>
              <a:tabLst/>
              <a:defRPr/>
            </a:pPr>
            <a:r>
              <a:rPr lang="el-GR" sz="2000" dirty="0" smtClean="0">
                <a:latin typeface="Calibri" pitchFamily="34" charset="0"/>
              </a:rPr>
              <a:t>φυλές = Δυμάνες, Πάμφυλοι, Υλλείς, Όπλητες, Αιγικορείς, κ.ά. </a:t>
            </a:r>
          </a:p>
          <a:p>
            <a:pPr marL="640080" marR="0" lvl="1" indent="-274320" algn="l" defTabSz="914400" rtl="0" eaLnBrk="1" fontAlgn="auto" latinLnBrk="0" hangingPunct="1">
              <a:lnSpc>
                <a:spcPct val="150000"/>
              </a:lnSpc>
              <a:spcBef>
                <a:spcPct val="20000"/>
              </a:spcBef>
              <a:spcAft>
                <a:spcPts val="0"/>
              </a:spcAft>
              <a:buClr>
                <a:schemeClr val="accent1"/>
              </a:buClr>
              <a:buSzPct val="80000"/>
              <a:tabLst/>
              <a:defRPr/>
            </a:pPr>
            <a:r>
              <a:rPr lang="el-GR" sz="2000" dirty="0" smtClean="0">
                <a:latin typeface="Calibri" pitchFamily="34" charset="0"/>
              </a:rPr>
              <a:t>φρατρίες/ γένη = Βακχιάδαι, Κυψελίδαι, Ολιγαιθίδαι, Πενθιλιδαι, Νηλείδαι, κ.ά. – </a:t>
            </a:r>
            <a:r>
              <a:rPr lang="el-GR" dirty="0" smtClean="0">
                <a:latin typeface="Calibri" pitchFamily="34" charset="0"/>
              </a:rPr>
              <a:t>καταγωγή από κοινό πρόγονο (Βάκχις, Κύψελος, Ολίγαιθος, Πένθιλος, Νηλεύς)</a:t>
            </a:r>
            <a:endParaRPr lang="el-GR" sz="2000"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buFont typeface="Wingdings" pitchFamily="2" charset="2"/>
              <a:buChar char="Ø"/>
              <a:tabLst/>
              <a:defRPr/>
            </a:pPr>
            <a:endParaRPr lang="el-GR" sz="2000"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tabLst/>
              <a:defRPr/>
            </a:pPr>
            <a:endParaRPr lang="el-GR" sz="2000" dirty="0" smtClean="0">
              <a:latin typeface="Calibri" pitchFamily="34" charset="0"/>
            </a:endParaRPr>
          </a:p>
          <a:p>
            <a:pPr marL="640080" marR="0" lvl="1" indent="-274320" algn="l" defTabSz="914400" rtl="0" eaLnBrk="1" fontAlgn="auto" latinLnBrk="0" hangingPunct="1">
              <a:lnSpc>
                <a:spcPct val="150000"/>
              </a:lnSpc>
              <a:spcBef>
                <a:spcPct val="20000"/>
              </a:spcBef>
              <a:spcAft>
                <a:spcPts val="0"/>
              </a:spcAft>
              <a:buClr>
                <a:schemeClr val="accent1"/>
              </a:buClr>
              <a:buSzPct val="80000"/>
              <a:tabLst/>
              <a:defRPr/>
            </a:pPr>
            <a:endParaRPr kumimoji="0" lang="el-GR" sz="2400" u="none" strike="noStrike" kern="1200" cap="none" spc="0" normalizeH="0" noProof="0" dirty="0" smtClean="0">
              <a:ln>
                <a:noFill/>
              </a:ln>
              <a:effectLst/>
              <a:uLnTx/>
              <a:uFillTx/>
              <a:latin typeface="Calibri" pitchFamily="34" charset="0"/>
              <a:ea typeface="+mn-ea"/>
              <a:cs typeface="+mn-cs"/>
            </a:endParaRPr>
          </a:p>
        </p:txBody>
      </p:sp>
      <p:graphicFrame>
        <p:nvGraphicFramePr>
          <p:cNvPr id="6" name="5 - Πίνακας"/>
          <p:cNvGraphicFramePr>
            <a:graphicFrameLocks noGrp="1"/>
          </p:cNvGraphicFramePr>
          <p:nvPr/>
        </p:nvGraphicFramePr>
        <p:xfrm>
          <a:off x="251520" y="1268760"/>
          <a:ext cx="8424944" cy="1566174"/>
        </p:xfrm>
        <a:graphic>
          <a:graphicData uri="http://schemas.openxmlformats.org/drawingml/2006/table">
            <a:tbl>
              <a:tblPr firstRow="1" bandRow="1">
                <a:tableStyleId>{5202B0CA-FC54-4496-8BCA-5EF66A818D29}</a:tableStyleId>
              </a:tblPr>
              <a:tblGrid>
                <a:gridCol w="702077"/>
                <a:gridCol w="702077"/>
                <a:gridCol w="702079"/>
                <a:gridCol w="702079"/>
                <a:gridCol w="702079"/>
                <a:gridCol w="702079"/>
                <a:gridCol w="702079"/>
                <a:gridCol w="702079"/>
                <a:gridCol w="702079"/>
                <a:gridCol w="702079"/>
                <a:gridCol w="702079"/>
                <a:gridCol w="702079"/>
              </a:tblGrid>
              <a:tr h="432048">
                <a:tc gridSpan="12">
                  <a:txBody>
                    <a:bodyPr/>
                    <a:lstStyle/>
                    <a:p>
                      <a:pPr algn="ctr"/>
                      <a:r>
                        <a:rPr lang="el-GR" dirty="0" smtClean="0"/>
                        <a:t>Φύλο</a:t>
                      </a:r>
                      <a:endParaRPr lang="el-GR" dirty="0">
                        <a:solidFill>
                          <a:srgbClr val="002060"/>
                        </a:solidFill>
                      </a:endParaRPr>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r>
              <a:tr h="378042">
                <a:tc gridSpan="4">
                  <a:txBody>
                    <a:bodyPr/>
                    <a:lstStyle/>
                    <a:p>
                      <a:pPr algn="ctr"/>
                      <a:r>
                        <a:rPr lang="el-GR" dirty="0" smtClean="0"/>
                        <a:t>Φυλή 1</a:t>
                      </a:r>
                      <a:endParaRPr lang="el-GR" dirty="0"/>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c gridSpan="4">
                  <a:txBody>
                    <a:bodyPr/>
                    <a:lstStyle/>
                    <a:p>
                      <a:pPr algn="ctr"/>
                      <a:r>
                        <a:rPr lang="el-GR" dirty="0" smtClean="0"/>
                        <a:t>Φυλή 2</a:t>
                      </a:r>
                      <a:endParaRPr lang="el-GR" dirty="0"/>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c gridSpan="4">
                  <a:txBody>
                    <a:bodyPr/>
                    <a:lstStyle/>
                    <a:p>
                      <a:pPr algn="ctr"/>
                      <a:r>
                        <a:rPr lang="el-GR" dirty="0" smtClean="0"/>
                        <a:t>Φυλή 3</a:t>
                      </a:r>
                      <a:endParaRPr lang="el-GR" dirty="0"/>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r>
              <a:tr h="378042">
                <a:tc gridSpan="2">
                  <a:txBody>
                    <a:bodyPr/>
                    <a:lstStyle/>
                    <a:p>
                      <a:pPr algn="ctr"/>
                      <a:r>
                        <a:rPr lang="el-GR" sz="1600" dirty="0" smtClean="0"/>
                        <a:t>Φρατρία 1</a:t>
                      </a:r>
                      <a:endParaRPr lang="el-GR" sz="1600" dirty="0"/>
                    </a:p>
                  </a:txBody>
                  <a:tcPr/>
                </a:tc>
                <a:tc hMerge="1">
                  <a:txBody>
                    <a:bodyPr/>
                    <a:lstStyle/>
                    <a:p>
                      <a:endParaRPr lang="el-GR"/>
                    </a:p>
                  </a:txBody>
                  <a:tcPr/>
                </a:tc>
                <a:tc gridSpan="2">
                  <a:txBody>
                    <a:bodyPr/>
                    <a:lstStyle/>
                    <a:p>
                      <a:pPr algn="ctr"/>
                      <a:r>
                        <a:rPr lang="el-GR" sz="1600" dirty="0" smtClean="0"/>
                        <a:t>Φρατρία 2</a:t>
                      </a:r>
                      <a:endParaRPr lang="el-GR" sz="1600" dirty="0"/>
                    </a:p>
                  </a:txBody>
                  <a:tcPr/>
                </a:tc>
                <a:tc hMerge="1">
                  <a:txBody>
                    <a:bodyPr/>
                    <a:lstStyle/>
                    <a:p>
                      <a:endParaRPr lang="el-GR"/>
                    </a:p>
                  </a:txBody>
                  <a:tcPr/>
                </a:tc>
                <a:tc gridSpan="2">
                  <a:txBody>
                    <a:bodyPr/>
                    <a:lstStyle/>
                    <a:p>
                      <a:pPr algn="ctr"/>
                      <a:r>
                        <a:rPr lang="el-GR" sz="1600" dirty="0" smtClean="0"/>
                        <a:t>Φρατρία 1</a:t>
                      </a:r>
                      <a:endParaRPr lang="el-GR" sz="1600" dirty="0"/>
                    </a:p>
                  </a:txBody>
                  <a:tcPr/>
                </a:tc>
                <a:tc hMerge="1">
                  <a:txBody>
                    <a:bodyPr/>
                    <a:lstStyle/>
                    <a:p>
                      <a:endParaRPr lang="el-GR"/>
                    </a:p>
                  </a:txBody>
                  <a:tcPr/>
                </a:tc>
                <a:tc gridSpan="2">
                  <a:txBody>
                    <a:bodyPr/>
                    <a:lstStyle/>
                    <a:p>
                      <a:pPr algn="ctr"/>
                      <a:r>
                        <a:rPr lang="el-GR" sz="1600" dirty="0" smtClean="0"/>
                        <a:t>Φρατρία 2</a:t>
                      </a:r>
                      <a:endParaRPr lang="el-GR" sz="1600" dirty="0"/>
                    </a:p>
                  </a:txBody>
                  <a:tcPr/>
                </a:tc>
                <a:tc hMerge="1">
                  <a:txBody>
                    <a:bodyPr/>
                    <a:lstStyle/>
                    <a:p>
                      <a:endParaRPr lang="el-GR"/>
                    </a:p>
                  </a:txBody>
                  <a:tcPr/>
                </a:tc>
                <a:tc gridSpan="2">
                  <a:txBody>
                    <a:bodyPr/>
                    <a:lstStyle/>
                    <a:p>
                      <a:pPr algn="ctr"/>
                      <a:r>
                        <a:rPr lang="el-GR" sz="1600" dirty="0" smtClean="0"/>
                        <a:t>Φρατρία 1</a:t>
                      </a:r>
                      <a:endParaRPr lang="el-GR" sz="1600" dirty="0"/>
                    </a:p>
                  </a:txBody>
                  <a:tcPr/>
                </a:tc>
                <a:tc hMerge="1">
                  <a:txBody>
                    <a:bodyPr/>
                    <a:lstStyle/>
                    <a:p>
                      <a:endParaRPr lang="el-GR"/>
                    </a:p>
                  </a:txBody>
                  <a:tcPr/>
                </a:tc>
                <a:tc gridSpan="2">
                  <a:txBody>
                    <a:bodyPr/>
                    <a:lstStyle/>
                    <a:p>
                      <a:pPr algn="ctr"/>
                      <a:r>
                        <a:rPr lang="el-GR" sz="1600" dirty="0" smtClean="0"/>
                        <a:t>Φρατρία 2 </a:t>
                      </a:r>
                      <a:endParaRPr lang="el-GR" sz="1600" dirty="0"/>
                    </a:p>
                  </a:txBody>
                  <a:tcPr/>
                </a:tc>
                <a:tc hMerge="1">
                  <a:txBody>
                    <a:bodyPr/>
                    <a:lstStyle/>
                    <a:p>
                      <a:endParaRPr lang="el-GR"/>
                    </a:p>
                  </a:txBody>
                  <a:tcPr/>
                </a:tc>
              </a:tr>
              <a:tr h="378042">
                <a:tc>
                  <a:txBody>
                    <a:bodyPr/>
                    <a:lstStyle/>
                    <a:p>
                      <a:pPr algn="ctr"/>
                      <a:r>
                        <a:rPr lang="el-GR" sz="1100" dirty="0" smtClean="0"/>
                        <a:t>Γένος 1</a:t>
                      </a:r>
                      <a:endParaRPr lang="el-GR" sz="1100" dirty="0"/>
                    </a:p>
                  </a:txBody>
                  <a:tcPr/>
                </a:tc>
                <a:tc>
                  <a:txBody>
                    <a:bodyPr/>
                    <a:lstStyle/>
                    <a:p>
                      <a:pPr algn="ctr"/>
                      <a:r>
                        <a:rPr lang="el-GR" sz="1100" dirty="0" smtClean="0"/>
                        <a:t>Γένος 2</a:t>
                      </a:r>
                      <a:endParaRPr lang="el-GR" sz="1100" dirty="0"/>
                    </a:p>
                  </a:txBody>
                  <a:tcPr/>
                </a:tc>
                <a:tc>
                  <a:txBody>
                    <a:bodyPr/>
                    <a:lstStyle/>
                    <a:p>
                      <a:pPr algn="ctr"/>
                      <a:r>
                        <a:rPr lang="el-GR" sz="1100" dirty="0" smtClean="0"/>
                        <a:t>Γένος 1</a:t>
                      </a:r>
                      <a:endParaRPr lang="el-GR" sz="1100" dirty="0"/>
                    </a:p>
                  </a:txBody>
                  <a:tcPr/>
                </a:tc>
                <a:tc>
                  <a:txBody>
                    <a:bodyPr/>
                    <a:lstStyle/>
                    <a:p>
                      <a:r>
                        <a:rPr lang="el-GR" sz="1100" dirty="0" smtClean="0"/>
                        <a:t>Γένος 2</a:t>
                      </a:r>
                      <a:endParaRPr lang="el-GR" sz="1100" dirty="0"/>
                    </a:p>
                  </a:txBody>
                  <a:tcPr/>
                </a:tc>
                <a:tc>
                  <a:txBody>
                    <a:bodyPr/>
                    <a:lstStyle/>
                    <a:p>
                      <a:pPr algn="ctr"/>
                      <a:r>
                        <a:rPr lang="el-GR" sz="1100" dirty="0" smtClean="0"/>
                        <a:t>Γένος 1</a:t>
                      </a:r>
                      <a:endParaRPr lang="el-GR" sz="1100" dirty="0"/>
                    </a:p>
                  </a:txBody>
                  <a:tcPr/>
                </a:tc>
                <a:tc>
                  <a:txBody>
                    <a:bodyPr/>
                    <a:lstStyle/>
                    <a:p>
                      <a:pPr algn="ctr"/>
                      <a:r>
                        <a:rPr lang="el-GR" sz="1100" dirty="0" smtClean="0"/>
                        <a:t>Γένος 2</a:t>
                      </a:r>
                      <a:endParaRPr lang="el-GR" sz="1100" dirty="0"/>
                    </a:p>
                  </a:txBody>
                  <a:tcPr/>
                </a:tc>
                <a:tc>
                  <a:txBody>
                    <a:bodyPr/>
                    <a:lstStyle/>
                    <a:p>
                      <a:pPr algn="ctr"/>
                      <a:r>
                        <a:rPr lang="el-GR" sz="1100" dirty="0" smtClean="0"/>
                        <a:t>Γένος 1</a:t>
                      </a:r>
                      <a:endParaRPr lang="el-GR" sz="1100" dirty="0"/>
                    </a:p>
                  </a:txBody>
                  <a:tcPr/>
                </a:tc>
                <a:tc>
                  <a:txBody>
                    <a:bodyPr/>
                    <a:lstStyle/>
                    <a:p>
                      <a:pPr algn="ctr"/>
                      <a:r>
                        <a:rPr lang="el-GR" sz="1100" dirty="0" smtClean="0"/>
                        <a:t>Γένος 2</a:t>
                      </a:r>
                      <a:endParaRPr lang="el-GR" sz="1100" dirty="0"/>
                    </a:p>
                  </a:txBody>
                  <a:tcPr/>
                </a:tc>
                <a:tc>
                  <a:txBody>
                    <a:bodyPr/>
                    <a:lstStyle/>
                    <a:p>
                      <a:pPr algn="ctr"/>
                      <a:r>
                        <a:rPr lang="el-GR" sz="1100" dirty="0" smtClean="0"/>
                        <a:t>Γένος 1</a:t>
                      </a:r>
                      <a:endParaRPr lang="el-GR" sz="1100" dirty="0"/>
                    </a:p>
                  </a:txBody>
                  <a:tcPr/>
                </a:tc>
                <a:tc>
                  <a:txBody>
                    <a:bodyPr/>
                    <a:lstStyle/>
                    <a:p>
                      <a:pPr algn="ctr"/>
                      <a:r>
                        <a:rPr lang="el-GR" sz="1100" dirty="0" smtClean="0"/>
                        <a:t>Γένος 2</a:t>
                      </a:r>
                      <a:endParaRPr lang="el-GR" sz="1100" dirty="0"/>
                    </a:p>
                  </a:txBody>
                  <a:tcPr/>
                </a:tc>
                <a:tc>
                  <a:txBody>
                    <a:bodyPr/>
                    <a:lstStyle/>
                    <a:p>
                      <a:pPr algn="ctr"/>
                      <a:r>
                        <a:rPr lang="el-GR" sz="1100" dirty="0" smtClean="0"/>
                        <a:t>Γένος 1</a:t>
                      </a:r>
                      <a:endParaRPr lang="el-GR" sz="1100" dirty="0"/>
                    </a:p>
                  </a:txBody>
                  <a:tcPr/>
                </a:tc>
                <a:tc>
                  <a:txBody>
                    <a:bodyPr/>
                    <a:lstStyle/>
                    <a:p>
                      <a:pPr algn="ctr"/>
                      <a:r>
                        <a:rPr lang="el-GR" sz="1100" dirty="0" smtClean="0"/>
                        <a:t>Γένος 2</a:t>
                      </a:r>
                      <a:endParaRPr lang="el-GR" sz="1100" dirty="0"/>
                    </a:p>
                  </a:txBody>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143</TotalTime>
  <Words>1309</Words>
  <Application>Microsoft Office PowerPoint</Application>
  <PresentationFormat>Προβολή στην οθόνη (4:3)</PresentationFormat>
  <Paragraphs>203</Paragraphs>
  <Slides>41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Δημοτικός</vt:lpstr>
      <vt:lpstr>ΟΜΗΡΙΚΗ ΕΠΟΧΗ</vt:lpstr>
      <vt:lpstr>Διαφάνεια 2</vt:lpstr>
      <vt:lpstr>Διαφάνεια 3</vt:lpstr>
      <vt:lpstr>«Κάθοδος των Δωριέων»</vt:lpstr>
      <vt:lpstr>Κάθοδος των Ηρακλειδών</vt:lpstr>
      <vt:lpstr>Διαφάνεια 6</vt:lpstr>
      <vt:lpstr>Διαφάνεια 7</vt:lpstr>
      <vt:lpstr>Α΄ Ελληνικός Αποικισμός</vt:lpstr>
      <vt:lpstr>Διαφάνεια 9</vt:lpstr>
      <vt:lpstr>Διαφάνεια 10</vt:lpstr>
      <vt:lpstr>Διαφάνεια 11</vt:lpstr>
      <vt:lpstr>Οικίες και ιερά</vt:lpstr>
      <vt:lpstr>Διαφάνεια 13</vt:lpstr>
      <vt:lpstr>Διαφάνεια 14</vt:lpstr>
      <vt:lpstr>Διαφάνεια 15</vt:lpstr>
      <vt:lpstr>Διαφάνεια 16</vt:lpstr>
      <vt:lpstr>Διαφάνεια 17</vt:lpstr>
      <vt:lpstr>ΤΕΧΝΗ</vt:lpstr>
      <vt:lpstr>ΤΕΧΝΗ</vt:lpstr>
      <vt:lpstr>ΤΑΦΙΚΑ ΕΘΙΜΑ</vt:lpstr>
      <vt:lpstr>ΤΑΦΙΚΑ ΕΘΙΜΑ – ΚΟΙΝΩΝΙΚΗ ΣΥΓΚΡΟΤΗΣΗ</vt:lpstr>
      <vt:lpstr>Διαφάνεια 22</vt:lpstr>
      <vt:lpstr>Διαφάνεια 23</vt:lpstr>
      <vt:lpstr>Διαφάνεια 24</vt:lpstr>
      <vt:lpstr>Διαφάνεια 25</vt:lpstr>
      <vt:lpstr>Οικίες και ιερά</vt:lpstr>
      <vt:lpstr>Διαφάνεια 27</vt:lpstr>
      <vt:lpstr>Χώροι λατρείας</vt:lpstr>
      <vt:lpstr>Διαφάνεια 29</vt:lpstr>
      <vt:lpstr>Διαφάνεια 30</vt:lpstr>
      <vt:lpstr>Διαφάνεια 31</vt:lpstr>
      <vt:lpstr>Διαφάνεια 32</vt:lpstr>
      <vt:lpstr>Διαφάνεια 33</vt:lpstr>
      <vt:lpstr>Γραφή</vt:lpstr>
      <vt:lpstr>Η οινοχόη του Διπύλου (Κεραμεικός, 740-720 π.Χ.) </vt:lpstr>
      <vt:lpstr>«Το ποτήρι του Νέστορα»</vt:lpstr>
      <vt:lpstr>Διαφάνεια 37</vt:lpstr>
      <vt:lpstr>«Το ποτήρι του Ακεσάνδρου» </vt:lpstr>
      <vt:lpstr>Διαφάνεια 39</vt:lpstr>
      <vt:lpstr>Διαφάνεια 40</vt:lpstr>
      <vt:lpstr>Ερευνητικές δραστηριότητες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ΜΕΤΑΒΑΤΙΚΟΙ ΧΡΟΝΟΙ ΠΟΛΙΤΙΣΜΙΚΗ ΑΝΑΓΕΝΝΗΣΗ</dc:title>
  <dc:creator>usr</dc:creator>
  <cp:lastModifiedBy>USER1</cp:lastModifiedBy>
  <cp:revision>15</cp:revision>
  <dcterms:created xsi:type="dcterms:W3CDTF">2020-02-10T03:53:50Z</dcterms:created>
  <dcterms:modified xsi:type="dcterms:W3CDTF">2022-11-25T04:19:10Z</dcterms:modified>
</cp:coreProperties>
</file>