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63" r:id="rId3"/>
    <p:sldId id="262" r:id="rId4"/>
    <p:sldId id="279" r:id="rId5"/>
    <p:sldId id="257" r:id="rId6"/>
    <p:sldId id="258" r:id="rId7"/>
    <p:sldId id="259" r:id="rId8"/>
    <p:sldId id="260" r:id="rId9"/>
    <p:sldId id="274" r:id="rId10"/>
    <p:sldId id="275" r:id="rId11"/>
    <p:sldId id="269" r:id="rId12"/>
    <p:sldId id="264" r:id="rId13"/>
    <p:sldId id="268" r:id="rId14"/>
    <p:sldId id="265" r:id="rId15"/>
    <p:sldId id="290" r:id="rId16"/>
    <p:sldId id="273" r:id="rId17"/>
    <p:sldId id="267" r:id="rId18"/>
    <p:sldId id="291" r:id="rId19"/>
    <p:sldId id="276" r:id="rId20"/>
    <p:sldId id="270" r:id="rId21"/>
    <p:sldId id="277" r:id="rId22"/>
    <p:sldId id="285" r:id="rId23"/>
    <p:sldId id="286" r:id="rId24"/>
    <p:sldId id="266" r:id="rId25"/>
    <p:sldId id="301" r:id="rId26"/>
    <p:sldId id="312" r:id="rId27"/>
    <p:sldId id="299" r:id="rId28"/>
    <p:sldId id="300" r:id="rId29"/>
    <p:sldId id="305" r:id="rId30"/>
    <p:sldId id="308" r:id="rId31"/>
    <p:sldId id="292" r:id="rId32"/>
    <p:sldId id="294" r:id="rId33"/>
    <p:sldId id="271" r:id="rId34"/>
    <p:sldId id="280" r:id="rId35"/>
    <p:sldId id="287" r:id="rId36"/>
    <p:sldId id="316" r:id="rId37"/>
    <p:sldId id="272" r:id="rId38"/>
    <p:sldId id="288" r:id="rId39"/>
    <p:sldId id="281" r:id="rId40"/>
    <p:sldId id="289" r:id="rId41"/>
    <p:sldId id="296" r:id="rId42"/>
    <p:sldId id="297" r:id="rId43"/>
    <p:sldId id="283" r:id="rId44"/>
    <p:sldId id="318" r:id="rId45"/>
    <p:sldId id="311" r:id="rId46"/>
    <p:sldId id="306" r:id="rId47"/>
    <p:sldId id="302" r:id="rId48"/>
    <p:sldId id="284" r:id="rId49"/>
    <p:sldId id="317" r:id="rId50"/>
    <p:sldId id="298" r:id="rId51"/>
    <p:sldId id="304" r:id="rId52"/>
    <p:sldId id="314" r:id="rId53"/>
    <p:sldId id="315" r:id="rId54"/>
    <p:sldId id="307" r:id="rId5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p:scale>
          <a:sx n="78" d="100"/>
          <a:sy n="78" d="100"/>
        </p:scale>
        <p:origin x="-10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0A3275-A178-4769-BFAD-ACCAEEDF1146}" type="datetimeFigureOut">
              <a:rPr lang="el-GR" smtClean="0"/>
              <a:t>19/2/2023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059A18-F205-4580-9006-2356702FA39C}"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F059A18-F205-4580-9006-2356702FA39C}" type="slidenum">
              <a:rPr lang="el-GR" smtClean="0"/>
              <a:t>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extLst/>
          </a:lstStyle>
          <a:p>
            <a:fld id="{D681A9F4-E614-407F-9BED-687070F7F232}" type="datetimeFigureOut">
              <a:rPr lang="el-GR" smtClean="0"/>
              <a:pPr/>
              <a:t>19/2/2023</a:t>
            </a:fld>
            <a:endParaRPr lang="el-GR"/>
          </a:p>
        </p:txBody>
      </p:sp>
      <p:sp>
        <p:nvSpPr>
          <p:cNvPr id="20" name="19 - Θέση υποσέλιδου"/>
          <p:cNvSpPr>
            <a:spLocks noGrp="1"/>
          </p:cNvSpPr>
          <p:nvPr>
            <p:ph type="ftr" sz="quarter" idx="11"/>
          </p:nvPr>
        </p:nvSpPr>
        <p:spPr/>
        <p:txBody>
          <a:bodyPr/>
          <a:lstStyle>
            <a:extLst/>
          </a:lstStyle>
          <a:p>
            <a:endParaRPr lang="el-GR"/>
          </a:p>
        </p:txBody>
      </p:sp>
      <p:sp>
        <p:nvSpPr>
          <p:cNvPr id="10" name="9 - Θέση αριθμού διαφάνειας"/>
          <p:cNvSpPr>
            <a:spLocks noGrp="1"/>
          </p:cNvSpPr>
          <p:nvPr>
            <p:ph type="sldNum" sz="quarter" idx="12"/>
          </p:nvPr>
        </p:nvSpPr>
        <p:spPr/>
        <p:txBody>
          <a:bodyPr/>
          <a:lstStyle>
            <a:extLst/>
          </a:lstStyle>
          <a:p>
            <a:fld id="{2AEEE713-A1BD-4583-85FC-5EA820B8BA16}" type="slidenum">
              <a:rPr lang="el-GR" smtClean="0"/>
              <a:pPr/>
              <a:t>‹#›</a:t>
            </a:fld>
            <a:endParaRPr lang="el-GR"/>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681A9F4-E614-407F-9BED-687070F7F232}" type="datetimeFigureOut">
              <a:rPr lang="el-GR" smtClean="0"/>
              <a:pPr/>
              <a:t>19/2/2023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2AEEE713-A1BD-4583-85FC-5EA820B8BA1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681A9F4-E614-407F-9BED-687070F7F232}" type="datetimeFigureOut">
              <a:rPr lang="el-GR" smtClean="0"/>
              <a:pPr/>
              <a:t>19/2/2023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2AEEE713-A1BD-4583-85FC-5EA820B8BA1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681A9F4-E614-407F-9BED-687070F7F232}" type="datetimeFigureOut">
              <a:rPr lang="el-GR" smtClean="0"/>
              <a:pPr/>
              <a:t>19/2/2023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2AEEE713-A1BD-4583-85FC-5EA820B8BA1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D681A9F4-E614-407F-9BED-687070F7F232}" type="datetimeFigureOut">
              <a:rPr lang="el-GR" smtClean="0"/>
              <a:pPr/>
              <a:t>19/2/2023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2AEEE713-A1BD-4583-85FC-5EA820B8BA16}" type="slidenum">
              <a:rPr lang="el-GR" smtClean="0"/>
              <a:pPr/>
              <a:t>‹#›</a:t>
            </a:fld>
            <a:endParaRPr lang="el-GR"/>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D681A9F4-E614-407F-9BED-687070F7F232}" type="datetimeFigureOut">
              <a:rPr lang="el-GR" smtClean="0"/>
              <a:pPr/>
              <a:t>19/2/2023</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2AEEE713-A1BD-4583-85FC-5EA820B8BA1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D681A9F4-E614-407F-9BED-687070F7F232}" type="datetimeFigureOut">
              <a:rPr lang="el-GR" smtClean="0"/>
              <a:pPr/>
              <a:t>19/2/2023</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2AEEE713-A1BD-4583-85FC-5EA820B8BA1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D681A9F4-E614-407F-9BED-687070F7F232}" type="datetimeFigureOut">
              <a:rPr lang="el-GR" smtClean="0"/>
              <a:pPr/>
              <a:t>19/2/2023</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2AEEE713-A1BD-4583-85FC-5EA820B8BA1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D681A9F4-E614-407F-9BED-687070F7F232}" type="datetimeFigureOut">
              <a:rPr lang="el-GR" smtClean="0"/>
              <a:pPr/>
              <a:t>19/2/2023</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2AEEE713-A1BD-4583-85FC-5EA820B8BA16}" type="slidenum">
              <a:rPr lang="el-GR" smtClean="0"/>
              <a:pPr/>
              <a:t>‹#›</a:t>
            </a:fld>
            <a:endParaRPr lang="el-GR"/>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D681A9F4-E614-407F-9BED-687070F7F232}" type="datetimeFigureOut">
              <a:rPr lang="el-GR" smtClean="0"/>
              <a:pPr/>
              <a:t>19/2/2023</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2AEEE713-A1BD-4583-85FC-5EA820B8BA1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extLst/>
          </a:lstStyle>
          <a:p>
            <a:fld id="{D681A9F4-E614-407F-9BED-687070F7F232}" type="datetimeFigureOut">
              <a:rPr lang="el-GR" smtClean="0"/>
              <a:pPr/>
              <a:t>19/2/2023</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2AEEE713-A1BD-4583-85FC-5EA820B8BA16}" type="slidenum">
              <a:rPr lang="el-GR" smtClean="0"/>
              <a:pPr/>
              <a:t>‹#›</a:t>
            </a:fld>
            <a:endParaRPr lang="el-GR"/>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extLst/>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681A9F4-E614-407F-9BED-687070F7F232}" type="datetimeFigureOut">
              <a:rPr lang="el-GR" smtClean="0"/>
              <a:pPr/>
              <a:t>19/2/2023</a:t>
            </a:fld>
            <a:endParaRPr lang="el-GR"/>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AEEE713-A1BD-4583-85FC-5EA820B8BA16}" type="slidenum">
              <a:rPr lang="el-GR" smtClean="0"/>
              <a:pPr/>
              <a:t>‹#›</a:t>
            </a:fld>
            <a:endParaRPr lang="el-GR"/>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hyperlink" Target="http://www.fhw.gr/choros/miletus/360vr/gr/"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71600" y="-387424"/>
            <a:ext cx="8172400" cy="1472184"/>
          </a:xfrm>
        </p:spPr>
        <p:txBody>
          <a:bodyPr>
            <a:normAutofit/>
          </a:bodyPr>
          <a:lstStyle/>
          <a:p>
            <a:r>
              <a:rPr lang="el-GR" sz="2800" dirty="0" smtClean="0"/>
              <a:t>Πέρσες και Έλληνες: δύο κόσμοι συγκρούονται</a:t>
            </a:r>
            <a:endParaRPr lang="el-GR" sz="2800" dirty="0"/>
          </a:p>
        </p:txBody>
      </p:sp>
      <p:sp>
        <p:nvSpPr>
          <p:cNvPr id="3" name="2 - Υπότιτλος"/>
          <p:cNvSpPr>
            <a:spLocks noGrp="1"/>
          </p:cNvSpPr>
          <p:nvPr>
            <p:ph type="subTitle" idx="1"/>
          </p:nvPr>
        </p:nvSpPr>
        <p:spPr>
          <a:xfrm>
            <a:off x="1331640" y="1268760"/>
            <a:ext cx="7406640" cy="1752600"/>
          </a:xfrm>
        </p:spPr>
        <p:txBody>
          <a:bodyPr>
            <a:normAutofit/>
          </a:bodyPr>
          <a:lstStyle/>
          <a:p>
            <a:r>
              <a:rPr lang="el-GR" sz="2400" dirty="0" smtClean="0"/>
              <a:t>Διδάσκων Α.Σ. Καπώνης</a:t>
            </a:r>
            <a:endParaRPr lang="el-GR" sz="2400" dirty="0"/>
          </a:p>
        </p:txBody>
      </p:sp>
      <p:pic>
        <p:nvPicPr>
          <p:cNvPr id="4" name="3 - Εικόνα" descr="Greek-Persian_duel.jpg"/>
          <p:cNvPicPr>
            <a:picLocks noChangeAspect="1"/>
          </p:cNvPicPr>
          <p:nvPr/>
        </p:nvPicPr>
        <p:blipFill>
          <a:blip r:embed="rId2" cstate="print"/>
          <a:stretch>
            <a:fillRect/>
          </a:stretch>
        </p:blipFill>
        <p:spPr>
          <a:xfrm>
            <a:off x="2483768" y="1844076"/>
            <a:ext cx="4896545" cy="48457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dirty="0" smtClean="0"/>
              <a:t>Ο στρατός των Περσών</a:t>
            </a:r>
            <a:endParaRPr lang="el-GR" sz="3600" dirty="0"/>
          </a:p>
        </p:txBody>
      </p:sp>
      <p:pic>
        <p:nvPicPr>
          <p:cNvPr id="4" name="3 - Θέση περιεχομένου" descr="1200px-Persian_warriors_from_Berlin_Museum.jpg"/>
          <p:cNvPicPr>
            <a:picLocks noGrp="1" noChangeAspect="1"/>
          </p:cNvPicPr>
          <p:nvPr>
            <p:ph idx="1"/>
          </p:nvPr>
        </p:nvPicPr>
        <p:blipFill>
          <a:blip r:embed="rId2" cstate="print"/>
          <a:stretch>
            <a:fillRect/>
          </a:stretch>
        </p:blipFill>
        <p:spPr>
          <a:xfrm>
            <a:off x="1763688" y="1196752"/>
            <a:ext cx="6624736" cy="496855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Ερώτηση</a:t>
            </a:r>
            <a:endParaRPr lang="el-GR" dirty="0"/>
          </a:p>
        </p:txBody>
      </p:sp>
      <p:sp>
        <p:nvSpPr>
          <p:cNvPr id="3" name="2 - Θέση περιεχομένου"/>
          <p:cNvSpPr>
            <a:spLocks noGrp="1"/>
          </p:cNvSpPr>
          <p:nvPr>
            <p:ph idx="1"/>
          </p:nvPr>
        </p:nvSpPr>
        <p:spPr/>
        <p:txBody>
          <a:bodyPr>
            <a:normAutofit/>
          </a:bodyPr>
          <a:lstStyle/>
          <a:p>
            <a:r>
              <a:rPr lang="el-GR" sz="2800" dirty="0" smtClean="0"/>
              <a:t>Με βάση όσα γνωρίζετε για τους Πέρσες, πιστεύετε ότι θα αντιμετώπιζαν τους άλλους λαούς…</a:t>
            </a:r>
          </a:p>
          <a:p>
            <a:endParaRPr lang="el-GR" sz="2800" dirty="0" smtClean="0"/>
          </a:p>
          <a:p>
            <a:pPr>
              <a:buNone/>
            </a:pPr>
            <a:r>
              <a:rPr lang="el-GR" sz="2800" dirty="0" smtClean="0"/>
              <a:t>Α. με υπεροψία;</a:t>
            </a:r>
          </a:p>
          <a:p>
            <a:pPr>
              <a:buNone/>
            </a:pPr>
            <a:r>
              <a:rPr lang="el-GR" sz="2800" dirty="0" smtClean="0"/>
              <a:t>Β. με σεβασμό για τις ιδιαίτερες παραδόσεις τους;</a:t>
            </a:r>
          </a:p>
          <a:p>
            <a:pPr>
              <a:buNone/>
            </a:pPr>
            <a:r>
              <a:rPr lang="el-GR" sz="2800" dirty="0" smtClean="0"/>
              <a:t>Γ. με μισαλλοδοξία;</a:t>
            </a:r>
          </a:p>
          <a:p>
            <a:pPr>
              <a:buNone/>
            </a:pPr>
            <a:r>
              <a:rPr lang="el-GR" sz="2800" dirty="0" smtClean="0"/>
              <a:t>Δ. με αδιαφορία;</a:t>
            </a:r>
            <a:endParaRPr lang="el-GR"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Λυδικό κράτος</a:t>
            </a:r>
            <a:endParaRPr lang="el-GR" dirty="0"/>
          </a:p>
        </p:txBody>
      </p:sp>
      <p:pic>
        <p:nvPicPr>
          <p:cNvPr id="4" name="3 - Θέση περιεχομένου" descr="Map_of_Lydia_ancient_times-el.svg.png"/>
          <p:cNvPicPr>
            <a:picLocks noGrp="1" noChangeAspect="1"/>
          </p:cNvPicPr>
          <p:nvPr>
            <p:ph idx="1"/>
          </p:nvPr>
        </p:nvPicPr>
        <p:blipFill>
          <a:blip r:embed="rId2" cstate="print"/>
          <a:stretch>
            <a:fillRect/>
          </a:stretch>
        </p:blipFill>
        <p:spPr>
          <a:xfrm>
            <a:off x="1718638" y="1447800"/>
            <a:ext cx="6932274" cy="48006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Κροίσος ο βασιλιάς της Λυδίας</a:t>
            </a:r>
            <a:endParaRPr lang="el-GR" dirty="0"/>
          </a:p>
        </p:txBody>
      </p:sp>
      <p:pic>
        <p:nvPicPr>
          <p:cNvPr id="4" name="3 - Θέση περιεχομένου" descr="ellinikos-chrysos-kroisos-01.jpg"/>
          <p:cNvPicPr>
            <a:picLocks noGrp="1" noChangeAspect="1"/>
          </p:cNvPicPr>
          <p:nvPr>
            <p:ph idx="1"/>
          </p:nvPr>
        </p:nvPicPr>
        <p:blipFill>
          <a:blip r:embed="rId2" cstate="print"/>
          <a:stretch>
            <a:fillRect/>
          </a:stretch>
        </p:blipFill>
        <p:spPr>
          <a:xfrm>
            <a:off x="1259632" y="1556791"/>
            <a:ext cx="4320480" cy="5015483"/>
          </a:xfrm>
        </p:spPr>
      </p:pic>
      <p:sp>
        <p:nvSpPr>
          <p:cNvPr id="5" name="4 - TextBox"/>
          <p:cNvSpPr txBox="1"/>
          <p:nvPr/>
        </p:nvSpPr>
        <p:spPr>
          <a:xfrm>
            <a:off x="5868144" y="5517232"/>
            <a:ext cx="2952328" cy="830997"/>
          </a:xfrm>
          <a:prstGeom prst="rect">
            <a:avLst/>
          </a:prstGeom>
          <a:noFill/>
        </p:spPr>
        <p:txBody>
          <a:bodyPr wrap="square" rtlCol="0">
            <a:spAutoFit/>
          </a:bodyPr>
          <a:lstStyle/>
          <a:p>
            <a:r>
              <a:rPr lang="el-GR" sz="2400" dirty="0" smtClean="0"/>
              <a:t>«</a:t>
            </a:r>
            <a:r>
              <a:rPr lang="el-GR" sz="2400" dirty="0" err="1" smtClean="0"/>
              <a:t>Μηδένα</a:t>
            </a:r>
            <a:r>
              <a:rPr lang="el-GR" sz="2400" dirty="0" smtClean="0"/>
              <a:t> </a:t>
            </a:r>
            <a:r>
              <a:rPr lang="el-GR" sz="2400" dirty="0" err="1" smtClean="0"/>
              <a:t>πρὸ</a:t>
            </a:r>
            <a:r>
              <a:rPr lang="el-GR" sz="2400" dirty="0" smtClean="0"/>
              <a:t> τέλους μακάριζε…»</a:t>
            </a:r>
            <a:endParaRPr lang="el-GR" sz="2400" dirty="0"/>
          </a:p>
        </p:txBody>
      </p:sp>
      <p:sp>
        <p:nvSpPr>
          <p:cNvPr id="6" name="5 - TextBox"/>
          <p:cNvSpPr txBox="1"/>
          <p:nvPr/>
        </p:nvSpPr>
        <p:spPr>
          <a:xfrm>
            <a:off x="5868144" y="1700808"/>
            <a:ext cx="2736304" cy="1754326"/>
          </a:xfrm>
          <a:prstGeom prst="rect">
            <a:avLst/>
          </a:prstGeom>
          <a:noFill/>
        </p:spPr>
        <p:txBody>
          <a:bodyPr wrap="square" rtlCol="0">
            <a:spAutoFit/>
          </a:bodyPr>
          <a:lstStyle/>
          <a:p>
            <a:r>
              <a:rPr lang="el-GR" dirty="0" smtClean="0"/>
              <a:t>Για την αφήγηση του Ηροδότου βλ. το βιβλίο της Α΄ Γυμνασίου:</a:t>
            </a:r>
          </a:p>
          <a:p>
            <a:r>
              <a:rPr lang="en-US" dirty="0" smtClean="0"/>
              <a:t>http://ebooks.edu.gr/modules/ebook/show.php/DSGYM-A113/349/2336,8915/</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274638"/>
            <a:ext cx="7746064" cy="1143000"/>
          </a:xfrm>
        </p:spPr>
        <p:txBody>
          <a:bodyPr>
            <a:noAutofit/>
          </a:bodyPr>
          <a:lstStyle/>
          <a:p>
            <a:pPr algn="ctr"/>
            <a:r>
              <a:rPr lang="el-GR" sz="3200" dirty="0" smtClean="0"/>
              <a:t>Οι κατακτήσεις των Περσών έως το 513 </a:t>
            </a:r>
            <a:r>
              <a:rPr lang="el-GR" sz="3200" dirty="0" err="1" smtClean="0"/>
              <a:t>π.Χ.</a:t>
            </a:r>
            <a:endParaRPr lang="el-GR" sz="3200" dirty="0"/>
          </a:p>
        </p:txBody>
      </p:sp>
      <p:pic>
        <p:nvPicPr>
          <p:cNvPr id="4" name="3 - Θέση περιεχομένου" descr="b63e69f32adb0107d2412a1522d35d4e.jpg"/>
          <p:cNvPicPr>
            <a:picLocks noGrp="1" noChangeAspect="1"/>
          </p:cNvPicPr>
          <p:nvPr>
            <p:ph idx="1"/>
          </p:nvPr>
        </p:nvPicPr>
        <p:blipFill>
          <a:blip r:embed="rId2" cstate="print"/>
          <a:stretch>
            <a:fillRect/>
          </a:stretch>
        </p:blipFill>
        <p:spPr>
          <a:xfrm>
            <a:off x="1043608" y="1268760"/>
            <a:ext cx="8100392" cy="503904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476672"/>
            <a:ext cx="3888432" cy="1512168"/>
          </a:xfrm>
        </p:spPr>
        <p:txBody>
          <a:bodyPr>
            <a:noAutofit/>
          </a:bodyPr>
          <a:lstStyle/>
          <a:p>
            <a:r>
              <a:rPr lang="el-GR" sz="2400" dirty="0" smtClean="0"/>
              <a:t>Οι διάδοχοι του </a:t>
            </a:r>
            <a:r>
              <a:rPr lang="el-GR" sz="2400" dirty="0" err="1" smtClean="0"/>
              <a:t>Κύρου</a:t>
            </a:r>
            <a:r>
              <a:rPr lang="el-GR" sz="2400" dirty="0" smtClean="0"/>
              <a:t>: Καμβύσης (529-522 </a:t>
            </a:r>
            <a:r>
              <a:rPr lang="el-GR" sz="2400" dirty="0" err="1" smtClean="0"/>
              <a:t>π.Χ.</a:t>
            </a:r>
            <a:r>
              <a:rPr lang="el-GR" sz="2400" dirty="0" smtClean="0"/>
              <a:t>) και Δαρείος Α΄ (522-486 </a:t>
            </a:r>
            <a:r>
              <a:rPr lang="el-GR" sz="2400" dirty="0" err="1" smtClean="0"/>
              <a:t>π.Χ.</a:t>
            </a:r>
            <a:r>
              <a:rPr lang="el-GR" sz="2400" dirty="0" smtClean="0"/>
              <a:t>)</a:t>
            </a:r>
            <a:endParaRPr lang="el-GR" sz="2400" dirty="0"/>
          </a:p>
        </p:txBody>
      </p:sp>
      <p:pic>
        <p:nvPicPr>
          <p:cNvPr id="4" name="3 - Θέση περιεχομένου" descr="tomb-of-cambyses-i-pasargad-iran.jpg"/>
          <p:cNvPicPr>
            <a:picLocks noGrp="1" noChangeAspect="1"/>
          </p:cNvPicPr>
          <p:nvPr>
            <p:ph idx="1"/>
          </p:nvPr>
        </p:nvPicPr>
        <p:blipFill>
          <a:blip r:embed="rId2" cstate="print"/>
          <a:stretch>
            <a:fillRect/>
          </a:stretch>
        </p:blipFill>
        <p:spPr>
          <a:xfrm>
            <a:off x="1475656" y="2060848"/>
            <a:ext cx="3292533" cy="4392488"/>
          </a:xfrm>
        </p:spPr>
      </p:pic>
      <p:pic>
        <p:nvPicPr>
          <p:cNvPr id="5" name="4 - Εικόνα" descr="Δαρείος Α΄.jpg"/>
          <p:cNvPicPr>
            <a:picLocks noChangeAspect="1"/>
          </p:cNvPicPr>
          <p:nvPr/>
        </p:nvPicPr>
        <p:blipFill>
          <a:blip r:embed="rId3" cstate="print"/>
          <a:stretch>
            <a:fillRect/>
          </a:stretch>
        </p:blipFill>
        <p:spPr>
          <a:xfrm>
            <a:off x="5364088" y="620688"/>
            <a:ext cx="3316472" cy="584988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αυτοκρατορία επί Δαρείου Α΄</a:t>
            </a:r>
            <a:endParaRPr lang="el-GR" dirty="0"/>
          </a:p>
        </p:txBody>
      </p:sp>
      <p:pic>
        <p:nvPicPr>
          <p:cNvPr id="4" name="3 - Θέση περιεχομένου" descr="340px-Saka_beyond_the_sea,_Xerxes_I_tomb_relief.jpg"/>
          <p:cNvPicPr>
            <a:picLocks noGrp="1" noChangeAspect="1"/>
          </p:cNvPicPr>
          <p:nvPr>
            <p:ph idx="1"/>
          </p:nvPr>
        </p:nvPicPr>
        <p:blipFill>
          <a:blip r:embed="rId2" cstate="print"/>
          <a:stretch>
            <a:fillRect/>
          </a:stretch>
        </p:blipFill>
        <p:spPr>
          <a:xfrm>
            <a:off x="6588224" y="2132856"/>
            <a:ext cx="2315354" cy="3888432"/>
          </a:xfrm>
        </p:spPr>
      </p:pic>
      <p:pic>
        <p:nvPicPr>
          <p:cNvPr id="5" name="4 - Εικόνα" descr="persepolis_palace_darius_general11.jpg"/>
          <p:cNvPicPr>
            <a:picLocks noChangeAspect="1"/>
          </p:cNvPicPr>
          <p:nvPr/>
        </p:nvPicPr>
        <p:blipFill>
          <a:blip r:embed="rId3" cstate="print"/>
          <a:stretch>
            <a:fillRect/>
          </a:stretch>
        </p:blipFill>
        <p:spPr>
          <a:xfrm>
            <a:off x="1115616" y="2348880"/>
            <a:ext cx="5072939" cy="33843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Ερώτηση</a:t>
            </a:r>
            <a:endParaRPr lang="el-GR" dirty="0"/>
          </a:p>
        </p:txBody>
      </p:sp>
      <p:sp>
        <p:nvSpPr>
          <p:cNvPr id="3" name="2 - Θέση περιεχομένου"/>
          <p:cNvSpPr>
            <a:spLocks noGrp="1"/>
          </p:cNvSpPr>
          <p:nvPr>
            <p:ph idx="1"/>
          </p:nvPr>
        </p:nvSpPr>
        <p:spPr>
          <a:xfrm>
            <a:off x="1115616" y="1447800"/>
            <a:ext cx="8028384" cy="5149552"/>
          </a:xfrm>
        </p:spPr>
        <p:txBody>
          <a:bodyPr>
            <a:normAutofit/>
          </a:bodyPr>
          <a:lstStyle/>
          <a:p>
            <a:r>
              <a:rPr lang="el-GR" sz="2800" dirty="0" smtClean="0"/>
              <a:t>Ποια συνέπεια είχε για τους Έλληνες η κατάκτηση των στενών του Ελλησπόντου από τους Πέρσες;</a:t>
            </a:r>
          </a:p>
          <a:p>
            <a:endParaRPr lang="el-GR" sz="2800" dirty="0" smtClean="0"/>
          </a:p>
          <a:p>
            <a:pPr>
              <a:buNone/>
            </a:pPr>
            <a:r>
              <a:rPr lang="el-GR" sz="2800" dirty="0" smtClean="0"/>
              <a:t>Α. Οι Πέρσες συμφιλιώθηκαν με τους Έλληνες.</a:t>
            </a:r>
          </a:p>
          <a:p>
            <a:pPr>
              <a:buNone/>
            </a:pPr>
            <a:r>
              <a:rPr lang="el-GR" sz="2800" dirty="0" smtClean="0"/>
              <a:t>Β. Οι Έλληνες χάρηκαν, επειδή ένα δυνατό κράτος θα τους προστάτευε.</a:t>
            </a:r>
          </a:p>
          <a:p>
            <a:pPr>
              <a:buNone/>
            </a:pPr>
            <a:r>
              <a:rPr lang="el-GR" sz="2800" dirty="0" smtClean="0"/>
              <a:t>Γ. Οι Έλληνες φοβήθηκαν μήπως τους κατακτήσουν οι Πέρσες.</a:t>
            </a:r>
          </a:p>
          <a:p>
            <a:pPr>
              <a:buNone/>
            </a:pPr>
            <a:r>
              <a:rPr lang="el-GR" sz="2800" dirty="0" smtClean="0"/>
              <a:t>Δ. Η οικονομική κατάσταση των Ελλήνων χειροτέρευσε.</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778098"/>
          </a:xfrm>
        </p:spPr>
        <p:txBody>
          <a:bodyPr/>
          <a:lstStyle/>
          <a:p>
            <a:pPr algn="ctr"/>
            <a:r>
              <a:rPr lang="el-GR" dirty="0" smtClean="0"/>
              <a:t>Μίλητος</a:t>
            </a:r>
            <a:endParaRPr lang="el-GR" dirty="0"/>
          </a:p>
        </p:txBody>
      </p:sp>
      <p:pic>
        <p:nvPicPr>
          <p:cNvPr id="4" name="3 - Θέση περιεχομένου" descr="Xartis-29agr (1).jpg"/>
          <p:cNvPicPr>
            <a:picLocks noGrp="1" noChangeAspect="1"/>
          </p:cNvPicPr>
          <p:nvPr>
            <p:ph idx="1"/>
          </p:nvPr>
        </p:nvPicPr>
        <p:blipFill>
          <a:blip r:embed="rId2" cstate="print"/>
          <a:stretch>
            <a:fillRect/>
          </a:stretch>
        </p:blipFill>
        <p:spPr>
          <a:xfrm>
            <a:off x="2771800" y="1063825"/>
            <a:ext cx="5184576" cy="5184576"/>
          </a:xfrm>
        </p:spPr>
      </p:pic>
      <p:cxnSp>
        <p:nvCxnSpPr>
          <p:cNvPr id="6" name="5 - Ευθεία γραμμή σύνδεσης"/>
          <p:cNvCxnSpPr/>
          <p:nvPr/>
        </p:nvCxnSpPr>
        <p:spPr>
          <a:xfrm>
            <a:off x="3995936" y="2348880"/>
            <a:ext cx="6480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Μίλητος</a:t>
            </a:r>
            <a:endParaRPr lang="el-GR" dirty="0"/>
          </a:p>
        </p:txBody>
      </p:sp>
      <p:pic>
        <p:nvPicPr>
          <p:cNvPr id="4" name="3 - Θέση περιεχομένου" descr="800px-Illustrerad_Verldshistoria_band_I_Ill_107.jpg"/>
          <p:cNvPicPr>
            <a:picLocks noGrp="1" noChangeAspect="1"/>
          </p:cNvPicPr>
          <p:nvPr>
            <p:ph idx="1"/>
          </p:nvPr>
        </p:nvPicPr>
        <p:blipFill>
          <a:blip r:embed="rId2" cstate="print"/>
          <a:stretch>
            <a:fillRect/>
          </a:stretch>
        </p:blipFill>
        <p:spPr>
          <a:xfrm>
            <a:off x="1475656" y="1268760"/>
            <a:ext cx="3155694" cy="4800600"/>
          </a:xfrm>
        </p:spPr>
      </p:pic>
      <p:pic>
        <p:nvPicPr>
          <p:cNvPr id="5" name="4 - Εικόνα" descr="IONIA,_Miletos._Circa_600-550_BC.jpg"/>
          <p:cNvPicPr>
            <a:picLocks noChangeAspect="1"/>
          </p:cNvPicPr>
          <p:nvPr/>
        </p:nvPicPr>
        <p:blipFill>
          <a:blip r:embed="rId3" cstate="print"/>
          <a:stretch>
            <a:fillRect/>
          </a:stretch>
        </p:blipFill>
        <p:spPr>
          <a:xfrm>
            <a:off x="5436096" y="1700808"/>
            <a:ext cx="2912469" cy="1598218"/>
          </a:xfrm>
          <a:prstGeom prst="rect">
            <a:avLst/>
          </a:prstGeom>
        </p:spPr>
      </p:pic>
      <p:pic>
        <p:nvPicPr>
          <p:cNvPr id="6" name="5 - Εικόνα" descr="IONIA,_Miletos._Late_6th-early_5th_century_BC._AR_Obol_(9mm,_1.07_g)._Forepart_of_lion_left,_head_right_Stellate_and_floral_design_within_incuse_square.jpg"/>
          <p:cNvPicPr>
            <a:picLocks noChangeAspect="1"/>
          </p:cNvPicPr>
          <p:nvPr/>
        </p:nvPicPr>
        <p:blipFill>
          <a:blip r:embed="rId4" cstate="print"/>
          <a:stretch>
            <a:fillRect/>
          </a:stretch>
        </p:blipFill>
        <p:spPr>
          <a:xfrm>
            <a:off x="5292080" y="4005064"/>
            <a:ext cx="3591422" cy="1800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0"/>
            <a:ext cx="7890080" cy="922114"/>
          </a:xfrm>
        </p:spPr>
        <p:txBody>
          <a:bodyPr>
            <a:noAutofit/>
          </a:bodyPr>
          <a:lstStyle/>
          <a:p>
            <a:pPr algn="ctr"/>
            <a:r>
              <a:rPr lang="el-GR" sz="2800" dirty="0" smtClean="0"/>
              <a:t>Ποιες είναι οι γραπτές πηγές για τους Πέρσες;</a:t>
            </a:r>
            <a:endParaRPr lang="el-GR" sz="2800" dirty="0"/>
          </a:p>
        </p:txBody>
      </p:sp>
      <p:pic>
        <p:nvPicPr>
          <p:cNvPr id="4" name="3 - Θέση περιεχομένου" descr="Ηρόδοτος.jpg"/>
          <p:cNvPicPr>
            <a:picLocks noGrp="1" noChangeAspect="1"/>
          </p:cNvPicPr>
          <p:nvPr>
            <p:ph idx="1"/>
          </p:nvPr>
        </p:nvPicPr>
        <p:blipFill>
          <a:blip r:embed="rId2" cstate="print"/>
          <a:stretch>
            <a:fillRect/>
          </a:stretch>
        </p:blipFill>
        <p:spPr>
          <a:xfrm>
            <a:off x="1547664" y="980728"/>
            <a:ext cx="2160240" cy="2880320"/>
          </a:xfrm>
        </p:spPr>
      </p:pic>
      <p:pic>
        <p:nvPicPr>
          <p:cNvPr id="5" name="4 - Εικόνα" descr="01.PF0698.jpg"/>
          <p:cNvPicPr>
            <a:picLocks noChangeAspect="1"/>
          </p:cNvPicPr>
          <p:nvPr/>
        </p:nvPicPr>
        <p:blipFill>
          <a:blip r:embed="rId3" cstate="print"/>
          <a:stretch>
            <a:fillRect/>
          </a:stretch>
        </p:blipFill>
        <p:spPr>
          <a:xfrm>
            <a:off x="4572000" y="980728"/>
            <a:ext cx="3672408" cy="2821633"/>
          </a:xfrm>
          <a:prstGeom prst="rect">
            <a:avLst/>
          </a:prstGeom>
        </p:spPr>
      </p:pic>
      <p:pic>
        <p:nvPicPr>
          <p:cNvPr id="6" name="5 - Εικόνα" descr="behistun 529 π.Χ..jpg"/>
          <p:cNvPicPr>
            <a:picLocks noChangeAspect="1"/>
          </p:cNvPicPr>
          <p:nvPr/>
        </p:nvPicPr>
        <p:blipFill>
          <a:blip r:embed="rId4" cstate="print"/>
          <a:stretch>
            <a:fillRect/>
          </a:stretch>
        </p:blipFill>
        <p:spPr>
          <a:xfrm>
            <a:off x="1043608" y="4365104"/>
            <a:ext cx="3108812" cy="2199484"/>
          </a:xfrm>
          <a:prstGeom prst="rect">
            <a:avLst/>
          </a:prstGeom>
        </p:spPr>
      </p:pic>
      <p:pic>
        <p:nvPicPr>
          <p:cNvPr id="9" name="8 - Εικόνα" descr="0a01.jpg"/>
          <p:cNvPicPr>
            <a:picLocks noChangeAspect="1"/>
          </p:cNvPicPr>
          <p:nvPr/>
        </p:nvPicPr>
        <p:blipFill>
          <a:blip r:embed="rId5" cstate="print"/>
          <a:stretch>
            <a:fillRect/>
          </a:stretch>
        </p:blipFill>
        <p:spPr>
          <a:xfrm>
            <a:off x="4675956" y="4365104"/>
            <a:ext cx="3784476" cy="212829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Μίλητος: μία αρχαία υπερδύναμη</a:t>
            </a:r>
            <a:endParaRPr lang="el-GR" dirty="0"/>
          </a:p>
        </p:txBody>
      </p:sp>
      <p:pic>
        <p:nvPicPr>
          <p:cNvPr id="4" name="3 - Θέση περιεχομένου" descr="militos-1.jpg"/>
          <p:cNvPicPr>
            <a:picLocks noGrp="1" noChangeAspect="1"/>
          </p:cNvPicPr>
          <p:nvPr>
            <p:ph idx="1"/>
          </p:nvPr>
        </p:nvPicPr>
        <p:blipFill>
          <a:blip r:embed="rId2" cstate="print"/>
          <a:stretch>
            <a:fillRect/>
          </a:stretch>
        </p:blipFill>
        <p:spPr>
          <a:xfrm>
            <a:off x="1043608" y="1412776"/>
            <a:ext cx="3901440" cy="2731008"/>
          </a:xfrm>
        </p:spPr>
      </p:pic>
      <p:pic>
        <p:nvPicPr>
          <p:cNvPr id="5" name="4 - Εικόνα" descr="naos apollonos didyma.jpg"/>
          <p:cNvPicPr>
            <a:picLocks noChangeAspect="1"/>
          </p:cNvPicPr>
          <p:nvPr/>
        </p:nvPicPr>
        <p:blipFill>
          <a:blip r:embed="rId3" cstate="print"/>
          <a:stretch>
            <a:fillRect/>
          </a:stretch>
        </p:blipFill>
        <p:spPr>
          <a:xfrm>
            <a:off x="5364087" y="1412776"/>
            <a:ext cx="3648405" cy="2736304"/>
          </a:xfrm>
          <a:prstGeom prst="rect">
            <a:avLst/>
          </a:prstGeom>
        </p:spPr>
      </p:pic>
      <p:sp>
        <p:nvSpPr>
          <p:cNvPr id="6" name="5 - TextBox"/>
          <p:cNvSpPr txBox="1"/>
          <p:nvPr/>
        </p:nvSpPr>
        <p:spPr>
          <a:xfrm>
            <a:off x="1115616" y="4653136"/>
            <a:ext cx="7488832" cy="1569660"/>
          </a:xfrm>
          <a:prstGeom prst="rect">
            <a:avLst/>
          </a:prstGeom>
          <a:noFill/>
        </p:spPr>
        <p:txBody>
          <a:bodyPr wrap="square" rtlCol="0">
            <a:spAutoFit/>
          </a:bodyPr>
          <a:lstStyle/>
          <a:p>
            <a:r>
              <a:rPr lang="el-GR" sz="2400" dirty="0" smtClean="0"/>
              <a:t>Για να τη γνωρίσετε καλύτερα, μπορείτε να την περπατήσετε κιόλας…</a:t>
            </a:r>
          </a:p>
          <a:p>
            <a:endParaRPr lang="el-GR" sz="2400" dirty="0"/>
          </a:p>
          <a:p>
            <a:r>
              <a:rPr lang="el-GR" sz="2400" dirty="0" smtClean="0"/>
              <a:t>Απλά πατήστε </a:t>
            </a:r>
            <a:r>
              <a:rPr lang="en-US" sz="2400" dirty="0" smtClean="0">
                <a:solidFill>
                  <a:srgbClr val="002060"/>
                </a:solidFill>
                <a:hlinkClick r:id="rId4"/>
              </a:rPr>
              <a:t>http://www.fhw.gr/choros/miletus/360vr/gr/</a:t>
            </a:r>
            <a:endParaRPr lang="el-GR" sz="2400" dirty="0">
              <a:solidFill>
                <a:srgbClr val="00206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Οι αποικίες της Μιλήτου</a:t>
            </a:r>
            <a:endParaRPr lang="el-GR" dirty="0"/>
          </a:p>
        </p:txBody>
      </p:sp>
      <p:pic>
        <p:nvPicPr>
          <p:cNvPr id="4" name="3 - Θέση περιεχομένου" descr="800px-Colonies_of_Miletus.svg (1).png"/>
          <p:cNvPicPr>
            <a:picLocks noGrp="1" noChangeAspect="1"/>
          </p:cNvPicPr>
          <p:nvPr>
            <p:ph idx="1"/>
          </p:nvPr>
        </p:nvPicPr>
        <p:blipFill>
          <a:blip r:embed="rId2" cstate="print"/>
          <a:stretch>
            <a:fillRect/>
          </a:stretch>
        </p:blipFill>
        <p:spPr>
          <a:xfrm>
            <a:off x="1259633" y="1447799"/>
            <a:ext cx="7507680" cy="503014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Ερώτηση</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Ποια ήταν πιθανότατα η αντίδραση των </a:t>
            </a:r>
            <a:r>
              <a:rPr lang="el-GR" dirty="0" err="1" smtClean="0"/>
              <a:t>Μιλησίων</a:t>
            </a:r>
            <a:r>
              <a:rPr lang="el-GR" dirty="0" smtClean="0"/>
              <a:t> στην κατάκτηση των ακτών του Ευξείνου Πόντου από τους Πέρσες;</a:t>
            </a:r>
          </a:p>
          <a:p>
            <a:pPr>
              <a:buNone/>
            </a:pPr>
            <a:endParaRPr lang="el-GR" dirty="0" smtClean="0"/>
          </a:p>
          <a:p>
            <a:pPr>
              <a:buNone/>
            </a:pPr>
            <a:r>
              <a:rPr lang="el-GR" dirty="0" smtClean="0"/>
              <a:t>Α. Αδιαφορία</a:t>
            </a:r>
          </a:p>
          <a:p>
            <a:pPr>
              <a:buNone/>
            </a:pPr>
            <a:endParaRPr lang="el-GR" dirty="0" smtClean="0"/>
          </a:p>
          <a:p>
            <a:pPr>
              <a:buNone/>
            </a:pPr>
            <a:r>
              <a:rPr lang="el-GR" dirty="0" smtClean="0"/>
              <a:t>Β. Φόβος</a:t>
            </a:r>
          </a:p>
          <a:p>
            <a:pPr>
              <a:buNone/>
            </a:pPr>
            <a:endParaRPr lang="el-GR" dirty="0" smtClean="0"/>
          </a:p>
          <a:p>
            <a:pPr>
              <a:buNone/>
            </a:pPr>
            <a:r>
              <a:rPr lang="el-GR" dirty="0" smtClean="0"/>
              <a:t>Γ. Χαρά</a:t>
            </a:r>
          </a:p>
          <a:p>
            <a:pPr>
              <a:buNone/>
            </a:pPr>
            <a:endParaRPr lang="el-GR" dirty="0" smtClean="0"/>
          </a:p>
          <a:p>
            <a:pPr>
              <a:buNone/>
            </a:pPr>
            <a:r>
              <a:rPr lang="el-GR" dirty="0" smtClean="0"/>
              <a:t>Δ. Εκνευρισμός</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Ερώτηση</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Ποια ήταν πιθανότατα η αντίδραση των </a:t>
            </a:r>
            <a:r>
              <a:rPr lang="el-GR" dirty="0" err="1" smtClean="0"/>
              <a:t>Μιλησίων</a:t>
            </a:r>
            <a:r>
              <a:rPr lang="el-GR" dirty="0" smtClean="0"/>
              <a:t> στην κατάκτηση των ακτών του Ευξείνου Πόντου από τους Πέρσες;</a:t>
            </a:r>
          </a:p>
          <a:p>
            <a:pPr>
              <a:buNone/>
            </a:pPr>
            <a:endParaRPr lang="el-GR" dirty="0" smtClean="0"/>
          </a:p>
          <a:p>
            <a:pPr>
              <a:buNone/>
            </a:pPr>
            <a:r>
              <a:rPr lang="el-GR" dirty="0" smtClean="0"/>
              <a:t>Α. Αδιαφορία</a:t>
            </a:r>
          </a:p>
          <a:p>
            <a:pPr>
              <a:buNone/>
            </a:pPr>
            <a:endParaRPr lang="el-GR" dirty="0" smtClean="0"/>
          </a:p>
          <a:p>
            <a:pPr>
              <a:buNone/>
            </a:pPr>
            <a:r>
              <a:rPr lang="el-GR" dirty="0" smtClean="0"/>
              <a:t>Β. Φόβος</a:t>
            </a:r>
          </a:p>
          <a:p>
            <a:pPr>
              <a:buNone/>
            </a:pPr>
            <a:endParaRPr lang="el-GR" dirty="0" smtClean="0"/>
          </a:p>
          <a:p>
            <a:pPr>
              <a:buNone/>
            </a:pPr>
            <a:r>
              <a:rPr lang="el-GR" dirty="0" smtClean="0"/>
              <a:t>Γ. Χαρά</a:t>
            </a:r>
          </a:p>
          <a:p>
            <a:pPr>
              <a:buNone/>
            </a:pPr>
            <a:endParaRPr lang="el-GR" dirty="0" smtClean="0"/>
          </a:p>
          <a:p>
            <a:pPr>
              <a:buNone/>
            </a:pPr>
            <a:r>
              <a:rPr lang="el-GR" dirty="0" smtClean="0">
                <a:solidFill>
                  <a:srgbClr val="FF0000"/>
                </a:solidFill>
              </a:rPr>
              <a:t>Δ. Εκνευρισμός</a:t>
            </a:r>
            <a:endParaRPr lang="el-GR"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03648" y="0"/>
            <a:ext cx="7498080" cy="778098"/>
          </a:xfrm>
        </p:spPr>
        <p:txBody>
          <a:bodyPr>
            <a:normAutofit/>
          </a:bodyPr>
          <a:lstStyle/>
          <a:p>
            <a:pPr algn="ctr"/>
            <a:r>
              <a:rPr lang="el-GR" dirty="0" smtClean="0"/>
              <a:t>Ιωνική </a:t>
            </a:r>
            <a:r>
              <a:rPr lang="el-GR" dirty="0" smtClean="0"/>
              <a:t>Επανάσταση</a:t>
            </a:r>
            <a:endParaRPr lang="el-GR" dirty="0"/>
          </a:p>
        </p:txBody>
      </p:sp>
      <p:pic>
        <p:nvPicPr>
          <p:cNvPr id="4" name="3 - Θέση περιεχομένου" descr="ionikh epanastash.j.jpg"/>
          <p:cNvPicPr>
            <a:picLocks noGrp="1" noChangeAspect="1"/>
          </p:cNvPicPr>
          <p:nvPr>
            <p:ph idx="1"/>
          </p:nvPr>
        </p:nvPicPr>
        <p:blipFill>
          <a:blip r:embed="rId2" cstate="print"/>
          <a:stretch>
            <a:fillRect/>
          </a:stretch>
        </p:blipFill>
        <p:spPr>
          <a:xfrm>
            <a:off x="1187625" y="944725"/>
            <a:ext cx="7728858" cy="579664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868346"/>
          </a:xfrm>
        </p:spPr>
        <p:txBody>
          <a:bodyPr>
            <a:normAutofit/>
          </a:bodyPr>
          <a:lstStyle/>
          <a:p>
            <a:pPr algn="ctr"/>
            <a:r>
              <a:rPr lang="el-GR" sz="3200" dirty="0" smtClean="0"/>
              <a:t>Ο φόρος του Δαρείου</a:t>
            </a:r>
            <a:endParaRPr lang="el-GR" sz="3200" dirty="0"/>
          </a:p>
        </p:txBody>
      </p:sp>
      <p:sp>
        <p:nvSpPr>
          <p:cNvPr id="3" name="2 - Θέση περιεχομένου"/>
          <p:cNvSpPr>
            <a:spLocks noGrp="1"/>
          </p:cNvSpPr>
          <p:nvPr>
            <p:ph idx="1"/>
          </p:nvPr>
        </p:nvSpPr>
        <p:spPr>
          <a:xfrm>
            <a:off x="1142976" y="1285860"/>
            <a:ext cx="7858180" cy="5429288"/>
          </a:xfrm>
        </p:spPr>
        <p:txBody>
          <a:bodyPr>
            <a:normAutofit fontScale="47500" lnSpcReduction="20000"/>
          </a:bodyPr>
          <a:lstStyle/>
          <a:p>
            <a:pPr marL="0" indent="0">
              <a:lnSpc>
                <a:spcPct val="170000"/>
              </a:lnSpc>
              <a:buNone/>
            </a:pPr>
            <a:r>
              <a:rPr lang="el-GR" dirty="0" smtClean="0"/>
              <a:t>Ύστερα από αυτά που έκανε ως προς τους Πέρσες, ο Δαρείος θέσπισε είκοσι διοικήσεις που οι Πέρσες τις ονομάζουν σατραπείες· και αφού ίδρυσε τις διοικήσεις και διόρισε τους διοικητές, έταξε τους φόρους που θα του πήγαιναν ένα προς ένα τα έθνη, ενώνοντας με αυτά τα έθνη τους γείτονές τους, και μοιράζοντας όσο προχωρούσε πιο πέρα τα μακρινότερα έθνη σε διάφορες ομάδες</a:t>
            </a:r>
            <a:r>
              <a:rPr lang="el-GR" dirty="0" smtClean="0"/>
              <a:t>... </a:t>
            </a:r>
          </a:p>
          <a:p>
            <a:pPr marL="0" indent="0">
              <a:lnSpc>
                <a:spcPct val="170000"/>
              </a:lnSpc>
              <a:buNone/>
            </a:pPr>
            <a:r>
              <a:rPr lang="el-GR" dirty="0" smtClean="0"/>
              <a:t/>
            </a:r>
            <a:br>
              <a:rPr lang="el-GR" dirty="0" smtClean="0"/>
            </a:br>
            <a:r>
              <a:rPr lang="el-GR" dirty="0" smtClean="0"/>
              <a:t>Από </a:t>
            </a:r>
            <a:r>
              <a:rPr lang="el-GR" dirty="0" smtClean="0"/>
              <a:t>τους Ίωνες λοιπόν και τους </a:t>
            </a:r>
            <a:r>
              <a:rPr lang="el-GR" dirty="0" err="1" smtClean="0"/>
              <a:t>Μάγνητες</a:t>
            </a:r>
            <a:r>
              <a:rPr lang="el-GR" dirty="0" smtClean="0"/>
              <a:t> της Ασίας και από τους Αιολείς, τους Κάρες, τους </a:t>
            </a:r>
            <a:r>
              <a:rPr lang="el-GR" dirty="0" err="1" smtClean="0"/>
              <a:t>Λυκίους</a:t>
            </a:r>
            <a:r>
              <a:rPr lang="el-GR" dirty="0" smtClean="0"/>
              <a:t>, τους </a:t>
            </a:r>
            <a:r>
              <a:rPr lang="el-GR" dirty="0" err="1" smtClean="0"/>
              <a:t>Μιλυείς</a:t>
            </a:r>
            <a:r>
              <a:rPr lang="el-GR" dirty="0" smtClean="0"/>
              <a:t> και τους </a:t>
            </a:r>
            <a:r>
              <a:rPr lang="el-GR" dirty="0" err="1" smtClean="0"/>
              <a:t>Παμφύλους</a:t>
            </a:r>
            <a:r>
              <a:rPr lang="el-GR" dirty="0" smtClean="0"/>
              <a:t> (γιατί </a:t>
            </a:r>
            <a:r>
              <a:rPr lang="el-GR" dirty="0" err="1" smtClean="0"/>
              <a:t>σ᾽</a:t>
            </a:r>
            <a:r>
              <a:rPr lang="el-GR" dirty="0" smtClean="0"/>
              <a:t> αυτούς ο Δαρείος είχε επιβάλει έναν φόρο, τον ίδιο) έρχονταν τετρακόσια ασημένια τάλαντα</a:t>
            </a:r>
            <a:r>
              <a:rPr lang="el-GR" dirty="0" smtClean="0"/>
              <a:t>... </a:t>
            </a:r>
          </a:p>
          <a:p>
            <a:pPr marL="0" indent="0">
              <a:lnSpc>
                <a:spcPct val="170000"/>
              </a:lnSpc>
              <a:buNone/>
            </a:pPr>
            <a:endParaRPr lang="el-GR" dirty="0" smtClean="0"/>
          </a:p>
          <a:p>
            <a:pPr marL="0" indent="0">
              <a:lnSpc>
                <a:spcPct val="170000"/>
              </a:lnSpc>
              <a:buNone/>
            </a:pPr>
            <a:r>
              <a:rPr lang="el-GR" dirty="0" smtClean="0"/>
              <a:t>Οι φόροι αυτοί έρχονταν στον Δαρείο από την Ασία και από λιγοστά μέρη της Λιβύης. Με το πέρασμα του καιρού ωστόσο, έρχονταν και άλλοι φόροι, από τα νησιά και από κατοίκους της Ευρώπης, </a:t>
            </a:r>
            <a:r>
              <a:rPr lang="el-GR" dirty="0" err="1" smtClean="0"/>
              <a:t>ώς</a:t>
            </a:r>
            <a:r>
              <a:rPr lang="el-GR" dirty="0" smtClean="0"/>
              <a:t> τη Θεσσαλία ακόμη. </a:t>
            </a:r>
            <a:endParaRPr lang="el-GR" dirty="0" smtClean="0"/>
          </a:p>
          <a:p>
            <a:pPr marL="0" indent="0" algn="r">
              <a:lnSpc>
                <a:spcPct val="170000"/>
              </a:lnSpc>
              <a:buNone/>
            </a:pPr>
            <a:r>
              <a:rPr lang="el-GR" dirty="0" err="1" smtClean="0"/>
              <a:t>Ηρόδ</a:t>
            </a:r>
            <a:r>
              <a:rPr lang="el-GR" dirty="0" smtClean="0"/>
              <a:t>. 3.89-90.1 και 3.96.1.</a:t>
            </a: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Ερώτηση</a:t>
            </a:r>
            <a:endParaRPr lang="el-GR" dirty="0"/>
          </a:p>
        </p:txBody>
      </p:sp>
      <p:sp>
        <p:nvSpPr>
          <p:cNvPr id="3" name="2 - Θέση περιεχομένου"/>
          <p:cNvSpPr>
            <a:spLocks noGrp="1"/>
          </p:cNvSpPr>
          <p:nvPr>
            <p:ph idx="1"/>
          </p:nvPr>
        </p:nvSpPr>
        <p:spPr/>
        <p:txBody>
          <a:bodyPr/>
          <a:lstStyle/>
          <a:p>
            <a:pPr algn="ctr">
              <a:lnSpc>
                <a:spcPct val="150000"/>
              </a:lnSpc>
            </a:pPr>
            <a:r>
              <a:rPr lang="el-GR" dirty="0" smtClean="0"/>
              <a:t>Αφού λάβετε υπ’ όψιν </a:t>
            </a:r>
            <a:r>
              <a:rPr lang="el-GR" b="1" dirty="0" smtClean="0"/>
              <a:t>το είδος των πηγών που χρησιμοποιούσε ο Ηρόδοτος</a:t>
            </a:r>
            <a:r>
              <a:rPr lang="el-GR" dirty="0" smtClean="0"/>
              <a:t>, σκεφθείτε ποιο ήταν το σημαντικότερο κατά τη γνώμη σας αίτιο της Ιωνικής Επανάστασης; </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796908"/>
          </a:xfrm>
        </p:spPr>
        <p:txBody>
          <a:bodyPr>
            <a:normAutofit/>
          </a:bodyPr>
          <a:lstStyle/>
          <a:p>
            <a:pPr algn="ctr"/>
            <a:r>
              <a:rPr lang="el-GR" sz="3600" dirty="0" smtClean="0"/>
              <a:t>Μίλητος και </a:t>
            </a:r>
            <a:r>
              <a:rPr lang="el-GR" sz="3600" dirty="0" err="1" smtClean="0"/>
              <a:t>Λάδη</a:t>
            </a:r>
            <a:endParaRPr lang="el-GR" sz="3600" dirty="0"/>
          </a:p>
        </p:txBody>
      </p:sp>
      <p:pic>
        <p:nvPicPr>
          <p:cNvPr id="4" name="3 - Θέση περιεχομένου" descr="Miletus_Bay_silting_evolution_map-en.svg.png"/>
          <p:cNvPicPr>
            <a:picLocks noGrp="1" noChangeAspect="1"/>
          </p:cNvPicPr>
          <p:nvPr>
            <p:ph idx="1"/>
          </p:nvPr>
        </p:nvPicPr>
        <p:blipFill>
          <a:blip r:embed="rId2" cstate="print"/>
          <a:stretch>
            <a:fillRect/>
          </a:stretch>
        </p:blipFill>
        <p:spPr>
          <a:xfrm>
            <a:off x="1214414" y="963385"/>
            <a:ext cx="7715304" cy="560565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9 - Υπότιτλος"/>
          <p:cNvSpPr txBox="1">
            <a:spLocks/>
          </p:cNvSpPr>
          <p:nvPr/>
        </p:nvSpPr>
        <p:spPr>
          <a:xfrm>
            <a:off x="1071538" y="214290"/>
            <a:ext cx="8072462" cy="500066"/>
          </a:xfrm>
          <a:prstGeom prst="rect">
            <a:avLst/>
          </a:prstGeom>
        </p:spPr>
        <p:txBody>
          <a:bodyPr vert="horz">
            <a:noAutofit/>
          </a:bodyPr>
          <a:lstStyle/>
          <a:p>
            <a:pPr lvl="0" algn="ctr">
              <a:spcBef>
                <a:spcPts val="600"/>
              </a:spcBef>
              <a:buClr>
                <a:schemeClr val="accent2"/>
              </a:buClr>
              <a:buSzPct val="85000"/>
              <a:defRPr/>
            </a:pPr>
            <a:r>
              <a:rPr lang="el-GR" b="1" spc="100" dirty="0" smtClean="0">
                <a:solidFill>
                  <a:srgbClr val="002060"/>
                </a:solidFill>
                <a:latin typeface="Calibri" pitchFamily="34" charset="0"/>
                <a:ea typeface="Cambria" pitchFamily="18" charset="0"/>
                <a:cs typeface="Calibri" pitchFamily="34" charset="0"/>
              </a:rPr>
              <a:t>ΟΙ  ΕΛΛΗΝΕΣ  ΣΥΓΚΡΟΥΟΝΤΑΙ ΜΕ ΤΟΥΣ ΚΥΡΙΑΡΧΟΥΣ ΤΗΣ ΑΝΑΤΟΛΙΑΣ</a:t>
            </a:r>
          </a:p>
          <a:p>
            <a:pPr marL="0" marR="0" lvl="0" indent="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el-GR" sz="2200" b="1" i="0" u="none" strike="noStrike" kern="1200" cap="none" spc="100" normalizeH="0" baseline="0" noProof="0" dirty="0">
              <a:ln>
                <a:noFill/>
              </a:ln>
              <a:solidFill>
                <a:schemeClr val="bg1">
                  <a:lumMod val="95000"/>
                  <a:lumOff val="5000"/>
                </a:schemeClr>
              </a:solidFill>
              <a:effectLst/>
              <a:uLnTx/>
              <a:uFillTx/>
              <a:latin typeface="Cambria" pitchFamily="18" charset="0"/>
              <a:ea typeface="Cambria" pitchFamily="18" charset="0"/>
              <a:cs typeface="+mn-cs"/>
            </a:endParaRPr>
          </a:p>
        </p:txBody>
      </p:sp>
      <p:sp>
        <p:nvSpPr>
          <p:cNvPr id="5" name="4 - TextBox"/>
          <p:cNvSpPr txBox="1"/>
          <p:nvPr/>
        </p:nvSpPr>
        <p:spPr>
          <a:xfrm>
            <a:off x="1000100" y="785794"/>
            <a:ext cx="7858180" cy="6047809"/>
          </a:xfrm>
          <a:prstGeom prst="rect">
            <a:avLst/>
          </a:prstGeom>
          <a:noFill/>
        </p:spPr>
        <p:txBody>
          <a:bodyPr wrap="square" rtlCol="0">
            <a:spAutoFit/>
          </a:bodyPr>
          <a:lstStyle/>
          <a:p>
            <a:pPr algn="just">
              <a:lnSpc>
                <a:spcPct val="150000"/>
              </a:lnSpc>
              <a:tabLst>
                <a:tab pos="898525" algn="l"/>
              </a:tabLst>
            </a:pPr>
            <a:r>
              <a:rPr lang="el-GR" i="1" dirty="0" smtClean="0"/>
              <a:t>Λέει ο Δαρείος ο βασιλεύς</a:t>
            </a:r>
            <a:r>
              <a:rPr lang="en-US" i="1" dirty="0" smtClean="0"/>
              <a:t>: </a:t>
            </a:r>
            <a:r>
              <a:rPr lang="el-GR" i="1" dirty="0" smtClean="0"/>
              <a:t>Αυτές είναι οι χώρες που υποτάχθηκαν από μένα. Με τη χάρη του </a:t>
            </a:r>
            <a:r>
              <a:rPr lang="el-GR" i="1" dirty="0" err="1" smtClean="0"/>
              <a:t>Αχούρα</a:t>
            </a:r>
            <a:r>
              <a:rPr lang="el-GR" i="1" dirty="0" smtClean="0"/>
              <a:t> </a:t>
            </a:r>
            <a:r>
              <a:rPr lang="el-GR" i="1" dirty="0" err="1" smtClean="0"/>
              <a:t>Μάζντα</a:t>
            </a:r>
            <a:r>
              <a:rPr lang="el-GR" i="1" dirty="0" smtClean="0"/>
              <a:t> έγινα βασιλεύς τους: Περσία, </a:t>
            </a:r>
            <a:r>
              <a:rPr lang="el-GR" i="1" dirty="0" err="1" smtClean="0"/>
              <a:t>Σουσιάνα</a:t>
            </a:r>
            <a:r>
              <a:rPr lang="en-US" i="1" dirty="0" smtClean="0"/>
              <a:t> </a:t>
            </a:r>
            <a:r>
              <a:rPr lang="el-GR" i="1" dirty="0" smtClean="0"/>
              <a:t>(Σούσα), Βαβυλωνία, Ασσυρία, Αραβία, Αίγυπτος, οι χώρες που βρίσκονται στη θάλασσα, η Σπάρτα (Λυδία)</a:t>
            </a:r>
            <a:r>
              <a:rPr lang="en-US" i="1" dirty="0" smtClean="0"/>
              <a:t>, </a:t>
            </a:r>
            <a:r>
              <a:rPr lang="el-GR" i="1" dirty="0" smtClean="0"/>
              <a:t>η </a:t>
            </a:r>
            <a:r>
              <a:rPr lang="en-US" b="1" i="1" dirty="0" err="1" smtClean="0"/>
              <a:t>Yauna</a:t>
            </a:r>
            <a:r>
              <a:rPr lang="el-GR" b="1" i="1" dirty="0" smtClean="0"/>
              <a:t> (Ιωνία)</a:t>
            </a:r>
            <a:r>
              <a:rPr lang="en-US" i="1" dirty="0" smtClean="0"/>
              <a:t>, [</a:t>
            </a:r>
            <a:r>
              <a:rPr lang="el-GR" i="1" dirty="0" smtClean="0"/>
              <a:t>η </a:t>
            </a:r>
            <a:r>
              <a:rPr lang="el-GR" i="1" dirty="0" err="1" smtClean="0"/>
              <a:t>Μηδία</a:t>
            </a:r>
            <a:r>
              <a:rPr lang="en-US" i="1" dirty="0" smtClean="0"/>
              <a:t>], </a:t>
            </a:r>
            <a:r>
              <a:rPr lang="el-GR" i="1" dirty="0" smtClean="0"/>
              <a:t>η Αρμενία</a:t>
            </a:r>
            <a:r>
              <a:rPr lang="en-US" i="1" dirty="0" smtClean="0"/>
              <a:t>, </a:t>
            </a:r>
            <a:r>
              <a:rPr lang="el-GR" i="1" dirty="0" smtClean="0"/>
              <a:t>η Καππαδοκία</a:t>
            </a:r>
            <a:r>
              <a:rPr lang="en-US" i="1" dirty="0" smtClean="0"/>
              <a:t>, </a:t>
            </a:r>
            <a:r>
              <a:rPr lang="el-GR" i="1" dirty="0" smtClean="0"/>
              <a:t>η </a:t>
            </a:r>
            <a:r>
              <a:rPr lang="el-GR" i="1" dirty="0" err="1" smtClean="0"/>
              <a:t>Παρθία</a:t>
            </a:r>
            <a:r>
              <a:rPr lang="en-US" i="1" dirty="0" smtClean="0"/>
              <a:t>, </a:t>
            </a:r>
            <a:r>
              <a:rPr lang="el-GR" i="1" dirty="0" smtClean="0"/>
              <a:t>η </a:t>
            </a:r>
            <a:r>
              <a:rPr lang="el-GR" i="1" dirty="0" err="1" smtClean="0"/>
              <a:t>Δραγγιανή</a:t>
            </a:r>
            <a:r>
              <a:rPr lang="en-US" i="1" dirty="0" smtClean="0"/>
              <a:t>,  </a:t>
            </a:r>
            <a:r>
              <a:rPr lang="el-GR" i="1" dirty="0" smtClean="0"/>
              <a:t>η </a:t>
            </a:r>
            <a:r>
              <a:rPr lang="el-GR" i="1" dirty="0" err="1" smtClean="0"/>
              <a:t>Αρία</a:t>
            </a:r>
            <a:r>
              <a:rPr lang="en-US" i="1" dirty="0" smtClean="0"/>
              <a:t>, </a:t>
            </a:r>
            <a:r>
              <a:rPr lang="el-GR" i="1" dirty="0" smtClean="0"/>
              <a:t>η </a:t>
            </a:r>
            <a:r>
              <a:rPr lang="el-GR" i="1" dirty="0" err="1" smtClean="0"/>
              <a:t>Χορασμία</a:t>
            </a:r>
            <a:r>
              <a:rPr lang="en-US" i="1" dirty="0" smtClean="0"/>
              <a:t>, </a:t>
            </a:r>
            <a:r>
              <a:rPr lang="el-GR" i="1" dirty="0" smtClean="0"/>
              <a:t>η </a:t>
            </a:r>
            <a:r>
              <a:rPr lang="el-GR" i="1" dirty="0" err="1" smtClean="0"/>
              <a:t>Βακτρία</a:t>
            </a:r>
            <a:r>
              <a:rPr lang="en-US" i="1" dirty="0" smtClean="0"/>
              <a:t>, </a:t>
            </a:r>
            <a:r>
              <a:rPr lang="el-GR" i="1" dirty="0" smtClean="0"/>
              <a:t>η Σογδιανή</a:t>
            </a:r>
            <a:r>
              <a:rPr lang="en-US" i="1" dirty="0" smtClean="0"/>
              <a:t>, </a:t>
            </a:r>
            <a:r>
              <a:rPr lang="el-GR" i="1" dirty="0" smtClean="0"/>
              <a:t>η </a:t>
            </a:r>
            <a:r>
              <a:rPr lang="el-GR" i="1" dirty="0" err="1" smtClean="0"/>
              <a:t>Γκαντάρα</a:t>
            </a:r>
            <a:r>
              <a:rPr lang="en-US" i="1" dirty="0" smtClean="0"/>
              <a:t>, </a:t>
            </a:r>
            <a:r>
              <a:rPr lang="el-GR" i="1" dirty="0" smtClean="0"/>
              <a:t>η </a:t>
            </a:r>
            <a:r>
              <a:rPr lang="el-GR" i="1" dirty="0" err="1" smtClean="0"/>
              <a:t>Σκυθία</a:t>
            </a:r>
            <a:r>
              <a:rPr lang="en-US" i="1" dirty="0" smtClean="0"/>
              <a:t>, </a:t>
            </a:r>
            <a:r>
              <a:rPr lang="el-GR" i="1" dirty="0" smtClean="0"/>
              <a:t>η </a:t>
            </a:r>
            <a:r>
              <a:rPr lang="el-GR" i="1" dirty="0" err="1" smtClean="0"/>
              <a:t>Σαταγιδία</a:t>
            </a:r>
            <a:r>
              <a:rPr lang="en-US" i="1" dirty="0" smtClean="0"/>
              <a:t>,  </a:t>
            </a:r>
            <a:r>
              <a:rPr lang="el-GR" i="1" dirty="0" smtClean="0"/>
              <a:t>η Αραχωσία</a:t>
            </a:r>
            <a:r>
              <a:rPr lang="en-US" i="1" dirty="0" smtClean="0"/>
              <a:t>, </a:t>
            </a:r>
            <a:r>
              <a:rPr lang="el-GR" i="1" dirty="0" smtClean="0"/>
              <a:t>η </a:t>
            </a:r>
            <a:r>
              <a:rPr lang="el-GR" i="1" dirty="0" err="1" smtClean="0"/>
              <a:t>Μάκα</a:t>
            </a:r>
            <a:r>
              <a:rPr lang="el-GR" i="1" dirty="0" smtClean="0"/>
              <a:t>. Συνολικά είναι 23 χώρες</a:t>
            </a:r>
            <a:r>
              <a:rPr lang="en-US" i="1" dirty="0" smtClean="0"/>
              <a:t>. </a:t>
            </a:r>
            <a:r>
              <a:rPr lang="en-US" dirty="0" smtClean="0"/>
              <a:t>(</a:t>
            </a:r>
            <a:r>
              <a:rPr lang="el-GR" dirty="0" smtClean="0"/>
              <a:t>επιγραφή Δαρείου στο </a:t>
            </a:r>
            <a:r>
              <a:rPr lang="en-US" dirty="0" err="1" smtClean="0"/>
              <a:t>Bahistun</a:t>
            </a:r>
            <a:r>
              <a:rPr lang="en-US" dirty="0" smtClean="0"/>
              <a:t>, col. 1, i6).</a:t>
            </a:r>
            <a:endParaRPr lang="el-GR" dirty="0" smtClean="0"/>
          </a:p>
          <a:p>
            <a:pPr algn="just">
              <a:lnSpc>
                <a:spcPct val="150000"/>
              </a:lnSpc>
            </a:pPr>
            <a:endParaRPr lang="el-GR" b="1" dirty="0" smtClean="0">
              <a:solidFill>
                <a:schemeClr val="bg1"/>
              </a:solidFill>
            </a:endParaRPr>
          </a:p>
          <a:p>
            <a:pPr algn="just">
              <a:lnSpc>
                <a:spcPct val="150000"/>
              </a:lnSpc>
            </a:pPr>
            <a:endParaRPr lang="el-GR" dirty="0" smtClean="0">
              <a:solidFill>
                <a:schemeClr val="bg1"/>
              </a:solidFill>
            </a:endParaRPr>
          </a:p>
          <a:p>
            <a:pPr algn="just">
              <a:lnSpc>
                <a:spcPct val="150000"/>
              </a:lnSpc>
            </a:pPr>
            <a:endParaRPr lang="el-GR" dirty="0" smtClean="0">
              <a:solidFill>
                <a:schemeClr val="bg1"/>
              </a:solidFill>
            </a:endParaRPr>
          </a:p>
          <a:p>
            <a:pPr>
              <a:lnSpc>
                <a:spcPct val="150000"/>
              </a:lnSpc>
            </a:pPr>
            <a:endParaRPr lang="el-GR" dirty="0" smtClean="0">
              <a:solidFill>
                <a:schemeClr val="bg1"/>
              </a:solidFill>
            </a:endParaRPr>
          </a:p>
          <a:p>
            <a:pPr>
              <a:lnSpc>
                <a:spcPct val="150000"/>
              </a:lnSpc>
            </a:pPr>
            <a:r>
              <a:rPr lang="el-GR" dirty="0" smtClean="0">
                <a:solidFill>
                  <a:schemeClr val="bg1"/>
                </a:solidFill>
              </a:rPr>
              <a:t>	</a:t>
            </a:r>
          </a:p>
          <a:p>
            <a:pPr>
              <a:lnSpc>
                <a:spcPct val="150000"/>
              </a:lnSpc>
            </a:pPr>
            <a:endParaRPr lang="el-GR" dirty="0" smtClean="0">
              <a:solidFill>
                <a:schemeClr val="bg1"/>
              </a:solidFill>
            </a:endParaRPr>
          </a:p>
          <a:p>
            <a:endParaRPr lang="el-GR" dirty="0" smtClean="0">
              <a:solidFill>
                <a:schemeClr val="bg1"/>
              </a:solidFill>
              <a:latin typeface="+mj-lt"/>
            </a:endParaRPr>
          </a:p>
          <a:p>
            <a:endParaRPr lang="el-GR" dirty="0">
              <a:solidFill>
                <a:schemeClr val="bg1"/>
              </a:solidFill>
              <a:latin typeface="+mj-lt"/>
            </a:endParaRPr>
          </a:p>
        </p:txBody>
      </p:sp>
      <p:pic>
        <p:nvPicPr>
          <p:cNvPr id="7" name="6 - Εικόνα" descr="800px-Behistun_relief_Darius_and_Gaumata.jpg"/>
          <p:cNvPicPr>
            <a:picLocks noChangeAspect="1"/>
          </p:cNvPicPr>
          <p:nvPr/>
        </p:nvPicPr>
        <p:blipFill>
          <a:blip r:embed="rId2" cstate="print"/>
          <a:stretch>
            <a:fillRect/>
          </a:stretch>
        </p:blipFill>
        <p:spPr>
          <a:xfrm>
            <a:off x="5929322" y="3286124"/>
            <a:ext cx="2597745" cy="3357586"/>
          </a:xfrm>
          <a:prstGeom prst="rect">
            <a:avLst/>
          </a:prstGeom>
        </p:spPr>
      </p:pic>
      <p:pic>
        <p:nvPicPr>
          <p:cNvPr id="9" name="8 - Εικόνα" descr="behistun.jpg"/>
          <p:cNvPicPr>
            <a:picLocks noChangeAspect="1"/>
          </p:cNvPicPr>
          <p:nvPr/>
        </p:nvPicPr>
        <p:blipFill>
          <a:blip r:embed="rId3" cstate="print"/>
          <a:stretch>
            <a:fillRect/>
          </a:stretch>
        </p:blipFill>
        <p:spPr>
          <a:xfrm>
            <a:off x="1063965" y="3643314"/>
            <a:ext cx="4190104" cy="2964499"/>
          </a:xfrm>
          <a:prstGeom prst="rect">
            <a:avLst/>
          </a:prstGeom>
        </p:spPr>
      </p:pic>
      <p:cxnSp>
        <p:nvCxnSpPr>
          <p:cNvPr id="13" name="12 - Ευθύγραμμο βέλος σύνδεσης"/>
          <p:cNvCxnSpPr/>
          <p:nvPr/>
        </p:nvCxnSpPr>
        <p:spPr>
          <a:xfrm rot="10800000" flipV="1">
            <a:off x="2857488" y="3929066"/>
            <a:ext cx="3143272" cy="57150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Ερώτηση</a:t>
            </a:r>
            <a:endParaRPr lang="el-GR" dirty="0"/>
          </a:p>
        </p:txBody>
      </p:sp>
      <p:sp>
        <p:nvSpPr>
          <p:cNvPr id="3" name="2 - Θέση περιεχομένου"/>
          <p:cNvSpPr>
            <a:spLocks noGrp="1"/>
          </p:cNvSpPr>
          <p:nvPr>
            <p:ph idx="1"/>
          </p:nvPr>
        </p:nvSpPr>
        <p:spPr/>
        <p:txBody>
          <a:bodyPr>
            <a:normAutofit fontScale="92500"/>
          </a:bodyPr>
          <a:lstStyle/>
          <a:p>
            <a:pPr>
              <a:lnSpc>
                <a:spcPct val="150000"/>
              </a:lnSpc>
            </a:pPr>
            <a:r>
              <a:rPr lang="el-GR" sz="2400" dirty="0" smtClean="0"/>
              <a:t>Γιατί ονομάστηκε η Επανάσταση εναντίον των Περσών Ιωνική, αφού συμμετείχαν Έλληνες από όλα τα Δ παράλια της Μ. Ασίας; </a:t>
            </a:r>
          </a:p>
          <a:p>
            <a:pPr>
              <a:lnSpc>
                <a:spcPct val="150000"/>
              </a:lnSpc>
              <a:buNone/>
            </a:pPr>
            <a:r>
              <a:rPr lang="el-GR" sz="2400" dirty="0" smtClean="0"/>
              <a:t>Α. Οι Πέρσες μιλούσαν την ιωνική διάλεκτο.</a:t>
            </a:r>
          </a:p>
          <a:p>
            <a:pPr>
              <a:lnSpc>
                <a:spcPct val="150000"/>
              </a:lnSpc>
              <a:buNone/>
            </a:pPr>
            <a:r>
              <a:rPr lang="el-GR" sz="2400" dirty="0" smtClean="0"/>
              <a:t>Β. Οι Έλληνες ονόμαζαν όλα τα Δ παράλια της Μ. Ασίας Ιωνία.</a:t>
            </a:r>
          </a:p>
          <a:p>
            <a:pPr>
              <a:lnSpc>
                <a:spcPct val="150000"/>
              </a:lnSpc>
              <a:buNone/>
            </a:pPr>
            <a:r>
              <a:rPr lang="el-GR" sz="2400" dirty="0" smtClean="0"/>
              <a:t>Γ. Οι Ίωνες ήταν πιο έξυπνοι από τους Δωριείς και τους Αιολείς.</a:t>
            </a:r>
          </a:p>
          <a:p>
            <a:pPr>
              <a:lnSpc>
                <a:spcPct val="150000"/>
              </a:lnSpc>
              <a:buNone/>
            </a:pPr>
            <a:r>
              <a:rPr lang="el-GR" sz="2400" dirty="0" smtClean="0"/>
              <a:t>Δ. Η Επανάσταση ξεκίνησε στις ιωνικές αποικίες.</a:t>
            </a:r>
            <a:endParaRPr lang="el-G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Πηγές για την περσική ιστορία</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Ηρόδοτος</a:t>
            </a:r>
          </a:p>
          <a:p>
            <a:endParaRPr lang="el-GR" dirty="0" smtClean="0"/>
          </a:p>
          <a:p>
            <a:r>
              <a:rPr lang="el-GR" dirty="0" smtClean="0"/>
              <a:t>Περσικές επιγραφές (γραμμένες σε διάφορες γλώσσες)</a:t>
            </a:r>
          </a:p>
          <a:p>
            <a:endParaRPr lang="el-GR" dirty="0" smtClean="0"/>
          </a:p>
          <a:p>
            <a:r>
              <a:rPr lang="el-GR" dirty="0" smtClean="0"/>
              <a:t>Περσικά μνημεία και αρχαιολογικά ευρήματα</a:t>
            </a:r>
          </a:p>
          <a:p>
            <a:endParaRPr lang="el-GR" dirty="0" smtClean="0"/>
          </a:p>
          <a:p>
            <a:r>
              <a:rPr lang="el-GR" dirty="0" smtClean="0"/>
              <a:t>Παλαιά Διαθήκη</a:t>
            </a:r>
          </a:p>
          <a:p>
            <a:endParaRPr lang="el-GR" dirty="0" smtClean="0"/>
          </a:p>
          <a:p>
            <a:endParaRPr lang="el-GR" dirty="0" smtClean="0"/>
          </a:p>
          <a:p>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Ερώτηση</a:t>
            </a:r>
            <a:endParaRPr lang="el-GR" dirty="0"/>
          </a:p>
        </p:txBody>
      </p:sp>
      <p:sp>
        <p:nvSpPr>
          <p:cNvPr id="3" name="2 - Θέση περιεχομένου"/>
          <p:cNvSpPr>
            <a:spLocks noGrp="1"/>
          </p:cNvSpPr>
          <p:nvPr>
            <p:ph idx="1"/>
          </p:nvPr>
        </p:nvSpPr>
        <p:spPr/>
        <p:txBody>
          <a:bodyPr>
            <a:normAutofit/>
          </a:bodyPr>
          <a:lstStyle/>
          <a:p>
            <a:pPr>
              <a:lnSpc>
                <a:spcPct val="150000"/>
              </a:lnSpc>
            </a:pPr>
            <a:r>
              <a:rPr lang="el-GR" sz="2400" dirty="0" smtClean="0"/>
              <a:t>Ποιες ελληνικές πόλεις της κυρίως Ελλάδας είχαν συνδράμει τους Έλληνες της Μικράς Ασίας στην Ιωνική Επανάσταση;</a:t>
            </a:r>
          </a:p>
          <a:p>
            <a:pPr>
              <a:lnSpc>
                <a:spcPct val="150000"/>
              </a:lnSpc>
              <a:buNone/>
            </a:pPr>
            <a:r>
              <a:rPr lang="el-GR" sz="2400" dirty="0" smtClean="0"/>
              <a:t>Α. Οι Σπαρτιάτες.</a:t>
            </a:r>
          </a:p>
          <a:p>
            <a:pPr>
              <a:lnSpc>
                <a:spcPct val="150000"/>
              </a:lnSpc>
              <a:buNone/>
            </a:pPr>
            <a:r>
              <a:rPr lang="el-GR" sz="2400" dirty="0" smtClean="0"/>
              <a:t>Β. Οι Αθηναίοι.</a:t>
            </a:r>
          </a:p>
          <a:p>
            <a:pPr>
              <a:lnSpc>
                <a:spcPct val="150000"/>
              </a:lnSpc>
              <a:buNone/>
            </a:pPr>
            <a:r>
              <a:rPr lang="el-GR" sz="2400" dirty="0" smtClean="0"/>
              <a:t>Γ. Οι Σπαρτιάτες και οι Κορίνθιοι.</a:t>
            </a:r>
          </a:p>
          <a:p>
            <a:pPr>
              <a:lnSpc>
                <a:spcPct val="150000"/>
              </a:lnSpc>
              <a:buNone/>
            </a:pPr>
            <a:r>
              <a:rPr lang="el-GR" sz="2400" dirty="0" smtClean="0"/>
              <a:t>Δ. Οι Αθηναίοι και οι </a:t>
            </a:r>
            <a:r>
              <a:rPr lang="el-GR" sz="2400" dirty="0" err="1" smtClean="0"/>
              <a:t>Ερετριείς</a:t>
            </a:r>
            <a:r>
              <a:rPr lang="el-GR" sz="2400" dirty="0" smtClean="0"/>
              <a:t>.</a:t>
            </a:r>
            <a:endParaRPr lang="el-GR"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Τι σημαίνει Μαραθώνιος;</a:t>
            </a:r>
            <a:endParaRPr lang="el-GR" dirty="0"/>
          </a:p>
        </p:txBody>
      </p:sp>
      <p:pic>
        <p:nvPicPr>
          <p:cNvPr id="4" name="3 - Θέση περιεχομένου" descr="MARATHONIOS-DROMOS-TSELLOS-ERGASIA-01.jpg"/>
          <p:cNvPicPr>
            <a:picLocks noGrp="1" noChangeAspect="1"/>
          </p:cNvPicPr>
          <p:nvPr>
            <p:ph idx="1"/>
          </p:nvPr>
        </p:nvPicPr>
        <p:blipFill>
          <a:blip r:embed="rId2"/>
          <a:stretch>
            <a:fillRect/>
          </a:stretch>
        </p:blipFill>
        <p:spPr>
          <a:xfrm>
            <a:off x="1435100" y="1735783"/>
            <a:ext cx="7499350" cy="4224634"/>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dirty="0" smtClean="0"/>
              <a:t>Έχετε βρεθεί στο μνημείο αυτό;</a:t>
            </a:r>
            <a:endParaRPr lang="el-GR" dirty="0"/>
          </a:p>
        </p:txBody>
      </p:sp>
      <p:pic>
        <p:nvPicPr>
          <p:cNvPr id="4" name="3 - Θέση περιεχομένου" descr="teleti-afis-38-marathonios-6.jpg"/>
          <p:cNvPicPr>
            <a:picLocks noGrp="1" noChangeAspect="1"/>
          </p:cNvPicPr>
          <p:nvPr>
            <p:ph idx="1"/>
          </p:nvPr>
        </p:nvPicPr>
        <p:blipFill>
          <a:blip r:embed="rId2"/>
          <a:stretch>
            <a:fillRect/>
          </a:stretch>
        </p:blipFill>
        <p:spPr>
          <a:xfrm>
            <a:off x="1435100" y="1883270"/>
            <a:ext cx="7499350" cy="3929659"/>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000" dirty="0" smtClean="0"/>
              <a:t>Α΄ Περσική εκστρατεία</a:t>
            </a:r>
            <a:endParaRPr lang="el-GR" sz="4000" dirty="0"/>
          </a:p>
        </p:txBody>
      </p:sp>
      <p:pic>
        <p:nvPicPr>
          <p:cNvPr id="4" name="3 - Θέση περιεχομένου" descr="Pers1.jpg"/>
          <p:cNvPicPr>
            <a:picLocks noGrp="1" noChangeAspect="1"/>
          </p:cNvPicPr>
          <p:nvPr>
            <p:ph idx="1"/>
          </p:nvPr>
        </p:nvPicPr>
        <p:blipFill>
          <a:blip r:embed="rId2" cstate="print"/>
          <a:stretch>
            <a:fillRect/>
          </a:stretch>
        </p:blipFill>
        <p:spPr>
          <a:xfrm>
            <a:off x="1435100" y="1523216"/>
            <a:ext cx="7499350" cy="4649768"/>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03648" y="188640"/>
            <a:ext cx="7498080" cy="490066"/>
          </a:xfrm>
        </p:spPr>
        <p:txBody>
          <a:bodyPr>
            <a:noAutofit/>
          </a:bodyPr>
          <a:lstStyle/>
          <a:p>
            <a:r>
              <a:rPr lang="el-GR" sz="2800" dirty="0" smtClean="0"/>
              <a:t>Οι άνεμοι στο Αιγαίο κατά την αρχή της άνοιξης</a:t>
            </a:r>
            <a:endParaRPr lang="el-GR" sz="2800" dirty="0"/>
          </a:p>
        </p:txBody>
      </p:sp>
      <p:pic>
        <p:nvPicPr>
          <p:cNvPr id="4" name="3 - Θέση περιεχομένου" descr="Άνεμοι στο Αιγαίο.jpg"/>
          <p:cNvPicPr>
            <a:picLocks noGrp="1" noChangeAspect="1"/>
          </p:cNvPicPr>
          <p:nvPr>
            <p:ph idx="1"/>
          </p:nvPr>
        </p:nvPicPr>
        <p:blipFill>
          <a:blip r:embed="rId2" cstate="print"/>
          <a:srcRect r="457" b="26945"/>
          <a:stretch>
            <a:fillRect/>
          </a:stretch>
        </p:blipFill>
        <p:spPr>
          <a:xfrm>
            <a:off x="1671541" y="760106"/>
            <a:ext cx="6615235" cy="5409198"/>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dirty="0" smtClean="0"/>
              <a:t>Χερσόνησος του Άθω</a:t>
            </a:r>
            <a:endParaRPr lang="el-GR" sz="3600" dirty="0"/>
          </a:p>
        </p:txBody>
      </p:sp>
      <p:pic>
        <p:nvPicPr>
          <p:cNvPr id="4" name="3 - Θέση περιεχομένου" descr="Peninsula_Muntelui_Athos_vazuta_din_satelit.jpg"/>
          <p:cNvPicPr>
            <a:picLocks noGrp="1" noChangeAspect="1"/>
          </p:cNvPicPr>
          <p:nvPr>
            <p:ph idx="1"/>
          </p:nvPr>
        </p:nvPicPr>
        <p:blipFill>
          <a:blip r:embed="rId2" cstate="print"/>
          <a:stretch>
            <a:fillRect/>
          </a:stretch>
        </p:blipFill>
        <p:spPr>
          <a:xfrm>
            <a:off x="1115615" y="1268760"/>
            <a:ext cx="3749605" cy="2448272"/>
          </a:xfrm>
        </p:spPr>
      </p:pic>
      <p:pic>
        <p:nvPicPr>
          <p:cNvPr id="5" name="4 - Εικόνα" descr="ceb5ceb9ceba-05-cebf-ceb1cf81cf83ceb1cebdceaccf82-cf84ceb7cf82-cebccebfcebdceaecf82-cebcceb5ceb3ceafcf83cf84ceb7cf82-cebbceb1cf8dcf81.jpg"/>
          <p:cNvPicPr>
            <a:picLocks noChangeAspect="1"/>
          </p:cNvPicPr>
          <p:nvPr/>
        </p:nvPicPr>
        <p:blipFill>
          <a:blip r:embed="rId3" cstate="print"/>
          <a:stretch>
            <a:fillRect/>
          </a:stretch>
        </p:blipFill>
        <p:spPr>
          <a:xfrm>
            <a:off x="4860032" y="3789040"/>
            <a:ext cx="4067944" cy="2713319"/>
          </a:xfrm>
          <a:prstGeom prst="rect">
            <a:avLst/>
          </a:prstGeom>
        </p:spPr>
      </p:pic>
      <p:sp>
        <p:nvSpPr>
          <p:cNvPr id="6" name="5 - TextBox"/>
          <p:cNvSpPr txBox="1"/>
          <p:nvPr/>
        </p:nvSpPr>
        <p:spPr>
          <a:xfrm>
            <a:off x="1187624" y="4221088"/>
            <a:ext cx="3240360" cy="923330"/>
          </a:xfrm>
          <a:prstGeom prst="rect">
            <a:avLst/>
          </a:prstGeom>
          <a:noFill/>
        </p:spPr>
        <p:txBody>
          <a:bodyPr wrap="square" rtlCol="0">
            <a:spAutoFit/>
          </a:bodyPr>
          <a:lstStyle/>
          <a:p>
            <a:r>
              <a:rPr lang="el-GR" dirty="0" smtClean="0"/>
              <a:t>Ποιο πρόβλημα συνάντησαν πιθανότατα τα φοινικικά πλοία, όταν έφτασαν στη Χαλκιδική;</a:t>
            </a: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Η εκστρατεία του Μαρδόνιου (492 </a:t>
            </a:r>
            <a:r>
              <a:rPr lang="el-GR" sz="3200" dirty="0" err="1" smtClean="0"/>
              <a:t>π.Χ.</a:t>
            </a:r>
            <a:r>
              <a:rPr lang="el-GR" sz="3200" dirty="0" smtClean="0"/>
              <a:t>) </a:t>
            </a:r>
            <a:br>
              <a:rPr lang="el-GR" sz="3200" dirty="0" smtClean="0"/>
            </a:br>
            <a:endParaRPr lang="el-GR" sz="3200" dirty="0"/>
          </a:p>
        </p:txBody>
      </p:sp>
      <p:sp>
        <p:nvSpPr>
          <p:cNvPr id="3" name="2 - Θέση περιεχομένου"/>
          <p:cNvSpPr>
            <a:spLocks noGrp="1"/>
          </p:cNvSpPr>
          <p:nvPr>
            <p:ph idx="1"/>
          </p:nvPr>
        </p:nvSpPr>
        <p:spPr>
          <a:xfrm>
            <a:off x="1285852" y="1000108"/>
            <a:ext cx="7498080" cy="4800600"/>
          </a:xfrm>
        </p:spPr>
        <p:txBody>
          <a:bodyPr>
            <a:normAutofit/>
          </a:bodyPr>
          <a:lstStyle/>
          <a:p>
            <a:pPr>
              <a:lnSpc>
                <a:spcPct val="150000"/>
              </a:lnSpc>
            </a:pPr>
            <a:r>
              <a:rPr lang="el-GR" sz="2400" dirty="0" smtClean="0"/>
              <a:t>Με </a:t>
            </a:r>
            <a:r>
              <a:rPr lang="el-GR" sz="2400" dirty="0" smtClean="0"/>
              <a:t>αφορμή την Ιωνική επανάσταση </a:t>
            </a:r>
            <a:endParaRPr lang="el-GR" sz="2400" dirty="0" smtClean="0"/>
          </a:p>
          <a:p>
            <a:pPr lvl="1">
              <a:lnSpc>
                <a:spcPct val="150000"/>
              </a:lnSpc>
            </a:pPr>
            <a:r>
              <a:rPr lang="el-GR" sz="2000" dirty="0" smtClean="0"/>
              <a:t>Α΄ Περσική εκστρατεία </a:t>
            </a:r>
            <a:r>
              <a:rPr lang="el-GR" sz="2000" dirty="0" smtClean="0"/>
              <a:t>το 492 </a:t>
            </a:r>
            <a:r>
              <a:rPr lang="el-GR" sz="2000" dirty="0" err="1" smtClean="0"/>
              <a:t>π.Χ.</a:t>
            </a:r>
            <a:r>
              <a:rPr lang="el-GR" sz="2000" dirty="0" smtClean="0"/>
              <a:t> </a:t>
            </a:r>
            <a:r>
              <a:rPr lang="el-GR" sz="2000" dirty="0" smtClean="0"/>
              <a:t>με </a:t>
            </a:r>
            <a:r>
              <a:rPr lang="el-GR" sz="2000" dirty="0" smtClean="0"/>
              <a:t>στρατηγό τον </a:t>
            </a:r>
            <a:r>
              <a:rPr lang="el-GR" sz="2000" b="1" dirty="0" smtClean="0"/>
              <a:t>Μαρδόνιο</a:t>
            </a:r>
            <a:r>
              <a:rPr lang="el-GR" sz="2000" dirty="0" smtClean="0"/>
              <a:t>. </a:t>
            </a:r>
            <a:endParaRPr lang="el-GR" sz="2000" dirty="0" smtClean="0"/>
          </a:p>
          <a:p>
            <a:pPr>
              <a:lnSpc>
                <a:spcPct val="150000"/>
              </a:lnSpc>
            </a:pPr>
            <a:r>
              <a:rPr lang="el-GR" sz="2400" dirty="0" smtClean="0"/>
              <a:t> Περνούν τον </a:t>
            </a:r>
            <a:r>
              <a:rPr lang="el-GR" sz="2400" dirty="0" smtClean="0"/>
              <a:t>Ελλήσποντο και τη Θράκη, </a:t>
            </a:r>
            <a:r>
              <a:rPr lang="el-GR" sz="2400" dirty="0" smtClean="0"/>
              <a:t>κατευθύνονται προς </a:t>
            </a:r>
            <a:r>
              <a:rPr lang="el-GR" sz="2400" dirty="0" smtClean="0"/>
              <a:t>τη Μακεδονία, </a:t>
            </a:r>
            <a:endParaRPr lang="el-GR" sz="2400" dirty="0" smtClean="0"/>
          </a:p>
          <a:p>
            <a:pPr lvl="1">
              <a:lnSpc>
                <a:spcPct val="150000"/>
              </a:lnSpc>
            </a:pPr>
            <a:r>
              <a:rPr lang="el-GR" sz="2000" dirty="0" smtClean="0"/>
              <a:t>Όμως μεγάλη </a:t>
            </a:r>
            <a:r>
              <a:rPr lang="el-GR" sz="2000" dirty="0" smtClean="0"/>
              <a:t>θαλασσοταραχή στον Άθω κατέστρεψε ολοσχερώς τον περσικό </a:t>
            </a:r>
            <a:r>
              <a:rPr lang="el-GR" sz="2000" dirty="0" smtClean="0"/>
              <a:t>στόλο</a:t>
            </a:r>
            <a:endParaRPr lang="el-GR"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dirty="0" smtClean="0"/>
              <a:t>Β΄ Περσική εκστρατεία</a:t>
            </a:r>
            <a:endParaRPr lang="el-GR" sz="3600" dirty="0"/>
          </a:p>
        </p:txBody>
      </p:sp>
      <p:pic>
        <p:nvPicPr>
          <p:cNvPr id="4" name="3 - Θέση περιεχομένου" descr="Pers2.jpg"/>
          <p:cNvPicPr>
            <a:picLocks noGrp="1" noChangeAspect="1"/>
          </p:cNvPicPr>
          <p:nvPr>
            <p:ph idx="1"/>
          </p:nvPr>
        </p:nvPicPr>
        <p:blipFill>
          <a:blip r:embed="rId2" cstate="print"/>
          <a:stretch>
            <a:fillRect/>
          </a:stretch>
        </p:blipFill>
        <p:spPr>
          <a:xfrm>
            <a:off x="1259632" y="1124744"/>
            <a:ext cx="7499350" cy="4533893"/>
          </a:xfrm>
        </p:spPr>
      </p:pic>
      <p:sp>
        <p:nvSpPr>
          <p:cNvPr id="5" name="4 - TextBox"/>
          <p:cNvSpPr txBox="1"/>
          <p:nvPr/>
        </p:nvSpPr>
        <p:spPr>
          <a:xfrm>
            <a:off x="1331640" y="5877272"/>
            <a:ext cx="6912768" cy="707886"/>
          </a:xfrm>
          <a:prstGeom prst="rect">
            <a:avLst/>
          </a:prstGeom>
          <a:noFill/>
        </p:spPr>
        <p:txBody>
          <a:bodyPr wrap="square" rtlCol="0">
            <a:spAutoFit/>
          </a:bodyPr>
          <a:lstStyle/>
          <a:p>
            <a:pPr algn="ctr"/>
            <a:r>
              <a:rPr lang="el-GR" sz="2000" dirty="0" smtClean="0"/>
              <a:t>Για ποιον λόγο πιστεύετε ότι ο περσικός στρατός επιτέθηκε στην Αθήνα και στην Ερέτρια;</a:t>
            </a:r>
            <a:endParaRPr lang="el-GR"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57290" y="500042"/>
            <a:ext cx="7498080" cy="1143000"/>
          </a:xfrm>
        </p:spPr>
        <p:txBody>
          <a:bodyPr>
            <a:normAutofit/>
          </a:bodyPr>
          <a:lstStyle/>
          <a:p>
            <a:pPr algn="ctr"/>
            <a:r>
              <a:rPr lang="el-GR" sz="4000" dirty="0" smtClean="0"/>
              <a:t>Η Ερέτρια και η Αθήνα</a:t>
            </a:r>
            <a:endParaRPr lang="el-GR" sz="4000" dirty="0"/>
          </a:p>
        </p:txBody>
      </p:sp>
      <p:cxnSp>
        <p:nvCxnSpPr>
          <p:cNvPr id="6" name="5 - Ευθεία γραμμή σύνδεσης"/>
          <p:cNvCxnSpPr/>
          <p:nvPr/>
        </p:nvCxnSpPr>
        <p:spPr>
          <a:xfrm>
            <a:off x="3214678" y="2071678"/>
            <a:ext cx="5760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6 - Ευθεία γραμμή σύνδεσης"/>
          <p:cNvCxnSpPr/>
          <p:nvPr/>
        </p:nvCxnSpPr>
        <p:spPr>
          <a:xfrm>
            <a:off x="4499992" y="4149080"/>
            <a:ext cx="5760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7 - Εικόνα" descr="Χάρτης.jpg"/>
          <p:cNvPicPr>
            <a:picLocks noChangeAspect="1"/>
          </p:cNvPicPr>
          <p:nvPr/>
        </p:nvPicPr>
        <p:blipFill>
          <a:blip r:embed="rId2"/>
          <a:stretch>
            <a:fillRect/>
          </a:stretch>
        </p:blipFill>
        <p:spPr>
          <a:xfrm>
            <a:off x="1214414" y="1928802"/>
            <a:ext cx="7678336" cy="4214842"/>
          </a:xfrm>
          <a:prstGeom prst="rect">
            <a:avLst/>
          </a:prstGeom>
        </p:spPr>
      </p:pic>
      <p:cxnSp>
        <p:nvCxnSpPr>
          <p:cNvPr id="11" name="10 - Ευθεία γραμμή σύνδεσης"/>
          <p:cNvCxnSpPr/>
          <p:nvPr/>
        </p:nvCxnSpPr>
        <p:spPr>
          <a:xfrm>
            <a:off x="3071802" y="2571744"/>
            <a:ext cx="500066" cy="158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143372" y="4786322"/>
            <a:ext cx="714380" cy="158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Η μάχη του </a:t>
            </a:r>
            <a:r>
              <a:rPr lang="el-GR" dirty="0" err="1" smtClean="0"/>
              <a:t>Μαραθώνος</a:t>
            </a:r>
            <a:r>
              <a:rPr lang="el-GR" dirty="0" smtClean="0"/>
              <a:t> 490 </a:t>
            </a:r>
            <a:r>
              <a:rPr lang="el-GR" dirty="0" err="1" smtClean="0"/>
              <a:t>π.Χ.</a:t>
            </a:r>
            <a:endParaRPr lang="el-GR" dirty="0"/>
          </a:p>
        </p:txBody>
      </p:sp>
      <p:pic>
        <p:nvPicPr>
          <p:cNvPr id="5" name="Picture 2" descr="C:\Users\Dimitris\Downloads\ΜΑΧΗ1.jpg"/>
          <p:cNvPicPr>
            <a:picLocks noChangeAspect="1" noChangeArrowheads="1"/>
          </p:cNvPicPr>
          <p:nvPr/>
        </p:nvPicPr>
        <p:blipFill>
          <a:blip r:embed="rId2" cstate="print"/>
          <a:srcRect/>
          <a:stretch>
            <a:fillRect/>
          </a:stretch>
        </p:blipFill>
        <p:spPr bwMode="auto">
          <a:xfrm>
            <a:off x="1500166" y="1428736"/>
            <a:ext cx="7135483" cy="521584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274638"/>
            <a:ext cx="7890080" cy="1143000"/>
          </a:xfrm>
        </p:spPr>
        <p:txBody>
          <a:bodyPr>
            <a:noAutofit/>
          </a:bodyPr>
          <a:lstStyle/>
          <a:p>
            <a:r>
              <a:rPr lang="el-GR" sz="3200" dirty="0" smtClean="0"/>
              <a:t>Τα πολιτεύματα, σύμφωνα με τους Πέρσες</a:t>
            </a:r>
            <a:endParaRPr lang="el-GR" sz="3200" dirty="0"/>
          </a:p>
        </p:txBody>
      </p:sp>
      <p:sp>
        <p:nvSpPr>
          <p:cNvPr id="3" name="2 - Θέση περιεχομένου"/>
          <p:cNvSpPr>
            <a:spLocks noGrp="1"/>
          </p:cNvSpPr>
          <p:nvPr>
            <p:ph idx="1"/>
          </p:nvPr>
        </p:nvSpPr>
        <p:spPr>
          <a:xfrm>
            <a:off x="1115616" y="1447800"/>
            <a:ext cx="7818072" cy="5149552"/>
          </a:xfrm>
        </p:spPr>
        <p:txBody>
          <a:bodyPr>
            <a:normAutofit/>
          </a:bodyPr>
          <a:lstStyle/>
          <a:p>
            <a:pPr>
              <a:buNone/>
            </a:pPr>
            <a:r>
              <a:rPr lang="el-GR" sz="2000" dirty="0" smtClean="0"/>
              <a:t>Διαβάστε την 8</a:t>
            </a:r>
            <a:r>
              <a:rPr lang="el-GR" sz="2000" baseline="30000" dirty="0" smtClean="0"/>
              <a:t>η</a:t>
            </a:r>
            <a:r>
              <a:rPr lang="el-GR" sz="2000" dirty="0" smtClean="0"/>
              <a:t> Ενότητα του σχολικού εγχειριδίου των Αρχαίων Ελληνικών Α΄ Γυμνασίου από Μετάφραση (Ηρόδοτος).</a:t>
            </a:r>
          </a:p>
          <a:p>
            <a:pPr>
              <a:buNone/>
            </a:pPr>
            <a:endParaRPr lang="el-GR" sz="2000" dirty="0" smtClean="0"/>
          </a:p>
          <a:p>
            <a:pPr>
              <a:buNone/>
            </a:pPr>
            <a:r>
              <a:rPr lang="el-GR" sz="2000" b="1" dirty="0" smtClean="0"/>
              <a:t>Θέματα για συζήτηση</a:t>
            </a:r>
            <a:r>
              <a:rPr lang="el-GR" sz="2000" dirty="0" smtClean="0"/>
              <a:t>: </a:t>
            </a:r>
          </a:p>
          <a:p>
            <a:pPr>
              <a:buNone/>
            </a:pPr>
            <a:endParaRPr lang="el-GR" sz="2000" dirty="0" smtClean="0"/>
          </a:p>
          <a:p>
            <a:pPr>
              <a:buNone/>
            </a:pPr>
            <a:r>
              <a:rPr lang="el-GR" sz="2000" dirty="0" smtClean="0"/>
              <a:t>Α. Ποιες ήταν οι απόψεις που διατυπώθηκαν στην Περσία για τα διάφορα πολιτεύματα, σύμφωνα με τον Ηρόδοτο;</a:t>
            </a:r>
          </a:p>
          <a:p>
            <a:pPr>
              <a:buNone/>
            </a:pPr>
            <a:endParaRPr lang="el-GR" sz="2000" dirty="0" smtClean="0"/>
          </a:p>
          <a:p>
            <a:pPr>
              <a:buNone/>
            </a:pPr>
            <a:r>
              <a:rPr lang="el-GR" sz="2000" dirty="0" smtClean="0"/>
              <a:t>Β. Ποια ήταν η σημασία της μοναρχίας για τους Πέρσες;</a:t>
            </a:r>
          </a:p>
          <a:p>
            <a:pPr>
              <a:buNone/>
            </a:pPr>
            <a:endParaRPr lang="el-GR" sz="2000" dirty="0" smtClean="0"/>
          </a:p>
          <a:p>
            <a:pPr>
              <a:buNone/>
            </a:pPr>
            <a:r>
              <a:rPr lang="el-GR" sz="2000" dirty="0" smtClean="0"/>
              <a:t>Γ. Πώς αντιμετώπιζαν τη δημοκρατία;</a:t>
            </a:r>
          </a:p>
          <a:p>
            <a:pPr>
              <a:buNone/>
            </a:pPr>
            <a:endParaRPr lang="el-GR" sz="2000" dirty="0" smtClean="0"/>
          </a:p>
          <a:p>
            <a:pPr>
              <a:buNone/>
            </a:pPr>
            <a:r>
              <a:rPr lang="el-GR" sz="2000" dirty="0" smtClean="0"/>
              <a:t>Δ. Ποια επίδραση θα μπορούσαν να έχουν οι αντιλήψεις τους στον τρόπο με τον οποίο πολεμούν οι Πέρσες;</a:t>
            </a:r>
            <a:endParaRPr lang="el-GR"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274638"/>
            <a:ext cx="7890080" cy="1143000"/>
          </a:xfrm>
        </p:spPr>
        <p:txBody>
          <a:bodyPr>
            <a:noAutofit/>
          </a:bodyPr>
          <a:lstStyle/>
          <a:p>
            <a:pPr algn="ctr"/>
            <a:r>
              <a:rPr lang="el-GR" sz="3200" dirty="0" smtClean="0"/>
              <a:t>Μάχη </a:t>
            </a:r>
            <a:r>
              <a:rPr lang="el-GR" sz="3200" dirty="0" err="1" smtClean="0"/>
              <a:t>Μαραθώνος</a:t>
            </a:r>
            <a:r>
              <a:rPr lang="el-GR" sz="3200" dirty="0" smtClean="0"/>
              <a:t> – το </a:t>
            </a:r>
            <a:r>
              <a:rPr lang="el-GR" sz="3200" dirty="0" smtClean="0"/>
              <a:t>τοπίο και το </a:t>
            </a:r>
            <a:r>
              <a:rPr lang="el-GR" sz="3200" dirty="0" smtClean="0"/>
              <a:t>τρόπαιο</a:t>
            </a:r>
            <a:endParaRPr lang="el-GR" sz="3200" dirty="0"/>
          </a:p>
        </p:txBody>
      </p:sp>
      <p:pic>
        <p:nvPicPr>
          <p:cNvPr id="4" name="3 - Θέση περιεχομένου" descr="leisure-travel-marathon.jpg"/>
          <p:cNvPicPr>
            <a:picLocks noGrp="1" noChangeAspect="1"/>
          </p:cNvPicPr>
          <p:nvPr>
            <p:ph idx="1"/>
          </p:nvPr>
        </p:nvPicPr>
        <p:blipFill>
          <a:blip r:embed="rId2" cstate="print"/>
          <a:stretch>
            <a:fillRect/>
          </a:stretch>
        </p:blipFill>
        <p:spPr>
          <a:xfrm>
            <a:off x="2267744" y="1340768"/>
            <a:ext cx="4893269" cy="2296841"/>
          </a:xfrm>
        </p:spPr>
      </p:pic>
      <p:pic>
        <p:nvPicPr>
          <p:cNvPr id="5" name="4 - Εικόνα" descr="showthumb.jpg"/>
          <p:cNvPicPr>
            <a:picLocks noChangeAspect="1"/>
          </p:cNvPicPr>
          <p:nvPr/>
        </p:nvPicPr>
        <p:blipFill>
          <a:blip r:embed="rId3" cstate="print"/>
          <a:stretch>
            <a:fillRect/>
          </a:stretch>
        </p:blipFill>
        <p:spPr>
          <a:xfrm>
            <a:off x="2627784" y="3861048"/>
            <a:ext cx="4423157" cy="285293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28662" y="274638"/>
            <a:ext cx="7891810" cy="725470"/>
          </a:xfrm>
        </p:spPr>
        <p:txBody>
          <a:bodyPr>
            <a:noAutofit/>
          </a:bodyPr>
          <a:lstStyle/>
          <a:p>
            <a:pPr algn="ctr"/>
            <a:r>
              <a:rPr lang="el-GR" sz="2800" dirty="0" smtClean="0"/>
              <a:t>Η στάση των Περσών στη μάχη του </a:t>
            </a:r>
            <a:r>
              <a:rPr lang="el-GR" sz="2800" dirty="0" err="1" smtClean="0"/>
              <a:t>Μαραθώνος</a:t>
            </a:r>
            <a:endParaRPr lang="el-GR" sz="2800" dirty="0"/>
          </a:p>
        </p:txBody>
      </p:sp>
      <p:sp>
        <p:nvSpPr>
          <p:cNvPr id="3" name="2 - Θέση περιεχομένου"/>
          <p:cNvSpPr>
            <a:spLocks noGrp="1"/>
          </p:cNvSpPr>
          <p:nvPr>
            <p:ph sz="quarter" idx="1"/>
          </p:nvPr>
        </p:nvSpPr>
        <p:spPr>
          <a:xfrm>
            <a:off x="1285852" y="980728"/>
            <a:ext cx="7358114" cy="5616624"/>
          </a:xfrm>
        </p:spPr>
        <p:txBody>
          <a:bodyPr>
            <a:normAutofit fontScale="47500" lnSpcReduction="20000"/>
          </a:bodyPr>
          <a:lstStyle/>
          <a:p>
            <a:pPr marL="3175" indent="533400" algn="just">
              <a:lnSpc>
                <a:spcPct val="170000"/>
              </a:lnSpc>
              <a:buNone/>
            </a:pPr>
            <a:r>
              <a:rPr lang="el-GR" dirty="0" smtClean="0"/>
              <a:t>Κι όταν πήραν τις θέσεις μάχης κι οι θυσίες έδωσαν αίσιους οιωνούς, τότε, μόλις τους δόθηκε το σύνθημα, οι Αθηναίοι χύθηκαν τρέχοντας εναντίον των βαρβάρων· και η απόσταση που χώριζε τους δυο στρατούς δεν ήταν μικρότερη από οχτώ </a:t>
            </a:r>
            <a:r>
              <a:rPr lang="el-GR" dirty="0" err="1" smtClean="0"/>
              <a:t>σταδίους</a:t>
            </a:r>
            <a:r>
              <a:rPr lang="el-GR" dirty="0" smtClean="0"/>
              <a:t>.  </a:t>
            </a:r>
            <a:r>
              <a:rPr lang="el-GR" b="1" dirty="0" smtClean="0"/>
              <a:t>Κι οι Πέρσες, βλέποντάς τους να έρχονται πάνω τους τρέχοντας, ετοιμάζονταν να τους αντιμετωπίσουν, και καταλόγιζαν στους Αθηναίους μανία που τους οδηγούσε στον αφανισμό, βλέποντάς τους να είναι λίγοι, κι αυτοί οι λίγοι να εξορμούν ακράτητοι, την ώρα που δεν τους στήριζαν ούτε ιππικό ούτε τοξότες</a:t>
            </a:r>
            <a:r>
              <a:rPr lang="el-GR" dirty="0" smtClean="0"/>
              <a:t>·  λοιπόν τέτοια υποτιμητική ιδέα σχημάτισαν </a:t>
            </a:r>
            <a:r>
              <a:rPr lang="el-GR" dirty="0" err="1" smtClean="0"/>
              <a:t>γι᾽</a:t>
            </a:r>
            <a:r>
              <a:rPr lang="el-GR" dirty="0" smtClean="0"/>
              <a:t> αυτούς οι βάρβαροι. Κι οι Αθηναίοι, καθώς ήρθαν σε πυκνό σχηματισμό στα χέρια με τους βαρβάρους, πολεμούσαν με έξοχη παλικαριά. Κι αλήθεια, </a:t>
            </a:r>
            <a:r>
              <a:rPr lang="el-GR" dirty="0" err="1" smtClean="0"/>
              <a:t>απ᾽</a:t>
            </a:r>
            <a:r>
              <a:rPr lang="el-GR" dirty="0" smtClean="0"/>
              <a:t> όσο ξέρουμε εμείς, ήταν οι πρώτοι </a:t>
            </a:r>
            <a:r>
              <a:rPr lang="el-GR" dirty="0" err="1" smtClean="0"/>
              <a:t>απ᾽</a:t>
            </a:r>
            <a:r>
              <a:rPr lang="el-GR" dirty="0" smtClean="0"/>
              <a:t> όλους τους Έλληνες που επιτέθηκαν τρέχοντας εναντίον των εχθρών, και πρώτοι που δε δείλιασαν αντικρίζοντας τη μηδική στολή και τους άντρες που τη φορούσαν· ενώ πρωτύτερα οι Έλληνες και μόνο που άκουγαν το όνομα Μήδοι κυριεύονταν από φόβο.</a:t>
            </a:r>
          </a:p>
          <a:p>
            <a:pPr algn="r">
              <a:buNone/>
            </a:pPr>
            <a:r>
              <a:rPr lang="el-GR" dirty="0" err="1" smtClean="0"/>
              <a:t>Ἡρόδ</a:t>
            </a:r>
            <a:r>
              <a:rPr lang="el-GR" dirty="0" smtClean="0"/>
              <a:t>. Ζ΄ 112.</a:t>
            </a:r>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4638"/>
            <a:ext cx="7772400" cy="850106"/>
          </a:xfrm>
        </p:spPr>
        <p:txBody>
          <a:bodyPr/>
          <a:lstStyle/>
          <a:p>
            <a:r>
              <a:rPr lang="el-GR" dirty="0" smtClean="0"/>
              <a:t>Ερωτήσεις:</a:t>
            </a:r>
            <a:endParaRPr lang="el-GR" dirty="0"/>
          </a:p>
        </p:txBody>
      </p:sp>
      <p:sp>
        <p:nvSpPr>
          <p:cNvPr id="3" name="2 - Θέση περιεχομένου"/>
          <p:cNvSpPr>
            <a:spLocks noGrp="1"/>
          </p:cNvSpPr>
          <p:nvPr>
            <p:ph sz="quarter" idx="1"/>
          </p:nvPr>
        </p:nvSpPr>
        <p:spPr>
          <a:xfrm>
            <a:off x="1000100" y="1071546"/>
            <a:ext cx="7786742" cy="5143536"/>
          </a:xfrm>
        </p:spPr>
        <p:txBody>
          <a:bodyPr>
            <a:normAutofit fontScale="55000" lnSpcReduction="20000"/>
          </a:bodyPr>
          <a:lstStyle/>
          <a:p>
            <a:pPr>
              <a:lnSpc>
                <a:spcPct val="170000"/>
              </a:lnSpc>
              <a:buNone/>
            </a:pPr>
            <a:r>
              <a:rPr lang="el-GR" dirty="0" smtClean="0"/>
              <a:t>1. </a:t>
            </a:r>
            <a:r>
              <a:rPr lang="el-GR" sz="3600" dirty="0" smtClean="0"/>
              <a:t>Ποιο ήταν τα κύρια στρατιωτικά σώματα για τους Πέρσες;</a:t>
            </a:r>
          </a:p>
          <a:p>
            <a:pPr>
              <a:lnSpc>
                <a:spcPct val="170000"/>
              </a:lnSpc>
              <a:buNone/>
            </a:pPr>
            <a:endParaRPr lang="el-GR" sz="3600" dirty="0" smtClean="0"/>
          </a:p>
          <a:p>
            <a:pPr>
              <a:lnSpc>
                <a:spcPct val="170000"/>
              </a:lnSpc>
              <a:buNone/>
            </a:pPr>
            <a:r>
              <a:rPr lang="el-GR" sz="3600" dirty="0" smtClean="0"/>
              <a:t>2. Ποια γνώμη είχαν οι Πέρσες για τους Έλληνες στρατιώτες και ποια οι Έλληνες για τους Πέρσες πριν από τη μάχη του </a:t>
            </a:r>
            <a:r>
              <a:rPr lang="el-GR" sz="3600" dirty="0" err="1" smtClean="0"/>
              <a:t>Μαραθώνος</a:t>
            </a:r>
            <a:r>
              <a:rPr lang="el-GR" sz="3600" dirty="0" smtClean="0"/>
              <a:t>;</a:t>
            </a:r>
          </a:p>
          <a:p>
            <a:pPr>
              <a:lnSpc>
                <a:spcPct val="170000"/>
              </a:lnSpc>
              <a:buNone/>
            </a:pPr>
            <a:endParaRPr lang="el-GR" sz="3600" dirty="0" smtClean="0"/>
          </a:p>
          <a:p>
            <a:pPr>
              <a:lnSpc>
                <a:spcPct val="170000"/>
              </a:lnSpc>
              <a:buNone/>
            </a:pPr>
            <a:r>
              <a:rPr lang="el-GR" sz="3600" dirty="0" smtClean="0"/>
              <a:t>3. Ποια ήταν η πρωτοφανής κίνηση των Αθηναίων που ξάφνιασε τους Πέρσες;</a:t>
            </a:r>
          </a:p>
          <a:p>
            <a:pPr>
              <a:lnSpc>
                <a:spcPct val="170000"/>
              </a:lnSpc>
              <a:buNone/>
            </a:pPr>
            <a:endParaRPr lang="el-GR" sz="3600" dirty="0" smtClean="0"/>
          </a:p>
          <a:p>
            <a:pPr>
              <a:lnSpc>
                <a:spcPct val="170000"/>
              </a:lnSpc>
              <a:buNone/>
            </a:pPr>
            <a:r>
              <a:rPr lang="el-GR" sz="3600" dirty="0" smtClean="0"/>
              <a:t>4. Με βάση τις ιστορικές σας γνώσεις από πού πήγαζε η ανδρεία των Αθηναίων; </a:t>
            </a:r>
            <a:endParaRPr lang="el-GR" sz="3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Η μάχη του </a:t>
            </a:r>
            <a:r>
              <a:rPr lang="el-GR" dirty="0" err="1" smtClean="0"/>
              <a:t>Μαραθώνος</a:t>
            </a:r>
            <a:r>
              <a:rPr lang="el-GR" dirty="0" smtClean="0"/>
              <a:t> 490 </a:t>
            </a:r>
            <a:r>
              <a:rPr lang="el-GR" dirty="0" err="1" smtClean="0"/>
              <a:t>π.Χ.</a:t>
            </a:r>
            <a:endParaRPr lang="el-GR" dirty="0"/>
          </a:p>
        </p:txBody>
      </p:sp>
      <p:pic>
        <p:nvPicPr>
          <p:cNvPr id="5" name="Picture 2" descr="C:\Users\Dimitris\Downloads\ΜΑΧΗ2.jpg"/>
          <p:cNvPicPr>
            <a:picLocks noGrp="1" noChangeAspect="1" noChangeArrowheads="1"/>
          </p:cNvPicPr>
          <p:nvPr>
            <p:ph idx="1"/>
          </p:nvPr>
        </p:nvPicPr>
        <p:blipFill>
          <a:blip r:embed="rId2" cstate="print"/>
          <a:srcRect/>
          <a:stretch>
            <a:fillRect/>
          </a:stretch>
        </p:blipFill>
        <p:spPr bwMode="auto">
          <a:xfrm>
            <a:off x="1357290" y="1500174"/>
            <a:ext cx="7314792" cy="4685632"/>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διαφορές των δύο στρατών</a:t>
            </a:r>
            <a:endParaRPr lang="el-GR" dirty="0"/>
          </a:p>
        </p:txBody>
      </p:sp>
      <p:pic>
        <p:nvPicPr>
          <p:cNvPr id="4" name="3 - Εικόνα" descr="190819immortal.jpg"/>
          <p:cNvPicPr>
            <a:picLocks noChangeAspect="1"/>
          </p:cNvPicPr>
          <p:nvPr/>
        </p:nvPicPr>
        <p:blipFill>
          <a:blip r:embed="rId2" cstate="print"/>
          <a:stretch>
            <a:fillRect/>
          </a:stretch>
        </p:blipFill>
        <p:spPr>
          <a:xfrm>
            <a:off x="5429256" y="2000240"/>
            <a:ext cx="3328930" cy="4323286"/>
          </a:xfrm>
          <a:prstGeom prst="rect">
            <a:avLst/>
          </a:prstGeom>
        </p:spPr>
      </p:pic>
      <p:pic>
        <p:nvPicPr>
          <p:cNvPr id="5" name="4 - Εικόνα" descr="Chigi.gif"/>
          <p:cNvPicPr>
            <a:picLocks noChangeAspect="1"/>
          </p:cNvPicPr>
          <p:nvPr/>
        </p:nvPicPr>
        <p:blipFill>
          <a:blip r:embed="rId3" cstate="print"/>
          <a:srcRect l="22293" t="7916" r="21975"/>
          <a:stretch>
            <a:fillRect/>
          </a:stretch>
        </p:blipFill>
        <p:spPr>
          <a:xfrm>
            <a:off x="1500166" y="2000240"/>
            <a:ext cx="3293069" cy="4276361"/>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sz="3200" dirty="0" smtClean="0"/>
              <a:t>Γιατί λοιπόν κατασκεύασαν τον τύμβο;</a:t>
            </a:r>
            <a:endParaRPr lang="el-GR" sz="3200" dirty="0"/>
          </a:p>
        </p:txBody>
      </p:sp>
      <p:pic>
        <p:nvPicPr>
          <p:cNvPr id="4" name="3 - Θέση περιεχομένου" descr="teleti-afis-38-marathonios-6.jpg"/>
          <p:cNvPicPr>
            <a:picLocks noGrp="1" noChangeAspect="1"/>
          </p:cNvPicPr>
          <p:nvPr>
            <p:ph idx="1"/>
          </p:nvPr>
        </p:nvPicPr>
        <p:blipFill>
          <a:blip r:embed="rId2"/>
          <a:stretch>
            <a:fillRect/>
          </a:stretch>
        </p:blipFill>
        <p:spPr>
          <a:xfrm>
            <a:off x="1158789" y="1857364"/>
            <a:ext cx="7770929" cy="4071966"/>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57224" y="274638"/>
            <a:ext cx="8076464" cy="1143000"/>
          </a:xfrm>
        </p:spPr>
        <p:txBody>
          <a:bodyPr>
            <a:normAutofit/>
          </a:bodyPr>
          <a:lstStyle/>
          <a:p>
            <a:pPr algn="ctr"/>
            <a:r>
              <a:rPr lang="el-GR" sz="2400" dirty="0" smtClean="0"/>
              <a:t>Γιατί ανατέθηκε το κράνος του Μιλτιάδη στην Ολυμπία;</a:t>
            </a:r>
            <a:endParaRPr lang="el-GR" sz="2400" dirty="0"/>
          </a:p>
        </p:txBody>
      </p:sp>
      <p:pic>
        <p:nvPicPr>
          <p:cNvPr id="4" name="3 - Θέση περιεχομένου" descr="Η-περικεφαλαία-του-Μιλτιάδη-στο-Αρχαιολογικό-Μουσείο-Ολυμπίας-600x450.jpg"/>
          <p:cNvPicPr>
            <a:picLocks noGrp="1" noChangeAspect="1"/>
          </p:cNvPicPr>
          <p:nvPr>
            <p:ph idx="1"/>
          </p:nvPr>
        </p:nvPicPr>
        <p:blipFill>
          <a:blip r:embed="rId2"/>
          <a:stretch>
            <a:fillRect/>
          </a:stretch>
        </p:blipFill>
        <p:spPr>
          <a:xfrm>
            <a:off x="1142976" y="2214554"/>
            <a:ext cx="4762533" cy="3571900"/>
          </a:xfrm>
        </p:spPr>
      </p:pic>
      <p:pic>
        <p:nvPicPr>
          <p:cNvPr id="5" name="4 - Εικόνα" descr="6mage0000884B.jpg"/>
          <p:cNvPicPr>
            <a:picLocks noChangeAspect="1"/>
          </p:cNvPicPr>
          <p:nvPr/>
        </p:nvPicPr>
        <p:blipFill>
          <a:blip r:embed="rId3"/>
          <a:srcRect l="15466" t="4064" r="12555"/>
          <a:stretch>
            <a:fillRect/>
          </a:stretch>
        </p:blipFill>
        <p:spPr>
          <a:xfrm>
            <a:off x="6143636" y="1928802"/>
            <a:ext cx="2809608" cy="4227148"/>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728" y="642918"/>
            <a:ext cx="7498080" cy="1143000"/>
          </a:xfrm>
        </p:spPr>
        <p:txBody>
          <a:bodyPr>
            <a:normAutofit/>
          </a:bodyPr>
          <a:lstStyle/>
          <a:p>
            <a:pPr algn="ctr"/>
            <a:r>
              <a:rPr lang="el-GR" sz="3600" dirty="0" smtClean="0"/>
              <a:t>Ποιος είναι ο εικονιζόμενος; </a:t>
            </a:r>
            <a:endParaRPr lang="el-GR" sz="3600" dirty="0"/>
          </a:p>
        </p:txBody>
      </p:sp>
      <p:pic>
        <p:nvPicPr>
          <p:cNvPr id="4" name="3 - Θέση περιεχομένου" descr="340px-Darius_receiving_advice_on_the_Darius_vase.jpg"/>
          <p:cNvPicPr>
            <a:picLocks noGrp="1" noChangeAspect="1"/>
          </p:cNvPicPr>
          <p:nvPr>
            <p:ph idx="1"/>
          </p:nvPr>
        </p:nvPicPr>
        <p:blipFill>
          <a:blip r:embed="rId2"/>
          <a:stretch>
            <a:fillRect/>
          </a:stretch>
        </p:blipFill>
        <p:spPr>
          <a:xfrm>
            <a:off x="3929058" y="1928802"/>
            <a:ext cx="4953035" cy="3714776"/>
          </a:xfrm>
        </p:spPr>
      </p:pic>
      <p:sp>
        <p:nvSpPr>
          <p:cNvPr id="5" name="4 - TextBox"/>
          <p:cNvSpPr txBox="1"/>
          <p:nvPr/>
        </p:nvSpPr>
        <p:spPr>
          <a:xfrm>
            <a:off x="3786182" y="5786454"/>
            <a:ext cx="5214974" cy="338554"/>
          </a:xfrm>
          <a:prstGeom prst="rect">
            <a:avLst/>
          </a:prstGeom>
          <a:noFill/>
        </p:spPr>
        <p:txBody>
          <a:bodyPr wrap="square" rtlCol="0">
            <a:spAutoFit/>
          </a:bodyPr>
          <a:lstStyle/>
          <a:p>
            <a:r>
              <a:rPr lang="el-GR" sz="1600" dirty="0" smtClean="0"/>
              <a:t>Ερυθρόμορφος κρατήρας από την Απουλία, 340-320 </a:t>
            </a:r>
            <a:r>
              <a:rPr lang="el-GR" sz="1600" dirty="0" err="1" smtClean="0"/>
              <a:t>π.Χ.</a:t>
            </a:r>
            <a:endParaRPr lang="el-GR" sz="1600" dirty="0"/>
          </a:p>
        </p:txBody>
      </p:sp>
      <p:pic>
        <p:nvPicPr>
          <p:cNvPr id="6" name="5 - Εικόνα" descr="PERSIA,_Achaemenid_Empire._temp._Darios_I_to_Xerxes_I._Circa_505-480_BC._AV_Daric_(14mm,_8.32_g).jpg"/>
          <p:cNvPicPr>
            <a:picLocks noChangeAspect="1"/>
          </p:cNvPicPr>
          <p:nvPr/>
        </p:nvPicPr>
        <p:blipFill>
          <a:blip r:embed="rId3" cstate="print"/>
          <a:stretch>
            <a:fillRect/>
          </a:stretch>
        </p:blipFill>
        <p:spPr>
          <a:xfrm>
            <a:off x="1071538" y="2714620"/>
            <a:ext cx="2554960" cy="1357322"/>
          </a:xfrm>
          <a:prstGeom prst="rect">
            <a:avLst/>
          </a:prstGeom>
        </p:spPr>
      </p:pic>
      <p:sp>
        <p:nvSpPr>
          <p:cNvPr id="7" name="6 - TextBox"/>
          <p:cNvSpPr txBox="1"/>
          <p:nvPr/>
        </p:nvSpPr>
        <p:spPr>
          <a:xfrm>
            <a:off x="1142976" y="4357694"/>
            <a:ext cx="2571768" cy="307777"/>
          </a:xfrm>
          <a:prstGeom prst="rect">
            <a:avLst/>
          </a:prstGeom>
          <a:noFill/>
        </p:spPr>
        <p:txBody>
          <a:bodyPr wrap="square" rtlCol="0">
            <a:spAutoFit/>
          </a:bodyPr>
          <a:lstStyle/>
          <a:p>
            <a:pPr algn="ctr"/>
            <a:r>
              <a:rPr lang="el-GR" sz="1400" dirty="0" smtClean="0"/>
              <a:t>Χρυσός </a:t>
            </a:r>
            <a:r>
              <a:rPr lang="el-GR" sz="1400" dirty="0" err="1" smtClean="0"/>
              <a:t>δαρεικός</a:t>
            </a:r>
            <a:r>
              <a:rPr lang="el-GR" sz="1400" dirty="0" smtClean="0"/>
              <a:t>, 5</a:t>
            </a:r>
            <a:r>
              <a:rPr lang="el-GR" sz="1400" baseline="30000" dirty="0" smtClean="0"/>
              <a:t>ος</a:t>
            </a:r>
            <a:r>
              <a:rPr lang="el-GR" sz="1400" dirty="0" smtClean="0"/>
              <a:t> αι. </a:t>
            </a:r>
            <a:r>
              <a:rPr lang="el-GR" sz="1400" dirty="0" err="1" smtClean="0"/>
              <a:t>π.Χ.</a:t>
            </a:r>
            <a:endParaRPr lang="el-GR" sz="1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562074"/>
          </a:xfrm>
        </p:spPr>
        <p:txBody>
          <a:bodyPr>
            <a:noAutofit/>
          </a:bodyPr>
          <a:lstStyle/>
          <a:p>
            <a:pPr algn="ctr"/>
            <a:r>
              <a:rPr lang="el-GR" sz="3200" dirty="0" smtClean="0"/>
              <a:t>Ο Αισχύλος στη μάχη του </a:t>
            </a:r>
            <a:r>
              <a:rPr lang="el-GR" sz="3200" dirty="0" err="1" smtClean="0"/>
              <a:t>Μαραθώνος</a:t>
            </a:r>
            <a:endParaRPr lang="el-GR" sz="3200" dirty="0"/>
          </a:p>
        </p:txBody>
      </p:sp>
      <p:pic>
        <p:nvPicPr>
          <p:cNvPr id="4" name="3 - Θέση περιεχομένου" descr="Κυναίγειρος.jpg"/>
          <p:cNvPicPr>
            <a:picLocks noGrp="1" noChangeAspect="1"/>
          </p:cNvPicPr>
          <p:nvPr>
            <p:ph idx="1"/>
          </p:nvPr>
        </p:nvPicPr>
        <p:blipFill>
          <a:blip r:embed="rId2" cstate="print"/>
          <a:stretch>
            <a:fillRect/>
          </a:stretch>
        </p:blipFill>
        <p:spPr>
          <a:xfrm>
            <a:off x="1763688" y="1032574"/>
            <a:ext cx="6909703" cy="5251374"/>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400" dirty="0" smtClean="0"/>
              <a:t>Η εκστρατεία του Δάτη και του Αρταφέρνη (490 </a:t>
            </a:r>
            <a:r>
              <a:rPr lang="el-GR" sz="2400" dirty="0" err="1" smtClean="0"/>
              <a:t>π.Χ.</a:t>
            </a:r>
            <a:r>
              <a:rPr lang="el-GR" sz="2400" dirty="0" smtClean="0"/>
              <a:t>) και η μάχη του Μαραθώνα</a:t>
            </a:r>
            <a:endParaRPr lang="el-GR" dirty="0"/>
          </a:p>
        </p:txBody>
      </p:sp>
      <p:sp>
        <p:nvSpPr>
          <p:cNvPr id="3" name="2 - Θέση περιεχομένου"/>
          <p:cNvSpPr>
            <a:spLocks noGrp="1"/>
          </p:cNvSpPr>
          <p:nvPr>
            <p:ph idx="1"/>
          </p:nvPr>
        </p:nvSpPr>
        <p:spPr/>
        <p:txBody>
          <a:bodyPr>
            <a:noAutofit/>
          </a:bodyPr>
          <a:lstStyle/>
          <a:p>
            <a:r>
              <a:rPr lang="el-GR" sz="1800" dirty="0" smtClean="0"/>
              <a:t>Ο </a:t>
            </a:r>
            <a:r>
              <a:rPr lang="el-GR" sz="1800" dirty="0" smtClean="0"/>
              <a:t>Πέρσης βασιλιάς </a:t>
            </a:r>
            <a:r>
              <a:rPr lang="el-GR" sz="1800" b="1" dirty="0" smtClean="0"/>
              <a:t>Δαρείος</a:t>
            </a:r>
            <a:r>
              <a:rPr lang="el-GR" sz="1800" dirty="0" smtClean="0"/>
              <a:t> </a:t>
            </a:r>
            <a:r>
              <a:rPr lang="el-GR" sz="1800" dirty="0" smtClean="0"/>
              <a:t>θέλει να εκδικηθεί Αθηναίους και </a:t>
            </a:r>
            <a:r>
              <a:rPr lang="el-GR" sz="1800" dirty="0" err="1" smtClean="0"/>
              <a:t>Ερετριείς</a:t>
            </a:r>
            <a:r>
              <a:rPr lang="el-GR" sz="1800" dirty="0" smtClean="0"/>
              <a:t>. Οργανώνει το </a:t>
            </a:r>
            <a:r>
              <a:rPr lang="el-GR" sz="1800" dirty="0" smtClean="0"/>
              <a:t>490 </a:t>
            </a:r>
            <a:r>
              <a:rPr lang="el-GR" sz="1800" dirty="0" err="1" smtClean="0"/>
              <a:t>π.Χ.</a:t>
            </a:r>
            <a:r>
              <a:rPr lang="el-GR" sz="1800" dirty="0" smtClean="0"/>
              <a:t> </a:t>
            </a:r>
            <a:r>
              <a:rPr lang="el-GR" sz="1800" dirty="0" smtClean="0"/>
              <a:t>νέα </a:t>
            </a:r>
            <a:r>
              <a:rPr lang="el-GR" sz="1800" dirty="0" smtClean="0"/>
              <a:t>εκστρατεία με στρατηγούς τον </a:t>
            </a:r>
            <a:r>
              <a:rPr lang="el-GR" sz="1800" b="1" dirty="0" smtClean="0"/>
              <a:t>Δάτη</a:t>
            </a:r>
            <a:r>
              <a:rPr lang="el-GR" sz="1800" dirty="0" smtClean="0"/>
              <a:t> και τον </a:t>
            </a:r>
            <a:r>
              <a:rPr lang="el-GR" sz="1800" b="1" dirty="0" smtClean="0"/>
              <a:t>Αρταφέρνη</a:t>
            </a:r>
            <a:r>
              <a:rPr lang="el-GR" sz="1800" dirty="0" smtClean="0"/>
              <a:t>. </a:t>
            </a:r>
          </a:p>
          <a:p>
            <a:r>
              <a:rPr lang="el-GR" sz="1800" dirty="0" smtClean="0"/>
              <a:t>Ο </a:t>
            </a:r>
            <a:r>
              <a:rPr lang="el-GR" sz="1800" dirty="0" smtClean="0"/>
              <a:t>περσικός στρατός </a:t>
            </a:r>
            <a:r>
              <a:rPr lang="el-GR" sz="1800" dirty="0" smtClean="0"/>
              <a:t>στην </a:t>
            </a:r>
            <a:r>
              <a:rPr lang="el-GR" sz="1800" dirty="0" smtClean="0"/>
              <a:t>Ερέτρια </a:t>
            </a:r>
            <a:endParaRPr lang="el-GR" sz="1800" dirty="0" smtClean="0"/>
          </a:p>
          <a:p>
            <a:pPr lvl="1"/>
            <a:r>
              <a:rPr lang="el-GR" sz="1600" dirty="0" smtClean="0"/>
              <a:t>Την καταστρέφει</a:t>
            </a:r>
          </a:p>
          <a:p>
            <a:pPr lvl="1"/>
            <a:r>
              <a:rPr lang="el-GR" sz="1600" dirty="0" smtClean="0"/>
              <a:t>Στρατοπεδεύει στην </a:t>
            </a:r>
            <a:r>
              <a:rPr lang="el-GR" sz="1600" dirty="0" smtClean="0"/>
              <a:t>περιοχή του </a:t>
            </a:r>
            <a:r>
              <a:rPr lang="el-GR" sz="1600" dirty="0" smtClean="0"/>
              <a:t>Μαραθώνα με συμβουλή του Ιππία</a:t>
            </a:r>
            <a:r>
              <a:rPr lang="el-GR" sz="1800" dirty="0" smtClean="0"/>
              <a:t>. </a:t>
            </a:r>
          </a:p>
          <a:p>
            <a:r>
              <a:rPr lang="el-GR" sz="1800" dirty="0" smtClean="0"/>
              <a:t>Οι Αθηναίοι, </a:t>
            </a:r>
            <a:r>
              <a:rPr lang="el-GR" sz="1800" dirty="0" smtClean="0"/>
              <a:t>με στρατηγό τον Αθηναίο Μιλτιάδη, αποφάσισαν να αντιμετωπίσουν τους Πέρσες εκεί. </a:t>
            </a:r>
            <a:endParaRPr lang="el-GR" sz="1800" dirty="0" smtClean="0"/>
          </a:p>
          <a:p>
            <a:pPr lvl="1"/>
            <a:r>
              <a:rPr lang="el-GR" sz="1600" dirty="0" smtClean="0"/>
              <a:t>10.000 </a:t>
            </a:r>
            <a:r>
              <a:rPr lang="el-GR" sz="1600" dirty="0" smtClean="0"/>
              <a:t>Αθηναίοι και 1.000 </a:t>
            </a:r>
            <a:r>
              <a:rPr lang="el-GR" sz="1600" dirty="0" err="1" smtClean="0"/>
              <a:t>Πλαταιείς</a:t>
            </a:r>
            <a:r>
              <a:rPr lang="el-GR" sz="1600" dirty="0" smtClean="0"/>
              <a:t>. </a:t>
            </a:r>
          </a:p>
          <a:p>
            <a:pPr lvl="1"/>
            <a:r>
              <a:rPr lang="el-GR" sz="1400" dirty="0" smtClean="0"/>
              <a:t>πανέξυπνη στρατηγική: ενισχύει τα </a:t>
            </a:r>
            <a:r>
              <a:rPr lang="el-GR" sz="1400" dirty="0" smtClean="0"/>
              <a:t>άκρα του ελληνικού στρατού </a:t>
            </a:r>
            <a:endParaRPr lang="el-GR" sz="1400" dirty="0" smtClean="0"/>
          </a:p>
          <a:p>
            <a:pPr lvl="1"/>
            <a:r>
              <a:rPr lang="el-GR" sz="1400" dirty="0" smtClean="0"/>
              <a:t>και παρασύρει τους </a:t>
            </a:r>
            <a:r>
              <a:rPr lang="el-GR" sz="1400" dirty="0" smtClean="0"/>
              <a:t>Πέρσες στο κέντρο του ελληνικού στρατού και μετά τους </a:t>
            </a:r>
            <a:r>
              <a:rPr lang="el-GR" sz="1400" dirty="0" smtClean="0"/>
              <a:t>περικυκλώνει. </a:t>
            </a:r>
            <a:endParaRPr lang="el-GR" sz="1400" dirty="0" smtClean="0"/>
          </a:p>
          <a:p>
            <a:r>
              <a:rPr lang="el-GR" sz="1800" dirty="0" smtClean="0"/>
              <a:t>Όσοι </a:t>
            </a:r>
            <a:r>
              <a:rPr lang="el-GR" sz="1800" dirty="0" smtClean="0"/>
              <a:t>Πέρσες δεν σκοτώθηκαν, υποχώρησαν πανικόβλητοι </a:t>
            </a:r>
            <a:endParaRPr lang="el-GR" sz="1800" dirty="0" smtClean="0"/>
          </a:p>
          <a:p>
            <a:pPr lvl="1"/>
            <a:r>
              <a:rPr lang="el-GR" sz="1400" dirty="0" smtClean="0"/>
              <a:t>δεν </a:t>
            </a:r>
            <a:r>
              <a:rPr lang="el-GR" sz="1400" dirty="0" smtClean="0"/>
              <a:t>ήταν μια ανίκητη δύναμη, όπως πίστευαν οι Έλληνες μέχρι τότε. </a:t>
            </a:r>
          </a:p>
          <a:p>
            <a:r>
              <a:rPr lang="el-GR" sz="1800" dirty="0" smtClean="0"/>
              <a:t>Επίσης</a:t>
            </a:r>
            <a:r>
              <a:rPr lang="el-GR" sz="1800" dirty="0" smtClean="0"/>
              <a:t>, αποδείχθηκε ότι το στρατηγικό σχέδιο και η ευφυΐα παίζουν σημαντικότερο ρόλο από το πλήθος ενός στρατεύματος. </a:t>
            </a:r>
            <a:endParaRPr lang="el-GR"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03648" y="188640"/>
            <a:ext cx="7498080" cy="778098"/>
          </a:xfrm>
        </p:spPr>
        <p:txBody>
          <a:bodyPr/>
          <a:lstStyle/>
          <a:p>
            <a:pPr algn="ctr"/>
            <a:r>
              <a:rPr lang="el-GR" dirty="0" smtClean="0"/>
              <a:t>Κύρος </a:t>
            </a:r>
            <a:r>
              <a:rPr lang="el-GR" dirty="0" smtClean="0"/>
              <a:t>Β΄</a:t>
            </a:r>
            <a:endParaRPr lang="el-GR" dirty="0"/>
          </a:p>
        </p:txBody>
      </p:sp>
      <p:pic>
        <p:nvPicPr>
          <p:cNvPr id="4" name="3 - Θέση περιεχομένου" descr="cyrus-the-great_el.jpg"/>
          <p:cNvPicPr>
            <a:picLocks noGrp="1" noChangeAspect="1"/>
          </p:cNvPicPr>
          <p:nvPr>
            <p:ph idx="1"/>
          </p:nvPr>
        </p:nvPicPr>
        <p:blipFill>
          <a:blip r:embed="rId3" cstate="print"/>
          <a:stretch>
            <a:fillRect/>
          </a:stretch>
        </p:blipFill>
        <p:spPr>
          <a:xfrm>
            <a:off x="1907704" y="1052736"/>
            <a:ext cx="6474981" cy="4800600"/>
          </a:xfrm>
        </p:spPr>
      </p:pic>
      <p:sp>
        <p:nvSpPr>
          <p:cNvPr id="5" name="4 - TextBox"/>
          <p:cNvSpPr txBox="1"/>
          <p:nvPr/>
        </p:nvSpPr>
        <p:spPr>
          <a:xfrm>
            <a:off x="1691680" y="6021288"/>
            <a:ext cx="7056784" cy="707886"/>
          </a:xfrm>
          <a:prstGeom prst="rect">
            <a:avLst/>
          </a:prstGeom>
          <a:noFill/>
        </p:spPr>
        <p:txBody>
          <a:bodyPr wrap="square" rtlCol="0">
            <a:spAutoFit/>
          </a:bodyPr>
          <a:lstStyle/>
          <a:p>
            <a:pPr algn="ctr"/>
            <a:r>
              <a:rPr lang="el-GR" sz="2000" dirty="0" smtClean="0"/>
              <a:t>Πότε έζησε ο βασιλιάς Κύρος Β΄ ο Μέγας των Περσών; </a:t>
            </a:r>
          </a:p>
          <a:p>
            <a:pPr algn="ctr"/>
            <a:r>
              <a:rPr lang="el-GR" sz="2000" dirty="0" smtClean="0"/>
              <a:t>Ποιο ήταν το κύριο επίτευγμά του;</a:t>
            </a:r>
            <a:endParaRPr lang="el-GR" sz="2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Δραστηριότητες</a:t>
            </a:r>
            <a:endParaRPr lang="el-GR" dirty="0"/>
          </a:p>
        </p:txBody>
      </p:sp>
      <p:sp>
        <p:nvSpPr>
          <p:cNvPr id="3" name="2 - Θέση περιεχομένου"/>
          <p:cNvSpPr>
            <a:spLocks noGrp="1"/>
          </p:cNvSpPr>
          <p:nvPr>
            <p:ph sz="quarter" idx="1"/>
          </p:nvPr>
        </p:nvSpPr>
        <p:spPr>
          <a:xfrm>
            <a:off x="1571604" y="1447800"/>
            <a:ext cx="6929486" cy="4800600"/>
          </a:xfrm>
        </p:spPr>
        <p:txBody>
          <a:bodyPr>
            <a:normAutofit fontScale="85000" lnSpcReduction="10000"/>
          </a:bodyPr>
          <a:lstStyle/>
          <a:p>
            <a:pPr>
              <a:lnSpc>
                <a:spcPct val="150000"/>
              </a:lnSpc>
              <a:buNone/>
            </a:pPr>
            <a:r>
              <a:rPr lang="el-GR" dirty="0" smtClean="0"/>
              <a:t>1. Αφού </a:t>
            </a:r>
            <a:r>
              <a:rPr lang="el-GR" dirty="0" smtClean="0"/>
              <a:t>διαβάσεις την αναλυτική περιγραφή της μάχης από τον Ηρόδοτο, επίλεξε έναν από τους παρακάτω ρόλους και αφηγήσου τη μάχη του Μαραθώνα, όπως την έζησες: </a:t>
            </a:r>
          </a:p>
          <a:p>
            <a:pPr lvl="1">
              <a:lnSpc>
                <a:spcPct val="150000"/>
              </a:lnSpc>
            </a:pPr>
            <a:r>
              <a:rPr lang="el-GR" dirty="0" smtClean="0"/>
              <a:t>Αθηναίος οπλίτης</a:t>
            </a:r>
          </a:p>
          <a:p>
            <a:pPr lvl="1">
              <a:lnSpc>
                <a:spcPct val="150000"/>
              </a:lnSpc>
            </a:pPr>
            <a:r>
              <a:rPr lang="el-GR" dirty="0" smtClean="0"/>
              <a:t>Πέρσης τοξότης</a:t>
            </a:r>
          </a:p>
          <a:p>
            <a:pPr lvl="1">
              <a:lnSpc>
                <a:spcPct val="150000"/>
              </a:lnSpc>
            </a:pPr>
            <a:r>
              <a:rPr lang="el-GR" dirty="0" smtClean="0"/>
              <a:t>Πέρσης  χρονικογράφος</a:t>
            </a:r>
          </a:p>
          <a:p>
            <a:pPr lvl="1">
              <a:lnSpc>
                <a:spcPct val="150000"/>
              </a:lnSpc>
            </a:pPr>
            <a:r>
              <a:rPr lang="el-GR" dirty="0" smtClean="0"/>
              <a:t>Μιλήσιος αγγελιαφόρος</a:t>
            </a:r>
          </a:p>
          <a:p>
            <a:pPr lvl="1">
              <a:lnSpc>
                <a:spcPct val="150000"/>
              </a:lnSpc>
            </a:pPr>
            <a:endParaRPr lang="el-GR"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Δραστηριότητες</a:t>
            </a:r>
            <a:endParaRPr lang="el-GR" dirty="0"/>
          </a:p>
        </p:txBody>
      </p:sp>
      <p:sp>
        <p:nvSpPr>
          <p:cNvPr id="3" name="2 - Θέση περιεχομένου"/>
          <p:cNvSpPr>
            <a:spLocks noGrp="1"/>
          </p:cNvSpPr>
          <p:nvPr>
            <p:ph sz="quarter" idx="1"/>
          </p:nvPr>
        </p:nvSpPr>
        <p:spPr>
          <a:xfrm>
            <a:off x="1571604" y="1447800"/>
            <a:ext cx="6929486" cy="4800600"/>
          </a:xfrm>
        </p:spPr>
        <p:txBody>
          <a:bodyPr>
            <a:normAutofit fontScale="92500" lnSpcReduction="10000"/>
          </a:bodyPr>
          <a:lstStyle/>
          <a:p>
            <a:pPr>
              <a:lnSpc>
                <a:spcPct val="150000"/>
              </a:lnSpc>
              <a:buNone/>
            </a:pPr>
            <a:r>
              <a:rPr lang="el-GR" dirty="0" smtClean="0"/>
              <a:t>2</a:t>
            </a:r>
            <a:r>
              <a:rPr lang="el-GR" dirty="0" smtClean="0"/>
              <a:t>. </a:t>
            </a:r>
            <a:r>
              <a:rPr lang="el-GR" dirty="0" smtClean="0"/>
              <a:t>Ως καλλιτέχνης, α</a:t>
            </a:r>
            <a:r>
              <a:rPr lang="el-GR" dirty="0" smtClean="0"/>
              <a:t>φού παρατήρησες τα έργα τέχνης που σχετίζονται με τη μάχη του Μαραθώνα, έχεις έμπνευση και θέλεις να αναπαραστήσεις ένα περιστατικό της μάχης. Διάλεξε μόνος/-η σου το υλικό (χαρτί, πηλός, άλλο) και φέρε το στην τάξη.</a:t>
            </a:r>
            <a:endParaRPr lang="el-GR"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Δραστηριότητες</a:t>
            </a:r>
            <a:endParaRPr lang="el-GR" dirty="0"/>
          </a:p>
        </p:txBody>
      </p:sp>
      <p:sp>
        <p:nvSpPr>
          <p:cNvPr id="3" name="2 - Θέση περιεχομένου"/>
          <p:cNvSpPr>
            <a:spLocks noGrp="1"/>
          </p:cNvSpPr>
          <p:nvPr>
            <p:ph sz="quarter" idx="1"/>
          </p:nvPr>
        </p:nvSpPr>
        <p:spPr>
          <a:xfrm>
            <a:off x="1571604" y="1447800"/>
            <a:ext cx="6929486" cy="4800600"/>
          </a:xfrm>
        </p:spPr>
        <p:txBody>
          <a:bodyPr>
            <a:normAutofit/>
          </a:bodyPr>
          <a:lstStyle/>
          <a:p>
            <a:pPr>
              <a:lnSpc>
                <a:spcPct val="150000"/>
              </a:lnSpc>
              <a:buNone/>
            </a:pPr>
            <a:r>
              <a:rPr lang="el-GR" dirty="0" smtClean="0"/>
              <a:t>3</a:t>
            </a:r>
            <a:r>
              <a:rPr lang="el-GR" dirty="0" smtClean="0"/>
              <a:t>. Παρακολούθησε την ταινία του </a:t>
            </a:r>
            <a:r>
              <a:rPr lang="en-US" dirty="0" smtClean="0"/>
              <a:t>History Channel </a:t>
            </a:r>
            <a:r>
              <a:rPr lang="el-GR" dirty="0" smtClean="0"/>
              <a:t>για τη μάχη του Μαραθώνα και απάντησε στις </a:t>
            </a:r>
            <a:r>
              <a:rPr lang="el-GR" dirty="0" err="1" smtClean="0"/>
              <a:t>διαδραστικές</a:t>
            </a:r>
            <a:r>
              <a:rPr lang="el-GR" dirty="0" smtClean="0"/>
              <a:t> ερωτήσεις.</a:t>
            </a:r>
          </a:p>
          <a:p>
            <a:pPr>
              <a:lnSpc>
                <a:spcPct val="150000"/>
              </a:lnSpc>
              <a:buNone/>
            </a:pPr>
            <a:r>
              <a:rPr lang="en-US" dirty="0" smtClean="0"/>
              <a:t>https://youtu.be/2L9jdF7gAVE</a:t>
            </a:r>
            <a:endParaRPr lang="el-GR"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Δραστηριότητες</a:t>
            </a:r>
            <a:endParaRPr lang="el-GR" dirty="0"/>
          </a:p>
        </p:txBody>
      </p:sp>
      <p:sp>
        <p:nvSpPr>
          <p:cNvPr id="3" name="2 - Θέση περιεχομένου"/>
          <p:cNvSpPr>
            <a:spLocks noGrp="1"/>
          </p:cNvSpPr>
          <p:nvPr>
            <p:ph sz="quarter" idx="1"/>
          </p:nvPr>
        </p:nvSpPr>
        <p:spPr>
          <a:xfrm>
            <a:off x="1571604" y="1447800"/>
            <a:ext cx="6929486" cy="4800600"/>
          </a:xfrm>
        </p:spPr>
        <p:txBody>
          <a:bodyPr>
            <a:normAutofit/>
          </a:bodyPr>
          <a:lstStyle/>
          <a:p>
            <a:pPr>
              <a:lnSpc>
                <a:spcPct val="150000"/>
              </a:lnSpc>
              <a:buNone/>
            </a:pPr>
            <a:r>
              <a:rPr lang="el-GR" dirty="0" smtClean="0"/>
              <a:t>4</a:t>
            </a:r>
            <a:r>
              <a:rPr lang="el-GR" dirty="0" smtClean="0"/>
              <a:t>. </a:t>
            </a:r>
            <a:r>
              <a:rPr lang="el-GR" sz="2800" dirty="0" smtClean="0"/>
              <a:t>Να φτιάξετε τον Χρονολογικό πίνακα και το διάγραμμα της Ενότητας.</a:t>
            </a:r>
            <a:endParaRPr lang="el-GR"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Ερώτηση</a:t>
            </a:r>
            <a:endParaRPr lang="el-GR" dirty="0"/>
          </a:p>
        </p:txBody>
      </p:sp>
      <p:sp>
        <p:nvSpPr>
          <p:cNvPr id="3" name="2 - Θέση περιεχομένου"/>
          <p:cNvSpPr>
            <a:spLocks noGrp="1"/>
          </p:cNvSpPr>
          <p:nvPr>
            <p:ph idx="1"/>
          </p:nvPr>
        </p:nvSpPr>
        <p:spPr>
          <a:xfrm>
            <a:off x="1357290" y="1357298"/>
            <a:ext cx="7498080" cy="4800600"/>
          </a:xfrm>
        </p:spPr>
        <p:txBody>
          <a:bodyPr>
            <a:normAutofit/>
          </a:bodyPr>
          <a:lstStyle/>
          <a:p>
            <a:pPr marL="11113" indent="-11113" algn="just">
              <a:lnSpc>
                <a:spcPct val="150000"/>
              </a:lnSpc>
              <a:buNone/>
            </a:pPr>
            <a:r>
              <a:rPr lang="el-GR" sz="2800" dirty="0" smtClean="0"/>
              <a:t>Στις 08/12/2010 η Βουλή των </a:t>
            </a:r>
            <a:r>
              <a:rPr lang="el-GR" sz="2800" dirty="0" smtClean="0"/>
              <a:t>Αντιπροσώπων των </a:t>
            </a:r>
            <a:r>
              <a:rPr lang="el-GR" sz="2800" dirty="0" smtClean="0"/>
              <a:t>ΗΠΑ με ψήφισμά της αναγνώρισε τη </a:t>
            </a:r>
            <a:r>
              <a:rPr lang="el-GR" sz="2800" dirty="0" smtClean="0"/>
              <a:t>μάχη του </a:t>
            </a:r>
            <a:r>
              <a:rPr lang="el-GR" sz="2800" dirty="0" smtClean="0"/>
              <a:t>Μαραθώνα ως μία από τις </a:t>
            </a:r>
            <a:r>
              <a:rPr lang="el-GR" sz="2800" dirty="0" smtClean="0"/>
              <a:t>σημαντικότερες μάχες </a:t>
            </a:r>
            <a:r>
              <a:rPr lang="el-GR" sz="2800" dirty="0" smtClean="0"/>
              <a:t>στην ιστορία της ανθρωπότητας”</a:t>
            </a:r>
            <a:r>
              <a:rPr lang="el-GR" sz="2800" i="1" dirty="0" smtClean="0"/>
              <a:t>. </a:t>
            </a:r>
            <a:r>
              <a:rPr lang="el-GR" sz="2800" i="1" dirty="0" smtClean="0"/>
              <a:t>Γιατί πιστεύεις </a:t>
            </a:r>
            <a:r>
              <a:rPr lang="el-GR" sz="2800" i="1" dirty="0" smtClean="0"/>
              <a:t>ότι ψηφίστηκε αυτό;</a:t>
            </a:r>
            <a:endParaRPr lang="el-G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b63e69f32adb0107d2412a1522d35d4e.jpg"/>
          <p:cNvPicPr>
            <a:picLocks noGrp="1" noChangeAspect="1"/>
          </p:cNvPicPr>
          <p:nvPr>
            <p:ph idx="1"/>
          </p:nvPr>
        </p:nvPicPr>
        <p:blipFill>
          <a:blip r:embed="rId2" cstate="print"/>
          <a:stretch>
            <a:fillRect/>
          </a:stretch>
        </p:blipFill>
        <p:spPr>
          <a:xfrm>
            <a:off x="0" y="0"/>
            <a:ext cx="9144000" cy="685988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1600" y="274638"/>
            <a:ext cx="7962088" cy="850106"/>
          </a:xfrm>
        </p:spPr>
        <p:txBody>
          <a:bodyPr>
            <a:normAutofit fontScale="90000"/>
          </a:bodyPr>
          <a:lstStyle/>
          <a:p>
            <a:r>
              <a:rPr lang="el-GR" dirty="0" smtClean="0"/>
              <a:t>Οι σατραπείες του Περσικού κράτους</a:t>
            </a:r>
            <a:endParaRPr lang="el-GR" dirty="0"/>
          </a:p>
        </p:txBody>
      </p:sp>
      <p:pic>
        <p:nvPicPr>
          <p:cNvPr id="4" name="3 - Θέση περιεχομένου" descr="The-Achaemenid-Empires-40-or-so-Satrapies-at-the-height-point-of-the-empire-Their.png"/>
          <p:cNvPicPr>
            <a:picLocks noGrp="1" noChangeAspect="1"/>
          </p:cNvPicPr>
          <p:nvPr>
            <p:ph idx="1"/>
          </p:nvPr>
        </p:nvPicPr>
        <p:blipFill>
          <a:blip r:embed="rId2" cstate="print"/>
          <a:stretch>
            <a:fillRect/>
          </a:stretch>
        </p:blipFill>
        <p:spPr>
          <a:xfrm>
            <a:off x="1043608" y="980728"/>
            <a:ext cx="8100392" cy="4879295"/>
          </a:xfrm>
        </p:spPr>
      </p:pic>
      <p:sp>
        <p:nvSpPr>
          <p:cNvPr id="5" name="4 - TextBox"/>
          <p:cNvSpPr txBox="1"/>
          <p:nvPr/>
        </p:nvSpPr>
        <p:spPr>
          <a:xfrm>
            <a:off x="1187624" y="5949280"/>
            <a:ext cx="7560840" cy="707886"/>
          </a:xfrm>
          <a:prstGeom prst="rect">
            <a:avLst/>
          </a:prstGeom>
          <a:noFill/>
        </p:spPr>
        <p:txBody>
          <a:bodyPr wrap="square" rtlCol="0">
            <a:spAutoFit/>
          </a:bodyPr>
          <a:lstStyle/>
          <a:p>
            <a:pPr algn="ctr"/>
            <a:r>
              <a:rPr lang="el-GR" sz="2000" dirty="0" smtClean="0"/>
              <a:t>Για ποιον λόγο κατά τη γνώμη σας ήταν διαιρεμένο το Περσικό κράτος σε τόσο πολλές σατραπείες;</a:t>
            </a:r>
            <a:endParaRPr lang="el-G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634082"/>
          </a:xfrm>
        </p:spPr>
        <p:txBody>
          <a:bodyPr>
            <a:normAutofit fontScale="90000"/>
          </a:bodyPr>
          <a:lstStyle/>
          <a:p>
            <a:pPr algn="ctr"/>
            <a:r>
              <a:rPr lang="el-GR" dirty="0" smtClean="0"/>
              <a:t>Θρησκεία</a:t>
            </a:r>
            <a:endParaRPr lang="el-GR" dirty="0"/>
          </a:p>
        </p:txBody>
      </p:sp>
      <p:pic>
        <p:nvPicPr>
          <p:cNvPr id="5" name="4 - Εικόνα" descr="αρχείο λήψης.jpg"/>
          <p:cNvPicPr>
            <a:picLocks noChangeAspect="1"/>
          </p:cNvPicPr>
          <p:nvPr/>
        </p:nvPicPr>
        <p:blipFill>
          <a:blip r:embed="rId2" cstate="print"/>
          <a:srcRect t="25679"/>
          <a:stretch>
            <a:fillRect/>
          </a:stretch>
        </p:blipFill>
        <p:spPr>
          <a:xfrm>
            <a:off x="1691680" y="332656"/>
            <a:ext cx="1470295" cy="1458863"/>
          </a:xfrm>
          <a:prstGeom prst="rect">
            <a:avLst/>
          </a:prstGeom>
        </p:spPr>
      </p:pic>
      <p:pic>
        <p:nvPicPr>
          <p:cNvPr id="6" name="5 - Εικόνα" descr="DSC_0547.jpg"/>
          <p:cNvPicPr>
            <a:picLocks noChangeAspect="1"/>
          </p:cNvPicPr>
          <p:nvPr/>
        </p:nvPicPr>
        <p:blipFill>
          <a:blip r:embed="rId3" cstate="print"/>
          <a:stretch>
            <a:fillRect/>
          </a:stretch>
        </p:blipFill>
        <p:spPr>
          <a:xfrm>
            <a:off x="1763688" y="2204864"/>
            <a:ext cx="6529159" cy="43239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000" dirty="0" smtClean="0"/>
              <a:t>Ο στρατός των Περσών</a:t>
            </a:r>
            <a:endParaRPr lang="el-GR" sz="4000" dirty="0"/>
          </a:p>
        </p:txBody>
      </p:sp>
      <p:pic>
        <p:nvPicPr>
          <p:cNvPr id="4" name="3 - Θέση περιεχομένου" descr="Αχαιμενίδης ιππέας.jpg"/>
          <p:cNvPicPr>
            <a:picLocks noGrp="1" noChangeAspect="1"/>
          </p:cNvPicPr>
          <p:nvPr>
            <p:ph idx="1"/>
          </p:nvPr>
        </p:nvPicPr>
        <p:blipFill>
          <a:blip r:embed="rId2" cstate="print"/>
          <a:stretch>
            <a:fillRect/>
          </a:stretch>
        </p:blipFill>
        <p:spPr>
          <a:xfrm>
            <a:off x="1619673" y="1382263"/>
            <a:ext cx="6696744" cy="5304621"/>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357</TotalTime>
  <Words>1325</Words>
  <Application>Microsoft Office PowerPoint</Application>
  <PresentationFormat>Προβολή στην οθόνη (4:3)</PresentationFormat>
  <Paragraphs>174</Paragraphs>
  <Slides>54</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54</vt:i4>
      </vt:variant>
    </vt:vector>
  </HeadingPairs>
  <TitlesOfParts>
    <vt:vector size="55" baseType="lpstr">
      <vt:lpstr>Ηλιοστάσιο</vt:lpstr>
      <vt:lpstr>Πέρσες και Έλληνες: δύο κόσμοι συγκρούονται</vt:lpstr>
      <vt:lpstr>Ποιες είναι οι γραπτές πηγές για τους Πέρσες;</vt:lpstr>
      <vt:lpstr>Πηγές για την περσική ιστορία</vt:lpstr>
      <vt:lpstr>Τα πολιτεύματα, σύμφωνα με τους Πέρσες</vt:lpstr>
      <vt:lpstr>Κύρος Β΄</vt:lpstr>
      <vt:lpstr>Διαφάνεια 6</vt:lpstr>
      <vt:lpstr>Οι σατραπείες του Περσικού κράτους</vt:lpstr>
      <vt:lpstr>Θρησκεία</vt:lpstr>
      <vt:lpstr>Ο στρατός των Περσών</vt:lpstr>
      <vt:lpstr>Ο στρατός των Περσών</vt:lpstr>
      <vt:lpstr>Ερώτηση</vt:lpstr>
      <vt:lpstr>Λυδικό κράτος</vt:lpstr>
      <vt:lpstr>Κροίσος ο βασιλιάς της Λυδίας</vt:lpstr>
      <vt:lpstr>Οι κατακτήσεις των Περσών έως το 513 π.Χ.</vt:lpstr>
      <vt:lpstr>Οι διάδοχοι του Κύρου: Καμβύσης (529-522 π.Χ.) και Δαρείος Α΄ (522-486 π.Χ.)</vt:lpstr>
      <vt:lpstr>Η αυτοκρατορία επί Δαρείου Α΄</vt:lpstr>
      <vt:lpstr>Ερώτηση</vt:lpstr>
      <vt:lpstr>Μίλητος</vt:lpstr>
      <vt:lpstr>Μίλητος</vt:lpstr>
      <vt:lpstr>Μίλητος: μία αρχαία υπερδύναμη</vt:lpstr>
      <vt:lpstr>Οι αποικίες της Μιλήτου</vt:lpstr>
      <vt:lpstr>Ερώτηση</vt:lpstr>
      <vt:lpstr>Ερώτηση</vt:lpstr>
      <vt:lpstr>Ιωνική Επανάσταση</vt:lpstr>
      <vt:lpstr>Ο φόρος του Δαρείου</vt:lpstr>
      <vt:lpstr>Ερώτηση</vt:lpstr>
      <vt:lpstr>Μίλητος και Λάδη</vt:lpstr>
      <vt:lpstr>Διαφάνεια 28</vt:lpstr>
      <vt:lpstr>Ερώτηση</vt:lpstr>
      <vt:lpstr>Ερώτηση</vt:lpstr>
      <vt:lpstr>Τι σημαίνει Μαραθώνιος;</vt:lpstr>
      <vt:lpstr>Έχετε βρεθεί στο μνημείο αυτό;</vt:lpstr>
      <vt:lpstr>Α΄ Περσική εκστρατεία</vt:lpstr>
      <vt:lpstr>Οι άνεμοι στο Αιγαίο κατά την αρχή της άνοιξης</vt:lpstr>
      <vt:lpstr>Χερσόνησος του Άθω</vt:lpstr>
      <vt:lpstr>Η εκστρατεία του Μαρδόνιου (492 π.Χ.)  </vt:lpstr>
      <vt:lpstr>Β΄ Περσική εκστρατεία</vt:lpstr>
      <vt:lpstr>Η Ερέτρια και η Αθήνα</vt:lpstr>
      <vt:lpstr>Η μάχη του Μαραθώνος 490 π.Χ.</vt:lpstr>
      <vt:lpstr>Μάχη Μαραθώνος – το τοπίο και το τρόπαιο</vt:lpstr>
      <vt:lpstr>Η στάση των Περσών στη μάχη του Μαραθώνος</vt:lpstr>
      <vt:lpstr>Ερωτήσεις:</vt:lpstr>
      <vt:lpstr>Η μάχη του Μαραθώνος 490 π.Χ.</vt:lpstr>
      <vt:lpstr>Οι διαφορές των δύο στρατών</vt:lpstr>
      <vt:lpstr>Γιατί λοιπόν κατασκεύασαν τον τύμβο;</vt:lpstr>
      <vt:lpstr>Γιατί ανατέθηκε το κράνος του Μιλτιάδη στην Ολυμπία;</vt:lpstr>
      <vt:lpstr>Ποιος είναι ο εικονιζόμενος; </vt:lpstr>
      <vt:lpstr>Ο Αισχύλος στη μάχη του Μαραθώνος</vt:lpstr>
      <vt:lpstr>Η εκστρατεία του Δάτη και του Αρταφέρνη (490 π.Χ.) και η μάχη του Μαραθώνα</vt:lpstr>
      <vt:lpstr>Δραστηριότητες</vt:lpstr>
      <vt:lpstr>Δραστηριότητες</vt:lpstr>
      <vt:lpstr>Δραστηριότητες</vt:lpstr>
      <vt:lpstr>Δραστηριότητες</vt:lpstr>
      <vt:lpstr>Ερώτηση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Πέρσες και Έλληνες: δύο κόσμοι συγκρούονται</dc:title>
  <dc:creator>usr</dc:creator>
  <cp:lastModifiedBy>USER1</cp:lastModifiedBy>
  <cp:revision>55</cp:revision>
  <dcterms:created xsi:type="dcterms:W3CDTF">2020-05-11T05:14:10Z</dcterms:created>
  <dcterms:modified xsi:type="dcterms:W3CDTF">2023-02-19T20:54:02Z</dcterms:modified>
</cp:coreProperties>
</file>