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25EEA6-F72D-4491-82E4-0E293F0EDD6E}" type="datetimeFigureOut">
              <a:rPr lang="el-GR" smtClean="0"/>
              <a:t>7/3/2024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30AC60-A8E9-4775-B4B6-1A8DD3B1DA3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2 - Υπότιτλος"/>
          <p:cNvSpPr txBox="1">
            <a:spLocks/>
          </p:cNvSpPr>
          <p:nvPr/>
        </p:nvSpPr>
        <p:spPr bwMode="auto">
          <a:xfrm>
            <a:off x="2357422" y="214290"/>
            <a:ext cx="4000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l-GR" sz="2000" b="1" dirty="0">
                <a:latin typeface="Calibri" pitchFamily="34" charset="0"/>
              </a:rPr>
              <a:t>Η εκστρατεία του Μ. Αλεξάνδρου</a:t>
            </a:r>
          </a:p>
        </p:txBody>
      </p:sp>
      <p:pic>
        <p:nvPicPr>
          <p:cNvPr id="9221" name="6 - Εικόνα" descr="εκστρατεία μ. αλέξανδρου.jpg"/>
          <p:cNvPicPr>
            <a:picLocks noChangeAspect="1"/>
          </p:cNvPicPr>
          <p:nvPr/>
        </p:nvPicPr>
        <p:blipFill>
          <a:blip r:embed="rId2" cstate="print"/>
          <a:srcRect l="15714" t="11514" r="3874" b="3847"/>
          <a:stretch>
            <a:fillRect/>
          </a:stretch>
        </p:blipFill>
        <p:spPr bwMode="auto">
          <a:xfrm>
            <a:off x="73019" y="1214422"/>
            <a:ext cx="88995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2 - Υπότιτλος"/>
          <p:cNvSpPr txBox="1">
            <a:spLocks/>
          </p:cNvSpPr>
          <p:nvPr/>
        </p:nvSpPr>
        <p:spPr bwMode="auto">
          <a:xfrm>
            <a:off x="214282" y="0"/>
            <a:ext cx="8715436" cy="633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Το έργο του Μ. </a:t>
            </a:r>
            <a:r>
              <a:rPr lang="el-GR" sz="2000" b="1" dirty="0" smtClean="0">
                <a:latin typeface="Calibri" pitchFamily="34" charset="0"/>
              </a:rPr>
              <a:t>Αλεξάνδρου</a:t>
            </a:r>
          </a:p>
          <a:p>
            <a:pPr marL="273050" indent="-2730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α. στον στρατιωτικό τομέα: διορατικός στρατηγός – εφαρμογή σχεδίου εναντίον των αντιπάλων (μάχες και πολιορκίες)</a:t>
            </a:r>
            <a:endParaRPr lang="el-GR" sz="2000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β. </a:t>
            </a:r>
            <a:r>
              <a:rPr lang="el-GR" sz="2000" u="sng" dirty="0">
                <a:latin typeface="Calibri" pitchFamily="34" charset="0"/>
              </a:rPr>
              <a:t>στην πολιτική δράση</a:t>
            </a:r>
            <a:r>
              <a:rPr lang="el-GR" sz="2000" dirty="0">
                <a:latin typeface="Calibri" pitchFamily="34" charset="0"/>
              </a:rPr>
              <a:t>: ένωση ελληνικού και ανατολικού κόσμου κάτω από ισχυρή διοίκηση – διατήρηση σατραπειών, σεβασμός παραδόσεων και συνηθειών</a:t>
            </a:r>
          </a:p>
          <a:p>
            <a:pPr marL="273050" lvl="1" indent="-2730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γ. </a:t>
            </a:r>
            <a:r>
              <a:rPr lang="el-GR" sz="2000" u="sng" dirty="0">
                <a:latin typeface="Calibri" pitchFamily="34" charset="0"/>
              </a:rPr>
              <a:t>στον οικονομικό τομέα</a:t>
            </a:r>
            <a:r>
              <a:rPr lang="el-GR" sz="2000" dirty="0">
                <a:latin typeface="Calibri" pitchFamily="34" charset="0"/>
              </a:rPr>
              <a:t>: προώθηση νομισματικής οικονομίας και εγκατάλειψη ιδέας θησαυροφυλακίου – οι θησαυροί συγκεντρώνονταν ανά φορολογική περιφέρεια (όχι ανά σατραπεία) και μεταβάλλονταν σε χρυσό νόμισμα (ενιαίο σύστημα στην αυτοκρατορία)</a:t>
            </a:r>
          </a:p>
          <a:p>
            <a:pPr marL="273050" lvl="1" indent="-2730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δ. </a:t>
            </a:r>
            <a:r>
              <a:rPr lang="el-GR" sz="2000" u="sng" dirty="0">
                <a:latin typeface="Calibri" pitchFamily="34" charset="0"/>
              </a:rPr>
              <a:t>στον πολιτιστικό τομέα</a:t>
            </a:r>
            <a:r>
              <a:rPr lang="el-GR" sz="2000" dirty="0">
                <a:latin typeface="Calibri" pitchFamily="34" charset="0"/>
              </a:rPr>
              <a:t>: διάδοση ελληνικής γλώσσας και πολιτισμού, υιοθέτηση στοιχείων από ανατολικούς λαούς, ίδρυση νέων πόλεων (εμπορικών και πνευματικών κέντρων), χαρακτήρας </a:t>
            </a:r>
            <a:r>
              <a:rPr lang="el-GR" sz="2000" i="1" dirty="0">
                <a:latin typeface="Calibri" pitchFamily="34" charset="0"/>
              </a:rPr>
              <a:t>ένοπλης εξερεύνησης </a:t>
            </a:r>
            <a:r>
              <a:rPr lang="el-GR" sz="2000" dirty="0">
                <a:latin typeface="Calibri" pitchFamily="34" charset="0"/>
              </a:rPr>
              <a:t>στην εκστρατεία.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57158" y="1481328"/>
            <a:ext cx="8329642" cy="4525963"/>
          </a:xfrm>
        </p:spPr>
        <p:txBody>
          <a:bodyPr>
            <a:normAutofit fontScale="92500"/>
          </a:bodyPr>
          <a:lstStyle/>
          <a:p>
            <a:pPr marL="4763" indent="-4763" algn="just">
              <a:lnSpc>
                <a:spcPct val="150000"/>
              </a:lnSpc>
              <a:buNone/>
            </a:pPr>
            <a:r>
              <a:rPr lang="el-GR" sz="2000" dirty="0" smtClean="0"/>
              <a:t>Αν όλοι λοιπόν συμφωνούμε πως ο Φίλιππος και την πόλη πολεμά και παραβαίνει την ειρήνη, τίποτα άλλο δεν θα έπρεπε οι αγορητές να λένε και να συζητούν, παρά πώς κατά τον ασφαλέστερο και τον </a:t>
            </a:r>
            <a:r>
              <a:rPr lang="el-GR" sz="2000" dirty="0" err="1" smtClean="0"/>
              <a:t>ευκολώτερο</a:t>
            </a:r>
            <a:r>
              <a:rPr lang="el-GR" sz="2000" dirty="0" smtClean="0"/>
              <a:t> τρόπο θα τον </a:t>
            </a:r>
            <a:r>
              <a:rPr lang="el-GR" sz="2000" dirty="0" err="1" smtClean="0"/>
              <a:t>πολεμήσωμε</a:t>
            </a:r>
            <a:r>
              <a:rPr lang="el-GR" sz="2000" dirty="0" smtClean="0"/>
              <a:t>. Επειδή όμως μερικοί πήραν μια τόσο άτοπη θέση, ώστε, ενώ εκείνος καταλαμβάνει πόλεις, κατέχει δικά μας εδάφη και αδικοπραγεί απέναντι όλων, να </a:t>
            </a:r>
            <a:r>
              <a:rPr lang="el-GR" sz="2000" dirty="0" err="1" smtClean="0"/>
              <a:t>ανέχωνται</a:t>
            </a:r>
            <a:r>
              <a:rPr lang="el-GR" sz="2000" dirty="0" smtClean="0"/>
              <a:t> συχνά να υποστηρίζεται στις συνελεύσεις μας, πως κάποιοι δικοί μας είναι υπαίτιοι του πολέμου, είναι ανάγκη να προφυλαχθούμε από αυτούς τους ισχυρισμούς και να </a:t>
            </a:r>
            <a:r>
              <a:rPr lang="el-GR" sz="2000" dirty="0" err="1" smtClean="0"/>
              <a:t>αποκαταστήσωμε</a:t>
            </a:r>
            <a:r>
              <a:rPr lang="el-GR" sz="2000" dirty="0" smtClean="0"/>
              <a:t> την αλήθεια.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Δημοσθένης, Φιλιππικός Γ΄ 6-8 (341 </a:t>
            </a:r>
            <a:r>
              <a:rPr lang="el-GR" sz="2400" dirty="0" err="1" smtClean="0"/>
              <a:t>π.Χ.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643602"/>
          </a:xfrm>
        </p:spPr>
        <p:txBody>
          <a:bodyPr>
            <a:normAutofit fontScale="62500" lnSpcReduction="20000"/>
          </a:bodyPr>
          <a:lstStyle/>
          <a:p>
            <a:pPr marL="4763" indent="-4763" algn="just">
              <a:lnSpc>
                <a:spcPct val="170000"/>
              </a:lnSpc>
              <a:buNone/>
            </a:pPr>
            <a:r>
              <a:rPr lang="el-GR" sz="2900" dirty="0" smtClean="0"/>
              <a:t>Διότι υπάρχει φόβος, αν κάποιος </a:t>
            </a:r>
            <a:r>
              <a:rPr lang="el-GR" sz="2900" dirty="0" err="1" smtClean="0"/>
              <a:t>υποστηρίξη</a:t>
            </a:r>
            <a:r>
              <a:rPr lang="el-GR" sz="2900" dirty="0" smtClean="0"/>
              <a:t> και προτείνει πως πρέπει να αμυνθούμε, να </a:t>
            </a:r>
            <a:r>
              <a:rPr lang="el-GR" sz="2900" dirty="0" err="1" smtClean="0"/>
              <a:t>κατηγορηθή</a:t>
            </a:r>
            <a:r>
              <a:rPr lang="el-GR" sz="2900" dirty="0" smtClean="0"/>
              <a:t> ότι αυτός προκαλεί τον πόλεμο. Εγώ λοιπόν πρώτα από όλα θα μιλήσω για το ακόλουθο ζήτημα και θα το προσδιορίσω: αν είναι στο χέρι μας να </a:t>
            </a:r>
            <a:r>
              <a:rPr lang="el-GR" sz="2900" dirty="0" err="1" smtClean="0"/>
              <a:t>αποφασίσωμε</a:t>
            </a:r>
            <a:r>
              <a:rPr lang="el-GR" sz="2900" dirty="0" smtClean="0"/>
              <a:t>, αν θα </a:t>
            </a:r>
            <a:r>
              <a:rPr lang="el-GR" sz="2900" dirty="0" err="1" smtClean="0"/>
              <a:t>έχωμε</a:t>
            </a:r>
            <a:r>
              <a:rPr lang="el-GR" sz="2900" dirty="0" smtClean="0"/>
              <a:t> ειρήνη ή πόλεμο.</a:t>
            </a:r>
          </a:p>
          <a:p>
            <a:pPr marL="4763" indent="-4763" algn="just">
              <a:lnSpc>
                <a:spcPct val="170000"/>
              </a:lnSpc>
              <a:buNone/>
            </a:pPr>
            <a:r>
              <a:rPr lang="el-GR" sz="2900" dirty="0" smtClean="0"/>
              <a:t>Αν </a:t>
            </a:r>
            <a:r>
              <a:rPr lang="el-GR" sz="2900" dirty="0" smtClean="0"/>
              <a:t>λοιπόν, για να αρχίσω από αυτό, μπορεί η πόλις να </a:t>
            </a:r>
            <a:r>
              <a:rPr lang="el-GR" sz="2900" dirty="0" err="1" smtClean="0"/>
              <a:t>έχη</a:t>
            </a:r>
            <a:r>
              <a:rPr lang="el-GR" sz="2900" dirty="0" smtClean="0"/>
              <a:t> ειρήνη, και τούτο εξαρτάται από αυτήν, τότε υποστηρίζω πως πρέπει να </a:t>
            </a:r>
            <a:r>
              <a:rPr lang="el-GR" sz="2900" dirty="0" err="1" smtClean="0"/>
              <a:t>θέλωμε</a:t>
            </a:r>
            <a:r>
              <a:rPr lang="el-GR" sz="2900" dirty="0" smtClean="0"/>
              <a:t> ειρήνη· και όποιος τα λέει αυτά, </a:t>
            </a:r>
            <a:r>
              <a:rPr lang="el-GR" sz="2900" dirty="0" err="1" smtClean="0"/>
              <a:t>αξιώ</a:t>
            </a:r>
            <a:r>
              <a:rPr lang="el-GR" sz="2900" dirty="0" smtClean="0"/>
              <a:t> να τα </a:t>
            </a:r>
            <a:r>
              <a:rPr lang="el-GR" sz="2900" dirty="0" err="1" smtClean="0"/>
              <a:t>υποστηρίξη</a:t>
            </a:r>
            <a:r>
              <a:rPr lang="el-GR" sz="2900" dirty="0" smtClean="0"/>
              <a:t> και με προτάσεις και με πράξεις και να μην </a:t>
            </a:r>
            <a:r>
              <a:rPr lang="el-GR" sz="2900" dirty="0" err="1" smtClean="0"/>
              <a:t>κοροϊδεύη</a:t>
            </a:r>
            <a:r>
              <a:rPr lang="el-GR" sz="2900" dirty="0" smtClean="0"/>
              <a:t>. Αν όμως ο άλλος, με τα όπλα στα χέρια και με γύρω του δύναμη πολλή, σας προβάλλει μεν το όνομα της ειρήνης, αλλά ο ίδιος επιδίδεται σε πολεμικές επιχειρήσεις, τι άλλο μας μένει παρά να αμυνθούμε; Αν πάλι θέλετε να λέτε απλώς ότι έχετε ειρήνη, όπως εκείνος, δεν έχω αντίρρηση.</a:t>
            </a:r>
          </a:p>
          <a:p>
            <a:endParaRPr lang="el-GR" dirty="0"/>
          </a:p>
        </p:txBody>
      </p:sp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/>
              <a:t>Δημοσθένης, Φιλιππικός Γ΄ 6-8 (341 </a:t>
            </a:r>
            <a:r>
              <a:rPr lang="el-GR" sz="2400" dirty="0" err="1" smtClean="0"/>
              <a:t>π.Χ.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Ποια ήταν η πολιτική του Φιλίππου, σύμφωνα με τον Δημοσθένη και πού αυτή αποσκοπούσε;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Ο λόγος του Ισοκράτους </a:t>
            </a:r>
            <a:r>
              <a:rPr lang="el-GR" sz="2000" i="1" dirty="0" smtClean="0"/>
              <a:t>Φίλιππος </a:t>
            </a:r>
            <a:r>
              <a:rPr lang="el-GR" sz="2000" dirty="0" smtClean="0"/>
              <a:t>γράφτηκε το 346 </a:t>
            </a:r>
            <a:r>
              <a:rPr lang="el-GR" sz="2000" dirty="0" err="1" smtClean="0"/>
              <a:t>π.Χ.</a:t>
            </a:r>
            <a:r>
              <a:rPr lang="el-GR" sz="2000" dirty="0" smtClean="0"/>
              <a:t> Ποιες διαφορές εντοπίζετε στον τρόπο με τον οποίο αντιμετωπίζουν τον Φίλιππο οι δύο Αθηναίοι ρήτορες; 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Σε ποια συμπεράσματα καταλήγουμε από τη σύγκριση των δύο πηγών;  </a:t>
            </a: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Ερωτήματα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901bvbvb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7344969" cy="385765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Στρατιωτικός τομέας: </a:t>
            </a:r>
            <a:r>
              <a:rPr lang="el-GR" dirty="0" err="1" smtClean="0"/>
              <a:t>εφευρηματικός</a:t>
            </a:r>
            <a:r>
              <a:rPr lang="el-GR" dirty="0" smtClean="0"/>
              <a:t> στις μάχες και τις πολιορκίες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497793" cy="371477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 smtClean="0"/>
              <a:t>Πολιορκία της Τύρου</a:t>
            </a:r>
            <a:endParaRPr lang="el-GR" dirty="0"/>
          </a:p>
        </p:txBody>
      </p:sp>
      <p:pic>
        <p:nvPicPr>
          <p:cNvPr id="5" name="4 - Εικόνα" descr="image004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4156526" cy="3676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280px-Alexandermosa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84345"/>
            <a:ext cx="7500990" cy="4922525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Μάχη </a:t>
            </a:r>
            <a:r>
              <a:rPr lang="el-GR" sz="3200" smtClean="0"/>
              <a:t>στην Ισσό, </a:t>
            </a:r>
            <a:r>
              <a:rPr lang="el-GR" sz="3200" dirty="0" smtClean="0"/>
              <a:t>ελληνιστικό ψηφιδωτό από τη Νεάπολη</a:t>
            </a:r>
            <a:endParaRPr lang="el-G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4885"/>
            <a:ext cx="9144000" cy="4513007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dirty="0" smtClean="0"/>
              <a:t>Σατραπείες Αλεξάνδρου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14422"/>
            <a:ext cx="5000660" cy="2544714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Οικονομικός τομέας</a:t>
            </a:r>
            <a:endParaRPr lang="el-GR" dirty="0"/>
          </a:p>
        </p:txBody>
      </p:sp>
      <p:pic>
        <p:nvPicPr>
          <p:cNvPr id="5" name="4 - Εικόνα" descr="ContentSegment_10300881W1000_H0_R0_P0_S1_V1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929066"/>
            <a:ext cx="5243523" cy="2509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ps-Arachosia-go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965340" cy="492922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Ελληνιστικά κράτη στο Αφγανιστάν και στην Ινδία</a:t>
            </a:r>
            <a:endParaRPr lang="el-GR" sz="2800" dirty="0"/>
          </a:p>
        </p:txBody>
      </p:sp>
      <p:pic>
        <p:nvPicPr>
          <p:cNvPr id="5" name="4 - Εικόνα" descr="greco-bactr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4137344" cy="4961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παραδοσιακή-στολή-μακεδονιτισσα-6-12-ετών-mark6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77" t="1578" r="15117" b="5295"/>
          <a:stretch>
            <a:fillRect/>
          </a:stretch>
        </p:blipFill>
        <p:spPr>
          <a:xfrm>
            <a:off x="214282" y="1643050"/>
            <a:ext cx="2857520" cy="421484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Καλάς</a:t>
            </a:r>
            <a:r>
              <a:rPr lang="el-GR" dirty="0" smtClean="0"/>
              <a:t>: η σύνδεση με τους Μακεδόνες</a:t>
            </a:r>
            <a:endParaRPr lang="el-GR" dirty="0"/>
          </a:p>
        </p:txBody>
      </p:sp>
      <p:pic>
        <p:nvPicPr>
          <p:cNvPr id="5" name="4 - Εικόνα" descr="KALASH-152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214554"/>
            <a:ext cx="5573121" cy="3579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Coin_of_Diodotos_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666350" cy="2090525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Ελληνιστικοί ηγεμόνες στην Ασία τον Β΄ αι. </a:t>
            </a:r>
            <a:r>
              <a:rPr lang="el-GR" dirty="0" err="1" smtClean="0"/>
              <a:t>π.Χ.</a:t>
            </a:r>
            <a:endParaRPr lang="el-GR" dirty="0"/>
          </a:p>
        </p:txBody>
      </p:sp>
      <p:pic>
        <p:nvPicPr>
          <p:cNvPr id="9" name="8 - Εικόνα" descr="Euthydemos_II_Circa_185-180_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929066"/>
            <a:ext cx="5357818" cy="25985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508</Words>
  <Application>Microsoft Office PowerPoint</Application>
  <PresentationFormat>Προβολή στην οθόνη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Συγκέντρωση</vt:lpstr>
      <vt:lpstr>Διαφάνεια 1</vt:lpstr>
      <vt:lpstr>Στρατιωτικός τομέας: εφευρηματικός στις μάχες και τις πολιορκίες </vt:lpstr>
      <vt:lpstr>Πολιορκία της Τύρου</vt:lpstr>
      <vt:lpstr>Μάχη στην Ισσό, ελληνιστικό ψηφιδωτό από τη Νεάπολη</vt:lpstr>
      <vt:lpstr>Σατραπείες Αλεξάνδρου</vt:lpstr>
      <vt:lpstr>Οικονομικός τομέας</vt:lpstr>
      <vt:lpstr>Ελληνιστικά κράτη στο Αφγανιστάν και στην Ινδία</vt:lpstr>
      <vt:lpstr>Καλάς: η σύνδεση με τους Μακεδόνες</vt:lpstr>
      <vt:lpstr>Ελληνιστικοί ηγεμόνες στην Ασία τον Β΄ αι. π.Χ.</vt:lpstr>
      <vt:lpstr>Διαφάνεια 10</vt:lpstr>
      <vt:lpstr>Δημοσθένης, Φιλιππικός Γ΄ 6-8 (341 π.Χ.)</vt:lpstr>
      <vt:lpstr>Δημοσθένης, Φιλιππικός Γ΄ 6-8 (341 π.Χ.)</vt:lpstr>
      <vt:lpstr>Ερωτήματα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USER1</cp:lastModifiedBy>
  <cp:revision>2</cp:revision>
  <dcterms:created xsi:type="dcterms:W3CDTF">2024-03-07T06:43:20Z</dcterms:created>
  <dcterms:modified xsi:type="dcterms:W3CDTF">2024-03-07T07:06:46Z</dcterms:modified>
</cp:coreProperties>
</file>