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presProps.xml" ContentType="application/vnd.openxmlformats-officedocument.presentationml.presPro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Lst>
  <p:sldSz cx="10080625" cy="567055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Προεπιλογή">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6080"/>
            <a:ext cx="9071640" cy="94644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6" name="PlaceHolder 2"/>
          <p:cNvSpPr>
            <a:spLocks noGrp="1"/>
          </p:cNvSpPr>
          <p:nvPr>
            <p:ph type="subTitle"/>
          </p:nvPr>
        </p:nvSpPr>
        <p:spPr>
          <a:xfrm>
            <a:off x="504000" y="1326600"/>
            <a:ext cx="9071640" cy="3288240"/>
          </a:xfrm>
          <a:prstGeom prst="rect">
            <a:avLst/>
          </a:prstGeom>
          <a:noFill/>
          <a:ln w="0">
            <a:noFill/>
          </a:ln>
        </p:spPr>
        <p:txBody>
          <a:bodyPr lIns="0" rIns="0" tIns="0" bIns="0" anchor="ctr">
            <a:noAutofit/>
          </a:bodyPr>
          <a:p>
            <a:pPr indent="0" algn="ctr">
              <a:buNone/>
            </a:pPr>
            <a:endParaRPr b="0" lang="el-GR"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A372A6B7-3525-48E6-926D-8AA4AD0FE6F2}" type="slidenum">
              <a:t>&lt;#&gt;</a:t>
            </a:fld>
          </a:p>
        </p:txBody>
      </p:sp>
      <p:sp>
        <p:nvSpPr>
          <p:cNvPr id="6" name="PlaceHolder 5"/>
          <p:cNvSpPr>
            <a:spLocks noGrp="1"/>
          </p:cNvSpPr>
          <p:nvPr>
            <p:ph type="dt" idx="1"/>
          </p:nvPr>
        </p:nvSpPr>
        <p:spPr/>
        <p:txBody>
          <a:bodyPr/>
          <a:p>
            <a:r>
              <a:rPr lang="el-GR"/>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Προεπιλογή">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6080"/>
            <a:ext cx="9071640" cy="94644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8" name="PlaceHolder 2"/>
          <p:cNvSpPr>
            <a:spLocks noGrp="1"/>
          </p:cNvSpPr>
          <p:nvPr>
            <p:ph/>
          </p:nvPr>
        </p:nvSpPr>
        <p:spPr>
          <a:xfrm>
            <a:off x="504000" y="1326600"/>
            <a:ext cx="9071640" cy="328824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6B25F33A-D29E-441F-B9DD-3D9AB830FD5F}" type="slidenum">
              <a:t>&lt;#&gt;</a:t>
            </a:fld>
          </a:p>
        </p:txBody>
      </p:sp>
      <p:sp>
        <p:nvSpPr>
          <p:cNvPr id="6" name="PlaceHolder 5"/>
          <p:cNvSpPr>
            <a:spLocks noGrp="1"/>
          </p:cNvSpPr>
          <p:nvPr>
            <p:ph type="dt" idx="1"/>
          </p:nvPr>
        </p:nvSpPr>
        <p:spPr/>
        <p:txBody>
          <a:bodyPr/>
          <a:p>
            <a:r>
              <a:rPr lang="el-GR"/>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6080"/>
            <a:ext cx="9071640" cy="946440"/>
          </a:xfrm>
          <a:prstGeom prst="rect">
            <a:avLst/>
          </a:prstGeom>
          <a:noFill/>
          <a:ln w="0">
            <a:noFill/>
          </a:ln>
        </p:spPr>
        <p:txBody>
          <a:bodyPr lIns="0" rIns="0" tIns="0" bIns="0" anchor="ctr">
            <a:noAutofit/>
          </a:bodyPr>
          <a:p>
            <a:pPr indent="0" algn="ctr">
              <a:buNone/>
            </a:pPr>
            <a:r>
              <a:rPr b="0" lang="el-GR" sz="4400" spc="-1" strike="noStrike">
                <a:solidFill>
                  <a:srgbClr val="000000"/>
                </a:solidFill>
                <a:latin typeface="Arial"/>
              </a:rPr>
              <a:t>Πατήστε για επεξεργασία της μορφής κειμένου του τίτλου</a:t>
            </a:r>
            <a:endParaRPr b="0" lang="el-GR" sz="4400" spc="-1" strike="noStrike">
              <a:solidFill>
                <a:srgbClr val="000000"/>
              </a:solidFill>
              <a:latin typeface="Arial"/>
            </a:endParaRPr>
          </a:p>
        </p:txBody>
      </p:sp>
      <p:sp>
        <p:nvSpPr>
          <p:cNvPr id="1" name="PlaceHolder 2"/>
          <p:cNvSpPr>
            <a:spLocks noGrp="1"/>
          </p:cNvSpPr>
          <p:nvPr>
            <p:ph type="body"/>
          </p:nvPr>
        </p:nvSpPr>
        <p:spPr>
          <a:xfrm>
            <a:off x="504000" y="1326600"/>
            <a:ext cx="9071640" cy="328824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3200" spc="-1" strike="noStrike">
                <a:solidFill>
                  <a:srgbClr val="000000"/>
                </a:solidFill>
                <a:latin typeface="Arial"/>
              </a:rPr>
              <a:t>Πατήστε για επεξεργασία της μορφής κειμένου διάρθρωσης</a:t>
            </a:r>
            <a:endParaRPr b="0" lang="el-GR"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l-GR" sz="2800" spc="-1" strike="noStrike">
                <a:solidFill>
                  <a:srgbClr val="000000"/>
                </a:solidFill>
                <a:latin typeface="Arial"/>
              </a:rPr>
              <a:t>Δεύτερο επίπεδο διάρθρωσης</a:t>
            </a:r>
            <a:endParaRPr b="0" lang="el-GR"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l-GR" sz="2400" spc="-1" strike="noStrike">
                <a:solidFill>
                  <a:srgbClr val="000000"/>
                </a:solidFill>
                <a:latin typeface="Arial"/>
              </a:rPr>
              <a:t>Τρίτο επίπεδο διάρθρωσης</a:t>
            </a:r>
            <a:endParaRPr b="0" lang="el-GR"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l-GR" sz="2000" spc="-1" strike="noStrike">
                <a:solidFill>
                  <a:srgbClr val="000000"/>
                </a:solidFill>
                <a:latin typeface="Arial"/>
              </a:rPr>
              <a:t>Τέταρτο επίπεδο διάρθρωσης</a:t>
            </a:r>
            <a:endParaRPr b="0" lang="el-GR"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l-GR" sz="2000" spc="-1" strike="noStrike">
                <a:solidFill>
                  <a:srgbClr val="000000"/>
                </a:solidFill>
                <a:latin typeface="Arial"/>
              </a:rPr>
              <a:t>Πέμπτο επίπεδο διάρθρωσης</a:t>
            </a:r>
            <a:endParaRPr b="0" lang="el-G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l-GR" sz="2000" spc="-1" strike="noStrike">
                <a:solidFill>
                  <a:srgbClr val="000000"/>
                </a:solidFill>
                <a:latin typeface="Arial"/>
              </a:rPr>
              <a:t>Έκτο επίπεδο διάρθρωσης</a:t>
            </a:r>
            <a:endParaRPr b="0" lang="el-G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l-GR" sz="2000" spc="-1" strike="noStrike">
                <a:solidFill>
                  <a:srgbClr val="000000"/>
                </a:solidFill>
                <a:latin typeface="Arial"/>
              </a:rPr>
              <a:t>Έβδομο επίπεδο διάρθρωσης</a:t>
            </a:r>
            <a:endParaRPr b="0" lang="el-GR" sz="2000" spc="-1" strike="noStrike">
              <a:solidFill>
                <a:srgbClr val="000000"/>
              </a:solidFill>
              <a:latin typeface="Arial"/>
            </a:endParaRPr>
          </a:p>
        </p:txBody>
      </p:sp>
      <p:sp>
        <p:nvSpPr>
          <p:cNvPr id="2" name="PlaceHolder 3"/>
          <p:cNvSpPr>
            <a:spLocks noGrp="1"/>
          </p:cNvSpPr>
          <p:nvPr>
            <p:ph type="dt" idx="1"/>
          </p:nvPr>
        </p:nvSpPr>
        <p:spPr>
          <a:xfrm>
            <a:off x="504000" y="5165280"/>
            <a:ext cx="2348280" cy="390600"/>
          </a:xfrm>
          <a:prstGeom prst="rect">
            <a:avLst/>
          </a:prstGeom>
          <a:noFill/>
          <a:ln w="0">
            <a:noFill/>
          </a:ln>
        </p:spPr>
        <p:txBody>
          <a:bodyPr lIns="0" rIns="0" tIns="0" bIns="0" anchor="t">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&lt;ημερομηνία/ώρα&gt;</a:t>
            </a:r>
            <a:endParaRPr b="0" lang="el-GR" sz="1400" spc="-1" strike="noStrike">
              <a:solidFill>
                <a:srgbClr val="000000"/>
              </a:solidFill>
              <a:latin typeface="Times New Roman"/>
            </a:endParaRPr>
          </a:p>
        </p:txBody>
      </p:sp>
      <p:sp>
        <p:nvSpPr>
          <p:cNvPr id="3" name="PlaceHolder 4"/>
          <p:cNvSpPr>
            <a:spLocks noGrp="1"/>
          </p:cNvSpPr>
          <p:nvPr>
            <p:ph type="ftr" idx="2"/>
          </p:nvPr>
        </p:nvSpPr>
        <p:spPr>
          <a:xfrm>
            <a:off x="3447360" y="5165280"/>
            <a:ext cx="3195000" cy="390600"/>
          </a:xfrm>
          <a:prstGeom prst="rect">
            <a:avLst/>
          </a:prstGeom>
          <a:noFill/>
          <a:ln w="0">
            <a:noFill/>
          </a:ln>
        </p:spPr>
        <p:txBody>
          <a:bodyPr lIns="0" rIns="0" tIns="0" bIns="0" anchor="t">
            <a:noAutofit/>
          </a:bodyPr>
          <a:lstStyle>
            <a:lvl1pPr indent="0" algn="ctr">
              <a:buNone/>
              <a:defRPr b="0" lang="el-GR" sz="1400" spc="-1" strike="noStrike">
                <a:solidFill>
                  <a:srgbClr val="000000"/>
                </a:solidFill>
                <a:latin typeface="Times New Roman"/>
              </a:defRPr>
            </a:lvl1pPr>
          </a:lstStyle>
          <a:p>
            <a:pPr indent="0" algn="ctr">
              <a:buNone/>
            </a:pPr>
            <a:r>
              <a:rPr b="0" lang="el-GR" sz="1400" spc="-1" strike="noStrike">
                <a:solidFill>
                  <a:srgbClr val="000000"/>
                </a:solidFill>
                <a:latin typeface="Times New Roman"/>
              </a:rPr>
              <a:t>&lt;υποσέλιδο&gt;</a:t>
            </a:r>
            <a:endParaRPr b="0" lang="el-GR" sz="1400" spc="-1" strike="noStrike">
              <a:solidFill>
                <a:srgbClr val="000000"/>
              </a:solidFill>
              <a:latin typeface="Times New Roman"/>
            </a:endParaRPr>
          </a:p>
        </p:txBody>
      </p:sp>
      <p:sp>
        <p:nvSpPr>
          <p:cNvPr id="4" name="PlaceHolder 5"/>
          <p:cNvSpPr>
            <a:spLocks noGrp="1"/>
          </p:cNvSpPr>
          <p:nvPr>
            <p:ph type="sldNum" idx="3"/>
          </p:nvPr>
        </p:nvSpPr>
        <p:spPr>
          <a:xfrm>
            <a:off x="7227360" y="5165280"/>
            <a:ext cx="2348280" cy="390600"/>
          </a:xfrm>
          <a:prstGeom prst="rect">
            <a:avLst/>
          </a:prstGeom>
          <a:noFill/>
          <a:ln w="0">
            <a:noFill/>
          </a:ln>
        </p:spPr>
        <p:txBody>
          <a:bodyPr lIns="0" rIns="0" tIns="0" bIns="0" anchor="t">
            <a:noAutofit/>
          </a:bodyPr>
          <a:lstStyle>
            <a:lvl1pPr indent="0" algn="r">
              <a:buNone/>
              <a:defRPr b="0" lang="el-GR" sz="1400" spc="-1" strike="noStrike">
                <a:solidFill>
                  <a:srgbClr val="000000"/>
                </a:solidFill>
                <a:latin typeface="Times New Roman"/>
              </a:defRPr>
            </a:lvl1pPr>
          </a:lstStyle>
          <a:p>
            <a:pPr indent="0" algn="r">
              <a:buNone/>
            </a:pPr>
            <a:fld id="{EEC43B2D-13D7-4861-B7AA-5FEAA2EBF6A6}" type="slidenum">
              <a:rPr b="0" lang="el-GR" sz="1400" spc="-1" strike="noStrike">
                <a:solidFill>
                  <a:srgbClr val="000000"/>
                </a:solidFill>
                <a:latin typeface="Times New Roman"/>
              </a:rPr>
              <a:t>&lt;αριθμός&gt;</a:t>
            </a:fld>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1640" cy="94644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10" name="PlaceHolder 2"/>
          <p:cNvSpPr>
            <a:spLocks noGrp="1"/>
          </p:cNvSpPr>
          <p:nvPr>
            <p:ph type="subTitle"/>
          </p:nvPr>
        </p:nvSpPr>
        <p:spPr>
          <a:xfrm>
            <a:off x="504000" y="1326600"/>
            <a:ext cx="9071640" cy="3288240"/>
          </a:xfrm>
          <a:prstGeom prst="rect">
            <a:avLst/>
          </a:prstGeom>
          <a:noFill/>
          <a:ln w="0">
            <a:noFill/>
          </a:ln>
        </p:spPr>
        <p:txBody>
          <a:bodyPr lIns="0" rIns="0" tIns="0" bIns="0" anchor="ctr">
            <a:noAutofit/>
          </a:bodyPr>
          <a:p>
            <a:pPr indent="0" algn="ctr">
              <a:buNone/>
            </a:pPr>
            <a:endParaRPr b="0" lang="el-GR"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1640" cy="946440"/>
          </a:xfrm>
          <a:prstGeom prst="rect">
            <a:avLst/>
          </a:prstGeom>
          <a:noFill/>
          <a:ln w="0">
            <a:noFill/>
          </a:ln>
        </p:spPr>
        <p:txBody>
          <a:bodyPr lIns="0" rIns="0" tIns="0" bIns="0" anchor="ctr">
            <a:noAutofit/>
          </a:bodyPr>
          <a:p>
            <a:pPr indent="0" algn="ctr">
              <a:buNone/>
            </a:pPr>
            <a:r>
              <a:rPr b="0" lang="el-GR" sz="4400" spc="-1" strike="noStrike">
                <a:solidFill>
                  <a:srgbClr val="000000"/>
                </a:solidFill>
                <a:latin typeface="Arial"/>
              </a:rPr>
              <a:t>Παιδική εργασία στην Ελλάδα</a:t>
            </a:r>
            <a:endParaRPr b="0" lang="el-GR" sz="4400" spc="-1" strike="noStrike">
              <a:solidFill>
                <a:srgbClr val="000000"/>
              </a:solidFill>
              <a:latin typeface="Arial"/>
            </a:endParaRPr>
          </a:p>
        </p:txBody>
      </p:sp>
      <p:sp>
        <p:nvSpPr>
          <p:cNvPr id="12" name="PlaceHolder 2"/>
          <p:cNvSpPr>
            <a:spLocks noGrp="1"/>
          </p:cNvSpPr>
          <p:nvPr>
            <p:ph/>
          </p:nvPr>
        </p:nvSpPr>
        <p:spPr>
          <a:xfrm>
            <a:off x="504000" y="1326600"/>
            <a:ext cx="9216000" cy="3713400"/>
          </a:xfrm>
          <a:prstGeom prst="rect">
            <a:avLst/>
          </a:prstGeom>
          <a:noFill/>
          <a:ln w="0">
            <a:noFill/>
          </a:ln>
        </p:spPr>
        <p:txBody>
          <a:bodyPr lIns="0" rIns="0" tIns="0" bIns="0" anchor="t">
            <a:normAutofit fontScale="46870"/>
          </a:bodyPr>
          <a:p>
            <a:pPr indent="0">
              <a:spcBef>
                <a:spcPts val="1417"/>
              </a:spcBef>
              <a:buNone/>
            </a:pPr>
            <a:r>
              <a:rPr b="0" lang="el-GR" sz="3200" spc="-1" strike="noStrike">
                <a:solidFill>
                  <a:srgbClr val="000000"/>
                </a:solidFill>
                <a:latin typeface="Calibri"/>
              </a:rPr>
              <a:t>Ο Συνήγορος του Παιδιού, Γ. Μόσχος, σε συνέντευξή του στο περιοδικό Lifo, τον Ιούνιο του 2013, δηλώνει ότι: </a:t>
            </a:r>
            <a:endParaRPr b="0" lang="el-GR" sz="3200" spc="-1" strike="noStrike">
              <a:solidFill>
                <a:srgbClr val="000000"/>
              </a:solidFill>
              <a:latin typeface="Calibri"/>
            </a:endParaRPr>
          </a:p>
          <a:p>
            <a:pPr indent="0">
              <a:spcBef>
                <a:spcPts val="1417"/>
              </a:spcBef>
              <a:buNone/>
            </a:pPr>
            <a:r>
              <a:rPr b="0" lang="el-GR" sz="3200" spc="-1" strike="noStrike">
                <a:solidFill>
                  <a:srgbClr val="000000"/>
                </a:solidFill>
                <a:latin typeface="Calibri"/>
              </a:rPr>
              <a:t>Σύμφωνα με τον νόμο, ανήλικοι επιτρέπεται να δουλέψουν σε εργασίες και συνθήκες που δεν είναι επικίνδυνες, βαριές ή ανθυγιεινές γι’ αυτούς μόνο αφού συμπληρώσουν το 15ο έτος της ηλικίας τους. </a:t>
            </a:r>
            <a:endParaRPr b="0" lang="el-GR" sz="3200" spc="-1" strike="noStrike">
              <a:solidFill>
                <a:srgbClr val="000000"/>
              </a:solidFill>
              <a:latin typeface="Calibri"/>
            </a:endParaRPr>
          </a:p>
          <a:p>
            <a:pPr indent="0">
              <a:spcBef>
                <a:spcPts val="1417"/>
              </a:spcBef>
              <a:buNone/>
            </a:pPr>
            <a:r>
              <a:rPr b="0" lang="el-GR" sz="3200" spc="-1" strike="noStrike">
                <a:solidFill>
                  <a:srgbClr val="000000"/>
                </a:solidFill>
                <a:latin typeface="Calibri"/>
              </a:rPr>
              <a:t>Σε μικρότερες ηλικίες επιτρέπεται η απασχόληση υπό όρους μόνο σε καλλιτεχνικές και άλλες συναφείς εργασίες (όπως σε διαφημίσεις, τηλεοπτικές εκπομπές, κ.λ.π.), ύστερα από ειδική άδεια.</a:t>
            </a:r>
            <a:endParaRPr b="0" lang="el-GR" sz="3200" spc="-1" strike="noStrike">
              <a:solidFill>
                <a:srgbClr val="000000"/>
              </a:solidFill>
              <a:latin typeface="Calibri"/>
            </a:endParaRPr>
          </a:p>
          <a:p>
            <a:pPr indent="0">
              <a:spcBef>
                <a:spcPts val="1417"/>
              </a:spcBef>
              <a:buNone/>
            </a:pPr>
            <a:r>
              <a:rPr b="0" lang="el-GR" sz="3200" spc="-1" strike="noStrike">
                <a:solidFill>
                  <a:srgbClr val="000000"/>
                </a:solidFill>
                <a:latin typeface="Calibri"/>
              </a:rPr>
              <a:t>Για τους ανήλικους 15-18 που επιθυμούν να εργασθούν προβλέπεται από τον νόμο (1837/89) η έκδοση βιβλιαρίου εργασίας ανηλίκου». </a:t>
            </a:r>
            <a:endParaRPr b="0" lang="el-GR" sz="3200" spc="-1" strike="noStrike">
              <a:solidFill>
                <a:srgbClr val="000000"/>
              </a:solidFill>
              <a:latin typeface="Calibri"/>
            </a:endParaRPr>
          </a:p>
          <a:p>
            <a:pPr indent="0">
              <a:spcBef>
                <a:spcPts val="1417"/>
              </a:spcBef>
              <a:buNone/>
            </a:pPr>
            <a:r>
              <a:rPr b="0" lang="el-GR" sz="3200" spc="-1" strike="noStrike">
                <a:solidFill>
                  <a:srgbClr val="000000"/>
                </a:solidFill>
                <a:latin typeface="Calibri"/>
              </a:rPr>
              <a:t>Το 2012 εκδόθηκαν σε όλη την Ελλάδα μόνο 562 βιβλιάρια εργασίας ανηλίκων, τη στιγμή που η Έρευνα Εργατικού Δυναμικού εκτιμά τους ανήλικους εργαζόμενους σε 6.238 το τελευταίο τρίμηνο του 2012. </a:t>
            </a:r>
            <a:endParaRPr b="0" lang="el-GR" sz="3200" spc="-1" strike="noStrike">
              <a:solidFill>
                <a:srgbClr val="000000"/>
              </a:solidFill>
              <a:latin typeface="Calibri"/>
            </a:endParaRPr>
          </a:p>
          <a:p>
            <a:pPr indent="0">
              <a:spcBef>
                <a:spcPts val="1417"/>
              </a:spcBef>
              <a:buNone/>
            </a:pPr>
            <a:r>
              <a:rPr b="0" lang="el-GR" sz="3200" spc="-1" strike="noStrike">
                <a:solidFill>
                  <a:srgbClr val="000000"/>
                </a:solidFill>
                <a:latin typeface="Calibri"/>
              </a:rPr>
              <a:t>Η δική μας εκτίμηση είναι ότι ο πραγματικός αριθμός των ανήλικων εργαζομένων, έστω και περιστασιακά, είναι πολλαπλάσιος αυτού του αριθμού: κάθε χρόνο 70.000 παιδιά σταματούν το σχολείο στη δευτεροβάθμια εκπαίδευση, αναζητώντας συχνά κάποιου είδους απασχόληση, αρκετοί ανήλικοι φοιτούν σε εσπερινά λύκεια ή ΕΠΑΛ, ενώ παράλληλα εργάζονται, 3.500 περίπου παιδιά σταματούν το σχολείο στο δημοτικό, ενώ πολλές εκατοντάδες, ίσως και χιλιάδες παιδιά, ιδίως Ρομά, δεν εγγράφονται ποτέ στο σχολείο και βοηθούν στις εργασίες των οικογενειών τους. </a:t>
            </a:r>
            <a:endParaRPr b="0" lang="el-GR"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docProps/app.xml><?xml version="1.0" encoding="utf-8"?>
<Properties xmlns="http://schemas.openxmlformats.org/officeDocument/2006/extended-properties" xmlns:vt="http://schemas.openxmlformats.org/officeDocument/2006/docPropsVTypes">
  <Template/>
  <TotalTime>8</TotalTime>
  <Application>LibreOffice/7.6.7.2$Windows_X86_64 LibreOffice_project/dd47e4b30cb7dab30588d6c79c651f218165e3c5</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2025-04-02T22:49:22Z</dcterms:created>
  <dc:creator/>
  <dc:description/>
  <dc:language>el-GR</dc:language>
  <cp:lastModifiedBy/>
  <dcterms:modified xsi:type="dcterms:W3CDTF">2025-04-02T22:58:02Z</dcterms:modified>
  <cp:revision>2</cp:revision>
  <dc:subject/>
  <dc:title/>
</cp:coreProperties>
</file>