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1" r:id="rId3"/>
  </p:sldMasterIdLst>
  <p:sldIdLst>
    <p:sldId id="256" r:id="rId4"/>
    <p:sldId id="257" r:id="rId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enc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2700" spc="-1" strike="noStrike">
              <a:solidFill>
                <a:srgbClr val="ff66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7"/>
              </a:spcBef>
              <a:buNone/>
            </a:pP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7"/>
              </a:spcBef>
              <a:buNone/>
            </a:pP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enc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2700" spc="-1" strike="noStrike">
              <a:solidFill>
                <a:srgbClr val="ff66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enci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2700" spc="-1" strike="noStrike">
              <a:solidFill>
                <a:srgbClr val="ff66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7"/>
              </a:spcBef>
              <a:buNone/>
            </a:pP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7"/>
              </a:spcBef>
              <a:buNone/>
            </a:pP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806930-FF18-41B6-B308-154D5C1654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3300" spc="-1" strike="noStrike">
                <a:solidFill>
                  <a:srgbClr val="ff8000"/>
                </a:solidFill>
                <a:highlight>
                  <a:srgbClr val="ffffff"/>
                </a:highlight>
                <a:latin typeface="Arial"/>
              </a:rPr>
              <a:t>Πατήστε για επεξεργασία της μορφής κειμένου του τίτλου</a:t>
            </a:r>
            <a:endParaRPr b="0" lang="el-GR" sz="3300" spc="-1" strike="noStrike">
              <a:solidFill>
                <a:srgbClr val="ff8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40000" y="3060000"/>
            <a:ext cx="9000000" cy="23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060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Πατήστε για επεξεργασία της μορφής κειμένου διάρθρωσης</a:t>
            </a:r>
            <a:endParaRPr b="0" lang="el-GR" sz="24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21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Δεύτερο επίπεδο διάρθρωσης</a:t>
            </a:r>
            <a:endParaRPr b="0" lang="el-GR" sz="21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Τρίτο επίπεδο διάρθρωσης</a:t>
            </a:r>
            <a:endParaRPr b="0" lang="el-GR" sz="18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pPr lvl="3" marL="1728000" indent="-216000">
              <a:spcBef>
                <a:spcPts val="425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Τέταρτο επίπεδο διάρθρωσης</a:t>
            </a:r>
            <a:endParaRPr b="0" lang="el-GR" sz="15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pPr lvl="4" marL="2160000" indent="-216000">
              <a:spcBef>
                <a:spcPts val="213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Πέμπτο επίπεδο διάρθρωσης</a:t>
            </a:r>
            <a:endParaRPr b="0" lang="el-GR" sz="15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pPr lvl="5" marL="2592000" indent="-216000">
              <a:spcBef>
                <a:spcPts val="213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Έκτο επίπεδο διάρθρωσης</a:t>
            </a:r>
            <a:endParaRPr b="0" lang="el-GR" sz="15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  <a:p>
            <a:pPr lvl="6" marL="3024000" indent="-216000">
              <a:spcBef>
                <a:spcPts val="213"/>
              </a:spcBef>
              <a:buClr>
                <a:srgbClr val="ff80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Έβδομο επίπεδο διάρθρωσης</a:t>
            </a:r>
            <a:endParaRPr b="0" lang="el-GR" sz="15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pic>
        <p:nvPicPr>
          <p:cNvPr id="2" name="" descr=""/>
          <p:cNvPicPr/>
          <p:nvPr/>
        </p:nvPicPr>
        <p:blipFill>
          <a:blip r:embed="rId2"/>
          <a:stretch/>
        </p:blipFill>
        <p:spPr>
          <a:xfrm>
            <a:off x="360000" y="1440000"/>
            <a:ext cx="9122400" cy="1440000"/>
          </a:xfrm>
          <a:prstGeom prst="rect">
            <a:avLst/>
          </a:prstGeom>
          <a:ln w="2520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0" y="-8640"/>
            <a:ext cx="10080000" cy="90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>
            <a:noAutofit/>
          </a:bodyPr>
          <a:p>
            <a:endParaRPr b="0" lang="el-G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2700" spc="-1" strike="noStrike">
                <a:solidFill>
                  <a:srgbClr val="ff66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2700" spc="-1" strike="noStrike">
              <a:solidFill>
                <a:srgbClr val="ff66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057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425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b="0" lang="el-GR" sz="15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15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15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15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l-GR" sz="15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dt" idx="1"/>
          </p:nvPr>
        </p:nvSpPr>
        <p:spPr>
          <a:xfrm>
            <a:off x="540000" y="5400000"/>
            <a:ext cx="2340000" cy="2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Arial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ftr" idx="2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Arial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3"/>
          </p:nvPr>
        </p:nvSpPr>
        <p:spPr>
          <a:xfrm>
            <a:off x="7200000" y="5400000"/>
            <a:ext cx="2340000" cy="2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84337C37-5F4D-4E17-B1AC-EF45F4A41C24}" type="slidenum">
              <a:rPr b="0" lang="el-GR" sz="1400" spc="-1" strike="noStrike">
                <a:solidFill>
                  <a:srgbClr val="000000"/>
                </a:solidFill>
                <a:latin typeface="Arial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" name="" descr=""/>
          <p:cNvPicPr/>
          <p:nvPr/>
        </p:nvPicPr>
        <p:blipFill>
          <a:blip r:embed="rId2"/>
          <a:stretch/>
        </p:blipFill>
        <p:spPr>
          <a:xfrm>
            <a:off x="8820000" y="90000"/>
            <a:ext cx="756000" cy="720000"/>
          </a:xfrm>
          <a:prstGeom prst="rect">
            <a:avLst/>
          </a:prstGeom>
          <a:ln w="25200">
            <a:noFill/>
          </a:ln>
        </p:spPr>
      </p:pic>
      <p:pic>
        <p:nvPicPr>
          <p:cNvPr id="14" name="" descr=""/>
          <p:cNvPicPr/>
          <p:nvPr/>
        </p:nvPicPr>
        <p:blipFill>
          <a:blip r:embed="rId3"/>
          <a:stretch/>
        </p:blipFill>
        <p:spPr>
          <a:xfrm>
            <a:off x="180000" y="5220000"/>
            <a:ext cx="9720000" cy="180000"/>
          </a:xfrm>
          <a:prstGeom prst="rect">
            <a:avLst/>
          </a:prstGeom>
          <a:ln w="2520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2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68880" y="1440000"/>
            <a:ext cx="9000000" cy="339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50000"/>
              </a:lnSpc>
              <a:buNone/>
            </a:pPr>
            <a:r>
              <a:rPr b="1" i="1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Παιδική εργασία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1. Ποια χρονική περίοδο διαδραματίζονται οι ιστορίες αυτές;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2. Ποιες είναι οι ηλικίες των παιδιών που εργάζονται;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3. Ποια είναι η εθνικότητά τους;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4. Ποιες είναι οι συνθήκες και οι ώρες εργασίας τους;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5. Ποιες ακριβώς είναι οι εργασίες τους;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6. Για ποιους λόγους αναγκάζονται να εργαστούν;</a:t>
            </a:r>
            <a:br>
              <a:rPr sz="2200"/>
            </a:br>
            <a:r>
              <a:rPr b="0" lang="el-GR" sz="2200" spc="-1" strike="noStrike">
                <a:solidFill>
                  <a:srgbClr val="ff8000"/>
                </a:solidFill>
                <a:highlight>
                  <a:srgbClr val="ffffff"/>
                </a:highlight>
                <a:latin typeface="Calibri"/>
              </a:rPr>
              <a:t>7. Ποιες συνέπειες έχει η εργασία τους, στα ίδια τα παιδιά; </a:t>
            </a:r>
            <a:endParaRPr b="0" lang="el-GR" sz="2200" spc="-1" strike="noStrike">
              <a:solidFill>
                <a:srgbClr val="ff8000"/>
              </a:solidFill>
              <a:highlight>
                <a:srgbClr val="ffffff"/>
              </a:highlight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2700" spc="-1" strike="noStrike">
              <a:solidFill>
                <a:srgbClr val="ff66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7"/>
              </a:spcBef>
              <a:buNone/>
            </a:pP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7"/>
              </a:spcBef>
              <a:buNone/>
            </a:pP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7152FC-795D-4BF8-A08F-3E3ACFF6438B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LibreOffice/7.6.7.2$Windows_X86_64 LibreOffice_project/dd47e4b30cb7dab30588d6c79c651f218165e3c5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2025-04-02T22:43:55Z</dcterms:created>
  <dc:creator/>
  <dc:description/>
  <dc:language>el-GR</dc:language>
  <cp:lastModifiedBy/>
  <dcterms:modified xsi:type="dcterms:W3CDTF">2025-04-02T22:48:02Z</dcterms:modified>
  <cp:revision>4</cp:revision>
  <dc:subject/>
  <dc:title>Pencil</dc:title>
</cp:coreProperties>
</file>