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7" r:id="rId2"/>
    <p:sldId id="303" r:id="rId3"/>
    <p:sldId id="305" r:id="rId4"/>
    <p:sldId id="309" r:id="rId5"/>
    <p:sldId id="310" r:id="rId6"/>
    <p:sldId id="311" r:id="rId7"/>
    <p:sldId id="308" r:id="rId8"/>
    <p:sldId id="256" r:id="rId9"/>
    <p:sldId id="297" r:id="rId10"/>
    <p:sldId id="296" r:id="rId11"/>
    <p:sldId id="295" r:id="rId12"/>
    <p:sldId id="294" r:id="rId13"/>
    <p:sldId id="290" r:id="rId14"/>
    <p:sldId id="291" r:id="rId15"/>
    <p:sldId id="292" r:id="rId16"/>
    <p:sldId id="293" r:id="rId17"/>
    <p:sldId id="298" r:id="rId18"/>
    <p:sldId id="301" r:id="rId19"/>
    <p:sldId id="257" r:id="rId20"/>
    <p:sldId id="258" r:id="rId21"/>
    <p:sldId id="259" r:id="rId22"/>
    <p:sldId id="260" r:id="rId23"/>
    <p:sldId id="261" r:id="rId24"/>
    <p:sldId id="262" r:id="rId25"/>
    <p:sldId id="263" r:id="rId26"/>
    <p:sldId id="264" r:id="rId27"/>
    <p:sldId id="265" r:id="rId28"/>
    <p:sldId id="267" r:id="rId29"/>
    <p:sldId id="268" r:id="rId30"/>
    <p:sldId id="269" r:id="rId31"/>
    <p:sldId id="270" r:id="rId32"/>
    <p:sldId id="271" r:id="rId33"/>
    <p:sldId id="272" r:id="rId34"/>
    <p:sldId id="273" r:id="rId35"/>
    <p:sldId id="274" r:id="rId36"/>
    <p:sldId id="275" r:id="rId37"/>
    <p:sldId id="276" r:id="rId38"/>
    <p:sldId id="277" r:id="rId39"/>
    <p:sldId id="278" r:id="rId40"/>
    <p:sldId id="279" r:id="rId41"/>
    <p:sldId id="280" r:id="rId42"/>
    <p:sldId id="281" r:id="rId43"/>
    <p:sldId id="299" r:id="rId44"/>
    <p:sldId id="300" r:id="rId45"/>
    <p:sldId id="282" r:id="rId46"/>
    <p:sldId id="283" r:id="rId47"/>
    <p:sldId id="284" r:id="rId48"/>
    <p:sldId id="312" r:id="rId49"/>
    <p:sldId id="285" r:id="rId50"/>
    <p:sldId id="286" r:id="rId51"/>
    <p:sldId id="287" r:id="rId52"/>
    <p:sldId id="288" r:id="rId53"/>
    <p:sldId id="289" r:id="rId54"/>
  </p:sldIdLst>
  <p:sldSz cx="9144000" cy="6858000" type="screen4x3"/>
  <p:notesSz cx="9144000" cy="6858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789801" y="1978888"/>
            <a:ext cx="1917065" cy="36226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mbria"/>
                <a:cs typeface="Cambria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87450" y="66293"/>
            <a:ext cx="6769099" cy="452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omic Sans MS"/>
                <a:cs typeface="Comic Sans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49883" y="2072767"/>
            <a:ext cx="7444232" cy="154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11/23/2020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el.wikipedia.org/wiki/%CE%9C%CF%80%CE%BB%CE%B5" TargetMode="Externa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hyperlink" Target="http://el.wikipedia.org/wiki/%CE%9C%CF%80%CE%BB%CE%B5%CE%BA" TargetMode="External"/><Relationship Id="rId3" Type="http://schemas.openxmlformats.org/officeDocument/2006/relationships/hyperlink" Target="http://el.wikipedia.org/wiki/%CE%95%CE%BB%CE%BB%CE%AC%CE%B4%CE%B1" TargetMode="External"/><Relationship Id="rId7" Type="http://schemas.openxmlformats.org/officeDocument/2006/relationships/hyperlink" Target="http://el.wikipedia.org/wiki/1954" TargetMode="External"/><Relationship Id="rId2" Type="http://schemas.openxmlformats.org/officeDocument/2006/relationships/hyperlink" Target="http://el.wikipedia.org/wiki/%CE%9A%CF%8C%CE%BC%CE%B9%CE%BA%CF%82" TargetMode="Externa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el.wikipedia.org/wiki/EsseGesse" TargetMode="External"/><Relationship Id="rId5" Type="http://schemas.openxmlformats.org/officeDocument/2006/relationships/hyperlink" Target="http://el.wikipedia.org/wiki/%CE%99%CF%84%CE%B1%CE%BB%CE%AF%CE%B1" TargetMode="External"/><Relationship Id="rId4" Type="http://schemas.openxmlformats.org/officeDocument/2006/relationships/hyperlink" Target="http://el.wikipedia.org/wiki/1969" TargetMode="External"/><Relationship Id="rId9" Type="http://schemas.openxmlformats.org/officeDocument/2006/relationships/image" Target="../media/image3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hyperlink" Target="http://www.aoc.gov/cc/photo-gallery/ptgs_rotunda.cfm" TargetMode="External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s://el.wiktionary.org/wiki/%CF%84%CE%B5%CF%81%CE%BC%CE%B1%CF%84%CE%AF%CE%B6%CF%89" TargetMode="External"/><Relationship Id="rId2" Type="http://schemas.openxmlformats.org/officeDocument/2006/relationships/hyperlink" Target="https://el.wiktionary.org/wiki/%CE%B1%CF%80%CE%BF%CE%BC%CE%B1%CE%BA%CF%81%CF%8D%CE%BD%CF%89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el.wiktionary.org/wiki/%CF%80%CE%B1%CF%8D%CF%89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600" y="304800"/>
            <a:ext cx="86868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Μέχρι τώρα έχουμε αρχίσει να ξετυλίγουμε δύο ιστορικά νήματα</a:t>
            </a: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1.Κόκκινο νήμα Βιομηχανική επανάσταση</a:t>
            </a: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2.Μπλε νήμα Διαφωτισμός </a:t>
            </a:r>
            <a:endParaRPr lang="el-GR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Κουβάρι"/>
          <p:cNvPicPr>
            <a:picLocks noChangeAspect="1" noChangeArrowheads="1"/>
          </p:cNvPicPr>
          <p:nvPr/>
        </p:nvPicPr>
        <p:blipFill>
          <a:blip r:embed="rId2"/>
          <a:srcRect l="12750" r="14671" b="26718"/>
          <a:stretch>
            <a:fillRect/>
          </a:stretch>
        </p:blipFill>
        <p:spPr bwMode="auto">
          <a:xfrm>
            <a:off x="0" y="228600"/>
            <a:ext cx="3505200" cy="2590800"/>
          </a:xfrm>
          <a:prstGeom prst="rect">
            <a:avLst/>
          </a:prstGeom>
          <a:noFill/>
        </p:spPr>
      </p:pic>
      <p:pic>
        <p:nvPicPr>
          <p:cNvPr id="5" name="Picture 2" descr="https://www.k-mag.gr/wp-content/uploads/2017/08/thumbnail_kouvari-66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304800"/>
            <a:ext cx="3810000" cy="220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Ηπα, Πρωτεύουσες, Χάρτης, Ηνωμένες Πολιτείες, Κράτη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143000"/>
            <a:ext cx="8382000" cy="5095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72744" y="5264277"/>
            <a:ext cx="713295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imes New Roman"/>
                <a:cs typeface="Times New Roman"/>
              </a:rPr>
              <a:t>▲ </a:t>
            </a:r>
            <a:r>
              <a:rPr sz="2000" dirty="0">
                <a:latin typeface="Comic Sans MS"/>
                <a:cs typeface="Comic Sans MS"/>
              </a:rPr>
              <a:t>Πόσα αστέρια έχει η αμερικανική σημαία </a:t>
            </a:r>
            <a:r>
              <a:rPr sz="2000" spc="-5" dirty="0">
                <a:latin typeface="Comic Sans MS"/>
                <a:cs typeface="Comic Sans MS"/>
              </a:rPr>
              <a:t>και τι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συμβολίζουν;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8112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685800"/>
            <a:ext cx="8686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Η 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</a:rPr>
              <a:t>σημαία των Ηνωμένων Πολιτειών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 αποτελείται από </a:t>
            </a:r>
          </a:p>
          <a:p>
            <a:pPr algn="just">
              <a:buFont typeface="Arial" pitchFamily="34" charset="0"/>
              <a:buChar char="•"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13 ισομεγέθεις οριζόντιες λωρίδες (συμβολίζουν τις 13 αρχικές πολιτείες) χρώματος </a:t>
            </a:r>
            <a:r>
              <a:rPr lang="el-GR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κόκκινου 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(κορυφή και κάτω μέρος), που εναλλάσσονται με λευκές και </a:t>
            </a:r>
          </a:p>
          <a:p>
            <a:pPr algn="just">
              <a:buFont typeface="Arial" pitchFamily="34" charset="0"/>
              <a:buChar char="•"/>
            </a:pP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ένα </a:t>
            </a:r>
            <a:r>
              <a:rPr lang="el-GR" sz="3200" b="1" dirty="0" smtClean="0">
                <a:latin typeface="Times New Roman" pitchFamily="18" charset="0"/>
                <a:cs typeface="Times New Roman" pitchFamily="18" charset="0"/>
                <a:hlinkClick r:id="rId2" tooltip="Μπλε"/>
              </a:rPr>
              <a:t>μπλε</a:t>
            </a:r>
            <a:r>
              <a:rPr lang="el-GR" sz="3200" dirty="0" smtClean="0">
                <a:latin typeface="Times New Roman" pitchFamily="18" charset="0"/>
                <a:cs typeface="Times New Roman" pitchFamily="18" charset="0"/>
              </a:rPr>
              <a:t> ορθογώνιο στην άνω προς τον ιστό γωνία, που φέρει 50 μικρά, λευκά, πεντάκτινα αστέρια, τα οποία συμβολίζουν τις 50 σήμερα πολιτείες. </a:t>
            </a:r>
            <a:endParaRPr lang="el-GR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4800" y="24384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1.Η τρίτη μεγαλύτερη σε έκταση χώρα της γης. 2.Είναι ομοσπονδιακή συνταγματική δημοκρατία.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3.Περιλαμβάνει πενήντα πολιτείες και μια ομοσπονδιακή περιφέρεια.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4.Βρίσκεται ως επί το πλείστον στην κεντρική Βόρεια Αμερική, όπου οι σαράντα οκτώ συνεχόμενες πολιτείες και η Ουάσινγκτον Π.Κ. η περιφέρεια της πρωτεύουσας, βρίσκονται μεταξύ του Ειρηνικού και του Ατλαντικού ωκεανού.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5.Η πολιτεία της Αλάσκας βρίσκεται στο βορειοδυτικά της ηπείρου.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6.Η πολιτεία της Χαβάης είναι αρχιπέλαγος στον μέσο Ειρηνικό. </a:t>
            </a:r>
          </a:p>
          <a:p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7.Η χώρα επίσης κατέχει αρκετά εδάφη στον Ειρηνικό και την Καραϊβική.</a:t>
            </a:r>
          </a:p>
        </p:txBody>
      </p:sp>
      <p:pic>
        <p:nvPicPr>
          <p:cNvPr id="34818" name="Picture 2" descr="https://upload.wikimedia.org/wikipedia/commons/thumb/e/ef/Location_United_States.svg/1280px-Location_United_Stat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304800" y="2438400"/>
            <a:ext cx="8610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Πόσες πολιτείες περιλαμβάνουν οι ΗΠΑ;</a:t>
            </a: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Τι είδους κράτος είναι; </a:t>
            </a:r>
          </a:p>
          <a:p>
            <a:pPr algn="ctr"/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upload.wikimedia.org/wikipedia/commons/thumb/e/ef/Location_United_States.svg/1280px-Location_United_Stat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2133600"/>
            <a:ext cx="86868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Τι είναι το ομόσπονδο κράτος;</a:t>
            </a:r>
            <a:r>
              <a:rPr lang="el-GR" sz="3600" dirty="0" smtClean="0"/>
              <a:t> </a:t>
            </a:r>
          </a:p>
          <a:p>
            <a:pPr algn="just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Με το όνομα 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Ομοσπονδιακό κράτος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, ή 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Ομοσπονδιακή Πολιτεία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, χαρακτηρίζεται το ανεξάρτητο και κυρίαρχο εκείνο κράτος, (Πολιτεία), το οποίο προέρχεται, (συγκροτείται), από συνένωση περισσοτέρων επιμέρους κρατών-μελών </a:t>
            </a:r>
            <a:r>
              <a:rPr lang="el-GR" sz="3600" u="sng" dirty="0" smtClean="0">
                <a:latin typeface="Times New Roman" pitchFamily="18" charset="0"/>
                <a:cs typeface="Times New Roman" pitchFamily="18" charset="0"/>
              </a:rPr>
              <a:t>βάσει συνταγματικών διατάξεων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ctr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upload.wikimedia.org/wikipedia/commons/thumb/e/ef/Location_United_States.svg/1280px-Location_United_Stat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2133600"/>
            <a:ext cx="86868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Τι είναι το ομόσπονδο κράτος;</a:t>
            </a:r>
            <a:r>
              <a:rPr lang="el-GR" sz="3600" dirty="0" smtClean="0"/>
              <a:t> </a:t>
            </a:r>
          </a:p>
          <a:p>
            <a:pPr algn="ctr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s://upload.wikimedia.org/wikipedia/commons/thumb/e/ef/Location_United_States.svg/1280px-Location_United_Stat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382000" cy="2438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228600" y="381000"/>
            <a:ext cx="8686800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Τρεις γραπτές εργασίες για την μεθεπόμενη φορά</a:t>
            </a:r>
          </a:p>
          <a:p>
            <a:pPr algn="just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1.Με ποιον τρόπο εκλέγεται ο πρόεδρος των ΗΠΑ;</a:t>
            </a:r>
          </a:p>
          <a:p>
            <a:pPr algn="just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2.Να αναζητήσετε και να βρείτε ένα ευρωπαϊκό κράτος που είναι ομοσπονδία. Να περιγράψετε τη λειτουργία του.</a:t>
            </a:r>
          </a:p>
          <a:p>
            <a:pPr algn="just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3.Είστε ένας από τους αντιπροσώπους των αποικιών στην αίθουσα του κογκρέσου την 4 Ιουλίου 1776. Στο ημερολόγιό σας να καταγράψετε τι βιώσατε.</a:t>
            </a: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- Πίνακας"/>
          <p:cNvGraphicFramePr>
            <a:graphicFrameLocks noGrp="1"/>
          </p:cNvGraphicFramePr>
          <p:nvPr/>
        </p:nvGraphicFramePr>
        <p:xfrm>
          <a:off x="533400" y="533400"/>
          <a:ext cx="8305800" cy="5943600"/>
        </p:xfrm>
        <a:graphic>
          <a:graphicData uri="http://schemas.openxmlformats.org/drawingml/2006/table">
            <a:tbl>
              <a:tblPr/>
              <a:tblGrid>
                <a:gridCol w="2804872"/>
                <a:gridCol w="2804872"/>
                <a:gridCol w="2696056"/>
              </a:tblGrid>
              <a:tr h="14859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latin typeface="Times New Roman"/>
                          <a:ea typeface="Calibri"/>
                          <a:cs typeface="Times New Roman"/>
                        </a:rPr>
                        <a:t>ΠΡΙΝ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 dirty="0">
                          <a:latin typeface="Times New Roman"/>
                          <a:ea typeface="Calibri"/>
                          <a:cs typeface="Times New Roman"/>
                        </a:rPr>
                        <a:t>ΤΩΡΑ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b="1">
                          <a:latin typeface="Times New Roman"/>
                          <a:ea typeface="Calibri"/>
                          <a:cs typeface="Times New Roman"/>
                        </a:rPr>
                        <a:t>ΜΕΤΑ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45770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>
                          <a:latin typeface="Times New Roman"/>
                          <a:ea typeface="Calibri"/>
                          <a:cs typeface="Times New Roman"/>
                        </a:rPr>
                        <a:t>Ευρωπαϊκός  Διαφωτισμός</a:t>
                      </a:r>
                      <a:endParaRPr lang="el-GR" sz="2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Calibri"/>
                          <a:cs typeface="Times New Roman"/>
                        </a:rPr>
                        <a:t>Αμερικανική  Επανάσταση</a:t>
                      </a:r>
                      <a:r>
                        <a:rPr lang="el-GR" sz="2400" kern="1200" dirty="0">
                          <a:solidFill>
                            <a:srgbClr val="FF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Calibri"/>
                          <a:cs typeface="Times New Roman"/>
                        </a:rPr>
                        <a:t>1773 - 1776 (……………αιώνας)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Calibri"/>
                          <a:cs typeface="Times New Roman"/>
                        </a:rPr>
                        <a:t>Αμερικανική  ανεξαρτησία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2400" dirty="0">
                          <a:latin typeface="Times New Roman"/>
                          <a:ea typeface="Calibri"/>
                          <a:cs typeface="Times New Roman"/>
                        </a:rPr>
                        <a:t>4 Ιουλίου  1776 (……….αιώνας)</a:t>
                      </a:r>
                      <a:endParaRPr lang="el-GR" sz="2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318" marR="603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39495" y="405384"/>
            <a:ext cx="5617464" cy="602437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600" y="304800"/>
            <a:ext cx="86868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Βιομηχανική επανάσταση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1.Εδραίωση του καπιταλισμού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2.Διατύπωση σοσιαλιστικών θεωριών και μαρξισμού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3.Αντιδράσεις εργατών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4. Δημιουργία των πρώτων εργατικών κομμάτων</a:t>
            </a: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Μένουν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5.Ανταγωνισμός μεγάλων δυνάμεων-Αποικιοκρατία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6.Α παγκόσμιος πόλεμος </a:t>
            </a:r>
          </a:p>
          <a:p>
            <a:pPr algn="ctr"/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4274" name="Picture 2" descr="Κουβάρι"/>
          <p:cNvPicPr>
            <a:picLocks noChangeAspect="1" noChangeArrowheads="1"/>
          </p:cNvPicPr>
          <p:nvPr/>
        </p:nvPicPr>
        <p:blipFill>
          <a:blip r:embed="rId2"/>
          <a:srcRect l="12750" r="14671" b="26718"/>
          <a:stretch>
            <a:fillRect/>
          </a:stretch>
        </p:blipFill>
        <p:spPr bwMode="auto">
          <a:xfrm>
            <a:off x="1752600" y="304800"/>
            <a:ext cx="5638800" cy="2590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24687" y="487680"/>
            <a:ext cx="148589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775512" y="397890"/>
            <a:ext cx="776541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37185" marR="5080" indent="-32512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omic Sans MS"/>
                <a:cs typeface="Comic Sans MS"/>
              </a:rPr>
              <a:t>Τι </a:t>
            </a:r>
            <a:r>
              <a:rPr sz="2000" b="0" spc="-5" dirty="0">
                <a:latin typeface="Comic Sans MS"/>
                <a:cs typeface="Comic Sans MS"/>
              </a:rPr>
              <a:t>γνωρίζετε για </a:t>
            </a:r>
            <a:r>
              <a:rPr sz="2000" b="0" dirty="0">
                <a:latin typeface="Comic Sans MS"/>
                <a:cs typeface="Comic Sans MS"/>
              </a:rPr>
              <a:t>τις αγγλικές αποικίες στην </a:t>
            </a:r>
            <a:r>
              <a:rPr sz="2000" b="0" spc="-5" dirty="0">
                <a:latin typeface="Comic Sans MS"/>
                <a:cs typeface="Comic Sans MS"/>
              </a:rPr>
              <a:t>Αμερική; Ποιοι και γιατί  </a:t>
            </a:r>
            <a:r>
              <a:rPr sz="2000" b="0" dirty="0">
                <a:latin typeface="Comic Sans MS"/>
                <a:cs typeface="Comic Sans MS"/>
              </a:rPr>
              <a:t>μετανάστευσαν στα ανατολικά παράλια </a:t>
            </a:r>
            <a:r>
              <a:rPr sz="2000" b="0" spc="-5" dirty="0">
                <a:latin typeface="Comic Sans MS"/>
                <a:cs typeface="Comic Sans MS"/>
              </a:rPr>
              <a:t>της Βόρειας</a:t>
            </a:r>
            <a:r>
              <a:rPr sz="2000" b="0" spc="-130" dirty="0">
                <a:latin typeface="Comic Sans MS"/>
                <a:cs typeface="Comic Sans MS"/>
              </a:rPr>
              <a:t> </a:t>
            </a:r>
            <a:r>
              <a:rPr sz="2000" b="0" spc="-5" dirty="0">
                <a:latin typeface="Comic Sans MS"/>
                <a:cs typeface="Comic Sans MS"/>
              </a:rPr>
              <a:t>Αμερικής;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52222" y="3120389"/>
            <a:ext cx="8208645" cy="428625"/>
          </a:xfrm>
          <a:custGeom>
            <a:avLst/>
            <a:gdLst/>
            <a:ahLst/>
            <a:cxnLst/>
            <a:rect l="l" t="t" r="r" b="b"/>
            <a:pathLst>
              <a:path w="8208645" h="428625">
                <a:moveTo>
                  <a:pt x="0" y="428243"/>
                </a:moveTo>
                <a:lnTo>
                  <a:pt x="8208264" y="428243"/>
                </a:lnTo>
                <a:lnTo>
                  <a:pt x="8208264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62177" y="2868929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5663184" y="0"/>
                </a:moveTo>
                <a:lnTo>
                  <a:pt x="83820" y="0"/>
                </a:lnTo>
                <a:lnTo>
                  <a:pt x="51193" y="6596"/>
                </a:lnTo>
                <a:lnTo>
                  <a:pt x="24550" y="24574"/>
                </a:lnTo>
                <a:lnTo>
                  <a:pt x="6587" y="51220"/>
                </a:lnTo>
                <a:lnTo>
                  <a:pt x="0" y="83820"/>
                </a:lnTo>
                <a:lnTo>
                  <a:pt x="0" y="419100"/>
                </a:lnTo>
                <a:lnTo>
                  <a:pt x="6587" y="451699"/>
                </a:lnTo>
                <a:lnTo>
                  <a:pt x="24550" y="478345"/>
                </a:lnTo>
                <a:lnTo>
                  <a:pt x="51193" y="496323"/>
                </a:lnTo>
                <a:lnTo>
                  <a:pt x="83820" y="502920"/>
                </a:lnTo>
                <a:lnTo>
                  <a:pt x="5663184" y="502920"/>
                </a:lnTo>
                <a:lnTo>
                  <a:pt x="5695783" y="496323"/>
                </a:lnTo>
                <a:lnTo>
                  <a:pt x="5722429" y="478345"/>
                </a:lnTo>
                <a:lnTo>
                  <a:pt x="5740407" y="451699"/>
                </a:lnTo>
                <a:lnTo>
                  <a:pt x="5747004" y="419100"/>
                </a:lnTo>
                <a:lnTo>
                  <a:pt x="5747004" y="83820"/>
                </a:lnTo>
                <a:lnTo>
                  <a:pt x="5740407" y="51220"/>
                </a:lnTo>
                <a:lnTo>
                  <a:pt x="5722429" y="24574"/>
                </a:lnTo>
                <a:lnTo>
                  <a:pt x="5695783" y="6596"/>
                </a:lnTo>
                <a:lnTo>
                  <a:pt x="5663184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62177" y="2868929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0" y="83820"/>
                </a:moveTo>
                <a:lnTo>
                  <a:pt x="6587" y="51220"/>
                </a:lnTo>
                <a:lnTo>
                  <a:pt x="24550" y="24574"/>
                </a:lnTo>
                <a:lnTo>
                  <a:pt x="51193" y="6596"/>
                </a:lnTo>
                <a:lnTo>
                  <a:pt x="83820" y="0"/>
                </a:lnTo>
                <a:lnTo>
                  <a:pt x="5663184" y="0"/>
                </a:lnTo>
                <a:lnTo>
                  <a:pt x="5695783" y="6596"/>
                </a:lnTo>
                <a:lnTo>
                  <a:pt x="5722429" y="24574"/>
                </a:lnTo>
                <a:lnTo>
                  <a:pt x="5740407" y="51220"/>
                </a:lnTo>
                <a:lnTo>
                  <a:pt x="5747004" y="83820"/>
                </a:lnTo>
                <a:lnTo>
                  <a:pt x="5747004" y="419100"/>
                </a:lnTo>
                <a:lnTo>
                  <a:pt x="5740407" y="451699"/>
                </a:lnTo>
                <a:lnTo>
                  <a:pt x="5722429" y="478345"/>
                </a:lnTo>
                <a:lnTo>
                  <a:pt x="5695783" y="496323"/>
                </a:lnTo>
                <a:lnTo>
                  <a:pt x="5663184" y="502920"/>
                </a:lnTo>
                <a:lnTo>
                  <a:pt x="83820" y="502920"/>
                </a:lnTo>
                <a:lnTo>
                  <a:pt x="51193" y="496323"/>
                </a:lnTo>
                <a:lnTo>
                  <a:pt x="24550" y="478345"/>
                </a:lnTo>
                <a:lnTo>
                  <a:pt x="6587" y="451699"/>
                </a:lnTo>
                <a:lnTo>
                  <a:pt x="0" y="419100"/>
                </a:lnTo>
                <a:lnTo>
                  <a:pt x="0" y="8382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30200" y="1241297"/>
            <a:ext cx="8009255" cy="1988820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marL="355600" marR="5080" indent="-343535">
              <a:lnSpc>
                <a:spcPts val="2160"/>
              </a:lnSpc>
              <a:spcBef>
                <a:spcPts val="375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dirty="0">
                <a:latin typeface="Cambria"/>
                <a:cs typeface="Cambria"/>
              </a:rPr>
              <a:t>Α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ό το </a:t>
            </a:r>
            <a:r>
              <a:rPr sz="2000" dirty="0">
                <a:latin typeface="Papyrus"/>
                <a:cs typeface="Papyrus"/>
              </a:rPr>
              <a:t>1607 </a:t>
            </a:r>
            <a:r>
              <a:rPr sz="2000" spc="-5" dirty="0">
                <a:latin typeface="Cambria"/>
                <a:cs typeface="Cambria"/>
              </a:rPr>
              <a:t>ως </a:t>
            </a:r>
            <a:r>
              <a:rPr sz="2000" dirty="0">
                <a:latin typeface="Cambria"/>
                <a:cs typeface="Cambria"/>
              </a:rPr>
              <a:t>το </a:t>
            </a:r>
            <a:r>
              <a:rPr sz="2000" dirty="0">
                <a:latin typeface="Papyrus"/>
                <a:cs typeface="Papyrus"/>
              </a:rPr>
              <a:t>1732 </a:t>
            </a:r>
            <a:r>
              <a:rPr sz="2000" dirty="0">
                <a:latin typeface="Cambria"/>
                <a:cs typeface="Cambria"/>
              </a:rPr>
              <a:t>δημιουργήθηκαν </a:t>
            </a:r>
            <a:r>
              <a:rPr sz="2000" spc="-5" dirty="0">
                <a:latin typeface="Cambria"/>
                <a:cs typeface="Cambria"/>
              </a:rPr>
              <a:t>στα </a:t>
            </a:r>
            <a:r>
              <a:rPr sz="2000" dirty="0">
                <a:latin typeface="Cambria"/>
                <a:cs typeface="Cambria"/>
              </a:rPr>
              <a:t>ανατολικά </a:t>
            </a:r>
            <a:r>
              <a:rPr sz="2000" spc="-5" dirty="0">
                <a:latin typeface="Papyrus"/>
                <a:cs typeface="Papyrus"/>
              </a:rPr>
              <a:t>π</a:t>
            </a:r>
            <a:r>
              <a:rPr sz="2000" spc="-5" dirty="0">
                <a:latin typeface="Cambria"/>
                <a:cs typeface="Cambria"/>
              </a:rPr>
              <a:t>αράλια</a:t>
            </a:r>
            <a:r>
              <a:rPr sz="2000" spc="-2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της  Βόρειας Αμερικής </a:t>
            </a:r>
            <a:r>
              <a:rPr sz="2000" b="1" spc="5" dirty="0">
                <a:solidFill>
                  <a:srgbClr val="FF0000"/>
                </a:solidFill>
                <a:latin typeface="Papyrus"/>
                <a:cs typeface="Papyrus"/>
              </a:rPr>
              <a:t>13 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Α</a:t>
            </a:r>
            <a:r>
              <a:rPr sz="2000" b="1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οικίες </a:t>
            </a:r>
            <a:r>
              <a:rPr sz="2000" b="1" spc="5" dirty="0">
                <a:solidFill>
                  <a:srgbClr val="FF0000"/>
                </a:solidFill>
                <a:latin typeface="Cambria"/>
                <a:cs typeface="Cambria"/>
              </a:rPr>
              <a:t>υ</a:t>
            </a:r>
            <a:r>
              <a:rPr sz="2000" b="1" spc="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2000" b="1" spc="5" dirty="0">
                <a:solidFill>
                  <a:srgbClr val="FF0000"/>
                </a:solidFill>
                <a:latin typeface="Cambria"/>
                <a:cs typeface="Cambria"/>
              </a:rPr>
              <a:t>ό </a:t>
            </a: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αγγλικό</a:t>
            </a:r>
            <a:r>
              <a:rPr sz="2000" b="1" spc="-19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έλεγχο</a:t>
            </a:r>
            <a:r>
              <a:rPr sz="2000" spc="-10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355600" marR="468630" indent="-343535">
              <a:lnSpc>
                <a:spcPts val="2160"/>
              </a:lnSpc>
              <a:spcBef>
                <a:spcPts val="48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5" dirty="0">
                <a:latin typeface="Cambria"/>
                <a:cs typeface="Cambria"/>
              </a:rPr>
              <a:t>Οι </a:t>
            </a:r>
            <a:r>
              <a:rPr sz="2000" spc="5" dirty="0">
                <a:latin typeface="Cambria"/>
                <a:cs typeface="Cambria"/>
              </a:rPr>
              <a:t>ά</a:t>
            </a:r>
            <a:r>
              <a:rPr sz="2000" spc="5" dirty="0">
                <a:latin typeface="Papyrus"/>
                <a:cs typeface="Papyrus"/>
              </a:rPr>
              <a:t>π</a:t>
            </a:r>
            <a:r>
              <a:rPr sz="2000" spc="5" dirty="0">
                <a:latin typeface="Cambria"/>
                <a:cs typeface="Cambria"/>
              </a:rPr>
              <a:t>οικοι </a:t>
            </a:r>
            <a:r>
              <a:rPr sz="2000" dirty="0">
                <a:latin typeface="Cambria"/>
                <a:cs typeface="Cambria"/>
              </a:rPr>
              <a:t>ήταν </a:t>
            </a:r>
            <a:r>
              <a:rPr sz="2000" b="1" spc="-20" dirty="0">
                <a:solidFill>
                  <a:srgbClr val="FF0000"/>
                </a:solidFill>
                <a:latin typeface="Cambria"/>
                <a:cs typeface="Cambria"/>
              </a:rPr>
              <a:t>Άγγλοι </a:t>
            </a:r>
            <a:r>
              <a:rPr sz="2000" b="1" dirty="0">
                <a:solidFill>
                  <a:srgbClr val="FF0000"/>
                </a:solidFill>
                <a:latin typeface="Papyrus"/>
                <a:cs typeface="Papyrus"/>
              </a:rPr>
              <a:t>(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οι </a:t>
            </a:r>
            <a:r>
              <a:rPr sz="2000" b="1" spc="-5" dirty="0">
                <a:solidFill>
                  <a:srgbClr val="FF0000"/>
                </a:solidFill>
                <a:latin typeface="Papyrus"/>
                <a:cs typeface="Papyrus"/>
              </a:rPr>
              <a:t>π</a:t>
            </a:r>
            <a:r>
              <a:rPr sz="2000" b="1" spc="-5" dirty="0">
                <a:solidFill>
                  <a:srgbClr val="FF0000"/>
                </a:solidFill>
                <a:latin typeface="Cambria"/>
                <a:cs typeface="Cambria"/>
              </a:rPr>
              <a:t>ερισσότεροι</a:t>
            </a:r>
            <a:r>
              <a:rPr sz="2000" b="1" spc="-5" dirty="0">
                <a:solidFill>
                  <a:srgbClr val="FF0000"/>
                </a:solidFill>
                <a:latin typeface="Papyrus"/>
                <a:cs typeface="Papyrus"/>
              </a:rPr>
              <a:t>), </a:t>
            </a:r>
            <a:r>
              <a:rPr sz="2000" b="1" spc="-30" dirty="0">
                <a:solidFill>
                  <a:srgbClr val="FF0000"/>
                </a:solidFill>
                <a:latin typeface="Cambria"/>
                <a:cs typeface="Cambria"/>
              </a:rPr>
              <a:t>Γάλλοι</a:t>
            </a:r>
            <a:r>
              <a:rPr sz="2000" b="1" spc="-30" dirty="0">
                <a:solidFill>
                  <a:srgbClr val="FF0000"/>
                </a:solidFill>
                <a:latin typeface="Papyrus"/>
                <a:cs typeface="Papyrus"/>
              </a:rPr>
              <a:t>, </a:t>
            </a:r>
            <a:r>
              <a:rPr sz="2000" b="1" spc="-15" dirty="0">
                <a:solidFill>
                  <a:srgbClr val="FF0000"/>
                </a:solidFill>
                <a:latin typeface="Cambria"/>
                <a:cs typeface="Cambria"/>
              </a:rPr>
              <a:t>Γερμανοί</a:t>
            </a:r>
            <a:r>
              <a:rPr sz="2000" b="1" spc="-160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mbria"/>
                <a:cs typeface="Cambria"/>
              </a:rPr>
              <a:t>και  </a:t>
            </a:r>
            <a:r>
              <a:rPr sz="2000" b="1" dirty="0">
                <a:solidFill>
                  <a:srgbClr val="FF0000"/>
                </a:solidFill>
                <a:latin typeface="Cambria"/>
                <a:cs typeface="Cambria"/>
              </a:rPr>
              <a:t>Σουηδοί</a:t>
            </a:r>
            <a:r>
              <a:rPr sz="2000" b="1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355600" indent="-343535">
              <a:lnSpc>
                <a:spcPct val="100000"/>
              </a:lnSpc>
              <a:spcBef>
                <a:spcPts val="210"/>
              </a:spcBef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000" spc="-25" dirty="0">
                <a:latin typeface="Cambria"/>
                <a:cs typeface="Cambria"/>
              </a:rPr>
              <a:t>Στις </a:t>
            </a:r>
            <a:r>
              <a:rPr sz="2000" spc="-5" dirty="0">
                <a:latin typeface="Papyrus"/>
                <a:cs typeface="Papyrus"/>
              </a:rPr>
              <a:t>π</a:t>
            </a:r>
            <a:r>
              <a:rPr sz="2000" spc="-5" dirty="0">
                <a:latin typeface="Cambria"/>
                <a:cs typeface="Cambria"/>
              </a:rPr>
              <a:t>ατρίδες </a:t>
            </a:r>
            <a:r>
              <a:rPr sz="2000" dirty="0">
                <a:latin typeface="Cambria"/>
                <a:cs typeface="Cambria"/>
              </a:rPr>
              <a:t>τους</a:t>
            </a:r>
            <a:r>
              <a:rPr sz="2000" spc="-8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ήταν</a:t>
            </a:r>
            <a:r>
              <a:rPr sz="2000" dirty="0">
                <a:latin typeface="Papyrus"/>
                <a:cs typeface="Papyrus"/>
              </a:rPr>
              <a:t>:</a:t>
            </a:r>
            <a:endParaRPr sz="2000">
              <a:latin typeface="Papyrus"/>
              <a:cs typeface="Papyrus"/>
            </a:endParaRPr>
          </a:p>
          <a:p>
            <a:pPr marL="573405">
              <a:lnSpc>
                <a:spcPct val="100000"/>
              </a:lnSpc>
              <a:spcBef>
                <a:spcPts val="1295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τεχνίτες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52222" y="3891534"/>
            <a:ext cx="8208645" cy="428625"/>
          </a:xfrm>
          <a:custGeom>
            <a:avLst/>
            <a:gdLst/>
            <a:ahLst/>
            <a:cxnLst/>
            <a:rect l="l" t="t" r="r" b="b"/>
            <a:pathLst>
              <a:path w="8208645" h="428625">
                <a:moveTo>
                  <a:pt x="0" y="428244"/>
                </a:moveTo>
                <a:lnTo>
                  <a:pt x="8208264" y="428244"/>
                </a:lnTo>
                <a:lnTo>
                  <a:pt x="8208264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25908">
            <a:solidFill>
              <a:srgbClr val="5CB37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62177" y="3640073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5663184" y="0"/>
                </a:moveTo>
                <a:lnTo>
                  <a:pt x="83820" y="0"/>
                </a:lnTo>
                <a:lnTo>
                  <a:pt x="51193" y="6578"/>
                </a:lnTo>
                <a:lnTo>
                  <a:pt x="24550" y="24526"/>
                </a:lnTo>
                <a:lnTo>
                  <a:pt x="6587" y="51167"/>
                </a:lnTo>
                <a:lnTo>
                  <a:pt x="0" y="83819"/>
                </a:lnTo>
                <a:lnTo>
                  <a:pt x="0" y="419100"/>
                </a:lnTo>
                <a:lnTo>
                  <a:pt x="6587" y="451699"/>
                </a:lnTo>
                <a:lnTo>
                  <a:pt x="24550" y="478345"/>
                </a:lnTo>
                <a:lnTo>
                  <a:pt x="51193" y="496323"/>
                </a:lnTo>
                <a:lnTo>
                  <a:pt x="83820" y="502919"/>
                </a:lnTo>
                <a:lnTo>
                  <a:pt x="5663184" y="502919"/>
                </a:lnTo>
                <a:lnTo>
                  <a:pt x="5695783" y="496323"/>
                </a:lnTo>
                <a:lnTo>
                  <a:pt x="5722429" y="478345"/>
                </a:lnTo>
                <a:lnTo>
                  <a:pt x="5740407" y="451699"/>
                </a:lnTo>
                <a:lnTo>
                  <a:pt x="5747004" y="419100"/>
                </a:lnTo>
                <a:lnTo>
                  <a:pt x="5747004" y="83819"/>
                </a:lnTo>
                <a:lnTo>
                  <a:pt x="5740407" y="51167"/>
                </a:lnTo>
                <a:lnTo>
                  <a:pt x="5722429" y="24526"/>
                </a:lnTo>
                <a:lnTo>
                  <a:pt x="5695783" y="6578"/>
                </a:lnTo>
                <a:lnTo>
                  <a:pt x="5663184" y="0"/>
                </a:lnTo>
                <a:close/>
              </a:path>
            </a:pathLst>
          </a:custGeom>
          <a:solidFill>
            <a:srgbClr val="5CB37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2177" y="3640073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0" y="83819"/>
                </a:moveTo>
                <a:lnTo>
                  <a:pt x="6587" y="51167"/>
                </a:lnTo>
                <a:lnTo>
                  <a:pt x="24550" y="24526"/>
                </a:lnTo>
                <a:lnTo>
                  <a:pt x="51193" y="6578"/>
                </a:lnTo>
                <a:lnTo>
                  <a:pt x="83820" y="0"/>
                </a:lnTo>
                <a:lnTo>
                  <a:pt x="5663184" y="0"/>
                </a:lnTo>
                <a:lnTo>
                  <a:pt x="5695783" y="6578"/>
                </a:lnTo>
                <a:lnTo>
                  <a:pt x="5722429" y="24526"/>
                </a:lnTo>
                <a:lnTo>
                  <a:pt x="5740407" y="51167"/>
                </a:lnTo>
                <a:lnTo>
                  <a:pt x="5747004" y="83819"/>
                </a:lnTo>
                <a:lnTo>
                  <a:pt x="5747004" y="419100"/>
                </a:lnTo>
                <a:lnTo>
                  <a:pt x="5740407" y="451699"/>
                </a:lnTo>
                <a:lnTo>
                  <a:pt x="5722429" y="478345"/>
                </a:lnTo>
                <a:lnTo>
                  <a:pt x="5695783" y="496323"/>
                </a:lnTo>
                <a:lnTo>
                  <a:pt x="5663184" y="502919"/>
                </a:lnTo>
                <a:lnTo>
                  <a:pt x="83820" y="502919"/>
                </a:lnTo>
                <a:lnTo>
                  <a:pt x="51193" y="496323"/>
                </a:lnTo>
                <a:lnTo>
                  <a:pt x="24550" y="478345"/>
                </a:lnTo>
                <a:lnTo>
                  <a:pt x="6587" y="451699"/>
                </a:lnTo>
                <a:lnTo>
                  <a:pt x="0" y="419100"/>
                </a:lnTo>
                <a:lnTo>
                  <a:pt x="0" y="838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252222" y="4662678"/>
            <a:ext cx="8208645" cy="428625"/>
          </a:xfrm>
          <a:custGeom>
            <a:avLst/>
            <a:gdLst/>
            <a:ahLst/>
            <a:cxnLst/>
            <a:rect l="l" t="t" r="r" b="b"/>
            <a:pathLst>
              <a:path w="8208645" h="428625">
                <a:moveTo>
                  <a:pt x="0" y="428244"/>
                </a:moveTo>
                <a:lnTo>
                  <a:pt x="8208264" y="428244"/>
                </a:lnTo>
                <a:lnTo>
                  <a:pt x="8208264" y="0"/>
                </a:lnTo>
                <a:lnTo>
                  <a:pt x="0" y="0"/>
                </a:lnTo>
                <a:lnTo>
                  <a:pt x="0" y="428244"/>
                </a:lnTo>
                <a:close/>
              </a:path>
            </a:pathLst>
          </a:custGeom>
          <a:ln w="25908">
            <a:solidFill>
              <a:srgbClr val="5F8BA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62177" y="4411217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5663184" y="0"/>
                </a:moveTo>
                <a:lnTo>
                  <a:pt x="83820" y="0"/>
                </a:lnTo>
                <a:lnTo>
                  <a:pt x="51193" y="6578"/>
                </a:lnTo>
                <a:lnTo>
                  <a:pt x="24550" y="24526"/>
                </a:lnTo>
                <a:lnTo>
                  <a:pt x="6587" y="51167"/>
                </a:lnTo>
                <a:lnTo>
                  <a:pt x="0" y="83819"/>
                </a:lnTo>
                <a:lnTo>
                  <a:pt x="0" y="419099"/>
                </a:lnTo>
                <a:lnTo>
                  <a:pt x="6587" y="451699"/>
                </a:lnTo>
                <a:lnTo>
                  <a:pt x="24550" y="478345"/>
                </a:lnTo>
                <a:lnTo>
                  <a:pt x="51193" y="496323"/>
                </a:lnTo>
                <a:lnTo>
                  <a:pt x="83820" y="502919"/>
                </a:lnTo>
                <a:lnTo>
                  <a:pt x="5663184" y="502919"/>
                </a:lnTo>
                <a:lnTo>
                  <a:pt x="5695783" y="496323"/>
                </a:lnTo>
                <a:lnTo>
                  <a:pt x="5722429" y="478345"/>
                </a:lnTo>
                <a:lnTo>
                  <a:pt x="5740407" y="451699"/>
                </a:lnTo>
                <a:lnTo>
                  <a:pt x="5747004" y="419099"/>
                </a:lnTo>
                <a:lnTo>
                  <a:pt x="5747004" y="83819"/>
                </a:lnTo>
                <a:lnTo>
                  <a:pt x="5740407" y="51167"/>
                </a:lnTo>
                <a:lnTo>
                  <a:pt x="5722429" y="24526"/>
                </a:lnTo>
                <a:lnTo>
                  <a:pt x="5695783" y="6578"/>
                </a:lnTo>
                <a:lnTo>
                  <a:pt x="5663184" y="0"/>
                </a:lnTo>
                <a:close/>
              </a:path>
            </a:pathLst>
          </a:custGeom>
          <a:solidFill>
            <a:srgbClr val="5F8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62177" y="4411217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0" y="83819"/>
                </a:moveTo>
                <a:lnTo>
                  <a:pt x="6587" y="51167"/>
                </a:lnTo>
                <a:lnTo>
                  <a:pt x="24550" y="24526"/>
                </a:lnTo>
                <a:lnTo>
                  <a:pt x="51193" y="6578"/>
                </a:lnTo>
                <a:lnTo>
                  <a:pt x="83820" y="0"/>
                </a:lnTo>
                <a:lnTo>
                  <a:pt x="5663184" y="0"/>
                </a:lnTo>
                <a:lnTo>
                  <a:pt x="5695783" y="6578"/>
                </a:lnTo>
                <a:lnTo>
                  <a:pt x="5722429" y="24526"/>
                </a:lnTo>
                <a:lnTo>
                  <a:pt x="5740407" y="51167"/>
                </a:lnTo>
                <a:lnTo>
                  <a:pt x="5747004" y="83819"/>
                </a:lnTo>
                <a:lnTo>
                  <a:pt x="5747004" y="419099"/>
                </a:lnTo>
                <a:lnTo>
                  <a:pt x="5740407" y="451699"/>
                </a:lnTo>
                <a:lnTo>
                  <a:pt x="5722429" y="478345"/>
                </a:lnTo>
                <a:lnTo>
                  <a:pt x="5695783" y="496323"/>
                </a:lnTo>
                <a:lnTo>
                  <a:pt x="5663184" y="502919"/>
                </a:lnTo>
                <a:lnTo>
                  <a:pt x="83820" y="502919"/>
                </a:lnTo>
                <a:lnTo>
                  <a:pt x="51193" y="496323"/>
                </a:lnTo>
                <a:lnTo>
                  <a:pt x="24550" y="478345"/>
                </a:lnTo>
                <a:lnTo>
                  <a:pt x="6587" y="451699"/>
                </a:lnTo>
                <a:lnTo>
                  <a:pt x="0" y="419099"/>
                </a:lnTo>
                <a:lnTo>
                  <a:pt x="0" y="838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2222" y="5433821"/>
            <a:ext cx="8208645" cy="428625"/>
          </a:xfrm>
          <a:custGeom>
            <a:avLst/>
            <a:gdLst/>
            <a:ahLst/>
            <a:cxnLst/>
            <a:rect l="l" t="t" r="r" b="b"/>
            <a:pathLst>
              <a:path w="8208645" h="428625">
                <a:moveTo>
                  <a:pt x="0" y="428243"/>
                </a:moveTo>
                <a:lnTo>
                  <a:pt x="8208264" y="428243"/>
                </a:lnTo>
                <a:lnTo>
                  <a:pt x="8208264" y="0"/>
                </a:lnTo>
                <a:lnTo>
                  <a:pt x="0" y="0"/>
                </a:lnTo>
                <a:lnTo>
                  <a:pt x="0" y="428243"/>
                </a:lnTo>
                <a:close/>
              </a:path>
            </a:pathLst>
          </a:custGeom>
          <a:ln w="25908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62177" y="5182361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5663184" y="0"/>
                </a:moveTo>
                <a:lnTo>
                  <a:pt x="83820" y="0"/>
                </a:lnTo>
                <a:lnTo>
                  <a:pt x="51193" y="6578"/>
                </a:lnTo>
                <a:lnTo>
                  <a:pt x="24550" y="24526"/>
                </a:lnTo>
                <a:lnTo>
                  <a:pt x="6587" y="51167"/>
                </a:lnTo>
                <a:lnTo>
                  <a:pt x="0" y="83819"/>
                </a:lnTo>
                <a:lnTo>
                  <a:pt x="0" y="419100"/>
                </a:lnTo>
                <a:lnTo>
                  <a:pt x="6587" y="451726"/>
                </a:lnTo>
                <a:lnTo>
                  <a:pt x="24550" y="478369"/>
                </a:lnTo>
                <a:lnTo>
                  <a:pt x="51193" y="496332"/>
                </a:lnTo>
                <a:lnTo>
                  <a:pt x="83820" y="502919"/>
                </a:lnTo>
                <a:lnTo>
                  <a:pt x="5663184" y="502919"/>
                </a:lnTo>
                <a:lnTo>
                  <a:pt x="5695783" y="496332"/>
                </a:lnTo>
                <a:lnTo>
                  <a:pt x="5722429" y="478369"/>
                </a:lnTo>
                <a:lnTo>
                  <a:pt x="5740407" y="451726"/>
                </a:lnTo>
                <a:lnTo>
                  <a:pt x="5747004" y="419100"/>
                </a:lnTo>
                <a:lnTo>
                  <a:pt x="5747004" y="83819"/>
                </a:lnTo>
                <a:lnTo>
                  <a:pt x="5740407" y="51167"/>
                </a:lnTo>
                <a:lnTo>
                  <a:pt x="5722429" y="24526"/>
                </a:lnTo>
                <a:lnTo>
                  <a:pt x="5695783" y="6578"/>
                </a:lnTo>
                <a:lnTo>
                  <a:pt x="5663184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62177" y="5182361"/>
            <a:ext cx="5747385" cy="502920"/>
          </a:xfrm>
          <a:custGeom>
            <a:avLst/>
            <a:gdLst/>
            <a:ahLst/>
            <a:cxnLst/>
            <a:rect l="l" t="t" r="r" b="b"/>
            <a:pathLst>
              <a:path w="5747385" h="502920">
                <a:moveTo>
                  <a:pt x="0" y="83819"/>
                </a:moveTo>
                <a:lnTo>
                  <a:pt x="6587" y="51167"/>
                </a:lnTo>
                <a:lnTo>
                  <a:pt x="24550" y="24526"/>
                </a:lnTo>
                <a:lnTo>
                  <a:pt x="51193" y="6578"/>
                </a:lnTo>
                <a:lnTo>
                  <a:pt x="83820" y="0"/>
                </a:lnTo>
                <a:lnTo>
                  <a:pt x="5663184" y="0"/>
                </a:lnTo>
                <a:lnTo>
                  <a:pt x="5695783" y="6578"/>
                </a:lnTo>
                <a:lnTo>
                  <a:pt x="5722429" y="24526"/>
                </a:lnTo>
                <a:lnTo>
                  <a:pt x="5740407" y="51167"/>
                </a:lnTo>
                <a:lnTo>
                  <a:pt x="5747004" y="83819"/>
                </a:lnTo>
                <a:lnTo>
                  <a:pt x="5747004" y="419100"/>
                </a:lnTo>
                <a:lnTo>
                  <a:pt x="5740407" y="451726"/>
                </a:lnTo>
                <a:lnTo>
                  <a:pt x="5722429" y="478369"/>
                </a:lnTo>
                <a:lnTo>
                  <a:pt x="5695783" y="496332"/>
                </a:lnTo>
                <a:lnTo>
                  <a:pt x="5663184" y="502919"/>
                </a:lnTo>
                <a:lnTo>
                  <a:pt x="83820" y="502919"/>
                </a:lnTo>
                <a:lnTo>
                  <a:pt x="51193" y="496332"/>
                </a:lnTo>
                <a:lnTo>
                  <a:pt x="24550" y="478369"/>
                </a:lnTo>
                <a:lnTo>
                  <a:pt x="6587" y="451726"/>
                </a:lnTo>
                <a:lnTo>
                  <a:pt x="0" y="419100"/>
                </a:lnTo>
                <a:lnTo>
                  <a:pt x="0" y="838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891032" y="3701922"/>
            <a:ext cx="4065270" cy="18427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κατεστραμμένοι</a:t>
            </a:r>
            <a:r>
              <a:rPr sz="1800" b="1" spc="-2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μικροε</a:t>
            </a:r>
            <a:r>
              <a:rPr sz="1800" b="1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ιχειρηματίες</a:t>
            </a:r>
            <a:endParaRPr sz="1800">
              <a:latin typeface="Cambria"/>
              <a:cs typeface="Cambria"/>
            </a:endParaRPr>
          </a:p>
          <a:p>
            <a:pPr marL="12700" marR="659765">
              <a:lnSpc>
                <a:spcPts val="6070"/>
              </a:lnSpc>
              <a:spcBef>
                <a:spcPts val="855"/>
              </a:spcBef>
            </a:pP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θύματα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θρησκευτικών</a:t>
            </a:r>
            <a:r>
              <a:rPr sz="1800" b="1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διώξεων  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κατάδικοι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122680" y="6112865"/>
            <a:ext cx="64541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5" dirty="0">
                <a:latin typeface="Cambria"/>
                <a:cs typeface="Cambria"/>
              </a:rPr>
              <a:t>Στην </a:t>
            </a:r>
            <a:r>
              <a:rPr sz="2000" spc="-5" dirty="0">
                <a:latin typeface="Cambria"/>
                <a:cs typeface="Cambria"/>
              </a:rPr>
              <a:t>Αμερική </a:t>
            </a:r>
            <a:r>
              <a:rPr sz="2000" dirty="0">
                <a:latin typeface="Cambria"/>
                <a:cs typeface="Cambria"/>
              </a:rPr>
              <a:t>οι </a:t>
            </a:r>
            <a:r>
              <a:rPr sz="2000" spc="5" dirty="0">
                <a:latin typeface="Cambria"/>
                <a:cs typeface="Cambria"/>
              </a:rPr>
              <a:t>ά</a:t>
            </a:r>
            <a:r>
              <a:rPr sz="2000" spc="5" dirty="0">
                <a:latin typeface="Papyrus"/>
                <a:cs typeface="Papyrus"/>
              </a:rPr>
              <a:t>π</a:t>
            </a:r>
            <a:r>
              <a:rPr sz="2000" spc="5" dirty="0">
                <a:latin typeface="Cambria"/>
                <a:cs typeface="Cambria"/>
              </a:rPr>
              <a:t>οικοι </a:t>
            </a:r>
            <a:r>
              <a:rPr sz="2000" dirty="0">
                <a:latin typeface="Cambria"/>
                <a:cs typeface="Cambria"/>
              </a:rPr>
              <a:t>αναζητούσαν </a:t>
            </a:r>
            <a:r>
              <a:rPr sz="2000" spc="-5" dirty="0">
                <a:latin typeface="Cambria"/>
                <a:cs typeface="Cambria"/>
              </a:rPr>
              <a:t>μια </a:t>
            </a:r>
            <a:r>
              <a:rPr sz="2000" b="1" spc="-20" dirty="0">
                <a:solidFill>
                  <a:srgbClr val="FF0000"/>
                </a:solidFill>
                <a:latin typeface="Cambria"/>
                <a:cs typeface="Cambria"/>
              </a:rPr>
              <a:t>καλύτερη</a:t>
            </a:r>
            <a:r>
              <a:rPr sz="2000" b="1" spc="-204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mbria"/>
                <a:cs typeface="Cambria"/>
              </a:rPr>
              <a:t>τύχη</a:t>
            </a:r>
            <a:r>
              <a:rPr sz="2400" spc="-10" dirty="0">
                <a:solidFill>
                  <a:srgbClr val="FF0000"/>
                </a:solidFill>
                <a:latin typeface="Papyrus"/>
                <a:cs typeface="Papyrus"/>
              </a:rPr>
              <a:t>.</a:t>
            </a:r>
            <a:endParaRPr sz="2400">
              <a:latin typeface="Papyrus"/>
              <a:cs typeface="Papyrus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96240" y="6021323"/>
            <a:ext cx="576580" cy="504825"/>
          </a:xfrm>
          <a:custGeom>
            <a:avLst/>
            <a:gdLst/>
            <a:ahLst/>
            <a:cxnLst/>
            <a:rect l="l" t="t" r="r" b="b"/>
            <a:pathLst>
              <a:path w="576580" h="504825">
                <a:moveTo>
                  <a:pt x="576072" y="192684"/>
                </a:moveTo>
                <a:lnTo>
                  <a:pt x="0" y="192684"/>
                </a:lnTo>
                <a:lnTo>
                  <a:pt x="178015" y="311759"/>
                </a:lnTo>
                <a:lnTo>
                  <a:pt x="110020" y="504444"/>
                </a:lnTo>
                <a:lnTo>
                  <a:pt x="288036" y="385356"/>
                </a:lnTo>
                <a:lnTo>
                  <a:pt x="424027" y="385356"/>
                </a:lnTo>
                <a:lnTo>
                  <a:pt x="398056" y="311759"/>
                </a:lnTo>
                <a:lnTo>
                  <a:pt x="576072" y="192684"/>
                </a:lnTo>
                <a:close/>
              </a:path>
              <a:path w="576580" h="504825">
                <a:moveTo>
                  <a:pt x="424027" y="385356"/>
                </a:moveTo>
                <a:lnTo>
                  <a:pt x="288036" y="385356"/>
                </a:lnTo>
                <a:lnTo>
                  <a:pt x="466051" y="504444"/>
                </a:lnTo>
                <a:lnTo>
                  <a:pt x="424027" y="385356"/>
                </a:lnTo>
                <a:close/>
              </a:path>
              <a:path w="576580" h="504825">
                <a:moveTo>
                  <a:pt x="288036" y="0"/>
                </a:moveTo>
                <a:lnTo>
                  <a:pt x="220040" y="192684"/>
                </a:lnTo>
                <a:lnTo>
                  <a:pt x="356031" y="192684"/>
                </a:lnTo>
                <a:lnTo>
                  <a:pt x="288036" y="0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87196" y="0"/>
            <a:ext cx="5256276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2634" y="667638"/>
            <a:ext cx="71926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latin typeface="Comic Sans MS"/>
                <a:cs typeface="Comic Sans MS"/>
              </a:rPr>
              <a:t>Ποια κατάσταση </a:t>
            </a:r>
            <a:r>
              <a:rPr sz="2000" b="0" dirty="0">
                <a:latin typeface="Comic Sans MS"/>
                <a:cs typeface="Comic Sans MS"/>
              </a:rPr>
              <a:t>επικρατούσε </a:t>
            </a:r>
            <a:r>
              <a:rPr sz="2000" b="0" spc="-5" dirty="0">
                <a:latin typeface="Comic Sans MS"/>
                <a:cs typeface="Comic Sans MS"/>
              </a:rPr>
              <a:t>το 1763 </a:t>
            </a:r>
            <a:r>
              <a:rPr sz="2000" b="0" dirty="0">
                <a:latin typeface="Comic Sans MS"/>
                <a:cs typeface="Comic Sans MS"/>
              </a:rPr>
              <a:t>στις αποικίες </a:t>
            </a:r>
            <a:r>
              <a:rPr sz="2000" b="0" spc="-5" dirty="0">
                <a:latin typeface="Comic Sans MS"/>
                <a:cs typeface="Comic Sans MS"/>
              </a:rPr>
              <a:t>του</a:t>
            </a:r>
            <a:r>
              <a:rPr sz="2000" b="0" spc="-150" dirty="0">
                <a:latin typeface="Comic Sans MS"/>
                <a:cs typeface="Comic Sans MS"/>
              </a:rPr>
              <a:t> </a:t>
            </a:r>
            <a:r>
              <a:rPr sz="2000" b="0" spc="-5" dirty="0">
                <a:latin typeface="Comic Sans MS"/>
                <a:cs typeface="Comic Sans MS"/>
              </a:rPr>
              <a:t>Βορρά;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11631" y="757427"/>
            <a:ext cx="148589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52222" y="3315461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2200783" y="0"/>
                </a:moveTo>
                <a:lnTo>
                  <a:pt x="149199" y="0"/>
                </a:lnTo>
                <a:lnTo>
                  <a:pt x="102042" y="7606"/>
                </a:lnTo>
                <a:lnTo>
                  <a:pt x="61085" y="28789"/>
                </a:lnTo>
                <a:lnTo>
                  <a:pt x="28787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1342770"/>
                </a:lnTo>
                <a:lnTo>
                  <a:pt x="7606" y="1389940"/>
                </a:lnTo>
                <a:lnTo>
                  <a:pt x="28787" y="1430904"/>
                </a:lnTo>
                <a:lnTo>
                  <a:pt x="61085" y="1463206"/>
                </a:lnTo>
                <a:lnTo>
                  <a:pt x="102042" y="1484389"/>
                </a:lnTo>
                <a:lnTo>
                  <a:pt x="149199" y="1491995"/>
                </a:lnTo>
                <a:lnTo>
                  <a:pt x="2200783" y="1491995"/>
                </a:lnTo>
                <a:lnTo>
                  <a:pt x="2247952" y="1484389"/>
                </a:lnTo>
                <a:lnTo>
                  <a:pt x="2288916" y="1463206"/>
                </a:lnTo>
                <a:lnTo>
                  <a:pt x="2321218" y="1430904"/>
                </a:lnTo>
                <a:lnTo>
                  <a:pt x="2342401" y="1389940"/>
                </a:lnTo>
                <a:lnTo>
                  <a:pt x="2350008" y="1342770"/>
                </a:lnTo>
                <a:lnTo>
                  <a:pt x="2350008" y="149225"/>
                </a:lnTo>
                <a:lnTo>
                  <a:pt x="2342401" y="102055"/>
                </a:lnTo>
                <a:lnTo>
                  <a:pt x="2321218" y="61091"/>
                </a:lnTo>
                <a:lnTo>
                  <a:pt x="2288916" y="28789"/>
                </a:lnTo>
                <a:lnTo>
                  <a:pt x="2247952" y="7606"/>
                </a:lnTo>
                <a:lnTo>
                  <a:pt x="220078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252222" y="3315461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0" y="149225"/>
                </a:moveTo>
                <a:lnTo>
                  <a:pt x="7606" y="102055"/>
                </a:lnTo>
                <a:lnTo>
                  <a:pt x="28787" y="61091"/>
                </a:lnTo>
                <a:lnTo>
                  <a:pt x="61085" y="28789"/>
                </a:lnTo>
                <a:lnTo>
                  <a:pt x="102042" y="7606"/>
                </a:lnTo>
                <a:lnTo>
                  <a:pt x="149199" y="0"/>
                </a:lnTo>
                <a:lnTo>
                  <a:pt x="2200783" y="0"/>
                </a:lnTo>
                <a:lnTo>
                  <a:pt x="2247952" y="7606"/>
                </a:lnTo>
                <a:lnTo>
                  <a:pt x="2288916" y="28789"/>
                </a:lnTo>
                <a:lnTo>
                  <a:pt x="2321218" y="61091"/>
                </a:lnTo>
                <a:lnTo>
                  <a:pt x="2342401" y="102055"/>
                </a:lnTo>
                <a:lnTo>
                  <a:pt x="2350008" y="149225"/>
                </a:lnTo>
                <a:lnTo>
                  <a:pt x="2350008" y="1342770"/>
                </a:lnTo>
                <a:lnTo>
                  <a:pt x="2342401" y="1389940"/>
                </a:lnTo>
                <a:lnTo>
                  <a:pt x="2321218" y="1430904"/>
                </a:lnTo>
                <a:lnTo>
                  <a:pt x="2288916" y="1463206"/>
                </a:lnTo>
                <a:lnTo>
                  <a:pt x="2247952" y="1484389"/>
                </a:lnTo>
                <a:lnTo>
                  <a:pt x="2200783" y="1491995"/>
                </a:lnTo>
                <a:lnTo>
                  <a:pt x="149199" y="1491995"/>
                </a:lnTo>
                <a:lnTo>
                  <a:pt x="102042" y="1484389"/>
                </a:lnTo>
                <a:lnTo>
                  <a:pt x="61085" y="1463206"/>
                </a:lnTo>
                <a:lnTo>
                  <a:pt x="28787" y="1430904"/>
                </a:lnTo>
                <a:lnTo>
                  <a:pt x="7606" y="1389940"/>
                </a:lnTo>
                <a:lnTo>
                  <a:pt x="0" y="1342770"/>
                </a:lnTo>
                <a:lnTo>
                  <a:pt x="0" y="1492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12826" y="3563873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2200783" y="0"/>
                </a:moveTo>
                <a:lnTo>
                  <a:pt x="149199" y="0"/>
                </a:lnTo>
                <a:lnTo>
                  <a:pt x="102042" y="7606"/>
                </a:lnTo>
                <a:lnTo>
                  <a:pt x="61085" y="28789"/>
                </a:lnTo>
                <a:lnTo>
                  <a:pt x="28787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1342770"/>
                </a:lnTo>
                <a:lnTo>
                  <a:pt x="7606" y="1389940"/>
                </a:lnTo>
                <a:lnTo>
                  <a:pt x="28787" y="1430904"/>
                </a:lnTo>
                <a:lnTo>
                  <a:pt x="61085" y="1463206"/>
                </a:lnTo>
                <a:lnTo>
                  <a:pt x="102042" y="1484389"/>
                </a:lnTo>
                <a:lnTo>
                  <a:pt x="149199" y="1491995"/>
                </a:lnTo>
                <a:lnTo>
                  <a:pt x="2200783" y="1491995"/>
                </a:lnTo>
                <a:lnTo>
                  <a:pt x="2247952" y="1484389"/>
                </a:lnTo>
                <a:lnTo>
                  <a:pt x="2288916" y="1463206"/>
                </a:lnTo>
                <a:lnTo>
                  <a:pt x="2321218" y="1430904"/>
                </a:lnTo>
                <a:lnTo>
                  <a:pt x="2342401" y="1389940"/>
                </a:lnTo>
                <a:lnTo>
                  <a:pt x="2350008" y="1342770"/>
                </a:lnTo>
                <a:lnTo>
                  <a:pt x="2350008" y="149225"/>
                </a:lnTo>
                <a:lnTo>
                  <a:pt x="2342401" y="102055"/>
                </a:lnTo>
                <a:lnTo>
                  <a:pt x="2321218" y="61091"/>
                </a:lnTo>
                <a:lnTo>
                  <a:pt x="2288916" y="28789"/>
                </a:lnTo>
                <a:lnTo>
                  <a:pt x="2247952" y="7606"/>
                </a:lnTo>
                <a:lnTo>
                  <a:pt x="220078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12826" y="3563873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0" y="149225"/>
                </a:moveTo>
                <a:lnTo>
                  <a:pt x="7606" y="102055"/>
                </a:lnTo>
                <a:lnTo>
                  <a:pt x="28787" y="61091"/>
                </a:lnTo>
                <a:lnTo>
                  <a:pt x="61085" y="28789"/>
                </a:lnTo>
                <a:lnTo>
                  <a:pt x="102042" y="7606"/>
                </a:lnTo>
                <a:lnTo>
                  <a:pt x="149199" y="0"/>
                </a:lnTo>
                <a:lnTo>
                  <a:pt x="2200783" y="0"/>
                </a:lnTo>
                <a:lnTo>
                  <a:pt x="2247952" y="7606"/>
                </a:lnTo>
                <a:lnTo>
                  <a:pt x="2288916" y="28789"/>
                </a:lnTo>
                <a:lnTo>
                  <a:pt x="2321218" y="61091"/>
                </a:lnTo>
                <a:lnTo>
                  <a:pt x="2342401" y="102055"/>
                </a:lnTo>
                <a:lnTo>
                  <a:pt x="2350008" y="149225"/>
                </a:lnTo>
                <a:lnTo>
                  <a:pt x="2350008" y="1342770"/>
                </a:lnTo>
                <a:lnTo>
                  <a:pt x="2342401" y="1389940"/>
                </a:lnTo>
                <a:lnTo>
                  <a:pt x="2321218" y="1430904"/>
                </a:lnTo>
                <a:lnTo>
                  <a:pt x="2288916" y="1463206"/>
                </a:lnTo>
                <a:lnTo>
                  <a:pt x="2247952" y="1484389"/>
                </a:lnTo>
                <a:lnTo>
                  <a:pt x="2200783" y="1491995"/>
                </a:lnTo>
                <a:lnTo>
                  <a:pt x="149199" y="1491995"/>
                </a:lnTo>
                <a:lnTo>
                  <a:pt x="102042" y="1484389"/>
                </a:lnTo>
                <a:lnTo>
                  <a:pt x="61085" y="1463206"/>
                </a:lnTo>
                <a:lnTo>
                  <a:pt x="28787" y="1430904"/>
                </a:lnTo>
                <a:lnTo>
                  <a:pt x="7606" y="1389940"/>
                </a:lnTo>
                <a:lnTo>
                  <a:pt x="0" y="1342770"/>
                </a:lnTo>
                <a:lnTo>
                  <a:pt x="0" y="14922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680719" y="3583374"/>
            <a:ext cx="2012314" cy="1323340"/>
          </a:xfrm>
          <a:prstGeom prst="rect">
            <a:avLst/>
          </a:prstGeom>
        </p:spPr>
        <p:txBody>
          <a:bodyPr vert="horz" wrap="square" lIns="0" tIns="635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00"/>
              </a:spcBef>
            </a:pPr>
            <a:r>
              <a:rPr sz="1800" spc="-10" dirty="0">
                <a:latin typeface="Cambria"/>
                <a:cs typeface="Cambria"/>
              </a:rPr>
              <a:t>Είχε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οργανωθεί</a:t>
            </a:r>
            <a:endParaRPr sz="1800">
              <a:latin typeface="Cambria"/>
              <a:cs typeface="Cambria"/>
            </a:endParaRPr>
          </a:p>
          <a:p>
            <a:pPr marL="12065" marR="5080" algn="ctr">
              <a:lnSpc>
                <a:spcPct val="118100"/>
              </a:lnSpc>
              <a:spcBef>
                <a:spcPts val="5"/>
              </a:spcBef>
            </a:pPr>
            <a:r>
              <a:rPr sz="1800" spc="5" dirty="0">
                <a:latin typeface="Cambria"/>
                <a:cs typeface="Cambria"/>
              </a:rPr>
              <a:t>οικονομία</a:t>
            </a:r>
            <a:r>
              <a:rPr sz="1800" spc="-90" dirty="0">
                <a:latin typeface="Cambria"/>
                <a:cs typeface="Cambria"/>
              </a:rPr>
              <a:t> 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αρόμοια  </a:t>
            </a:r>
            <a:r>
              <a:rPr sz="1800" dirty="0">
                <a:latin typeface="Cambria"/>
                <a:cs typeface="Cambria"/>
              </a:rPr>
              <a:t>με της </a:t>
            </a:r>
            <a:r>
              <a:rPr sz="1800" spc="-5" dirty="0">
                <a:latin typeface="Cambria"/>
                <a:cs typeface="Cambria"/>
              </a:rPr>
              <a:t>δυτικής  Ευρώ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ης</a:t>
            </a:r>
            <a:r>
              <a:rPr sz="1800" spc="-2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με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123438" y="3315461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2200783" y="0"/>
                </a:moveTo>
                <a:lnTo>
                  <a:pt x="149225" y="0"/>
                </a:lnTo>
                <a:lnTo>
                  <a:pt x="102055" y="7606"/>
                </a:lnTo>
                <a:lnTo>
                  <a:pt x="61091" y="28789"/>
                </a:lnTo>
                <a:lnTo>
                  <a:pt x="28789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1342770"/>
                </a:lnTo>
                <a:lnTo>
                  <a:pt x="7606" y="1389940"/>
                </a:lnTo>
                <a:lnTo>
                  <a:pt x="28789" y="1430904"/>
                </a:lnTo>
                <a:lnTo>
                  <a:pt x="61091" y="1463206"/>
                </a:lnTo>
                <a:lnTo>
                  <a:pt x="102055" y="1484389"/>
                </a:lnTo>
                <a:lnTo>
                  <a:pt x="149225" y="1491995"/>
                </a:lnTo>
                <a:lnTo>
                  <a:pt x="2200783" y="1491995"/>
                </a:lnTo>
                <a:lnTo>
                  <a:pt x="2247952" y="1484389"/>
                </a:lnTo>
                <a:lnTo>
                  <a:pt x="2288916" y="1463206"/>
                </a:lnTo>
                <a:lnTo>
                  <a:pt x="2321218" y="1430904"/>
                </a:lnTo>
                <a:lnTo>
                  <a:pt x="2342401" y="1389940"/>
                </a:lnTo>
                <a:lnTo>
                  <a:pt x="2350008" y="1342770"/>
                </a:lnTo>
                <a:lnTo>
                  <a:pt x="2350008" y="149225"/>
                </a:lnTo>
                <a:lnTo>
                  <a:pt x="2342401" y="102055"/>
                </a:lnTo>
                <a:lnTo>
                  <a:pt x="2321218" y="61091"/>
                </a:lnTo>
                <a:lnTo>
                  <a:pt x="2288916" y="28789"/>
                </a:lnTo>
                <a:lnTo>
                  <a:pt x="2247952" y="7606"/>
                </a:lnTo>
                <a:lnTo>
                  <a:pt x="2200783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123438" y="3315461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0" y="149225"/>
                </a:moveTo>
                <a:lnTo>
                  <a:pt x="7606" y="102055"/>
                </a:lnTo>
                <a:lnTo>
                  <a:pt x="28789" y="61091"/>
                </a:lnTo>
                <a:lnTo>
                  <a:pt x="61091" y="28789"/>
                </a:lnTo>
                <a:lnTo>
                  <a:pt x="102055" y="7606"/>
                </a:lnTo>
                <a:lnTo>
                  <a:pt x="149225" y="0"/>
                </a:lnTo>
                <a:lnTo>
                  <a:pt x="2200783" y="0"/>
                </a:lnTo>
                <a:lnTo>
                  <a:pt x="2247952" y="7606"/>
                </a:lnTo>
                <a:lnTo>
                  <a:pt x="2288916" y="28789"/>
                </a:lnTo>
                <a:lnTo>
                  <a:pt x="2321218" y="61091"/>
                </a:lnTo>
                <a:lnTo>
                  <a:pt x="2342401" y="102055"/>
                </a:lnTo>
                <a:lnTo>
                  <a:pt x="2350008" y="149225"/>
                </a:lnTo>
                <a:lnTo>
                  <a:pt x="2350008" y="1342770"/>
                </a:lnTo>
                <a:lnTo>
                  <a:pt x="2342401" y="1389940"/>
                </a:lnTo>
                <a:lnTo>
                  <a:pt x="2321218" y="1430904"/>
                </a:lnTo>
                <a:lnTo>
                  <a:pt x="2288916" y="1463206"/>
                </a:lnTo>
                <a:lnTo>
                  <a:pt x="2247952" y="1484389"/>
                </a:lnTo>
                <a:lnTo>
                  <a:pt x="2200783" y="1491995"/>
                </a:lnTo>
                <a:lnTo>
                  <a:pt x="149225" y="1491995"/>
                </a:lnTo>
                <a:lnTo>
                  <a:pt x="102055" y="1484389"/>
                </a:lnTo>
                <a:lnTo>
                  <a:pt x="61091" y="1463206"/>
                </a:lnTo>
                <a:lnTo>
                  <a:pt x="28789" y="1430904"/>
                </a:lnTo>
                <a:lnTo>
                  <a:pt x="7606" y="1389940"/>
                </a:lnTo>
                <a:lnTo>
                  <a:pt x="0" y="1342770"/>
                </a:lnTo>
                <a:lnTo>
                  <a:pt x="0" y="14922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384041" y="3563873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2200783" y="0"/>
                </a:moveTo>
                <a:lnTo>
                  <a:pt x="149225" y="0"/>
                </a:lnTo>
                <a:lnTo>
                  <a:pt x="102055" y="7606"/>
                </a:lnTo>
                <a:lnTo>
                  <a:pt x="61091" y="28789"/>
                </a:lnTo>
                <a:lnTo>
                  <a:pt x="28789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1342770"/>
                </a:lnTo>
                <a:lnTo>
                  <a:pt x="7606" y="1389940"/>
                </a:lnTo>
                <a:lnTo>
                  <a:pt x="28789" y="1430904"/>
                </a:lnTo>
                <a:lnTo>
                  <a:pt x="61091" y="1463206"/>
                </a:lnTo>
                <a:lnTo>
                  <a:pt x="102055" y="1484389"/>
                </a:lnTo>
                <a:lnTo>
                  <a:pt x="149225" y="1491995"/>
                </a:lnTo>
                <a:lnTo>
                  <a:pt x="2200783" y="1491995"/>
                </a:lnTo>
                <a:lnTo>
                  <a:pt x="2247952" y="1484389"/>
                </a:lnTo>
                <a:lnTo>
                  <a:pt x="2288916" y="1463206"/>
                </a:lnTo>
                <a:lnTo>
                  <a:pt x="2321218" y="1430904"/>
                </a:lnTo>
                <a:lnTo>
                  <a:pt x="2342401" y="1389940"/>
                </a:lnTo>
                <a:lnTo>
                  <a:pt x="2350008" y="1342770"/>
                </a:lnTo>
                <a:lnTo>
                  <a:pt x="2350008" y="149225"/>
                </a:lnTo>
                <a:lnTo>
                  <a:pt x="2342401" y="102055"/>
                </a:lnTo>
                <a:lnTo>
                  <a:pt x="2321218" y="61091"/>
                </a:lnTo>
                <a:lnTo>
                  <a:pt x="2288916" y="28789"/>
                </a:lnTo>
                <a:lnTo>
                  <a:pt x="2247952" y="7606"/>
                </a:lnTo>
                <a:lnTo>
                  <a:pt x="220078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384041" y="3563873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5" h="1492250">
                <a:moveTo>
                  <a:pt x="0" y="149225"/>
                </a:moveTo>
                <a:lnTo>
                  <a:pt x="7606" y="102055"/>
                </a:lnTo>
                <a:lnTo>
                  <a:pt x="28789" y="61091"/>
                </a:lnTo>
                <a:lnTo>
                  <a:pt x="61091" y="28789"/>
                </a:lnTo>
                <a:lnTo>
                  <a:pt x="102055" y="7606"/>
                </a:lnTo>
                <a:lnTo>
                  <a:pt x="149225" y="0"/>
                </a:lnTo>
                <a:lnTo>
                  <a:pt x="2200783" y="0"/>
                </a:lnTo>
                <a:lnTo>
                  <a:pt x="2247952" y="7606"/>
                </a:lnTo>
                <a:lnTo>
                  <a:pt x="2288916" y="28789"/>
                </a:lnTo>
                <a:lnTo>
                  <a:pt x="2321218" y="61091"/>
                </a:lnTo>
                <a:lnTo>
                  <a:pt x="2342401" y="102055"/>
                </a:lnTo>
                <a:lnTo>
                  <a:pt x="2350008" y="149225"/>
                </a:lnTo>
                <a:lnTo>
                  <a:pt x="2350008" y="1342770"/>
                </a:lnTo>
                <a:lnTo>
                  <a:pt x="2342401" y="1389940"/>
                </a:lnTo>
                <a:lnTo>
                  <a:pt x="2321218" y="1430904"/>
                </a:lnTo>
                <a:lnTo>
                  <a:pt x="2288916" y="1463206"/>
                </a:lnTo>
                <a:lnTo>
                  <a:pt x="2247952" y="1484389"/>
                </a:lnTo>
                <a:lnTo>
                  <a:pt x="2200783" y="1491995"/>
                </a:lnTo>
                <a:lnTo>
                  <a:pt x="149225" y="1491995"/>
                </a:lnTo>
                <a:lnTo>
                  <a:pt x="102055" y="1484389"/>
                </a:lnTo>
                <a:lnTo>
                  <a:pt x="61091" y="1463206"/>
                </a:lnTo>
                <a:lnTo>
                  <a:pt x="28789" y="1430904"/>
                </a:lnTo>
                <a:lnTo>
                  <a:pt x="7606" y="1389940"/>
                </a:lnTo>
                <a:lnTo>
                  <a:pt x="0" y="1342770"/>
                </a:lnTo>
                <a:lnTo>
                  <a:pt x="0" y="14922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607434" y="3907916"/>
            <a:ext cx="190246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55930" marR="5080" indent="-443865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δυναμική</a:t>
            </a:r>
            <a:r>
              <a:rPr sz="1800" spc="-10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αγροτική  </a:t>
            </a:r>
            <a:r>
              <a:rPr sz="1800" spc="5" dirty="0">
                <a:latin typeface="Cambria"/>
                <a:cs typeface="Cambria"/>
              </a:rPr>
              <a:t>οικονομία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5994653" y="3298697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4" h="1492250">
                <a:moveTo>
                  <a:pt x="2200782" y="0"/>
                </a:moveTo>
                <a:lnTo>
                  <a:pt x="149225" y="0"/>
                </a:lnTo>
                <a:lnTo>
                  <a:pt x="102055" y="7606"/>
                </a:lnTo>
                <a:lnTo>
                  <a:pt x="61091" y="28789"/>
                </a:lnTo>
                <a:lnTo>
                  <a:pt x="28789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1342770"/>
                </a:lnTo>
                <a:lnTo>
                  <a:pt x="7606" y="1389940"/>
                </a:lnTo>
                <a:lnTo>
                  <a:pt x="28789" y="1430904"/>
                </a:lnTo>
                <a:lnTo>
                  <a:pt x="61091" y="1463206"/>
                </a:lnTo>
                <a:lnTo>
                  <a:pt x="102055" y="1484389"/>
                </a:lnTo>
                <a:lnTo>
                  <a:pt x="149225" y="1491995"/>
                </a:lnTo>
                <a:lnTo>
                  <a:pt x="2200782" y="1491995"/>
                </a:lnTo>
                <a:lnTo>
                  <a:pt x="2247952" y="1484389"/>
                </a:lnTo>
                <a:lnTo>
                  <a:pt x="2288916" y="1463206"/>
                </a:lnTo>
                <a:lnTo>
                  <a:pt x="2321218" y="1430904"/>
                </a:lnTo>
                <a:lnTo>
                  <a:pt x="2342401" y="1389940"/>
                </a:lnTo>
                <a:lnTo>
                  <a:pt x="2350007" y="1342770"/>
                </a:lnTo>
                <a:lnTo>
                  <a:pt x="2350007" y="149225"/>
                </a:lnTo>
                <a:lnTo>
                  <a:pt x="2342401" y="102055"/>
                </a:lnTo>
                <a:lnTo>
                  <a:pt x="2321218" y="61091"/>
                </a:lnTo>
                <a:lnTo>
                  <a:pt x="2288916" y="28789"/>
                </a:lnTo>
                <a:lnTo>
                  <a:pt x="2247952" y="7606"/>
                </a:lnTo>
                <a:lnTo>
                  <a:pt x="220078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994653" y="3298697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4" h="1492250">
                <a:moveTo>
                  <a:pt x="0" y="149225"/>
                </a:moveTo>
                <a:lnTo>
                  <a:pt x="7606" y="102055"/>
                </a:lnTo>
                <a:lnTo>
                  <a:pt x="28789" y="61091"/>
                </a:lnTo>
                <a:lnTo>
                  <a:pt x="61091" y="28789"/>
                </a:lnTo>
                <a:lnTo>
                  <a:pt x="102055" y="7606"/>
                </a:lnTo>
                <a:lnTo>
                  <a:pt x="149225" y="0"/>
                </a:lnTo>
                <a:lnTo>
                  <a:pt x="2200782" y="0"/>
                </a:lnTo>
                <a:lnTo>
                  <a:pt x="2247952" y="7606"/>
                </a:lnTo>
                <a:lnTo>
                  <a:pt x="2288916" y="28789"/>
                </a:lnTo>
                <a:lnTo>
                  <a:pt x="2321218" y="61091"/>
                </a:lnTo>
                <a:lnTo>
                  <a:pt x="2342401" y="102055"/>
                </a:lnTo>
                <a:lnTo>
                  <a:pt x="2350007" y="149225"/>
                </a:lnTo>
                <a:lnTo>
                  <a:pt x="2350007" y="1342770"/>
                </a:lnTo>
                <a:lnTo>
                  <a:pt x="2342401" y="1389940"/>
                </a:lnTo>
                <a:lnTo>
                  <a:pt x="2321218" y="1430904"/>
                </a:lnTo>
                <a:lnTo>
                  <a:pt x="2288916" y="1463206"/>
                </a:lnTo>
                <a:lnTo>
                  <a:pt x="2247952" y="1484389"/>
                </a:lnTo>
                <a:lnTo>
                  <a:pt x="2200782" y="1491995"/>
                </a:lnTo>
                <a:lnTo>
                  <a:pt x="149225" y="1491995"/>
                </a:lnTo>
                <a:lnTo>
                  <a:pt x="102055" y="1484389"/>
                </a:lnTo>
                <a:lnTo>
                  <a:pt x="61091" y="1463206"/>
                </a:lnTo>
                <a:lnTo>
                  <a:pt x="28789" y="1430904"/>
                </a:lnTo>
                <a:lnTo>
                  <a:pt x="7606" y="1389940"/>
                </a:lnTo>
                <a:lnTo>
                  <a:pt x="0" y="1342770"/>
                </a:lnTo>
                <a:lnTo>
                  <a:pt x="0" y="149225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255258" y="3547109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4" h="1492250">
                <a:moveTo>
                  <a:pt x="2200783" y="0"/>
                </a:moveTo>
                <a:lnTo>
                  <a:pt x="149225" y="0"/>
                </a:lnTo>
                <a:lnTo>
                  <a:pt x="102055" y="7606"/>
                </a:lnTo>
                <a:lnTo>
                  <a:pt x="61091" y="28789"/>
                </a:lnTo>
                <a:lnTo>
                  <a:pt x="28789" y="61091"/>
                </a:lnTo>
                <a:lnTo>
                  <a:pt x="7606" y="102055"/>
                </a:lnTo>
                <a:lnTo>
                  <a:pt x="0" y="149225"/>
                </a:lnTo>
                <a:lnTo>
                  <a:pt x="0" y="1342770"/>
                </a:lnTo>
                <a:lnTo>
                  <a:pt x="7606" y="1389940"/>
                </a:lnTo>
                <a:lnTo>
                  <a:pt x="28789" y="1430904"/>
                </a:lnTo>
                <a:lnTo>
                  <a:pt x="61091" y="1463206"/>
                </a:lnTo>
                <a:lnTo>
                  <a:pt x="102055" y="1484389"/>
                </a:lnTo>
                <a:lnTo>
                  <a:pt x="149225" y="1491995"/>
                </a:lnTo>
                <a:lnTo>
                  <a:pt x="2200783" y="1491995"/>
                </a:lnTo>
                <a:lnTo>
                  <a:pt x="2247952" y="1484389"/>
                </a:lnTo>
                <a:lnTo>
                  <a:pt x="2288916" y="1463206"/>
                </a:lnTo>
                <a:lnTo>
                  <a:pt x="2321218" y="1430904"/>
                </a:lnTo>
                <a:lnTo>
                  <a:pt x="2342401" y="1389940"/>
                </a:lnTo>
                <a:lnTo>
                  <a:pt x="2350008" y="1342770"/>
                </a:lnTo>
                <a:lnTo>
                  <a:pt x="2350008" y="149225"/>
                </a:lnTo>
                <a:lnTo>
                  <a:pt x="2342401" y="102055"/>
                </a:lnTo>
                <a:lnTo>
                  <a:pt x="2321218" y="61091"/>
                </a:lnTo>
                <a:lnTo>
                  <a:pt x="2288916" y="28789"/>
                </a:lnTo>
                <a:lnTo>
                  <a:pt x="2247952" y="7606"/>
                </a:lnTo>
                <a:lnTo>
                  <a:pt x="2200783" y="0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255258" y="3547109"/>
            <a:ext cx="2350135" cy="1492250"/>
          </a:xfrm>
          <a:custGeom>
            <a:avLst/>
            <a:gdLst/>
            <a:ahLst/>
            <a:cxnLst/>
            <a:rect l="l" t="t" r="r" b="b"/>
            <a:pathLst>
              <a:path w="2350134" h="1492250">
                <a:moveTo>
                  <a:pt x="0" y="149225"/>
                </a:moveTo>
                <a:lnTo>
                  <a:pt x="7606" y="102055"/>
                </a:lnTo>
                <a:lnTo>
                  <a:pt x="28789" y="61091"/>
                </a:lnTo>
                <a:lnTo>
                  <a:pt x="61091" y="28789"/>
                </a:lnTo>
                <a:lnTo>
                  <a:pt x="102055" y="7606"/>
                </a:lnTo>
                <a:lnTo>
                  <a:pt x="149225" y="0"/>
                </a:lnTo>
                <a:lnTo>
                  <a:pt x="2200783" y="0"/>
                </a:lnTo>
                <a:lnTo>
                  <a:pt x="2247952" y="7606"/>
                </a:lnTo>
                <a:lnTo>
                  <a:pt x="2288916" y="28789"/>
                </a:lnTo>
                <a:lnTo>
                  <a:pt x="2321218" y="61091"/>
                </a:lnTo>
                <a:lnTo>
                  <a:pt x="2342401" y="102055"/>
                </a:lnTo>
                <a:lnTo>
                  <a:pt x="2350008" y="149225"/>
                </a:lnTo>
                <a:lnTo>
                  <a:pt x="2350008" y="1342770"/>
                </a:lnTo>
                <a:lnTo>
                  <a:pt x="2342401" y="1389940"/>
                </a:lnTo>
                <a:lnTo>
                  <a:pt x="2321218" y="1430904"/>
                </a:lnTo>
                <a:lnTo>
                  <a:pt x="2288916" y="1463206"/>
                </a:lnTo>
                <a:lnTo>
                  <a:pt x="2247952" y="1484389"/>
                </a:lnTo>
                <a:lnTo>
                  <a:pt x="2200783" y="1491995"/>
                </a:lnTo>
                <a:lnTo>
                  <a:pt x="149225" y="1491995"/>
                </a:lnTo>
                <a:lnTo>
                  <a:pt x="102055" y="1484389"/>
                </a:lnTo>
                <a:lnTo>
                  <a:pt x="61091" y="1463206"/>
                </a:lnTo>
                <a:lnTo>
                  <a:pt x="28789" y="1430904"/>
                </a:lnTo>
                <a:lnTo>
                  <a:pt x="7606" y="1389940"/>
                </a:lnTo>
                <a:lnTo>
                  <a:pt x="0" y="1342770"/>
                </a:lnTo>
                <a:lnTo>
                  <a:pt x="0" y="149225"/>
                </a:lnTo>
                <a:close/>
              </a:path>
            </a:pathLst>
          </a:custGeom>
          <a:ln w="25908">
            <a:solidFill>
              <a:srgbClr val="4F81BC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6514338" y="3890517"/>
            <a:ext cx="1831975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2860" marR="5080" indent="-10795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εμ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όριο με</a:t>
            </a:r>
            <a:r>
              <a:rPr sz="1800" spc="-13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κέντρα  τις μεγάλες</a:t>
            </a:r>
            <a:r>
              <a:rPr sz="1800" spc="-105" dirty="0">
                <a:latin typeface="Cambria"/>
                <a:cs typeface="Cambria"/>
              </a:rPr>
              <a:t> 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όλεις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323850" y="1485138"/>
            <a:ext cx="8569960" cy="1628139"/>
          </a:xfrm>
          <a:custGeom>
            <a:avLst/>
            <a:gdLst/>
            <a:ahLst/>
            <a:cxnLst/>
            <a:rect l="l" t="t" r="r" b="b"/>
            <a:pathLst>
              <a:path w="8569960" h="1628139">
                <a:moveTo>
                  <a:pt x="0" y="1627631"/>
                </a:moveTo>
                <a:lnTo>
                  <a:pt x="8569452" y="1627631"/>
                </a:lnTo>
                <a:lnTo>
                  <a:pt x="8569452" y="0"/>
                </a:lnTo>
                <a:lnTo>
                  <a:pt x="0" y="0"/>
                </a:lnTo>
                <a:lnTo>
                  <a:pt x="0" y="1627631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23850" y="1485138"/>
            <a:ext cx="8569960" cy="1628139"/>
          </a:xfrm>
          <a:custGeom>
            <a:avLst/>
            <a:gdLst/>
            <a:ahLst/>
            <a:cxnLst/>
            <a:rect l="l" t="t" r="r" b="b"/>
            <a:pathLst>
              <a:path w="8569960" h="1628139">
                <a:moveTo>
                  <a:pt x="0" y="1627631"/>
                </a:moveTo>
                <a:lnTo>
                  <a:pt x="8569452" y="1627631"/>
                </a:lnTo>
                <a:lnTo>
                  <a:pt x="8569452" y="0"/>
                </a:lnTo>
                <a:lnTo>
                  <a:pt x="0" y="0"/>
                </a:lnTo>
                <a:lnTo>
                  <a:pt x="0" y="162763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 txBox="1"/>
          <p:nvPr/>
        </p:nvSpPr>
        <p:spPr>
          <a:xfrm>
            <a:off x="323850" y="1595475"/>
            <a:ext cx="8569960" cy="1177925"/>
          </a:xfrm>
          <a:prstGeom prst="rect">
            <a:avLst/>
          </a:prstGeom>
        </p:spPr>
        <p:txBody>
          <a:bodyPr vert="horz" wrap="square" lIns="0" tIns="100965" rIns="0" bIns="0" rtlCol="0">
            <a:spAutoFit/>
          </a:bodyPr>
          <a:lstStyle/>
          <a:p>
            <a:pPr marL="346075">
              <a:lnSpc>
                <a:spcPct val="100000"/>
              </a:lnSpc>
              <a:spcBef>
                <a:spcPts val="795"/>
              </a:spcBef>
            </a:pPr>
            <a:r>
              <a:rPr sz="3200" dirty="0">
                <a:solidFill>
                  <a:srgbClr val="FFFFFF"/>
                </a:solidFill>
                <a:latin typeface="Cambria"/>
                <a:cs typeface="Cambria"/>
              </a:rPr>
              <a:t>Κατοικούσαν </a:t>
            </a:r>
            <a:r>
              <a:rPr sz="3200" b="1" dirty="0">
                <a:solidFill>
                  <a:srgbClr val="FFFFFF"/>
                </a:solidFill>
                <a:latin typeface="Papyrus"/>
                <a:cs typeface="Papyrus"/>
              </a:rPr>
              <a:t>1.000.000 π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ερί</a:t>
            </a:r>
            <a:r>
              <a:rPr sz="3200" b="1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3200" b="1" spc="-35" dirty="0">
                <a:solidFill>
                  <a:srgbClr val="FFFFFF"/>
                </a:solidFill>
                <a:latin typeface="Cambria"/>
                <a:cs typeface="Cambria"/>
              </a:rPr>
              <a:t>κάτοικοι</a:t>
            </a:r>
            <a:r>
              <a:rPr sz="3200" b="1" spc="-1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dirty="0">
                <a:solidFill>
                  <a:srgbClr val="FFFFFF"/>
                </a:solidFill>
                <a:latin typeface="Papyrus"/>
                <a:cs typeface="Papyrus"/>
              </a:rPr>
              <a:t>–</a:t>
            </a:r>
            <a:endParaRPr sz="3200">
              <a:latin typeface="Papyrus"/>
              <a:cs typeface="Papyrus"/>
            </a:endParaRPr>
          </a:p>
          <a:p>
            <a:pPr marL="445134">
              <a:lnSpc>
                <a:spcPct val="100000"/>
              </a:lnSpc>
              <a:spcBef>
                <a:spcPts val="695"/>
              </a:spcBef>
            </a:pPr>
            <a:r>
              <a:rPr sz="3200" b="1" dirty="0">
                <a:solidFill>
                  <a:srgbClr val="FFFFFF"/>
                </a:solidFill>
                <a:latin typeface="Papyrus"/>
                <a:cs typeface="Papyrus"/>
              </a:rPr>
              <a:t>40.000 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3200" b="1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3200" b="1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3200" b="1" spc="-40" dirty="0">
                <a:solidFill>
                  <a:srgbClr val="FFFFFF"/>
                </a:solidFill>
                <a:latin typeface="Cambria"/>
                <a:cs typeface="Cambria"/>
              </a:rPr>
              <a:t>αυτούς </a:t>
            </a:r>
            <a:r>
              <a:rPr sz="3200" b="1" spc="-35" dirty="0">
                <a:solidFill>
                  <a:srgbClr val="FFFFFF"/>
                </a:solidFill>
                <a:latin typeface="Cambria"/>
                <a:cs typeface="Cambria"/>
              </a:rPr>
              <a:t>ήταν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μαύροι</a:t>
            </a:r>
            <a:r>
              <a:rPr sz="3200" b="1" spc="-8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3200" b="1" spc="-5" dirty="0">
                <a:solidFill>
                  <a:srgbClr val="FFFFFF"/>
                </a:solidFill>
                <a:latin typeface="Cambria"/>
                <a:cs typeface="Cambria"/>
              </a:rPr>
              <a:t>σκλάβοι</a:t>
            </a:r>
            <a:r>
              <a:rPr sz="32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3200">
              <a:latin typeface="Papyrus"/>
              <a:cs typeface="Papyrus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23850" y="5662421"/>
            <a:ext cx="8425180" cy="935990"/>
          </a:xfrm>
          <a:custGeom>
            <a:avLst/>
            <a:gdLst/>
            <a:ahLst/>
            <a:cxnLst/>
            <a:rect l="l" t="t" r="r" b="b"/>
            <a:pathLst>
              <a:path w="8425180" h="935990">
                <a:moveTo>
                  <a:pt x="8268716" y="0"/>
                </a:moveTo>
                <a:lnTo>
                  <a:pt x="155968" y="0"/>
                </a:lnTo>
                <a:lnTo>
                  <a:pt x="106668" y="7950"/>
                </a:lnTo>
                <a:lnTo>
                  <a:pt x="63853" y="30091"/>
                </a:lnTo>
                <a:lnTo>
                  <a:pt x="30091" y="63853"/>
                </a:lnTo>
                <a:lnTo>
                  <a:pt x="7950" y="106668"/>
                </a:lnTo>
                <a:lnTo>
                  <a:pt x="0" y="155968"/>
                </a:lnTo>
                <a:lnTo>
                  <a:pt x="0" y="779767"/>
                </a:lnTo>
                <a:lnTo>
                  <a:pt x="7950" y="829067"/>
                </a:lnTo>
                <a:lnTo>
                  <a:pt x="30091" y="871882"/>
                </a:lnTo>
                <a:lnTo>
                  <a:pt x="63853" y="905644"/>
                </a:lnTo>
                <a:lnTo>
                  <a:pt x="106668" y="927785"/>
                </a:lnTo>
                <a:lnTo>
                  <a:pt x="155968" y="935735"/>
                </a:lnTo>
                <a:lnTo>
                  <a:pt x="8268716" y="935735"/>
                </a:lnTo>
                <a:lnTo>
                  <a:pt x="8318000" y="927785"/>
                </a:lnTo>
                <a:lnTo>
                  <a:pt x="8360810" y="905644"/>
                </a:lnTo>
                <a:lnTo>
                  <a:pt x="8394574" y="871882"/>
                </a:lnTo>
                <a:lnTo>
                  <a:pt x="8416718" y="829067"/>
                </a:lnTo>
                <a:lnTo>
                  <a:pt x="8424672" y="779767"/>
                </a:lnTo>
                <a:lnTo>
                  <a:pt x="8424672" y="155968"/>
                </a:lnTo>
                <a:lnTo>
                  <a:pt x="8416718" y="106668"/>
                </a:lnTo>
                <a:lnTo>
                  <a:pt x="8394574" y="63853"/>
                </a:lnTo>
                <a:lnTo>
                  <a:pt x="8360810" y="30091"/>
                </a:lnTo>
                <a:lnTo>
                  <a:pt x="8318000" y="7950"/>
                </a:lnTo>
                <a:lnTo>
                  <a:pt x="8268716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3850" y="5662421"/>
            <a:ext cx="8425180" cy="935990"/>
          </a:xfrm>
          <a:custGeom>
            <a:avLst/>
            <a:gdLst/>
            <a:ahLst/>
            <a:cxnLst/>
            <a:rect l="l" t="t" r="r" b="b"/>
            <a:pathLst>
              <a:path w="8425180" h="935990">
                <a:moveTo>
                  <a:pt x="0" y="155968"/>
                </a:moveTo>
                <a:lnTo>
                  <a:pt x="7950" y="106668"/>
                </a:lnTo>
                <a:lnTo>
                  <a:pt x="30091" y="63853"/>
                </a:lnTo>
                <a:lnTo>
                  <a:pt x="63853" y="30091"/>
                </a:lnTo>
                <a:lnTo>
                  <a:pt x="106668" y="7950"/>
                </a:lnTo>
                <a:lnTo>
                  <a:pt x="155968" y="0"/>
                </a:lnTo>
                <a:lnTo>
                  <a:pt x="8268716" y="0"/>
                </a:lnTo>
                <a:lnTo>
                  <a:pt x="8318000" y="7950"/>
                </a:lnTo>
                <a:lnTo>
                  <a:pt x="8360810" y="30091"/>
                </a:lnTo>
                <a:lnTo>
                  <a:pt x="8394574" y="63853"/>
                </a:lnTo>
                <a:lnTo>
                  <a:pt x="8416718" y="106668"/>
                </a:lnTo>
                <a:lnTo>
                  <a:pt x="8424672" y="155968"/>
                </a:lnTo>
                <a:lnTo>
                  <a:pt x="8424672" y="779767"/>
                </a:lnTo>
                <a:lnTo>
                  <a:pt x="8416718" y="829067"/>
                </a:lnTo>
                <a:lnTo>
                  <a:pt x="8394574" y="871882"/>
                </a:lnTo>
                <a:lnTo>
                  <a:pt x="8360810" y="905644"/>
                </a:lnTo>
                <a:lnTo>
                  <a:pt x="8318000" y="927785"/>
                </a:lnTo>
                <a:lnTo>
                  <a:pt x="8268716" y="935735"/>
                </a:lnTo>
                <a:lnTo>
                  <a:pt x="155968" y="935735"/>
                </a:lnTo>
                <a:lnTo>
                  <a:pt x="106668" y="927785"/>
                </a:lnTo>
                <a:lnTo>
                  <a:pt x="63853" y="905644"/>
                </a:lnTo>
                <a:lnTo>
                  <a:pt x="30091" y="871882"/>
                </a:lnTo>
                <a:lnTo>
                  <a:pt x="7950" y="829067"/>
                </a:lnTo>
                <a:lnTo>
                  <a:pt x="0" y="779767"/>
                </a:lnTo>
                <a:lnTo>
                  <a:pt x="0" y="15596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202537" y="5687059"/>
            <a:ext cx="6668134" cy="7448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007744" marR="5080" indent="-995680">
              <a:lnSpc>
                <a:spcPct val="118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Υ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ήρχαν </a:t>
            </a:r>
            <a:r>
              <a:rPr sz="2000" b="1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ανε</a:t>
            </a:r>
            <a:r>
              <a:rPr sz="2000" b="1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ιστήμια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στα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ο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οία διδάσκονταν οι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ιδέες του  Διαφωτισμού 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Χάρβαρντ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000" spc="-15" dirty="0">
                <a:solidFill>
                  <a:srgbClr val="FFFFFF"/>
                </a:solidFill>
                <a:latin typeface="Cambria"/>
                <a:cs typeface="Cambria"/>
              </a:rPr>
              <a:t>Γέιλ</a:t>
            </a:r>
            <a:r>
              <a:rPr sz="2000" spc="-15"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r>
              <a:rPr sz="2000" spc="-30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Πρίνστον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).</a:t>
            </a:r>
            <a:endParaRPr sz="20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00429" y="203707"/>
            <a:ext cx="713994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Ποια κατάσταση </a:t>
            </a:r>
            <a:r>
              <a:rPr sz="2000" dirty="0">
                <a:latin typeface="Comic Sans MS"/>
                <a:cs typeface="Comic Sans MS"/>
              </a:rPr>
              <a:t>επικρατούσε </a:t>
            </a:r>
            <a:r>
              <a:rPr sz="2000" spc="-5" dirty="0">
                <a:latin typeface="Comic Sans MS"/>
                <a:cs typeface="Comic Sans MS"/>
              </a:rPr>
              <a:t>το 1763 </a:t>
            </a:r>
            <a:r>
              <a:rPr sz="2000" dirty="0">
                <a:latin typeface="Comic Sans MS"/>
                <a:cs typeface="Comic Sans MS"/>
              </a:rPr>
              <a:t>στις αποικίες </a:t>
            </a:r>
            <a:r>
              <a:rPr sz="2000" spc="-5" dirty="0">
                <a:latin typeface="Comic Sans MS"/>
                <a:cs typeface="Comic Sans MS"/>
              </a:rPr>
              <a:t>του</a:t>
            </a:r>
            <a:r>
              <a:rPr sz="2000" spc="-135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νότου;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949413" y="293624"/>
            <a:ext cx="148590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594" y="1003553"/>
            <a:ext cx="8784590" cy="1278890"/>
          </a:xfrm>
          <a:custGeom>
            <a:avLst/>
            <a:gdLst/>
            <a:ahLst/>
            <a:cxnLst/>
            <a:rect l="l" t="t" r="r" b="b"/>
            <a:pathLst>
              <a:path w="8784590" h="1278889">
                <a:moveTo>
                  <a:pt x="0" y="213106"/>
                </a:moveTo>
                <a:lnTo>
                  <a:pt x="5628" y="164232"/>
                </a:lnTo>
                <a:lnTo>
                  <a:pt x="21661" y="119372"/>
                </a:lnTo>
                <a:lnTo>
                  <a:pt x="46818" y="79804"/>
                </a:lnTo>
                <a:lnTo>
                  <a:pt x="79820" y="46806"/>
                </a:lnTo>
                <a:lnTo>
                  <a:pt x="119389" y="21654"/>
                </a:lnTo>
                <a:lnTo>
                  <a:pt x="164244" y="5626"/>
                </a:lnTo>
                <a:lnTo>
                  <a:pt x="213106" y="0"/>
                </a:lnTo>
                <a:lnTo>
                  <a:pt x="8571230" y="0"/>
                </a:lnTo>
                <a:lnTo>
                  <a:pt x="8620103" y="5626"/>
                </a:lnTo>
                <a:lnTo>
                  <a:pt x="8664963" y="21654"/>
                </a:lnTo>
                <a:lnTo>
                  <a:pt x="8704531" y="46806"/>
                </a:lnTo>
                <a:lnTo>
                  <a:pt x="8737529" y="79804"/>
                </a:lnTo>
                <a:lnTo>
                  <a:pt x="8762681" y="119372"/>
                </a:lnTo>
                <a:lnTo>
                  <a:pt x="8778709" y="164232"/>
                </a:lnTo>
                <a:lnTo>
                  <a:pt x="8784336" y="213106"/>
                </a:lnTo>
                <a:lnTo>
                  <a:pt x="8784336" y="1065530"/>
                </a:lnTo>
                <a:lnTo>
                  <a:pt x="8778709" y="1114403"/>
                </a:lnTo>
                <a:lnTo>
                  <a:pt x="8762681" y="1159263"/>
                </a:lnTo>
                <a:lnTo>
                  <a:pt x="8737529" y="1198831"/>
                </a:lnTo>
                <a:lnTo>
                  <a:pt x="8704531" y="1231829"/>
                </a:lnTo>
                <a:lnTo>
                  <a:pt x="8664963" y="1256981"/>
                </a:lnTo>
                <a:lnTo>
                  <a:pt x="8620103" y="1273009"/>
                </a:lnTo>
                <a:lnTo>
                  <a:pt x="8571230" y="1278636"/>
                </a:lnTo>
                <a:lnTo>
                  <a:pt x="213106" y="1278636"/>
                </a:lnTo>
                <a:lnTo>
                  <a:pt x="164244" y="1273009"/>
                </a:lnTo>
                <a:lnTo>
                  <a:pt x="119389" y="1256981"/>
                </a:lnTo>
                <a:lnTo>
                  <a:pt x="79820" y="1231829"/>
                </a:lnTo>
                <a:lnTo>
                  <a:pt x="46818" y="1198831"/>
                </a:lnTo>
                <a:lnTo>
                  <a:pt x="21661" y="1159263"/>
                </a:lnTo>
                <a:lnTo>
                  <a:pt x="5628" y="1114403"/>
                </a:lnTo>
                <a:lnTo>
                  <a:pt x="0" y="1065530"/>
                </a:lnTo>
                <a:lnTo>
                  <a:pt x="0" y="213106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89609" y="942594"/>
            <a:ext cx="7754620" cy="266700"/>
          </a:xfrm>
          <a:custGeom>
            <a:avLst/>
            <a:gdLst/>
            <a:ahLst/>
            <a:cxnLst/>
            <a:rect l="l" t="t" r="r" b="b"/>
            <a:pathLst>
              <a:path w="7754620" h="266700">
                <a:moveTo>
                  <a:pt x="7709662" y="0"/>
                </a:moveTo>
                <a:lnTo>
                  <a:pt x="44450" y="0"/>
                </a:lnTo>
                <a:lnTo>
                  <a:pt x="27148" y="3498"/>
                </a:lnTo>
                <a:lnTo>
                  <a:pt x="13019" y="13033"/>
                </a:lnTo>
                <a:lnTo>
                  <a:pt x="3493" y="27164"/>
                </a:lnTo>
                <a:lnTo>
                  <a:pt x="0" y="44450"/>
                </a:lnTo>
                <a:lnTo>
                  <a:pt x="0" y="222250"/>
                </a:lnTo>
                <a:lnTo>
                  <a:pt x="3493" y="239535"/>
                </a:lnTo>
                <a:lnTo>
                  <a:pt x="13019" y="253666"/>
                </a:lnTo>
                <a:lnTo>
                  <a:pt x="27148" y="263201"/>
                </a:lnTo>
                <a:lnTo>
                  <a:pt x="44450" y="266700"/>
                </a:lnTo>
                <a:lnTo>
                  <a:pt x="7709662" y="266700"/>
                </a:lnTo>
                <a:lnTo>
                  <a:pt x="7726947" y="263201"/>
                </a:lnTo>
                <a:lnTo>
                  <a:pt x="7741078" y="253666"/>
                </a:lnTo>
                <a:lnTo>
                  <a:pt x="7750613" y="239535"/>
                </a:lnTo>
                <a:lnTo>
                  <a:pt x="7754112" y="222250"/>
                </a:lnTo>
                <a:lnTo>
                  <a:pt x="7754112" y="44450"/>
                </a:lnTo>
                <a:lnTo>
                  <a:pt x="7750613" y="27164"/>
                </a:lnTo>
                <a:lnTo>
                  <a:pt x="7741078" y="13033"/>
                </a:lnTo>
                <a:lnTo>
                  <a:pt x="7726947" y="3498"/>
                </a:lnTo>
                <a:lnTo>
                  <a:pt x="7709662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89609" y="942594"/>
            <a:ext cx="7754620" cy="266700"/>
          </a:xfrm>
          <a:custGeom>
            <a:avLst/>
            <a:gdLst/>
            <a:ahLst/>
            <a:cxnLst/>
            <a:rect l="l" t="t" r="r" b="b"/>
            <a:pathLst>
              <a:path w="7754620" h="266700">
                <a:moveTo>
                  <a:pt x="0" y="44450"/>
                </a:moveTo>
                <a:lnTo>
                  <a:pt x="3493" y="27164"/>
                </a:lnTo>
                <a:lnTo>
                  <a:pt x="13019" y="13033"/>
                </a:lnTo>
                <a:lnTo>
                  <a:pt x="27148" y="3498"/>
                </a:lnTo>
                <a:lnTo>
                  <a:pt x="44450" y="0"/>
                </a:lnTo>
                <a:lnTo>
                  <a:pt x="7709662" y="0"/>
                </a:lnTo>
                <a:lnTo>
                  <a:pt x="7726947" y="3498"/>
                </a:lnTo>
                <a:lnTo>
                  <a:pt x="7741078" y="13033"/>
                </a:lnTo>
                <a:lnTo>
                  <a:pt x="7750613" y="27164"/>
                </a:lnTo>
                <a:lnTo>
                  <a:pt x="7754112" y="44450"/>
                </a:lnTo>
                <a:lnTo>
                  <a:pt x="7754112" y="222250"/>
                </a:lnTo>
                <a:lnTo>
                  <a:pt x="7750613" y="239535"/>
                </a:lnTo>
                <a:lnTo>
                  <a:pt x="7741078" y="253666"/>
                </a:lnTo>
                <a:lnTo>
                  <a:pt x="7726947" y="263201"/>
                </a:lnTo>
                <a:lnTo>
                  <a:pt x="7709662" y="266700"/>
                </a:lnTo>
                <a:lnTo>
                  <a:pt x="44450" y="266700"/>
                </a:lnTo>
                <a:lnTo>
                  <a:pt x="27148" y="263201"/>
                </a:lnTo>
                <a:lnTo>
                  <a:pt x="13019" y="253666"/>
                </a:lnTo>
                <a:lnTo>
                  <a:pt x="3493" y="239535"/>
                </a:lnTo>
                <a:lnTo>
                  <a:pt x="0" y="222250"/>
                </a:lnTo>
                <a:lnTo>
                  <a:pt x="0" y="444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5507" y="826719"/>
            <a:ext cx="278257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10" dirty="0">
                <a:solidFill>
                  <a:srgbClr val="FFFFFF"/>
                </a:solidFill>
                <a:latin typeface="Cambria"/>
                <a:cs typeface="Cambria"/>
              </a:rPr>
              <a:t>Ανθρώ</a:t>
            </a:r>
            <a:r>
              <a:rPr sz="2400" b="0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b="0" spc="-10" dirty="0">
                <a:solidFill>
                  <a:srgbClr val="FFFFFF"/>
                </a:solidFill>
                <a:latin typeface="Cambria"/>
                <a:cs typeface="Cambria"/>
              </a:rPr>
              <a:t>ινο</a:t>
            </a:r>
            <a:r>
              <a:rPr sz="2400" b="0" spc="-3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0" dirty="0">
                <a:solidFill>
                  <a:srgbClr val="FFFFFF"/>
                </a:solidFill>
                <a:latin typeface="Cambria"/>
                <a:cs typeface="Cambria"/>
              </a:rPr>
              <a:t>δυναμικό</a:t>
            </a:r>
            <a:endParaRPr sz="2400">
              <a:latin typeface="Cambria"/>
              <a:cs typeface="Cambria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80594" y="2419350"/>
            <a:ext cx="8784590" cy="1278890"/>
          </a:xfrm>
          <a:custGeom>
            <a:avLst/>
            <a:gdLst/>
            <a:ahLst/>
            <a:cxnLst/>
            <a:rect l="l" t="t" r="r" b="b"/>
            <a:pathLst>
              <a:path w="8784590" h="1278889">
                <a:moveTo>
                  <a:pt x="0" y="213105"/>
                </a:moveTo>
                <a:lnTo>
                  <a:pt x="5628" y="164232"/>
                </a:lnTo>
                <a:lnTo>
                  <a:pt x="21661" y="119372"/>
                </a:lnTo>
                <a:lnTo>
                  <a:pt x="46818" y="79804"/>
                </a:lnTo>
                <a:lnTo>
                  <a:pt x="79820" y="46806"/>
                </a:lnTo>
                <a:lnTo>
                  <a:pt x="119389" y="21654"/>
                </a:lnTo>
                <a:lnTo>
                  <a:pt x="164244" y="5626"/>
                </a:lnTo>
                <a:lnTo>
                  <a:pt x="213106" y="0"/>
                </a:lnTo>
                <a:lnTo>
                  <a:pt x="8571230" y="0"/>
                </a:lnTo>
                <a:lnTo>
                  <a:pt x="8620103" y="5626"/>
                </a:lnTo>
                <a:lnTo>
                  <a:pt x="8664963" y="21654"/>
                </a:lnTo>
                <a:lnTo>
                  <a:pt x="8704531" y="46806"/>
                </a:lnTo>
                <a:lnTo>
                  <a:pt x="8737529" y="79804"/>
                </a:lnTo>
                <a:lnTo>
                  <a:pt x="8762681" y="119372"/>
                </a:lnTo>
                <a:lnTo>
                  <a:pt x="8778709" y="164232"/>
                </a:lnTo>
                <a:lnTo>
                  <a:pt x="8784336" y="213105"/>
                </a:lnTo>
                <a:lnTo>
                  <a:pt x="8784336" y="1065529"/>
                </a:lnTo>
                <a:lnTo>
                  <a:pt x="8778709" y="1114403"/>
                </a:lnTo>
                <a:lnTo>
                  <a:pt x="8762681" y="1159263"/>
                </a:lnTo>
                <a:lnTo>
                  <a:pt x="8737529" y="1198831"/>
                </a:lnTo>
                <a:lnTo>
                  <a:pt x="8704531" y="1231829"/>
                </a:lnTo>
                <a:lnTo>
                  <a:pt x="8664963" y="1256981"/>
                </a:lnTo>
                <a:lnTo>
                  <a:pt x="8620103" y="1273009"/>
                </a:lnTo>
                <a:lnTo>
                  <a:pt x="8571230" y="1278636"/>
                </a:lnTo>
                <a:lnTo>
                  <a:pt x="213106" y="1278636"/>
                </a:lnTo>
                <a:lnTo>
                  <a:pt x="164244" y="1273009"/>
                </a:lnTo>
                <a:lnTo>
                  <a:pt x="119389" y="1256981"/>
                </a:lnTo>
                <a:lnTo>
                  <a:pt x="79820" y="1231829"/>
                </a:lnTo>
                <a:lnTo>
                  <a:pt x="46818" y="1198831"/>
                </a:lnTo>
                <a:lnTo>
                  <a:pt x="21661" y="1159263"/>
                </a:lnTo>
                <a:lnTo>
                  <a:pt x="5628" y="1114403"/>
                </a:lnTo>
                <a:lnTo>
                  <a:pt x="0" y="1065529"/>
                </a:lnTo>
                <a:lnTo>
                  <a:pt x="0" y="213105"/>
                </a:lnTo>
                <a:close/>
              </a:path>
            </a:pathLst>
          </a:custGeom>
          <a:ln w="25908">
            <a:solidFill>
              <a:srgbClr val="9BBA5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89609" y="2358389"/>
            <a:ext cx="7754620" cy="266700"/>
          </a:xfrm>
          <a:custGeom>
            <a:avLst/>
            <a:gdLst/>
            <a:ahLst/>
            <a:cxnLst/>
            <a:rect l="l" t="t" r="r" b="b"/>
            <a:pathLst>
              <a:path w="7754620" h="266700">
                <a:moveTo>
                  <a:pt x="7709662" y="0"/>
                </a:moveTo>
                <a:lnTo>
                  <a:pt x="44450" y="0"/>
                </a:lnTo>
                <a:lnTo>
                  <a:pt x="27148" y="3498"/>
                </a:lnTo>
                <a:lnTo>
                  <a:pt x="13019" y="13033"/>
                </a:lnTo>
                <a:lnTo>
                  <a:pt x="3493" y="27164"/>
                </a:lnTo>
                <a:lnTo>
                  <a:pt x="0" y="44450"/>
                </a:lnTo>
                <a:lnTo>
                  <a:pt x="0" y="222250"/>
                </a:lnTo>
                <a:lnTo>
                  <a:pt x="3493" y="239535"/>
                </a:lnTo>
                <a:lnTo>
                  <a:pt x="13019" y="253666"/>
                </a:lnTo>
                <a:lnTo>
                  <a:pt x="27148" y="263201"/>
                </a:lnTo>
                <a:lnTo>
                  <a:pt x="44450" y="266700"/>
                </a:lnTo>
                <a:lnTo>
                  <a:pt x="7709662" y="266700"/>
                </a:lnTo>
                <a:lnTo>
                  <a:pt x="7726947" y="263201"/>
                </a:lnTo>
                <a:lnTo>
                  <a:pt x="7741078" y="253666"/>
                </a:lnTo>
                <a:lnTo>
                  <a:pt x="7750613" y="239535"/>
                </a:lnTo>
                <a:lnTo>
                  <a:pt x="7754112" y="222250"/>
                </a:lnTo>
                <a:lnTo>
                  <a:pt x="7754112" y="44450"/>
                </a:lnTo>
                <a:lnTo>
                  <a:pt x="7750613" y="27164"/>
                </a:lnTo>
                <a:lnTo>
                  <a:pt x="7741078" y="13033"/>
                </a:lnTo>
                <a:lnTo>
                  <a:pt x="7726947" y="3498"/>
                </a:lnTo>
                <a:lnTo>
                  <a:pt x="770966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89609" y="2358389"/>
            <a:ext cx="7754620" cy="266700"/>
          </a:xfrm>
          <a:custGeom>
            <a:avLst/>
            <a:gdLst/>
            <a:ahLst/>
            <a:cxnLst/>
            <a:rect l="l" t="t" r="r" b="b"/>
            <a:pathLst>
              <a:path w="7754620" h="266700">
                <a:moveTo>
                  <a:pt x="0" y="44450"/>
                </a:moveTo>
                <a:lnTo>
                  <a:pt x="3493" y="27164"/>
                </a:lnTo>
                <a:lnTo>
                  <a:pt x="13019" y="13033"/>
                </a:lnTo>
                <a:lnTo>
                  <a:pt x="27148" y="3498"/>
                </a:lnTo>
                <a:lnTo>
                  <a:pt x="44450" y="0"/>
                </a:lnTo>
                <a:lnTo>
                  <a:pt x="7709662" y="0"/>
                </a:lnTo>
                <a:lnTo>
                  <a:pt x="7726947" y="3498"/>
                </a:lnTo>
                <a:lnTo>
                  <a:pt x="7741078" y="13033"/>
                </a:lnTo>
                <a:lnTo>
                  <a:pt x="7750613" y="27164"/>
                </a:lnTo>
                <a:lnTo>
                  <a:pt x="7754112" y="44450"/>
                </a:lnTo>
                <a:lnTo>
                  <a:pt x="7754112" y="222250"/>
                </a:lnTo>
                <a:lnTo>
                  <a:pt x="7750613" y="239535"/>
                </a:lnTo>
                <a:lnTo>
                  <a:pt x="7741078" y="253666"/>
                </a:lnTo>
                <a:lnTo>
                  <a:pt x="7726947" y="263201"/>
                </a:lnTo>
                <a:lnTo>
                  <a:pt x="7709662" y="266700"/>
                </a:lnTo>
                <a:lnTo>
                  <a:pt x="44450" y="266700"/>
                </a:lnTo>
                <a:lnTo>
                  <a:pt x="27148" y="263201"/>
                </a:lnTo>
                <a:lnTo>
                  <a:pt x="13019" y="253666"/>
                </a:lnTo>
                <a:lnTo>
                  <a:pt x="3493" y="239535"/>
                </a:lnTo>
                <a:lnTo>
                  <a:pt x="0" y="222250"/>
                </a:lnTo>
                <a:lnTo>
                  <a:pt x="0" y="44450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180594" y="3833621"/>
            <a:ext cx="8784590" cy="1280160"/>
          </a:xfrm>
          <a:custGeom>
            <a:avLst/>
            <a:gdLst/>
            <a:ahLst/>
            <a:cxnLst/>
            <a:rect l="l" t="t" r="r" b="b"/>
            <a:pathLst>
              <a:path w="8784590" h="1280160">
                <a:moveTo>
                  <a:pt x="0" y="213359"/>
                </a:moveTo>
                <a:lnTo>
                  <a:pt x="5635" y="164432"/>
                </a:lnTo>
                <a:lnTo>
                  <a:pt x="21687" y="119520"/>
                </a:lnTo>
                <a:lnTo>
                  <a:pt x="46874" y="79905"/>
                </a:lnTo>
                <a:lnTo>
                  <a:pt x="79916" y="46866"/>
                </a:lnTo>
                <a:lnTo>
                  <a:pt x="119531" y="21682"/>
                </a:lnTo>
                <a:lnTo>
                  <a:pt x="164440" y="5633"/>
                </a:lnTo>
                <a:lnTo>
                  <a:pt x="213359" y="0"/>
                </a:lnTo>
                <a:lnTo>
                  <a:pt x="8570976" y="0"/>
                </a:lnTo>
                <a:lnTo>
                  <a:pt x="8619903" y="5633"/>
                </a:lnTo>
                <a:lnTo>
                  <a:pt x="8664815" y="21682"/>
                </a:lnTo>
                <a:lnTo>
                  <a:pt x="8704430" y="46866"/>
                </a:lnTo>
                <a:lnTo>
                  <a:pt x="8737469" y="79905"/>
                </a:lnTo>
                <a:lnTo>
                  <a:pt x="8762653" y="119520"/>
                </a:lnTo>
                <a:lnTo>
                  <a:pt x="8778702" y="164432"/>
                </a:lnTo>
                <a:lnTo>
                  <a:pt x="8784336" y="213359"/>
                </a:lnTo>
                <a:lnTo>
                  <a:pt x="8784336" y="1066800"/>
                </a:lnTo>
                <a:lnTo>
                  <a:pt x="8778702" y="1115727"/>
                </a:lnTo>
                <a:lnTo>
                  <a:pt x="8762653" y="1160639"/>
                </a:lnTo>
                <a:lnTo>
                  <a:pt x="8737469" y="1200254"/>
                </a:lnTo>
                <a:lnTo>
                  <a:pt x="8704430" y="1233293"/>
                </a:lnTo>
                <a:lnTo>
                  <a:pt x="8664815" y="1258477"/>
                </a:lnTo>
                <a:lnTo>
                  <a:pt x="8619903" y="1274526"/>
                </a:lnTo>
                <a:lnTo>
                  <a:pt x="8570976" y="1280159"/>
                </a:lnTo>
                <a:lnTo>
                  <a:pt x="213359" y="1280159"/>
                </a:lnTo>
                <a:lnTo>
                  <a:pt x="164440" y="1274526"/>
                </a:lnTo>
                <a:lnTo>
                  <a:pt x="119531" y="1258477"/>
                </a:lnTo>
                <a:lnTo>
                  <a:pt x="79916" y="1233293"/>
                </a:lnTo>
                <a:lnTo>
                  <a:pt x="46874" y="1200254"/>
                </a:lnTo>
                <a:lnTo>
                  <a:pt x="21687" y="1160639"/>
                </a:lnTo>
                <a:lnTo>
                  <a:pt x="5635" y="1115727"/>
                </a:lnTo>
                <a:lnTo>
                  <a:pt x="0" y="1066800"/>
                </a:lnTo>
                <a:lnTo>
                  <a:pt x="0" y="213359"/>
                </a:lnTo>
                <a:close/>
              </a:path>
            </a:pathLst>
          </a:custGeom>
          <a:ln w="25908">
            <a:solidFill>
              <a:srgbClr val="8063A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89609" y="3772661"/>
            <a:ext cx="7754620" cy="268605"/>
          </a:xfrm>
          <a:custGeom>
            <a:avLst/>
            <a:gdLst/>
            <a:ahLst/>
            <a:cxnLst/>
            <a:rect l="l" t="t" r="r" b="b"/>
            <a:pathLst>
              <a:path w="7754620" h="268604">
                <a:moveTo>
                  <a:pt x="7709408" y="0"/>
                </a:moveTo>
                <a:lnTo>
                  <a:pt x="44704" y="0"/>
                </a:lnTo>
                <a:lnTo>
                  <a:pt x="27303" y="3520"/>
                </a:lnTo>
                <a:lnTo>
                  <a:pt x="13093" y="13112"/>
                </a:lnTo>
                <a:lnTo>
                  <a:pt x="3513" y="27324"/>
                </a:lnTo>
                <a:lnTo>
                  <a:pt x="0" y="44704"/>
                </a:lnTo>
                <a:lnTo>
                  <a:pt x="0" y="223519"/>
                </a:lnTo>
                <a:lnTo>
                  <a:pt x="3513" y="240899"/>
                </a:lnTo>
                <a:lnTo>
                  <a:pt x="13093" y="255111"/>
                </a:lnTo>
                <a:lnTo>
                  <a:pt x="27303" y="264703"/>
                </a:lnTo>
                <a:lnTo>
                  <a:pt x="44704" y="268224"/>
                </a:lnTo>
                <a:lnTo>
                  <a:pt x="7709408" y="268224"/>
                </a:lnTo>
                <a:lnTo>
                  <a:pt x="7726787" y="264703"/>
                </a:lnTo>
                <a:lnTo>
                  <a:pt x="7740999" y="255111"/>
                </a:lnTo>
                <a:lnTo>
                  <a:pt x="7750591" y="240899"/>
                </a:lnTo>
                <a:lnTo>
                  <a:pt x="7754112" y="223519"/>
                </a:lnTo>
                <a:lnTo>
                  <a:pt x="7754112" y="44704"/>
                </a:lnTo>
                <a:lnTo>
                  <a:pt x="7750591" y="27324"/>
                </a:lnTo>
                <a:lnTo>
                  <a:pt x="7740999" y="13112"/>
                </a:lnTo>
                <a:lnTo>
                  <a:pt x="7726787" y="3520"/>
                </a:lnTo>
                <a:lnTo>
                  <a:pt x="770940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689609" y="3772661"/>
            <a:ext cx="7754620" cy="268605"/>
          </a:xfrm>
          <a:custGeom>
            <a:avLst/>
            <a:gdLst/>
            <a:ahLst/>
            <a:cxnLst/>
            <a:rect l="l" t="t" r="r" b="b"/>
            <a:pathLst>
              <a:path w="7754620" h="268604">
                <a:moveTo>
                  <a:pt x="0" y="44704"/>
                </a:moveTo>
                <a:lnTo>
                  <a:pt x="3513" y="27324"/>
                </a:lnTo>
                <a:lnTo>
                  <a:pt x="13093" y="13112"/>
                </a:lnTo>
                <a:lnTo>
                  <a:pt x="27303" y="3520"/>
                </a:lnTo>
                <a:lnTo>
                  <a:pt x="44704" y="0"/>
                </a:lnTo>
                <a:lnTo>
                  <a:pt x="7709408" y="0"/>
                </a:lnTo>
                <a:lnTo>
                  <a:pt x="7726787" y="3520"/>
                </a:lnTo>
                <a:lnTo>
                  <a:pt x="7740999" y="13112"/>
                </a:lnTo>
                <a:lnTo>
                  <a:pt x="7750591" y="27324"/>
                </a:lnTo>
                <a:lnTo>
                  <a:pt x="7754112" y="44704"/>
                </a:lnTo>
                <a:lnTo>
                  <a:pt x="7754112" y="223519"/>
                </a:lnTo>
                <a:lnTo>
                  <a:pt x="7750591" y="240899"/>
                </a:lnTo>
                <a:lnTo>
                  <a:pt x="7740999" y="255111"/>
                </a:lnTo>
                <a:lnTo>
                  <a:pt x="7726787" y="264703"/>
                </a:lnTo>
                <a:lnTo>
                  <a:pt x="7709408" y="268224"/>
                </a:lnTo>
                <a:lnTo>
                  <a:pt x="44704" y="268224"/>
                </a:lnTo>
                <a:lnTo>
                  <a:pt x="27303" y="264703"/>
                </a:lnTo>
                <a:lnTo>
                  <a:pt x="13093" y="255111"/>
                </a:lnTo>
                <a:lnTo>
                  <a:pt x="3513" y="240899"/>
                </a:lnTo>
                <a:lnTo>
                  <a:pt x="0" y="223519"/>
                </a:lnTo>
                <a:lnTo>
                  <a:pt x="0" y="447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80594" y="5249417"/>
            <a:ext cx="8784590" cy="1346200"/>
          </a:xfrm>
          <a:custGeom>
            <a:avLst/>
            <a:gdLst/>
            <a:ahLst/>
            <a:cxnLst/>
            <a:rect l="l" t="t" r="r" b="b"/>
            <a:pathLst>
              <a:path w="8784590" h="1346200">
                <a:moveTo>
                  <a:pt x="0" y="224281"/>
                </a:moveTo>
                <a:lnTo>
                  <a:pt x="4556" y="179093"/>
                </a:lnTo>
                <a:lnTo>
                  <a:pt x="17625" y="136999"/>
                </a:lnTo>
                <a:lnTo>
                  <a:pt x="38305" y="98902"/>
                </a:lnTo>
                <a:lnTo>
                  <a:pt x="65692" y="65706"/>
                </a:lnTo>
                <a:lnTo>
                  <a:pt x="98885" y="38315"/>
                </a:lnTo>
                <a:lnTo>
                  <a:pt x="136983" y="17631"/>
                </a:lnTo>
                <a:lnTo>
                  <a:pt x="179082" y="4558"/>
                </a:lnTo>
                <a:lnTo>
                  <a:pt x="224281" y="0"/>
                </a:lnTo>
                <a:lnTo>
                  <a:pt x="8560054" y="0"/>
                </a:lnTo>
                <a:lnTo>
                  <a:pt x="8605242" y="4558"/>
                </a:lnTo>
                <a:lnTo>
                  <a:pt x="8647336" y="17631"/>
                </a:lnTo>
                <a:lnTo>
                  <a:pt x="8685433" y="38315"/>
                </a:lnTo>
                <a:lnTo>
                  <a:pt x="8718629" y="65706"/>
                </a:lnTo>
                <a:lnTo>
                  <a:pt x="8746020" y="98902"/>
                </a:lnTo>
                <a:lnTo>
                  <a:pt x="8766704" y="136999"/>
                </a:lnTo>
                <a:lnTo>
                  <a:pt x="8779777" y="179093"/>
                </a:lnTo>
                <a:lnTo>
                  <a:pt x="8784336" y="224281"/>
                </a:lnTo>
                <a:lnTo>
                  <a:pt x="8784336" y="1121397"/>
                </a:lnTo>
                <a:lnTo>
                  <a:pt x="8779777" y="1166600"/>
                </a:lnTo>
                <a:lnTo>
                  <a:pt x="8766704" y="1208703"/>
                </a:lnTo>
                <a:lnTo>
                  <a:pt x="8746020" y="1246803"/>
                </a:lnTo>
                <a:lnTo>
                  <a:pt x="8718629" y="1279998"/>
                </a:lnTo>
                <a:lnTo>
                  <a:pt x="8685433" y="1307386"/>
                </a:lnTo>
                <a:lnTo>
                  <a:pt x="8647336" y="1328065"/>
                </a:lnTo>
                <a:lnTo>
                  <a:pt x="8605242" y="1341135"/>
                </a:lnTo>
                <a:lnTo>
                  <a:pt x="8560054" y="1345691"/>
                </a:lnTo>
                <a:lnTo>
                  <a:pt x="224281" y="1345691"/>
                </a:lnTo>
                <a:lnTo>
                  <a:pt x="179082" y="1341135"/>
                </a:lnTo>
                <a:lnTo>
                  <a:pt x="136983" y="1328065"/>
                </a:lnTo>
                <a:lnTo>
                  <a:pt x="98885" y="1307386"/>
                </a:lnTo>
                <a:lnTo>
                  <a:pt x="65692" y="1279998"/>
                </a:lnTo>
                <a:lnTo>
                  <a:pt x="38305" y="1246803"/>
                </a:lnTo>
                <a:lnTo>
                  <a:pt x="17625" y="1208703"/>
                </a:lnTo>
                <a:lnTo>
                  <a:pt x="4556" y="1166600"/>
                </a:lnTo>
                <a:lnTo>
                  <a:pt x="0" y="1121397"/>
                </a:lnTo>
                <a:lnTo>
                  <a:pt x="0" y="224281"/>
                </a:lnTo>
                <a:close/>
              </a:path>
            </a:pathLst>
          </a:custGeom>
          <a:ln w="25908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89609" y="5188458"/>
            <a:ext cx="7754620" cy="268605"/>
          </a:xfrm>
          <a:custGeom>
            <a:avLst/>
            <a:gdLst/>
            <a:ahLst/>
            <a:cxnLst/>
            <a:rect l="l" t="t" r="r" b="b"/>
            <a:pathLst>
              <a:path w="7754620" h="268604">
                <a:moveTo>
                  <a:pt x="7709408" y="0"/>
                </a:moveTo>
                <a:lnTo>
                  <a:pt x="44704" y="0"/>
                </a:lnTo>
                <a:lnTo>
                  <a:pt x="27303" y="3520"/>
                </a:lnTo>
                <a:lnTo>
                  <a:pt x="13093" y="13112"/>
                </a:lnTo>
                <a:lnTo>
                  <a:pt x="3513" y="27324"/>
                </a:lnTo>
                <a:lnTo>
                  <a:pt x="0" y="44704"/>
                </a:lnTo>
                <a:lnTo>
                  <a:pt x="0" y="223520"/>
                </a:lnTo>
                <a:lnTo>
                  <a:pt x="3513" y="240899"/>
                </a:lnTo>
                <a:lnTo>
                  <a:pt x="13093" y="255111"/>
                </a:lnTo>
                <a:lnTo>
                  <a:pt x="27303" y="264703"/>
                </a:lnTo>
                <a:lnTo>
                  <a:pt x="44704" y="268224"/>
                </a:lnTo>
                <a:lnTo>
                  <a:pt x="7709408" y="268224"/>
                </a:lnTo>
                <a:lnTo>
                  <a:pt x="7726787" y="264703"/>
                </a:lnTo>
                <a:lnTo>
                  <a:pt x="7740999" y="255111"/>
                </a:lnTo>
                <a:lnTo>
                  <a:pt x="7750591" y="240899"/>
                </a:lnTo>
                <a:lnTo>
                  <a:pt x="7754112" y="223520"/>
                </a:lnTo>
                <a:lnTo>
                  <a:pt x="7754112" y="44704"/>
                </a:lnTo>
                <a:lnTo>
                  <a:pt x="7750591" y="27324"/>
                </a:lnTo>
                <a:lnTo>
                  <a:pt x="7740999" y="13112"/>
                </a:lnTo>
                <a:lnTo>
                  <a:pt x="7726787" y="3520"/>
                </a:lnTo>
                <a:lnTo>
                  <a:pt x="7709408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689609" y="5188458"/>
            <a:ext cx="7754620" cy="268605"/>
          </a:xfrm>
          <a:custGeom>
            <a:avLst/>
            <a:gdLst/>
            <a:ahLst/>
            <a:cxnLst/>
            <a:rect l="l" t="t" r="r" b="b"/>
            <a:pathLst>
              <a:path w="7754620" h="268604">
                <a:moveTo>
                  <a:pt x="0" y="44704"/>
                </a:moveTo>
                <a:lnTo>
                  <a:pt x="3513" y="27324"/>
                </a:lnTo>
                <a:lnTo>
                  <a:pt x="13093" y="13112"/>
                </a:lnTo>
                <a:lnTo>
                  <a:pt x="27303" y="3520"/>
                </a:lnTo>
                <a:lnTo>
                  <a:pt x="44704" y="0"/>
                </a:lnTo>
                <a:lnTo>
                  <a:pt x="7709408" y="0"/>
                </a:lnTo>
                <a:lnTo>
                  <a:pt x="7726787" y="3520"/>
                </a:lnTo>
                <a:lnTo>
                  <a:pt x="7740999" y="13112"/>
                </a:lnTo>
                <a:lnTo>
                  <a:pt x="7750591" y="27324"/>
                </a:lnTo>
                <a:lnTo>
                  <a:pt x="7754112" y="44704"/>
                </a:lnTo>
                <a:lnTo>
                  <a:pt x="7754112" y="223520"/>
                </a:lnTo>
                <a:lnTo>
                  <a:pt x="7750591" y="240899"/>
                </a:lnTo>
                <a:lnTo>
                  <a:pt x="7740999" y="255111"/>
                </a:lnTo>
                <a:lnTo>
                  <a:pt x="7726787" y="264703"/>
                </a:lnTo>
                <a:lnTo>
                  <a:pt x="7709408" y="268224"/>
                </a:lnTo>
                <a:lnTo>
                  <a:pt x="44704" y="268224"/>
                </a:lnTo>
                <a:lnTo>
                  <a:pt x="27303" y="264703"/>
                </a:lnTo>
                <a:lnTo>
                  <a:pt x="13093" y="255111"/>
                </a:lnTo>
                <a:lnTo>
                  <a:pt x="3513" y="240899"/>
                </a:lnTo>
                <a:lnTo>
                  <a:pt x="0" y="223520"/>
                </a:lnTo>
                <a:lnTo>
                  <a:pt x="0" y="4470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1080312" y="1273276"/>
            <a:ext cx="6985634" cy="5055235"/>
          </a:xfrm>
          <a:prstGeom prst="rect">
            <a:avLst/>
          </a:prstGeom>
        </p:spPr>
        <p:txBody>
          <a:bodyPr vert="horz" wrap="square" lIns="0" tIns="67310" rIns="0" bIns="0" rtlCol="0">
            <a:spAutoFit/>
          </a:bodyPr>
          <a:lstStyle/>
          <a:p>
            <a:pPr marL="253365" indent="-229235">
              <a:lnSpc>
                <a:spcPct val="100000"/>
              </a:lnSpc>
              <a:spcBef>
                <a:spcPts val="530"/>
              </a:spcBef>
              <a:buFont typeface="Papyrus"/>
              <a:buChar char="•"/>
              <a:tabLst>
                <a:tab pos="254000" algn="l"/>
              </a:tabLst>
            </a:pPr>
            <a:r>
              <a:rPr sz="2000" spc="-5" dirty="0">
                <a:latin typeface="Cambria"/>
                <a:cs typeface="Cambria"/>
              </a:rPr>
              <a:t>Κατοικούσαν </a:t>
            </a:r>
            <a:r>
              <a:rPr sz="2000" b="1" dirty="0">
                <a:latin typeface="Papyrus"/>
                <a:cs typeface="Papyrus"/>
              </a:rPr>
              <a:t>750.000 π</a:t>
            </a:r>
            <a:r>
              <a:rPr sz="2000" b="1" dirty="0">
                <a:latin typeface="Cambria"/>
                <a:cs typeface="Cambria"/>
              </a:rPr>
              <a:t>ερί</a:t>
            </a:r>
            <a:r>
              <a:rPr sz="2000" b="1" dirty="0">
                <a:latin typeface="Papyrus"/>
                <a:cs typeface="Papyrus"/>
              </a:rPr>
              <a:t>π</a:t>
            </a:r>
            <a:r>
              <a:rPr sz="2000" b="1" dirty="0">
                <a:latin typeface="Cambria"/>
                <a:cs typeface="Cambria"/>
              </a:rPr>
              <a:t>ου </a:t>
            </a:r>
            <a:r>
              <a:rPr sz="2000" b="1" spc="-25" dirty="0">
                <a:latin typeface="Cambria"/>
                <a:cs typeface="Cambria"/>
              </a:rPr>
              <a:t>κάτοικοι </a:t>
            </a:r>
            <a:r>
              <a:rPr sz="2000" b="1" dirty="0">
                <a:latin typeface="Papyrus"/>
                <a:cs typeface="Papyrus"/>
              </a:rPr>
              <a:t>– 300.000</a:t>
            </a:r>
            <a:r>
              <a:rPr sz="2000" b="1" spc="-70" dirty="0">
                <a:latin typeface="Papyrus"/>
                <a:cs typeface="Papyrus"/>
              </a:rPr>
              <a:t> </a:t>
            </a:r>
            <a:r>
              <a:rPr sz="2000" b="1" dirty="0">
                <a:latin typeface="Papyrus"/>
                <a:cs typeface="Papyrus"/>
              </a:rPr>
              <a:t>π</a:t>
            </a:r>
            <a:r>
              <a:rPr sz="2000" b="1" dirty="0">
                <a:latin typeface="Cambria"/>
                <a:cs typeface="Cambria"/>
              </a:rPr>
              <a:t>ερί</a:t>
            </a:r>
            <a:r>
              <a:rPr sz="2000" b="1" dirty="0">
                <a:latin typeface="Papyrus"/>
                <a:cs typeface="Papyrus"/>
              </a:rPr>
              <a:t>π</a:t>
            </a:r>
            <a:r>
              <a:rPr sz="2000" b="1" dirty="0">
                <a:latin typeface="Cambria"/>
                <a:cs typeface="Cambria"/>
              </a:rPr>
              <a:t>ου</a:t>
            </a:r>
            <a:endParaRPr sz="2000">
              <a:latin typeface="Cambria"/>
              <a:cs typeface="Cambria"/>
            </a:endParaRPr>
          </a:p>
          <a:p>
            <a:pPr marL="2324735">
              <a:lnSpc>
                <a:spcPct val="100000"/>
              </a:lnSpc>
              <a:spcBef>
                <a:spcPts val="430"/>
              </a:spcBef>
            </a:pPr>
            <a:r>
              <a:rPr sz="2000" b="1" spc="-25" dirty="0">
                <a:latin typeface="Cambria"/>
                <a:cs typeface="Cambria"/>
              </a:rPr>
              <a:t>ήταν </a:t>
            </a:r>
            <a:r>
              <a:rPr sz="2000" b="1" spc="-5" dirty="0">
                <a:latin typeface="Cambria"/>
                <a:cs typeface="Cambria"/>
              </a:rPr>
              <a:t>μαύροι</a:t>
            </a:r>
            <a:r>
              <a:rPr sz="2000" b="1" spc="-3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σκλάβοι</a:t>
            </a:r>
            <a:r>
              <a:rPr sz="2000" spc="-5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2808605">
              <a:lnSpc>
                <a:spcPct val="100000"/>
              </a:lnSpc>
              <a:spcBef>
                <a:spcPts val="1975"/>
              </a:spcBef>
            </a:pP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Οικονομία</a:t>
            </a:r>
            <a:endParaRPr sz="2400">
              <a:latin typeface="Cambria"/>
              <a:cs typeface="Cambria"/>
            </a:endParaRPr>
          </a:p>
          <a:p>
            <a:pPr marL="392430" lvl="1" indent="-229870">
              <a:lnSpc>
                <a:spcPct val="100000"/>
              </a:lnSpc>
              <a:spcBef>
                <a:spcPts val="1065"/>
              </a:spcBef>
              <a:buFont typeface="Papyrus"/>
              <a:buChar char="•"/>
              <a:tabLst>
                <a:tab pos="393065" algn="l"/>
              </a:tabLst>
            </a:pPr>
            <a:r>
              <a:rPr sz="2000" dirty="0">
                <a:latin typeface="Cambria"/>
                <a:cs typeface="Cambria"/>
              </a:rPr>
              <a:t>Ήταν </a:t>
            </a:r>
            <a:r>
              <a:rPr sz="2000" spc="-5" dirty="0">
                <a:latin typeface="Cambria"/>
                <a:cs typeface="Cambria"/>
              </a:rPr>
              <a:t>βασισμένη στις </a:t>
            </a:r>
            <a:r>
              <a:rPr sz="2000" b="1" spc="-5" dirty="0">
                <a:latin typeface="Cambria"/>
                <a:cs typeface="Cambria"/>
              </a:rPr>
              <a:t>μεγάλες </a:t>
            </a:r>
            <a:r>
              <a:rPr sz="2000" b="1" spc="-10" dirty="0">
                <a:latin typeface="Cambria"/>
                <a:cs typeface="Cambria"/>
              </a:rPr>
              <a:t>φυτείες </a:t>
            </a:r>
            <a:r>
              <a:rPr sz="2000" spc="5" dirty="0">
                <a:latin typeface="Cambria"/>
                <a:cs typeface="Cambria"/>
              </a:rPr>
              <a:t>κα</a:t>
            </a:r>
            <a:r>
              <a:rPr sz="2000" spc="5" dirty="0">
                <a:latin typeface="Papyrus"/>
                <a:cs typeface="Papyrus"/>
              </a:rPr>
              <a:t>π</a:t>
            </a:r>
            <a:r>
              <a:rPr sz="2000" spc="5" dirty="0">
                <a:latin typeface="Cambria"/>
                <a:cs typeface="Cambria"/>
              </a:rPr>
              <a:t>νού</a:t>
            </a:r>
            <a:r>
              <a:rPr sz="2000" spc="5" dirty="0">
                <a:latin typeface="Papyrus"/>
                <a:cs typeface="Papyrus"/>
              </a:rPr>
              <a:t>, </a:t>
            </a:r>
            <a:r>
              <a:rPr sz="2000" spc="-5" dirty="0">
                <a:latin typeface="Cambria"/>
                <a:cs typeface="Cambria"/>
              </a:rPr>
              <a:t>ρυζιού</a:t>
            </a:r>
            <a:r>
              <a:rPr sz="2000" spc="-12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endParaRPr sz="2000">
              <a:latin typeface="Cambria"/>
              <a:cs typeface="Cambria"/>
            </a:endParaRPr>
          </a:p>
          <a:p>
            <a:pPr marL="2981960">
              <a:lnSpc>
                <a:spcPct val="100000"/>
              </a:lnSpc>
              <a:spcBef>
                <a:spcPts val="430"/>
              </a:spcBef>
            </a:pPr>
            <a:r>
              <a:rPr sz="2000" spc="-5" dirty="0">
                <a:latin typeface="Cambria"/>
                <a:cs typeface="Cambria"/>
              </a:rPr>
              <a:t>βαμβακιού</a:t>
            </a:r>
            <a:r>
              <a:rPr sz="2000" spc="-5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2238375">
              <a:lnSpc>
                <a:spcPct val="100000"/>
              </a:lnSpc>
              <a:spcBef>
                <a:spcPts val="1975"/>
              </a:spcBef>
            </a:pP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Ευρω</a:t>
            </a:r>
            <a:r>
              <a:rPr sz="24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-5" dirty="0">
                <a:solidFill>
                  <a:srgbClr val="FFFFFF"/>
                </a:solidFill>
                <a:latin typeface="Cambria"/>
                <a:cs typeface="Cambria"/>
              </a:rPr>
              <a:t>αίοι</a:t>
            </a:r>
            <a:r>
              <a:rPr sz="2400" spc="-1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ά</a:t>
            </a:r>
            <a:r>
              <a:rPr sz="2400" spc="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spc="5" dirty="0">
                <a:solidFill>
                  <a:srgbClr val="FFFFFF"/>
                </a:solidFill>
                <a:latin typeface="Cambria"/>
                <a:cs typeface="Cambria"/>
              </a:rPr>
              <a:t>οικοι</a:t>
            </a:r>
            <a:endParaRPr sz="2400">
              <a:latin typeface="Cambria"/>
              <a:cs typeface="Cambria"/>
            </a:endParaRPr>
          </a:p>
          <a:p>
            <a:pPr marL="241300" indent="-229235">
              <a:lnSpc>
                <a:spcPct val="100000"/>
              </a:lnSpc>
              <a:spcBef>
                <a:spcPts val="1060"/>
              </a:spcBef>
              <a:buFont typeface="Papyrus"/>
              <a:buChar char="•"/>
              <a:tabLst>
                <a:tab pos="241935" algn="l"/>
              </a:tabLst>
            </a:pPr>
            <a:r>
              <a:rPr sz="2000" b="1" spc="-5" dirty="0">
                <a:latin typeface="Cambria"/>
                <a:cs typeface="Cambria"/>
              </a:rPr>
              <a:t>Ιδιοκτήτες </a:t>
            </a:r>
            <a:r>
              <a:rPr sz="2000" spc="-5" dirty="0">
                <a:latin typeface="Cambria"/>
                <a:cs typeface="Cambria"/>
              </a:rPr>
              <a:t>των Φυτειών </a:t>
            </a:r>
            <a:r>
              <a:rPr sz="2000" dirty="0">
                <a:latin typeface="Papyrus"/>
                <a:cs typeface="Papyrus"/>
              </a:rPr>
              <a:t>- </a:t>
            </a:r>
            <a:r>
              <a:rPr sz="2000" spc="-5" dirty="0">
                <a:latin typeface="Cambria"/>
                <a:cs typeface="Cambria"/>
              </a:rPr>
              <a:t>κυριαρχούσαν στην </a:t>
            </a:r>
            <a:r>
              <a:rPr sz="2000" spc="5" dirty="0">
                <a:latin typeface="Cambria"/>
                <a:cs typeface="Cambria"/>
              </a:rPr>
              <a:t>κοινωνική</a:t>
            </a:r>
            <a:r>
              <a:rPr sz="2000" spc="-9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και</a:t>
            </a:r>
            <a:endParaRPr sz="2000">
              <a:latin typeface="Cambria"/>
              <a:cs typeface="Cambria"/>
            </a:endParaRPr>
          </a:p>
          <a:p>
            <a:pPr marL="2865755">
              <a:lnSpc>
                <a:spcPct val="100000"/>
              </a:lnSpc>
              <a:spcBef>
                <a:spcPts val="434"/>
              </a:spcBef>
            </a:pPr>
            <a:r>
              <a:rPr sz="2000" spc="-5" dirty="0">
                <a:latin typeface="Papyrus"/>
                <a:cs typeface="Papyrus"/>
              </a:rPr>
              <a:t>π</a:t>
            </a:r>
            <a:r>
              <a:rPr sz="2000" spc="-5" dirty="0">
                <a:latin typeface="Cambria"/>
                <a:cs typeface="Cambria"/>
              </a:rPr>
              <a:t>ολιτική</a:t>
            </a:r>
            <a:r>
              <a:rPr sz="2000" spc="-2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ζωή</a:t>
            </a:r>
            <a:r>
              <a:rPr sz="2000" spc="-5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2409190">
              <a:lnSpc>
                <a:spcPct val="100000"/>
              </a:lnSpc>
              <a:spcBef>
                <a:spcPts val="1970"/>
              </a:spcBef>
            </a:pPr>
            <a:r>
              <a:rPr sz="2400" spc="10" dirty="0">
                <a:solidFill>
                  <a:srgbClr val="FFFFFF"/>
                </a:solidFill>
                <a:latin typeface="Cambria"/>
                <a:cs typeface="Cambria"/>
              </a:rPr>
              <a:t>Σκλάβοι 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-</a:t>
            </a:r>
            <a:r>
              <a:rPr sz="2400" spc="-3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24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400" dirty="0">
                <a:solidFill>
                  <a:srgbClr val="FFFFFF"/>
                </a:solidFill>
                <a:latin typeface="Cambria"/>
                <a:cs typeface="Cambria"/>
              </a:rPr>
              <a:t>όλεις</a:t>
            </a:r>
            <a:endParaRPr sz="2400">
              <a:latin typeface="Cambria"/>
              <a:cs typeface="Cambria"/>
            </a:endParaRPr>
          </a:p>
          <a:p>
            <a:pPr marL="1016000" lvl="1" indent="-229870">
              <a:lnSpc>
                <a:spcPct val="100000"/>
              </a:lnSpc>
              <a:spcBef>
                <a:spcPts val="1090"/>
              </a:spcBef>
              <a:buFont typeface="Papyrus"/>
              <a:buChar char="•"/>
              <a:tabLst>
                <a:tab pos="1016635" algn="l"/>
              </a:tabLst>
            </a:pPr>
            <a:r>
              <a:rPr sz="2000" dirty="0">
                <a:latin typeface="Cambria"/>
                <a:cs typeface="Cambria"/>
              </a:rPr>
              <a:t>Η </a:t>
            </a:r>
            <a:r>
              <a:rPr sz="2000" b="1" spc="-5" dirty="0">
                <a:latin typeface="Cambria"/>
                <a:cs typeface="Cambria"/>
              </a:rPr>
              <a:t>γη </a:t>
            </a:r>
            <a:r>
              <a:rPr sz="2000" dirty="0">
                <a:latin typeface="Cambria"/>
                <a:cs typeface="Cambria"/>
              </a:rPr>
              <a:t>καλλιεργούνταν α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ό </a:t>
            </a:r>
            <a:r>
              <a:rPr sz="2000" b="1" spc="-5" dirty="0">
                <a:latin typeface="Cambria"/>
                <a:cs typeface="Cambria"/>
              </a:rPr>
              <a:t>μαύρους</a:t>
            </a:r>
            <a:r>
              <a:rPr sz="2000" b="1" spc="-9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σκλάβους</a:t>
            </a:r>
            <a:r>
              <a:rPr sz="2000" spc="-5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 marL="1957705" lvl="2" indent="-229235">
              <a:lnSpc>
                <a:spcPct val="100000"/>
              </a:lnSpc>
              <a:spcBef>
                <a:spcPts val="900"/>
              </a:spcBef>
              <a:buFont typeface="Papyrus"/>
              <a:buChar char="•"/>
              <a:tabLst>
                <a:tab pos="1958339" algn="l"/>
              </a:tabLst>
            </a:pPr>
            <a:r>
              <a:rPr sz="2000" spc="-5" dirty="0">
                <a:latin typeface="Cambria"/>
                <a:cs typeface="Cambria"/>
              </a:rPr>
              <a:t>Υ</a:t>
            </a:r>
            <a:r>
              <a:rPr sz="2000" spc="-5" dirty="0">
                <a:latin typeface="Papyrus"/>
                <a:cs typeface="Papyrus"/>
              </a:rPr>
              <a:t>π</a:t>
            </a:r>
            <a:r>
              <a:rPr sz="2000" spc="-5" dirty="0">
                <a:latin typeface="Cambria"/>
                <a:cs typeface="Cambria"/>
              </a:rPr>
              <a:t>ήρχαν λίγες </a:t>
            </a:r>
            <a:r>
              <a:rPr sz="2000" dirty="0">
                <a:latin typeface="Cambria"/>
                <a:cs typeface="Cambria"/>
              </a:rPr>
              <a:t>μεγάλες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spc="-5" dirty="0">
                <a:latin typeface="Papyrus"/>
                <a:cs typeface="Papyrus"/>
              </a:rPr>
              <a:t>π</a:t>
            </a:r>
            <a:r>
              <a:rPr sz="2000" spc="-5" dirty="0">
                <a:latin typeface="Cambria"/>
                <a:cs typeface="Cambria"/>
              </a:rPr>
              <a:t>όλεις</a:t>
            </a:r>
            <a:r>
              <a:rPr sz="2000" spc="-5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01976" y="469519"/>
            <a:ext cx="493712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b="0" spc="-5" dirty="0">
                <a:latin typeface="Comic Sans MS"/>
                <a:cs typeface="Comic Sans MS"/>
              </a:rPr>
              <a:t>Αμερικανικός</a:t>
            </a:r>
            <a:r>
              <a:rPr sz="4400" b="0" spc="-60" dirty="0">
                <a:latin typeface="Comic Sans MS"/>
                <a:cs typeface="Comic Sans MS"/>
              </a:rPr>
              <a:t> </a:t>
            </a:r>
            <a:r>
              <a:rPr sz="4400" b="0" spc="-5" dirty="0">
                <a:latin typeface="Comic Sans MS"/>
                <a:cs typeface="Comic Sans MS"/>
              </a:rPr>
              <a:t>νότος</a:t>
            </a:r>
            <a:endParaRPr sz="44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31975" y="1412747"/>
            <a:ext cx="6480048" cy="503072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58267" y="5486939"/>
            <a:ext cx="8629650" cy="113792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just">
              <a:lnSpc>
                <a:spcPts val="2160"/>
              </a:lnSpc>
              <a:spcBef>
                <a:spcPts val="270"/>
              </a:spcBef>
            </a:pPr>
            <a:r>
              <a:rPr sz="1800" dirty="0">
                <a:latin typeface="Times New Roman"/>
                <a:cs typeface="Times New Roman"/>
              </a:rPr>
              <a:t>▲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Έγχρωμη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λιθογραφία </a:t>
            </a:r>
            <a:r>
              <a:rPr sz="1800" i="1" spc="-30" dirty="0">
                <a:solidFill>
                  <a:srgbClr val="003300"/>
                </a:solidFill>
                <a:latin typeface="Cambria"/>
                <a:cs typeface="Cambria"/>
              </a:rPr>
              <a:t>του </a:t>
            </a:r>
            <a:r>
              <a:rPr sz="1900" i="1" spc="-60" dirty="0">
                <a:solidFill>
                  <a:srgbClr val="003300"/>
                </a:solidFill>
                <a:latin typeface="Papyrus"/>
                <a:cs typeface="Papyrus"/>
              </a:rPr>
              <a:t>1823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με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μαύρους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σκλάβους 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(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γυναίκες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και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άντρες</a:t>
            </a:r>
            <a:r>
              <a:rPr sz="1900" i="1" spc="-15" dirty="0">
                <a:solidFill>
                  <a:srgbClr val="003300"/>
                </a:solidFill>
                <a:latin typeface="Papyrus"/>
                <a:cs typeface="Papyrus"/>
              </a:rPr>
              <a:t>) </a:t>
            </a:r>
            <a:r>
              <a:rPr sz="1800" i="1" spc="5" dirty="0">
                <a:solidFill>
                  <a:srgbClr val="003300"/>
                </a:solidFill>
                <a:latin typeface="Cambria"/>
                <a:cs typeface="Cambria"/>
              </a:rPr>
              <a:t>να 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δουλεύουν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σε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φυτεία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με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ζαχαροκάλαμα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στην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Αμερική</a:t>
            </a:r>
            <a:r>
              <a:rPr sz="1900" i="1" spc="-5" dirty="0">
                <a:solidFill>
                  <a:srgbClr val="003300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Η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λιθογραφία 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αρουσιάζει μια  ωραιο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οιημένη εικόνα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.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Τους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δείχνει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να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δουλεύουν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ντυμένοι</a:t>
            </a:r>
            <a:r>
              <a:rPr sz="1900" i="1" spc="-5" dirty="0">
                <a:solidFill>
                  <a:srgbClr val="003300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ενώ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στην </a:t>
            </a:r>
            <a:r>
              <a:rPr sz="1900" i="1" spc="-15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ραγματικότητα  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εργάζονταν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μισόγυμνοι </a:t>
            </a:r>
            <a:r>
              <a:rPr sz="1800" i="1" spc="-30" dirty="0">
                <a:solidFill>
                  <a:srgbClr val="003300"/>
                </a:solidFill>
                <a:latin typeface="Cambria"/>
                <a:cs typeface="Cambria"/>
              </a:rPr>
              <a:t>κάτω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α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ό 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τον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ήλιο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53873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141" y="354025"/>
            <a:ext cx="868235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omic Sans MS"/>
                <a:cs typeface="Comic Sans MS"/>
              </a:rPr>
              <a:t>Ποια υπήρξε η διοικητική οργάνωση των 13 αποικιών </a:t>
            </a:r>
            <a:r>
              <a:rPr sz="2000" b="0" spc="-5" dirty="0">
                <a:latin typeface="Comic Sans MS"/>
                <a:cs typeface="Comic Sans MS"/>
              </a:rPr>
              <a:t>της Βόρειας</a:t>
            </a:r>
            <a:r>
              <a:rPr sz="2000" b="0" spc="-95" dirty="0">
                <a:latin typeface="Comic Sans MS"/>
                <a:cs typeface="Comic Sans MS"/>
              </a:rPr>
              <a:t> </a:t>
            </a:r>
            <a:r>
              <a:rPr sz="2000" b="0" spc="-5" dirty="0">
                <a:latin typeface="Comic Sans MS"/>
                <a:cs typeface="Comic Sans MS"/>
              </a:rPr>
              <a:t>Αμερικής;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69443" y="444245"/>
            <a:ext cx="148590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4197" y="1288552"/>
            <a:ext cx="9036543" cy="135329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86868" y="1289303"/>
            <a:ext cx="8970264" cy="130606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86868" y="2298192"/>
            <a:ext cx="2068195" cy="2415540"/>
          </a:xfrm>
          <a:custGeom>
            <a:avLst/>
            <a:gdLst/>
            <a:ahLst/>
            <a:cxnLst/>
            <a:rect l="l" t="t" r="r" b="b"/>
            <a:pathLst>
              <a:path w="2068195" h="2415540">
                <a:moveTo>
                  <a:pt x="0" y="2415539"/>
                </a:moveTo>
                <a:lnTo>
                  <a:pt x="2068068" y="2415539"/>
                </a:lnTo>
                <a:lnTo>
                  <a:pt x="2068068" y="0"/>
                </a:lnTo>
                <a:lnTo>
                  <a:pt x="0" y="0"/>
                </a:lnTo>
                <a:lnTo>
                  <a:pt x="0" y="2415539"/>
                </a:lnTo>
                <a:close/>
              </a:path>
            </a:pathLst>
          </a:custGeom>
          <a:ln w="9144">
            <a:solidFill>
              <a:srgbClr val="4AACC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139090" y="2288895"/>
            <a:ext cx="1942464" cy="155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1700" spc="-10" dirty="0">
                <a:latin typeface="Cambria"/>
                <a:cs typeface="Cambria"/>
              </a:rPr>
              <a:t>Κάθε </a:t>
            </a:r>
            <a:r>
              <a:rPr sz="1700" spc="-5" dirty="0">
                <a:latin typeface="Papyrus"/>
                <a:cs typeface="Papyrus"/>
              </a:rPr>
              <a:t>π</a:t>
            </a:r>
            <a:r>
              <a:rPr sz="1700" spc="-5" dirty="0">
                <a:latin typeface="Cambria"/>
                <a:cs typeface="Cambria"/>
              </a:rPr>
              <a:t>ολιτεία  </a:t>
            </a:r>
            <a:r>
              <a:rPr sz="1700" dirty="0">
                <a:latin typeface="Cambria"/>
                <a:cs typeface="Cambria"/>
              </a:rPr>
              <a:t>διοικούνταν α</a:t>
            </a:r>
            <a:r>
              <a:rPr sz="1700" dirty="0">
                <a:latin typeface="Papyrus"/>
                <a:cs typeface="Papyrus"/>
              </a:rPr>
              <a:t>π</a:t>
            </a:r>
            <a:r>
              <a:rPr sz="1700" dirty="0">
                <a:latin typeface="Cambria"/>
                <a:cs typeface="Cambria"/>
              </a:rPr>
              <a:t>ό</a:t>
            </a:r>
            <a:r>
              <a:rPr sz="1700" spc="-114" dirty="0">
                <a:latin typeface="Cambria"/>
                <a:cs typeface="Cambria"/>
              </a:rPr>
              <a:t> </a:t>
            </a:r>
            <a:r>
              <a:rPr sz="1700" spc="5" dirty="0">
                <a:latin typeface="Cambria"/>
                <a:cs typeface="Cambria"/>
              </a:rPr>
              <a:t>ένα  </a:t>
            </a:r>
            <a:r>
              <a:rPr sz="1700" b="1" spc="-5" dirty="0">
                <a:latin typeface="Cambria"/>
                <a:cs typeface="Cambria"/>
              </a:rPr>
              <a:t>κυβερνήτη</a:t>
            </a:r>
            <a:r>
              <a:rPr sz="1700" b="1" spc="-5" dirty="0">
                <a:latin typeface="Papyrus"/>
                <a:cs typeface="Papyrus"/>
              </a:rPr>
              <a:t>,</a:t>
            </a:r>
            <a:endParaRPr sz="1700">
              <a:latin typeface="Papyrus"/>
              <a:cs typeface="Papyrus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700" b="1" dirty="0">
                <a:latin typeface="Cambria"/>
                <a:cs typeface="Cambria"/>
              </a:rPr>
              <a:t>διορισμένο </a:t>
            </a:r>
            <a:r>
              <a:rPr sz="1700" dirty="0">
                <a:latin typeface="Cambria"/>
                <a:cs typeface="Cambria"/>
              </a:rPr>
              <a:t>α</a:t>
            </a:r>
            <a:r>
              <a:rPr sz="1700" dirty="0">
                <a:latin typeface="Papyrus"/>
                <a:cs typeface="Papyrus"/>
              </a:rPr>
              <a:t>π</a:t>
            </a:r>
            <a:r>
              <a:rPr sz="1700" dirty="0">
                <a:latin typeface="Cambria"/>
                <a:cs typeface="Cambria"/>
              </a:rPr>
              <a:t>ό</a:t>
            </a:r>
            <a:r>
              <a:rPr sz="1700" spc="-13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την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700" b="1" spc="-15" dirty="0">
                <a:latin typeface="Cambria"/>
                <a:cs typeface="Cambria"/>
              </a:rPr>
              <a:t>Αγγλία</a:t>
            </a:r>
            <a:r>
              <a:rPr sz="1700" spc="-15" dirty="0">
                <a:latin typeface="Papyrus"/>
                <a:cs typeface="Papyrus"/>
              </a:rPr>
              <a:t>.</a:t>
            </a:r>
            <a:endParaRPr sz="1700">
              <a:latin typeface="Papyrus"/>
              <a:cs typeface="Papyrus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112264" y="1703832"/>
            <a:ext cx="6987540" cy="1391412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2154935" y="1723644"/>
            <a:ext cx="6902196" cy="1306067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154935" y="2732532"/>
            <a:ext cx="2066925" cy="2354580"/>
          </a:xfrm>
          <a:custGeom>
            <a:avLst/>
            <a:gdLst/>
            <a:ahLst/>
            <a:cxnLst/>
            <a:rect l="l" t="t" r="r" b="b"/>
            <a:pathLst>
              <a:path w="2066925" h="2354579">
                <a:moveTo>
                  <a:pt x="0" y="2354580"/>
                </a:moveTo>
                <a:lnTo>
                  <a:pt x="2066543" y="2354580"/>
                </a:lnTo>
                <a:lnTo>
                  <a:pt x="2066543" y="0"/>
                </a:lnTo>
                <a:lnTo>
                  <a:pt x="0" y="0"/>
                </a:lnTo>
                <a:lnTo>
                  <a:pt x="0" y="2354580"/>
                </a:lnTo>
                <a:close/>
              </a:path>
            </a:pathLst>
          </a:custGeom>
          <a:ln w="9144">
            <a:solidFill>
              <a:srgbClr val="46D77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2206879" y="2724124"/>
            <a:ext cx="1744345" cy="1555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100"/>
              </a:lnSpc>
              <a:spcBef>
                <a:spcPts val="100"/>
              </a:spcBef>
            </a:pPr>
            <a:r>
              <a:rPr sz="1700" dirty="0">
                <a:latin typeface="Cambria"/>
                <a:cs typeface="Cambria"/>
              </a:rPr>
              <a:t>Μια </a:t>
            </a:r>
            <a:r>
              <a:rPr sz="1700" b="1" dirty="0">
                <a:latin typeface="Cambria"/>
                <a:cs typeface="Cambria"/>
              </a:rPr>
              <a:t>συνέλευση  </a:t>
            </a:r>
            <a:r>
              <a:rPr sz="1700" b="1" spc="-5" dirty="0">
                <a:latin typeface="Cambria"/>
                <a:cs typeface="Cambria"/>
              </a:rPr>
              <a:t>α</a:t>
            </a:r>
            <a:r>
              <a:rPr sz="1700" b="1" spc="-5" dirty="0">
                <a:latin typeface="Papyrus"/>
                <a:cs typeface="Papyrus"/>
              </a:rPr>
              <a:t>π</a:t>
            </a:r>
            <a:r>
              <a:rPr sz="1700" b="1" spc="-5" dirty="0">
                <a:latin typeface="Cambria"/>
                <a:cs typeface="Cambria"/>
              </a:rPr>
              <a:t>οίκων </a:t>
            </a:r>
            <a:r>
              <a:rPr sz="1700" spc="-5" dirty="0">
                <a:latin typeface="Cambria"/>
                <a:cs typeface="Cambria"/>
              </a:rPr>
              <a:t>έ</a:t>
            </a:r>
            <a:r>
              <a:rPr sz="1700" spc="-5" dirty="0">
                <a:latin typeface="Papyrus"/>
                <a:cs typeface="Papyrus"/>
              </a:rPr>
              <a:t>π</a:t>
            </a:r>
            <a:r>
              <a:rPr sz="1700" spc="-5" dirty="0">
                <a:latin typeface="Cambria"/>
                <a:cs typeface="Cambria"/>
              </a:rPr>
              <a:t>αιζε  ρόλο </a:t>
            </a:r>
            <a:r>
              <a:rPr sz="1700" dirty="0">
                <a:latin typeface="Cambria"/>
                <a:cs typeface="Cambria"/>
              </a:rPr>
              <a:t>στην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ψήφιση  </a:t>
            </a:r>
            <a:r>
              <a:rPr sz="1700" spc="5" dirty="0">
                <a:latin typeface="Cambria"/>
                <a:cs typeface="Cambria"/>
              </a:rPr>
              <a:t>νόμων και</a:t>
            </a:r>
            <a:r>
              <a:rPr sz="1700" spc="-8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στην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700" dirty="0">
                <a:latin typeface="Cambria"/>
                <a:cs typeface="Cambria"/>
              </a:rPr>
              <a:t>έγκριση</a:t>
            </a:r>
            <a:r>
              <a:rPr sz="1700" spc="-4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φόρων</a:t>
            </a:r>
            <a:r>
              <a:rPr sz="1700" dirty="0">
                <a:latin typeface="Papyrus"/>
                <a:cs typeface="Papyrus"/>
              </a:rPr>
              <a:t>.</a:t>
            </a:r>
            <a:endParaRPr sz="1700">
              <a:latin typeface="Papyrus"/>
              <a:cs typeface="Papyrus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178808" y="2139695"/>
            <a:ext cx="4920995" cy="1391412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4221479" y="2159507"/>
            <a:ext cx="4835652" cy="1306067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4221479" y="3168395"/>
            <a:ext cx="2068195" cy="2369820"/>
          </a:xfrm>
          <a:custGeom>
            <a:avLst/>
            <a:gdLst/>
            <a:ahLst/>
            <a:cxnLst/>
            <a:rect l="l" t="t" r="r" b="b"/>
            <a:pathLst>
              <a:path w="2068195" h="2369820">
                <a:moveTo>
                  <a:pt x="0" y="2369819"/>
                </a:moveTo>
                <a:lnTo>
                  <a:pt x="2068068" y="2369819"/>
                </a:lnTo>
                <a:lnTo>
                  <a:pt x="2068068" y="0"/>
                </a:lnTo>
                <a:lnTo>
                  <a:pt x="0" y="0"/>
                </a:lnTo>
                <a:lnTo>
                  <a:pt x="0" y="2369819"/>
                </a:lnTo>
                <a:close/>
              </a:path>
            </a:pathLst>
          </a:custGeom>
          <a:ln w="9144">
            <a:solidFill>
              <a:srgbClr val="ACE9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4274946" y="3159353"/>
            <a:ext cx="1557655" cy="6381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1700" spc="-70" dirty="0">
                <a:latin typeface="Cambria"/>
                <a:cs typeface="Cambria"/>
              </a:rPr>
              <a:t>Το </a:t>
            </a:r>
            <a:r>
              <a:rPr sz="1700" dirty="0">
                <a:latin typeface="Cambria"/>
                <a:cs typeface="Cambria"/>
              </a:rPr>
              <a:t>δικαίωμα</a:t>
            </a:r>
            <a:r>
              <a:rPr sz="1700" spc="-6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του  </a:t>
            </a:r>
            <a:r>
              <a:rPr sz="1700" spc="5" dirty="0">
                <a:latin typeface="Cambria"/>
                <a:cs typeface="Cambria"/>
              </a:rPr>
              <a:t>εκλέγειν</a:t>
            </a:r>
            <a:r>
              <a:rPr sz="1700" spc="-3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κι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274946" y="4077055"/>
            <a:ext cx="1826260" cy="944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8200"/>
              </a:lnSpc>
              <a:spcBef>
                <a:spcPts val="100"/>
              </a:spcBef>
            </a:pPr>
            <a:r>
              <a:rPr sz="1700" dirty="0">
                <a:latin typeface="Cambria"/>
                <a:cs typeface="Cambria"/>
              </a:rPr>
              <a:t>τη συνέλευση</a:t>
            </a:r>
            <a:r>
              <a:rPr sz="1700" spc="-125" dirty="0">
                <a:latin typeface="Cambria"/>
                <a:cs typeface="Cambria"/>
              </a:rPr>
              <a:t> </a:t>
            </a:r>
            <a:r>
              <a:rPr sz="1700" spc="-5" dirty="0">
                <a:latin typeface="Cambria"/>
                <a:cs typeface="Cambria"/>
              </a:rPr>
              <a:t>είχαν  </a:t>
            </a:r>
            <a:r>
              <a:rPr sz="1700" dirty="0">
                <a:latin typeface="Cambria"/>
                <a:cs typeface="Cambria"/>
              </a:rPr>
              <a:t>μόνο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ορισμένοι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70"/>
              </a:spcBef>
            </a:pPr>
            <a:r>
              <a:rPr sz="1700" spc="-5" dirty="0">
                <a:latin typeface="Papyrus"/>
                <a:cs typeface="Papyrus"/>
              </a:rPr>
              <a:t>π</a:t>
            </a:r>
            <a:r>
              <a:rPr sz="1700" spc="-5" dirty="0">
                <a:latin typeface="Cambria"/>
                <a:cs typeface="Cambria"/>
              </a:rPr>
              <a:t>λούσιοι</a:t>
            </a:r>
            <a:r>
              <a:rPr sz="1700" spc="-2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ά</a:t>
            </a:r>
            <a:r>
              <a:rPr sz="1700" dirty="0">
                <a:latin typeface="Papyrus"/>
                <a:cs typeface="Papyrus"/>
              </a:rPr>
              <a:t>π</a:t>
            </a:r>
            <a:r>
              <a:rPr sz="1700" dirty="0">
                <a:latin typeface="Cambria"/>
                <a:cs typeface="Cambria"/>
              </a:rPr>
              <a:t>οικοι</a:t>
            </a:r>
            <a:r>
              <a:rPr sz="1700" dirty="0">
                <a:latin typeface="Papyrus"/>
                <a:cs typeface="Papyrus"/>
              </a:rPr>
              <a:t>.</a:t>
            </a:r>
            <a:endParaRPr sz="1700">
              <a:latin typeface="Papyrus"/>
              <a:cs typeface="Papyru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6246876" y="2574035"/>
            <a:ext cx="2852928" cy="1391412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289547" y="2593848"/>
            <a:ext cx="2767583" cy="130606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89547" y="3604259"/>
            <a:ext cx="2086610" cy="2397760"/>
          </a:xfrm>
          <a:custGeom>
            <a:avLst/>
            <a:gdLst/>
            <a:ahLst/>
            <a:cxnLst/>
            <a:rect l="l" t="t" r="r" b="b"/>
            <a:pathLst>
              <a:path w="2086609" h="2397760">
                <a:moveTo>
                  <a:pt x="0" y="2397252"/>
                </a:moveTo>
                <a:lnTo>
                  <a:pt x="2086355" y="2397252"/>
                </a:lnTo>
                <a:lnTo>
                  <a:pt x="2086355" y="0"/>
                </a:lnTo>
                <a:lnTo>
                  <a:pt x="0" y="0"/>
                </a:lnTo>
                <a:lnTo>
                  <a:pt x="0" y="2397252"/>
                </a:lnTo>
                <a:close/>
              </a:path>
            </a:pathLst>
          </a:custGeom>
          <a:ln w="9144">
            <a:solidFill>
              <a:srgbClr val="F79546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343015" y="3641216"/>
            <a:ext cx="1352550" cy="2851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00" dirty="0">
                <a:latin typeface="Cambria"/>
                <a:cs typeface="Cambria"/>
              </a:rPr>
              <a:t>Οι ά</a:t>
            </a:r>
            <a:r>
              <a:rPr sz="1700" dirty="0">
                <a:latin typeface="Papyrus"/>
                <a:cs typeface="Papyrus"/>
              </a:rPr>
              <a:t>π</a:t>
            </a:r>
            <a:r>
              <a:rPr sz="1700" dirty="0">
                <a:latin typeface="Cambria"/>
                <a:cs typeface="Cambria"/>
              </a:rPr>
              <a:t>οικοι</a:t>
            </a:r>
            <a:r>
              <a:rPr sz="1700" spc="-9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δεν</a:t>
            </a:r>
            <a:endParaRPr sz="1700">
              <a:latin typeface="Cambria"/>
              <a:cs typeface="Cambr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4249546" y="3818331"/>
            <a:ext cx="3786504" cy="28575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105"/>
              </a:spcBef>
              <a:tabLst>
                <a:tab pos="2105660" algn="l"/>
              </a:tabLst>
            </a:pPr>
            <a:r>
              <a:rPr sz="1700" spc="5" dirty="0">
                <a:latin typeface="Cambria"/>
                <a:cs typeface="Cambria"/>
              </a:rPr>
              <a:t>εκλέγεσθαι</a:t>
            </a:r>
            <a:r>
              <a:rPr sz="1700" spc="-3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σε</a:t>
            </a:r>
            <a:r>
              <a:rPr sz="1700" spc="-15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αυτήν	</a:t>
            </a:r>
            <a:r>
              <a:rPr sz="2550" spc="-7" baseline="-32679" dirty="0">
                <a:latin typeface="Cambria"/>
                <a:cs typeface="Cambria"/>
              </a:rPr>
              <a:t>εκ</a:t>
            </a:r>
            <a:r>
              <a:rPr sz="2550" spc="-7" baseline="-32679" dirty="0">
                <a:latin typeface="Papyrus"/>
                <a:cs typeface="Papyrus"/>
              </a:rPr>
              <a:t>π</a:t>
            </a:r>
            <a:r>
              <a:rPr sz="2550" spc="-7" baseline="-32679" dirty="0">
                <a:latin typeface="Cambria"/>
                <a:cs typeface="Cambria"/>
              </a:rPr>
              <a:t>ροσω</a:t>
            </a:r>
            <a:r>
              <a:rPr sz="2550" spc="-7" baseline="-32679" dirty="0">
                <a:latin typeface="Papyrus"/>
                <a:cs typeface="Papyrus"/>
              </a:rPr>
              <a:t>π</a:t>
            </a:r>
            <a:r>
              <a:rPr sz="2550" spc="-7" baseline="-32679" dirty="0">
                <a:latin typeface="Cambria"/>
                <a:cs typeface="Cambria"/>
              </a:rPr>
              <a:t>ούνταν</a:t>
            </a:r>
            <a:endParaRPr sz="2550" baseline="-32679">
              <a:latin typeface="Cambria"/>
              <a:cs typeface="Cambri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43015" y="4208066"/>
            <a:ext cx="1219835" cy="636270"/>
          </a:xfrm>
          <a:prstGeom prst="rect">
            <a:avLst/>
          </a:prstGeom>
        </p:spPr>
        <p:txBody>
          <a:bodyPr vert="horz" wrap="square" lIns="0" tIns="5905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64"/>
              </a:spcBef>
            </a:pPr>
            <a:r>
              <a:rPr sz="1700" dirty="0">
                <a:latin typeface="Cambria"/>
                <a:cs typeface="Cambria"/>
              </a:rPr>
              <a:t>στο</a:t>
            </a:r>
            <a:r>
              <a:rPr sz="1700" spc="-50" dirty="0">
                <a:latin typeface="Cambria"/>
                <a:cs typeface="Cambria"/>
              </a:rPr>
              <a:t> </a:t>
            </a:r>
            <a:r>
              <a:rPr sz="1700" dirty="0">
                <a:latin typeface="Cambria"/>
                <a:cs typeface="Cambria"/>
              </a:rPr>
              <a:t>αγγλικό</a:t>
            </a:r>
            <a:endParaRPr sz="17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360"/>
              </a:spcBef>
            </a:pPr>
            <a:r>
              <a:rPr sz="1700" dirty="0">
                <a:latin typeface="Cambria"/>
                <a:cs typeface="Cambria"/>
              </a:rPr>
              <a:t>κοινοβούλιο</a:t>
            </a:r>
            <a:r>
              <a:rPr sz="1700" dirty="0">
                <a:latin typeface="Papyrus"/>
                <a:cs typeface="Papyrus"/>
              </a:rPr>
              <a:t>.</a:t>
            </a:r>
            <a:endParaRPr sz="1700">
              <a:latin typeface="Papyrus"/>
              <a:cs typeface="Papyrus"/>
            </a:endParaRPr>
          </a:p>
        </p:txBody>
      </p:sp>
      <p:sp>
        <p:nvSpPr>
          <p:cNvPr id="23" name="object 23"/>
          <p:cNvSpPr/>
          <p:nvPr/>
        </p:nvSpPr>
        <p:spPr>
          <a:xfrm>
            <a:off x="0" y="6309359"/>
            <a:ext cx="9144000" cy="368935"/>
          </a:xfrm>
          <a:custGeom>
            <a:avLst/>
            <a:gdLst/>
            <a:ahLst/>
            <a:cxnLst/>
            <a:rect l="l" t="t" r="r" b="b"/>
            <a:pathLst>
              <a:path w="9144000" h="368934">
                <a:moveTo>
                  <a:pt x="0" y="368807"/>
                </a:moveTo>
                <a:lnTo>
                  <a:pt x="9144000" y="368807"/>
                </a:lnTo>
                <a:lnTo>
                  <a:pt x="9144000" y="0"/>
                </a:lnTo>
                <a:lnTo>
                  <a:pt x="0" y="0"/>
                </a:lnTo>
                <a:lnTo>
                  <a:pt x="0" y="368807"/>
                </a:lnTo>
                <a:close/>
              </a:path>
            </a:pathLst>
          </a:custGeom>
          <a:solidFill>
            <a:srgbClr val="FCE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1001674" y="6309766"/>
            <a:ext cx="714248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75" dirty="0">
                <a:latin typeface="Cambria"/>
                <a:cs typeface="Cambria"/>
              </a:rPr>
              <a:t>Το </a:t>
            </a:r>
            <a:r>
              <a:rPr sz="1800" dirty="0">
                <a:latin typeface="Cambria"/>
                <a:cs typeface="Cambria"/>
              </a:rPr>
              <a:t>εξωτερικό εμ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όριο των 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οικιών ελέγχονταν 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λήρως α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ό </a:t>
            </a:r>
            <a:r>
              <a:rPr sz="1800" dirty="0">
                <a:latin typeface="Cambria"/>
                <a:cs typeface="Cambria"/>
              </a:rPr>
              <a:t>την</a:t>
            </a:r>
            <a:r>
              <a:rPr sz="1800" spc="-114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Αγγλία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7042" y="435356"/>
            <a:ext cx="52235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spc="-5" dirty="0">
                <a:latin typeface="Comic Sans MS"/>
                <a:cs typeface="Comic Sans MS"/>
              </a:rPr>
              <a:t>Ποια υπήρξαν τα </a:t>
            </a:r>
            <a:r>
              <a:rPr sz="2000" b="0" dirty="0">
                <a:latin typeface="Comic Sans MS"/>
                <a:cs typeface="Comic Sans MS"/>
              </a:rPr>
              <a:t>αίτια </a:t>
            </a:r>
            <a:r>
              <a:rPr sz="2000" b="0" spc="-5" dirty="0">
                <a:latin typeface="Comic Sans MS"/>
                <a:cs typeface="Comic Sans MS"/>
              </a:rPr>
              <a:t>της αποικιακής</a:t>
            </a:r>
            <a:r>
              <a:rPr sz="2000" b="0" spc="-100" dirty="0">
                <a:latin typeface="Comic Sans MS"/>
                <a:cs typeface="Comic Sans MS"/>
              </a:rPr>
              <a:t> </a:t>
            </a:r>
            <a:r>
              <a:rPr sz="2000" b="0" spc="-5" dirty="0">
                <a:latin typeface="Comic Sans MS"/>
                <a:cs typeface="Comic Sans MS"/>
              </a:rPr>
              <a:t>κρίσης;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835911" y="525272"/>
            <a:ext cx="148590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5365241" y="2998470"/>
            <a:ext cx="3595370" cy="1748155"/>
          </a:xfrm>
          <a:custGeom>
            <a:avLst/>
            <a:gdLst/>
            <a:ahLst/>
            <a:cxnLst/>
            <a:rect l="l" t="t" r="r" b="b"/>
            <a:pathLst>
              <a:path w="3595370" h="1748154">
                <a:moveTo>
                  <a:pt x="2721102" y="0"/>
                </a:moveTo>
                <a:lnTo>
                  <a:pt x="2721102" y="218439"/>
                </a:lnTo>
                <a:lnTo>
                  <a:pt x="0" y="218439"/>
                </a:lnTo>
                <a:lnTo>
                  <a:pt x="0" y="1529587"/>
                </a:lnTo>
                <a:lnTo>
                  <a:pt x="2721102" y="1529587"/>
                </a:lnTo>
                <a:lnTo>
                  <a:pt x="2721102" y="1748027"/>
                </a:lnTo>
                <a:lnTo>
                  <a:pt x="3595116" y="874013"/>
                </a:lnTo>
                <a:lnTo>
                  <a:pt x="2721102" y="0"/>
                </a:lnTo>
                <a:close/>
              </a:path>
            </a:pathLst>
          </a:custGeom>
          <a:solidFill>
            <a:srgbClr val="D0E2EA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365241" y="2998470"/>
            <a:ext cx="3595370" cy="1748155"/>
          </a:xfrm>
          <a:custGeom>
            <a:avLst/>
            <a:gdLst/>
            <a:ahLst/>
            <a:cxnLst/>
            <a:rect l="l" t="t" r="r" b="b"/>
            <a:pathLst>
              <a:path w="3595370" h="1748154">
                <a:moveTo>
                  <a:pt x="0" y="218439"/>
                </a:moveTo>
                <a:lnTo>
                  <a:pt x="2721102" y="218439"/>
                </a:lnTo>
                <a:lnTo>
                  <a:pt x="2721102" y="0"/>
                </a:lnTo>
                <a:lnTo>
                  <a:pt x="3595116" y="874013"/>
                </a:lnTo>
                <a:lnTo>
                  <a:pt x="2721102" y="1748027"/>
                </a:lnTo>
                <a:lnTo>
                  <a:pt x="2721102" y="1529587"/>
                </a:lnTo>
                <a:lnTo>
                  <a:pt x="0" y="1529587"/>
                </a:lnTo>
                <a:lnTo>
                  <a:pt x="0" y="218439"/>
                </a:lnTo>
                <a:close/>
              </a:path>
            </a:pathLst>
          </a:custGeom>
          <a:ln w="25908">
            <a:solidFill>
              <a:srgbClr val="D0E2EA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28422" y="2998470"/>
            <a:ext cx="5036820" cy="1748155"/>
          </a:xfrm>
          <a:custGeom>
            <a:avLst/>
            <a:gdLst/>
            <a:ahLst/>
            <a:cxnLst/>
            <a:rect l="l" t="t" r="r" b="b"/>
            <a:pathLst>
              <a:path w="5036820" h="1748154">
                <a:moveTo>
                  <a:pt x="4745482" y="0"/>
                </a:moveTo>
                <a:lnTo>
                  <a:pt x="291338" y="0"/>
                </a:lnTo>
                <a:lnTo>
                  <a:pt x="244082" y="3812"/>
                </a:lnTo>
                <a:lnTo>
                  <a:pt x="199254" y="14851"/>
                </a:lnTo>
                <a:lnTo>
                  <a:pt x="157453" y="32517"/>
                </a:lnTo>
                <a:lnTo>
                  <a:pt x="119279" y="56209"/>
                </a:lnTo>
                <a:lnTo>
                  <a:pt x="85332" y="85328"/>
                </a:lnTo>
                <a:lnTo>
                  <a:pt x="56212" y="119274"/>
                </a:lnTo>
                <a:lnTo>
                  <a:pt x="32519" y="157448"/>
                </a:lnTo>
                <a:lnTo>
                  <a:pt x="14853" y="199249"/>
                </a:lnTo>
                <a:lnTo>
                  <a:pt x="3813" y="244079"/>
                </a:lnTo>
                <a:lnTo>
                  <a:pt x="0" y="291338"/>
                </a:lnTo>
                <a:lnTo>
                  <a:pt x="0" y="1456689"/>
                </a:lnTo>
                <a:lnTo>
                  <a:pt x="3813" y="1503948"/>
                </a:lnTo>
                <a:lnTo>
                  <a:pt x="14853" y="1548778"/>
                </a:lnTo>
                <a:lnTo>
                  <a:pt x="32519" y="1590579"/>
                </a:lnTo>
                <a:lnTo>
                  <a:pt x="56212" y="1628753"/>
                </a:lnTo>
                <a:lnTo>
                  <a:pt x="85332" y="1662699"/>
                </a:lnTo>
                <a:lnTo>
                  <a:pt x="119279" y="1691818"/>
                </a:lnTo>
                <a:lnTo>
                  <a:pt x="157453" y="1715510"/>
                </a:lnTo>
                <a:lnTo>
                  <a:pt x="199254" y="1733176"/>
                </a:lnTo>
                <a:lnTo>
                  <a:pt x="244082" y="1744215"/>
                </a:lnTo>
                <a:lnTo>
                  <a:pt x="291338" y="1748027"/>
                </a:lnTo>
                <a:lnTo>
                  <a:pt x="4745482" y="1748027"/>
                </a:lnTo>
                <a:lnTo>
                  <a:pt x="4792740" y="1744215"/>
                </a:lnTo>
                <a:lnTo>
                  <a:pt x="4837570" y="1733176"/>
                </a:lnTo>
                <a:lnTo>
                  <a:pt x="4879371" y="1715510"/>
                </a:lnTo>
                <a:lnTo>
                  <a:pt x="4917545" y="1691818"/>
                </a:lnTo>
                <a:lnTo>
                  <a:pt x="4951491" y="1662699"/>
                </a:lnTo>
                <a:lnTo>
                  <a:pt x="4980610" y="1628753"/>
                </a:lnTo>
                <a:lnTo>
                  <a:pt x="5004302" y="1590579"/>
                </a:lnTo>
                <a:lnTo>
                  <a:pt x="5021968" y="1548778"/>
                </a:lnTo>
                <a:lnTo>
                  <a:pt x="5033007" y="1503948"/>
                </a:lnTo>
                <a:lnTo>
                  <a:pt x="5036820" y="1456689"/>
                </a:lnTo>
                <a:lnTo>
                  <a:pt x="5036820" y="291338"/>
                </a:lnTo>
                <a:lnTo>
                  <a:pt x="5033007" y="244079"/>
                </a:lnTo>
                <a:lnTo>
                  <a:pt x="5021968" y="199249"/>
                </a:lnTo>
                <a:lnTo>
                  <a:pt x="5004302" y="157448"/>
                </a:lnTo>
                <a:lnTo>
                  <a:pt x="4980610" y="119274"/>
                </a:lnTo>
                <a:lnTo>
                  <a:pt x="4951491" y="85328"/>
                </a:lnTo>
                <a:lnTo>
                  <a:pt x="4917545" y="56209"/>
                </a:lnTo>
                <a:lnTo>
                  <a:pt x="4879371" y="32517"/>
                </a:lnTo>
                <a:lnTo>
                  <a:pt x="4837570" y="14851"/>
                </a:lnTo>
                <a:lnTo>
                  <a:pt x="4792740" y="3812"/>
                </a:lnTo>
                <a:lnTo>
                  <a:pt x="4745482" y="0"/>
                </a:lnTo>
                <a:close/>
              </a:path>
            </a:pathLst>
          </a:custGeom>
          <a:solidFill>
            <a:srgbClr val="4AAC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28422" y="2998470"/>
            <a:ext cx="5036820" cy="1748155"/>
          </a:xfrm>
          <a:custGeom>
            <a:avLst/>
            <a:gdLst/>
            <a:ahLst/>
            <a:cxnLst/>
            <a:rect l="l" t="t" r="r" b="b"/>
            <a:pathLst>
              <a:path w="5036820" h="1748154">
                <a:moveTo>
                  <a:pt x="0" y="291338"/>
                </a:moveTo>
                <a:lnTo>
                  <a:pt x="3813" y="244079"/>
                </a:lnTo>
                <a:lnTo>
                  <a:pt x="14853" y="199249"/>
                </a:lnTo>
                <a:lnTo>
                  <a:pt x="32519" y="157448"/>
                </a:lnTo>
                <a:lnTo>
                  <a:pt x="56212" y="119274"/>
                </a:lnTo>
                <a:lnTo>
                  <a:pt x="85332" y="85328"/>
                </a:lnTo>
                <a:lnTo>
                  <a:pt x="119279" y="56209"/>
                </a:lnTo>
                <a:lnTo>
                  <a:pt x="157453" y="32517"/>
                </a:lnTo>
                <a:lnTo>
                  <a:pt x="199254" y="14851"/>
                </a:lnTo>
                <a:lnTo>
                  <a:pt x="244082" y="3812"/>
                </a:lnTo>
                <a:lnTo>
                  <a:pt x="291338" y="0"/>
                </a:lnTo>
                <a:lnTo>
                  <a:pt x="4745482" y="0"/>
                </a:lnTo>
                <a:lnTo>
                  <a:pt x="4792740" y="3812"/>
                </a:lnTo>
                <a:lnTo>
                  <a:pt x="4837570" y="14851"/>
                </a:lnTo>
                <a:lnTo>
                  <a:pt x="4879371" y="32517"/>
                </a:lnTo>
                <a:lnTo>
                  <a:pt x="4917545" y="56209"/>
                </a:lnTo>
                <a:lnTo>
                  <a:pt x="4951491" y="85328"/>
                </a:lnTo>
                <a:lnTo>
                  <a:pt x="4980610" y="119274"/>
                </a:lnTo>
                <a:lnTo>
                  <a:pt x="5004302" y="157448"/>
                </a:lnTo>
                <a:lnTo>
                  <a:pt x="5021968" y="199249"/>
                </a:lnTo>
                <a:lnTo>
                  <a:pt x="5033007" y="244079"/>
                </a:lnTo>
                <a:lnTo>
                  <a:pt x="5036820" y="291338"/>
                </a:lnTo>
                <a:lnTo>
                  <a:pt x="5036820" y="1456689"/>
                </a:lnTo>
                <a:lnTo>
                  <a:pt x="5033007" y="1503948"/>
                </a:lnTo>
                <a:lnTo>
                  <a:pt x="5021968" y="1548778"/>
                </a:lnTo>
                <a:lnTo>
                  <a:pt x="5004302" y="1590579"/>
                </a:lnTo>
                <a:lnTo>
                  <a:pt x="4980610" y="1628753"/>
                </a:lnTo>
                <a:lnTo>
                  <a:pt x="4951491" y="1662699"/>
                </a:lnTo>
                <a:lnTo>
                  <a:pt x="4917545" y="1691818"/>
                </a:lnTo>
                <a:lnTo>
                  <a:pt x="4879371" y="1715510"/>
                </a:lnTo>
                <a:lnTo>
                  <a:pt x="4837570" y="1733176"/>
                </a:lnTo>
                <a:lnTo>
                  <a:pt x="4792740" y="1744215"/>
                </a:lnTo>
                <a:lnTo>
                  <a:pt x="4745482" y="1748027"/>
                </a:lnTo>
                <a:lnTo>
                  <a:pt x="291338" y="1748027"/>
                </a:lnTo>
                <a:lnTo>
                  <a:pt x="244082" y="1744215"/>
                </a:lnTo>
                <a:lnTo>
                  <a:pt x="199254" y="1733176"/>
                </a:lnTo>
                <a:lnTo>
                  <a:pt x="157453" y="1715510"/>
                </a:lnTo>
                <a:lnTo>
                  <a:pt x="119279" y="1691818"/>
                </a:lnTo>
                <a:lnTo>
                  <a:pt x="85332" y="1662699"/>
                </a:lnTo>
                <a:lnTo>
                  <a:pt x="56212" y="1628753"/>
                </a:lnTo>
                <a:lnTo>
                  <a:pt x="32519" y="1590579"/>
                </a:lnTo>
                <a:lnTo>
                  <a:pt x="14853" y="1548778"/>
                </a:lnTo>
                <a:lnTo>
                  <a:pt x="3813" y="1503948"/>
                </a:lnTo>
                <a:lnTo>
                  <a:pt x="0" y="1456689"/>
                </a:lnTo>
                <a:lnTo>
                  <a:pt x="0" y="29133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365241" y="4921758"/>
            <a:ext cx="3595370" cy="1748155"/>
          </a:xfrm>
          <a:custGeom>
            <a:avLst/>
            <a:gdLst/>
            <a:ahLst/>
            <a:cxnLst/>
            <a:rect l="l" t="t" r="r" b="b"/>
            <a:pathLst>
              <a:path w="3595370" h="1748154">
                <a:moveTo>
                  <a:pt x="2721102" y="0"/>
                </a:moveTo>
                <a:lnTo>
                  <a:pt x="2721102" y="218440"/>
                </a:lnTo>
                <a:lnTo>
                  <a:pt x="0" y="218440"/>
                </a:lnTo>
                <a:lnTo>
                  <a:pt x="0" y="1529524"/>
                </a:lnTo>
                <a:lnTo>
                  <a:pt x="2721102" y="1529524"/>
                </a:lnTo>
                <a:lnTo>
                  <a:pt x="2721102" y="1748028"/>
                </a:lnTo>
                <a:lnTo>
                  <a:pt x="3595116" y="874014"/>
                </a:lnTo>
                <a:lnTo>
                  <a:pt x="2721102" y="0"/>
                </a:lnTo>
                <a:close/>
              </a:path>
            </a:pathLst>
          </a:custGeom>
          <a:solidFill>
            <a:srgbClr val="FBDDC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365241" y="4921758"/>
            <a:ext cx="3595370" cy="1748155"/>
          </a:xfrm>
          <a:custGeom>
            <a:avLst/>
            <a:gdLst/>
            <a:ahLst/>
            <a:cxnLst/>
            <a:rect l="l" t="t" r="r" b="b"/>
            <a:pathLst>
              <a:path w="3595370" h="1748154">
                <a:moveTo>
                  <a:pt x="0" y="218440"/>
                </a:moveTo>
                <a:lnTo>
                  <a:pt x="2721102" y="218440"/>
                </a:lnTo>
                <a:lnTo>
                  <a:pt x="2721102" y="0"/>
                </a:lnTo>
                <a:lnTo>
                  <a:pt x="3595116" y="874014"/>
                </a:lnTo>
                <a:lnTo>
                  <a:pt x="2721102" y="1748028"/>
                </a:lnTo>
                <a:lnTo>
                  <a:pt x="2721102" y="1529524"/>
                </a:lnTo>
                <a:lnTo>
                  <a:pt x="0" y="1529524"/>
                </a:lnTo>
                <a:lnTo>
                  <a:pt x="0" y="218440"/>
                </a:lnTo>
                <a:close/>
              </a:path>
            </a:pathLst>
          </a:custGeom>
          <a:ln w="25908">
            <a:solidFill>
              <a:srgbClr val="FBDDC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328422" y="4921758"/>
            <a:ext cx="5036820" cy="1748155"/>
          </a:xfrm>
          <a:custGeom>
            <a:avLst/>
            <a:gdLst/>
            <a:ahLst/>
            <a:cxnLst/>
            <a:rect l="l" t="t" r="r" b="b"/>
            <a:pathLst>
              <a:path w="5036820" h="1748154">
                <a:moveTo>
                  <a:pt x="4745482" y="0"/>
                </a:moveTo>
                <a:lnTo>
                  <a:pt x="291338" y="0"/>
                </a:lnTo>
                <a:lnTo>
                  <a:pt x="244082" y="3812"/>
                </a:lnTo>
                <a:lnTo>
                  <a:pt x="199254" y="14851"/>
                </a:lnTo>
                <a:lnTo>
                  <a:pt x="157453" y="32517"/>
                </a:lnTo>
                <a:lnTo>
                  <a:pt x="119279" y="56209"/>
                </a:lnTo>
                <a:lnTo>
                  <a:pt x="85332" y="85328"/>
                </a:lnTo>
                <a:lnTo>
                  <a:pt x="56212" y="119274"/>
                </a:lnTo>
                <a:lnTo>
                  <a:pt x="32519" y="157448"/>
                </a:lnTo>
                <a:lnTo>
                  <a:pt x="14853" y="199249"/>
                </a:lnTo>
                <a:lnTo>
                  <a:pt x="3813" y="244079"/>
                </a:lnTo>
                <a:lnTo>
                  <a:pt x="0" y="291338"/>
                </a:lnTo>
                <a:lnTo>
                  <a:pt x="0" y="1456690"/>
                </a:lnTo>
                <a:lnTo>
                  <a:pt x="3813" y="1503945"/>
                </a:lnTo>
                <a:lnTo>
                  <a:pt x="14853" y="1548773"/>
                </a:lnTo>
                <a:lnTo>
                  <a:pt x="32519" y="1590574"/>
                </a:lnTo>
                <a:lnTo>
                  <a:pt x="56212" y="1628748"/>
                </a:lnTo>
                <a:lnTo>
                  <a:pt x="85332" y="1662695"/>
                </a:lnTo>
                <a:lnTo>
                  <a:pt x="119279" y="1691815"/>
                </a:lnTo>
                <a:lnTo>
                  <a:pt x="157453" y="1715508"/>
                </a:lnTo>
                <a:lnTo>
                  <a:pt x="199254" y="1733174"/>
                </a:lnTo>
                <a:lnTo>
                  <a:pt x="244082" y="1744214"/>
                </a:lnTo>
                <a:lnTo>
                  <a:pt x="291338" y="1748028"/>
                </a:lnTo>
                <a:lnTo>
                  <a:pt x="4745482" y="1748028"/>
                </a:lnTo>
                <a:lnTo>
                  <a:pt x="4792740" y="1744214"/>
                </a:lnTo>
                <a:lnTo>
                  <a:pt x="4837570" y="1733174"/>
                </a:lnTo>
                <a:lnTo>
                  <a:pt x="4879371" y="1715508"/>
                </a:lnTo>
                <a:lnTo>
                  <a:pt x="4917545" y="1691815"/>
                </a:lnTo>
                <a:lnTo>
                  <a:pt x="4951491" y="1662695"/>
                </a:lnTo>
                <a:lnTo>
                  <a:pt x="4980610" y="1628748"/>
                </a:lnTo>
                <a:lnTo>
                  <a:pt x="5004302" y="1590574"/>
                </a:lnTo>
                <a:lnTo>
                  <a:pt x="5021968" y="1548773"/>
                </a:lnTo>
                <a:lnTo>
                  <a:pt x="5033007" y="1503945"/>
                </a:lnTo>
                <a:lnTo>
                  <a:pt x="5036820" y="1456690"/>
                </a:lnTo>
                <a:lnTo>
                  <a:pt x="5036820" y="291338"/>
                </a:lnTo>
                <a:lnTo>
                  <a:pt x="5033007" y="244079"/>
                </a:lnTo>
                <a:lnTo>
                  <a:pt x="5021968" y="199249"/>
                </a:lnTo>
                <a:lnTo>
                  <a:pt x="5004302" y="157448"/>
                </a:lnTo>
                <a:lnTo>
                  <a:pt x="4980610" y="119274"/>
                </a:lnTo>
                <a:lnTo>
                  <a:pt x="4951491" y="85328"/>
                </a:lnTo>
                <a:lnTo>
                  <a:pt x="4917545" y="56209"/>
                </a:lnTo>
                <a:lnTo>
                  <a:pt x="4879371" y="32517"/>
                </a:lnTo>
                <a:lnTo>
                  <a:pt x="4837570" y="14851"/>
                </a:lnTo>
                <a:lnTo>
                  <a:pt x="4792740" y="3812"/>
                </a:lnTo>
                <a:lnTo>
                  <a:pt x="4745482" y="0"/>
                </a:lnTo>
                <a:close/>
              </a:path>
            </a:pathLst>
          </a:custGeom>
          <a:solidFill>
            <a:srgbClr val="F795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328422" y="4921758"/>
            <a:ext cx="5036820" cy="1748155"/>
          </a:xfrm>
          <a:custGeom>
            <a:avLst/>
            <a:gdLst/>
            <a:ahLst/>
            <a:cxnLst/>
            <a:rect l="l" t="t" r="r" b="b"/>
            <a:pathLst>
              <a:path w="5036820" h="1748154">
                <a:moveTo>
                  <a:pt x="0" y="291338"/>
                </a:moveTo>
                <a:lnTo>
                  <a:pt x="3813" y="244079"/>
                </a:lnTo>
                <a:lnTo>
                  <a:pt x="14853" y="199249"/>
                </a:lnTo>
                <a:lnTo>
                  <a:pt x="32519" y="157448"/>
                </a:lnTo>
                <a:lnTo>
                  <a:pt x="56212" y="119274"/>
                </a:lnTo>
                <a:lnTo>
                  <a:pt x="85332" y="85328"/>
                </a:lnTo>
                <a:lnTo>
                  <a:pt x="119279" y="56209"/>
                </a:lnTo>
                <a:lnTo>
                  <a:pt x="157453" y="32517"/>
                </a:lnTo>
                <a:lnTo>
                  <a:pt x="199254" y="14851"/>
                </a:lnTo>
                <a:lnTo>
                  <a:pt x="244082" y="3812"/>
                </a:lnTo>
                <a:lnTo>
                  <a:pt x="291338" y="0"/>
                </a:lnTo>
                <a:lnTo>
                  <a:pt x="4745482" y="0"/>
                </a:lnTo>
                <a:lnTo>
                  <a:pt x="4792740" y="3812"/>
                </a:lnTo>
                <a:lnTo>
                  <a:pt x="4837570" y="14851"/>
                </a:lnTo>
                <a:lnTo>
                  <a:pt x="4879371" y="32517"/>
                </a:lnTo>
                <a:lnTo>
                  <a:pt x="4917545" y="56209"/>
                </a:lnTo>
                <a:lnTo>
                  <a:pt x="4951491" y="85328"/>
                </a:lnTo>
                <a:lnTo>
                  <a:pt x="4980610" y="119274"/>
                </a:lnTo>
                <a:lnTo>
                  <a:pt x="5004302" y="157448"/>
                </a:lnTo>
                <a:lnTo>
                  <a:pt x="5021968" y="199249"/>
                </a:lnTo>
                <a:lnTo>
                  <a:pt x="5033007" y="244079"/>
                </a:lnTo>
                <a:lnTo>
                  <a:pt x="5036820" y="291338"/>
                </a:lnTo>
                <a:lnTo>
                  <a:pt x="5036820" y="1456690"/>
                </a:lnTo>
                <a:lnTo>
                  <a:pt x="5033007" y="1503945"/>
                </a:lnTo>
                <a:lnTo>
                  <a:pt x="5021968" y="1548773"/>
                </a:lnTo>
                <a:lnTo>
                  <a:pt x="5004302" y="1590574"/>
                </a:lnTo>
                <a:lnTo>
                  <a:pt x="4980610" y="1628748"/>
                </a:lnTo>
                <a:lnTo>
                  <a:pt x="4951491" y="1662695"/>
                </a:lnTo>
                <a:lnTo>
                  <a:pt x="4917545" y="1691815"/>
                </a:lnTo>
                <a:lnTo>
                  <a:pt x="4879371" y="1715508"/>
                </a:lnTo>
                <a:lnTo>
                  <a:pt x="4837570" y="1733174"/>
                </a:lnTo>
                <a:lnTo>
                  <a:pt x="4792740" y="1744214"/>
                </a:lnTo>
                <a:lnTo>
                  <a:pt x="4745482" y="1748028"/>
                </a:lnTo>
                <a:lnTo>
                  <a:pt x="291338" y="1748028"/>
                </a:lnTo>
                <a:lnTo>
                  <a:pt x="244082" y="1744214"/>
                </a:lnTo>
                <a:lnTo>
                  <a:pt x="199254" y="1733174"/>
                </a:lnTo>
                <a:lnTo>
                  <a:pt x="157453" y="1715508"/>
                </a:lnTo>
                <a:lnTo>
                  <a:pt x="119279" y="1691815"/>
                </a:lnTo>
                <a:lnTo>
                  <a:pt x="85332" y="1662695"/>
                </a:lnTo>
                <a:lnTo>
                  <a:pt x="56212" y="1628748"/>
                </a:lnTo>
                <a:lnTo>
                  <a:pt x="32519" y="1590574"/>
                </a:lnTo>
                <a:lnTo>
                  <a:pt x="14853" y="1548773"/>
                </a:lnTo>
                <a:lnTo>
                  <a:pt x="3813" y="1503945"/>
                </a:lnTo>
                <a:lnTo>
                  <a:pt x="0" y="1456690"/>
                </a:lnTo>
                <a:lnTo>
                  <a:pt x="0" y="291338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14273" y="5394213"/>
            <a:ext cx="4464685" cy="674370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27305">
              <a:lnSpc>
                <a:spcPct val="100000"/>
              </a:lnSpc>
              <a:spcBef>
                <a:spcPts val="49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ίσης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αίτησε 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 αυτούς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νέους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φόρους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00"/>
              </a:spcBef>
            </a:pPr>
            <a:r>
              <a:rPr sz="1800" b="1" dirty="0">
                <a:solidFill>
                  <a:srgbClr val="FFFFFF"/>
                </a:solidFill>
                <a:latin typeface="Cambria"/>
                <a:cs typeface="Cambria"/>
              </a:rPr>
              <a:t>για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κάλυψη 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των </a:t>
            </a:r>
            <a:r>
              <a:rPr sz="1800" b="1" spc="-1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ολεμικών</a:t>
            </a:r>
            <a:r>
              <a:rPr sz="1800" b="1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δα</a:t>
            </a:r>
            <a:r>
              <a:rPr sz="1800" b="1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ανών</a:t>
            </a:r>
            <a:r>
              <a:rPr sz="1800" b="1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23850" y="1053846"/>
            <a:ext cx="576580" cy="1150620"/>
          </a:xfrm>
          <a:custGeom>
            <a:avLst/>
            <a:gdLst/>
            <a:ahLst/>
            <a:cxnLst/>
            <a:rect l="l" t="t" r="r" b="b"/>
            <a:pathLst>
              <a:path w="576580" h="1150620">
                <a:moveTo>
                  <a:pt x="576072" y="0"/>
                </a:moveTo>
                <a:lnTo>
                  <a:pt x="528824" y="1907"/>
                </a:lnTo>
                <a:lnTo>
                  <a:pt x="482629" y="7529"/>
                </a:lnTo>
                <a:lnTo>
                  <a:pt x="437633" y="16718"/>
                </a:lnTo>
                <a:lnTo>
                  <a:pt x="393986" y="29327"/>
                </a:lnTo>
                <a:lnTo>
                  <a:pt x="351836" y="45208"/>
                </a:lnTo>
                <a:lnTo>
                  <a:pt x="311331" y="64211"/>
                </a:lnTo>
                <a:lnTo>
                  <a:pt x="272619" y="86190"/>
                </a:lnTo>
                <a:lnTo>
                  <a:pt x="235849" y="110995"/>
                </a:lnTo>
                <a:lnTo>
                  <a:pt x="201168" y="138481"/>
                </a:lnTo>
                <a:lnTo>
                  <a:pt x="168725" y="168497"/>
                </a:lnTo>
                <a:lnTo>
                  <a:pt x="138669" y="200896"/>
                </a:lnTo>
                <a:lnTo>
                  <a:pt x="111147" y="235531"/>
                </a:lnTo>
                <a:lnTo>
                  <a:pt x="86307" y="272252"/>
                </a:lnTo>
                <a:lnTo>
                  <a:pt x="64299" y="310913"/>
                </a:lnTo>
                <a:lnTo>
                  <a:pt x="45269" y="351365"/>
                </a:lnTo>
                <a:lnTo>
                  <a:pt x="29368" y="393460"/>
                </a:lnTo>
                <a:lnTo>
                  <a:pt x="16741" y="437050"/>
                </a:lnTo>
                <a:lnTo>
                  <a:pt x="7539" y="481987"/>
                </a:lnTo>
                <a:lnTo>
                  <a:pt x="1909" y="528123"/>
                </a:lnTo>
                <a:lnTo>
                  <a:pt x="0" y="575309"/>
                </a:lnTo>
                <a:lnTo>
                  <a:pt x="1909" y="622496"/>
                </a:lnTo>
                <a:lnTo>
                  <a:pt x="7539" y="668632"/>
                </a:lnTo>
                <a:lnTo>
                  <a:pt x="16741" y="713569"/>
                </a:lnTo>
                <a:lnTo>
                  <a:pt x="29368" y="757159"/>
                </a:lnTo>
                <a:lnTo>
                  <a:pt x="45269" y="799254"/>
                </a:lnTo>
                <a:lnTo>
                  <a:pt x="64299" y="839706"/>
                </a:lnTo>
                <a:lnTo>
                  <a:pt x="86307" y="878367"/>
                </a:lnTo>
                <a:lnTo>
                  <a:pt x="111147" y="915088"/>
                </a:lnTo>
                <a:lnTo>
                  <a:pt x="138669" y="949723"/>
                </a:lnTo>
                <a:lnTo>
                  <a:pt x="168725" y="982122"/>
                </a:lnTo>
                <a:lnTo>
                  <a:pt x="201168" y="1012138"/>
                </a:lnTo>
                <a:lnTo>
                  <a:pt x="235849" y="1039624"/>
                </a:lnTo>
                <a:lnTo>
                  <a:pt x="272619" y="1064429"/>
                </a:lnTo>
                <a:lnTo>
                  <a:pt x="311331" y="1086408"/>
                </a:lnTo>
                <a:lnTo>
                  <a:pt x="351836" y="1105411"/>
                </a:lnTo>
                <a:lnTo>
                  <a:pt x="393986" y="1121292"/>
                </a:lnTo>
                <a:lnTo>
                  <a:pt x="437633" y="1133901"/>
                </a:lnTo>
                <a:lnTo>
                  <a:pt x="482629" y="1143090"/>
                </a:lnTo>
                <a:lnTo>
                  <a:pt x="528824" y="1148712"/>
                </a:lnTo>
                <a:lnTo>
                  <a:pt x="576072" y="1150619"/>
                </a:lnTo>
                <a:lnTo>
                  <a:pt x="576072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323850" y="1053846"/>
            <a:ext cx="576580" cy="1150620"/>
          </a:xfrm>
          <a:custGeom>
            <a:avLst/>
            <a:gdLst/>
            <a:ahLst/>
            <a:cxnLst/>
            <a:rect l="l" t="t" r="r" b="b"/>
            <a:pathLst>
              <a:path w="576580" h="1150620">
                <a:moveTo>
                  <a:pt x="576072" y="1150619"/>
                </a:moveTo>
                <a:lnTo>
                  <a:pt x="528824" y="1148712"/>
                </a:lnTo>
                <a:lnTo>
                  <a:pt x="482629" y="1143090"/>
                </a:lnTo>
                <a:lnTo>
                  <a:pt x="437633" y="1133901"/>
                </a:lnTo>
                <a:lnTo>
                  <a:pt x="393986" y="1121292"/>
                </a:lnTo>
                <a:lnTo>
                  <a:pt x="351836" y="1105411"/>
                </a:lnTo>
                <a:lnTo>
                  <a:pt x="311331" y="1086408"/>
                </a:lnTo>
                <a:lnTo>
                  <a:pt x="272619" y="1064429"/>
                </a:lnTo>
                <a:lnTo>
                  <a:pt x="235849" y="1039624"/>
                </a:lnTo>
                <a:lnTo>
                  <a:pt x="201168" y="1012138"/>
                </a:lnTo>
                <a:lnTo>
                  <a:pt x="168725" y="982122"/>
                </a:lnTo>
                <a:lnTo>
                  <a:pt x="138669" y="949723"/>
                </a:lnTo>
                <a:lnTo>
                  <a:pt x="111147" y="915088"/>
                </a:lnTo>
                <a:lnTo>
                  <a:pt x="86307" y="878367"/>
                </a:lnTo>
                <a:lnTo>
                  <a:pt x="64299" y="839706"/>
                </a:lnTo>
                <a:lnTo>
                  <a:pt x="45269" y="799254"/>
                </a:lnTo>
                <a:lnTo>
                  <a:pt x="29368" y="757159"/>
                </a:lnTo>
                <a:lnTo>
                  <a:pt x="16741" y="713569"/>
                </a:lnTo>
                <a:lnTo>
                  <a:pt x="7539" y="668632"/>
                </a:lnTo>
                <a:lnTo>
                  <a:pt x="1909" y="622496"/>
                </a:lnTo>
                <a:lnTo>
                  <a:pt x="0" y="575309"/>
                </a:lnTo>
                <a:lnTo>
                  <a:pt x="1909" y="528123"/>
                </a:lnTo>
                <a:lnTo>
                  <a:pt x="7539" y="481987"/>
                </a:lnTo>
                <a:lnTo>
                  <a:pt x="16741" y="437050"/>
                </a:lnTo>
                <a:lnTo>
                  <a:pt x="29368" y="393460"/>
                </a:lnTo>
                <a:lnTo>
                  <a:pt x="45269" y="351365"/>
                </a:lnTo>
                <a:lnTo>
                  <a:pt x="64299" y="310913"/>
                </a:lnTo>
                <a:lnTo>
                  <a:pt x="86307" y="272252"/>
                </a:lnTo>
                <a:lnTo>
                  <a:pt x="111147" y="235531"/>
                </a:lnTo>
                <a:lnTo>
                  <a:pt x="138669" y="200896"/>
                </a:lnTo>
                <a:lnTo>
                  <a:pt x="168725" y="168497"/>
                </a:lnTo>
                <a:lnTo>
                  <a:pt x="201168" y="138481"/>
                </a:lnTo>
                <a:lnTo>
                  <a:pt x="235849" y="110995"/>
                </a:lnTo>
                <a:lnTo>
                  <a:pt x="272619" y="86190"/>
                </a:lnTo>
                <a:lnTo>
                  <a:pt x="311331" y="64211"/>
                </a:lnTo>
                <a:lnTo>
                  <a:pt x="351836" y="45208"/>
                </a:lnTo>
                <a:lnTo>
                  <a:pt x="393986" y="29327"/>
                </a:lnTo>
                <a:lnTo>
                  <a:pt x="437633" y="16718"/>
                </a:lnTo>
                <a:lnTo>
                  <a:pt x="482629" y="7529"/>
                </a:lnTo>
                <a:lnTo>
                  <a:pt x="528824" y="1907"/>
                </a:lnTo>
                <a:lnTo>
                  <a:pt x="576072" y="0"/>
                </a:lnTo>
                <a:lnTo>
                  <a:pt x="576072" y="575309"/>
                </a:lnTo>
                <a:lnTo>
                  <a:pt x="576072" y="11506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99922" y="1053846"/>
            <a:ext cx="7922259" cy="1150620"/>
          </a:xfrm>
          <a:custGeom>
            <a:avLst/>
            <a:gdLst/>
            <a:ahLst/>
            <a:cxnLst/>
            <a:rect l="l" t="t" r="r" b="b"/>
            <a:pathLst>
              <a:path w="7922259" h="1150620">
                <a:moveTo>
                  <a:pt x="0" y="1150619"/>
                </a:moveTo>
                <a:lnTo>
                  <a:pt x="7921752" y="1150619"/>
                </a:lnTo>
                <a:lnTo>
                  <a:pt x="7921752" y="0"/>
                </a:lnTo>
                <a:lnTo>
                  <a:pt x="0" y="0"/>
                </a:lnTo>
                <a:lnTo>
                  <a:pt x="0" y="1150619"/>
                </a:lnTo>
                <a:close/>
              </a:path>
            </a:pathLst>
          </a:custGeom>
          <a:solidFill>
            <a:srgbClr val="FFFFF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99922" y="1053846"/>
            <a:ext cx="7922259" cy="1150620"/>
          </a:xfrm>
          <a:prstGeom prst="rect">
            <a:avLst/>
          </a:prstGeom>
          <a:ln w="25907">
            <a:solidFill>
              <a:srgbClr val="4F81BC"/>
            </a:solidFill>
          </a:ln>
        </p:spPr>
        <p:txBody>
          <a:bodyPr vert="horz" wrap="square" lIns="0" tIns="120650" rIns="0" bIns="0" rtlCol="0">
            <a:spAutoFit/>
          </a:bodyPr>
          <a:lstStyle/>
          <a:p>
            <a:pPr marL="217804" marR="210820" indent="254000">
              <a:lnSpc>
                <a:spcPct val="118100"/>
              </a:lnSpc>
              <a:spcBef>
                <a:spcPts val="950"/>
              </a:spcBef>
            </a:pPr>
            <a:r>
              <a:rPr sz="2100" b="1" dirty="0">
                <a:latin typeface="Cambria"/>
                <a:cs typeface="Cambria"/>
              </a:rPr>
              <a:t>Η </a:t>
            </a:r>
            <a:r>
              <a:rPr sz="2100" b="1" spc="-10" dirty="0">
                <a:latin typeface="Cambria"/>
                <a:cs typeface="Cambria"/>
              </a:rPr>
              <a:t>οικονομική </a:t>
            </a:r>
            <a:r>
              <a:rPr sz="2100" b="1" spc="-5" dirty="0">
                <a:latin typeface="Cambria"/>
                <a:cs typeface="Cambria"/>
              </a:rPr>
              <a:t>κηδεμονία της </a:t>
            </a:r>
            <a:r>
              <a:rPr sz="2100" b="1" spc="-25" dirty="0">
                <a:latin typeface="Cambria"/>
                <a:cs typeface="Cambria"/>
              </a:rPr>
              <a:t>Αγγλίας </a:t>
            </a:r>
            <a:r>
              <a:rPr sz="2100" spc="5" dirty="0">
                <a:latin typeface="Papyrus"/>
                <a:cs typeface="Papyrus"/>
              </a:rPr>
              <a:t>π</a:t>
            </a:r>
            <a:r>
              <a:rPr sz="2100" spc="5" dirty="0">
                <a:latin typeface="Cambria"/>
                <a:cs typeface="Cambria"/>
              </a:rPr>
              <a:t>άνω </a:t>
            </a:r>
            <a:r>
              <a:rPr sz="2100" dirty="0">
                <a:latin typeface="Cambria"/>
                <a:cs typeface="Cambria"/>
              </a:rPr>
              <a:t>στις ταχύτατα  ανα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100" dirty="0">
                <a:latin typeface="Cambria"/>
                <a:cs typeface="Cambria"/>
              </a:rPr>
              <a:t>τυσσόμενες </a:t>
            </a:r>
            <a:r>
              <a:rPr sz="2100" spc="-5" dirty="0">
                <a:latin typeface="Cambria"/>
                <a:cs typeface="Cambria"/>
              </a:rPr>
              <a:t>α</a:t>
            </a:r>
            <a:r>
              <a:rPr sz="2100" spc="-5" dirty="0">
                <a:latin typeface="Papyrus"/>
                <a:cs typeface="Papyrus"/>
              </a:rPr>
              <a:t>π</a:t>
            </a:r>
            <a:r>
              <a:rPr sz="2100" spc="-5" dirty="0">
                <a:latin typeface="Cambria"/>
                <a:cs typeface="Cambria"/>
              </a:rPr>
              <a:t>οικίες </a:t>
            </a:r>
            <a:r>
              <a:rPr sz="2100" spc="-5" dirty="0">
                <a:latin typeface="Papyrus"/>
                <a:cs typeface="Papyrus"/>
              </a:rPr>
              <a:t>π</a:t>
            </a:r>
            <a:r>
              <a:rPr sz="2100" spc="-5" dirty="0">
                <a:latin typeface="Cambria"/>
                <a:cs typeface="Cambria"/>
              </a:rPr>
              <a:t>ροκάλεσε </a:t>
            </a:r>
            <a:r>
              <a:rPr sz="2100" b="1" dirty="0">
                <a:latin typeface="Cambria"/>
                <a:cs typeface="Cambria"/>
              </a:rPr>
              <a:t>δυσφορία </a:t>
            </a:r>
            <a:r>
              <a:rPr sz="2100" dirty="0">
                <a:latin typeface="Cambria"/>
                <a:cs typeface="Cambria"/>
              </a:rPr>
              <a:t>στους</a:t>
            </a:r>
            <a:r>
              <a:rPr sz="2100" spc="-75" dirty="0">
                <a:latin typeface="Cambria"/>
                <a:cs typeface="Cambria"/>
              </a:rPr>
              <a:t> </a:t>
            </a:r>
            <a:r>
              <a:rPr sz="2100" dirty="0">
                <a:latin typeface="Cambria"/>
                <a:cs typeface="Cambria"/>
              </a:rPr>
              <a:t>α</a:t>
            </a:r>
            <a:r>
              <a:rPr sz="2100" dirty="0">
                <a:latin typeface="Papyrus"/>
                <a:cs typeface="Papyrus"/>
              </a:rPr>
              <a:t>π</a:t>
            </a:r>
            <a:r>
              <a:rPr sz="2100" dirty="0">
                <a:latin typeface="Cambria"/>
                <a:cs typeface="Cambria"/>
              </a:rPr>
              <a:t>οίκους</a:t>
            </a:r>
            <a:r>
              <a:rPr sz="2100" dirty="0">
                <a:latin typeface="Papyrus"/>
                <a:cs typeface="Papyrus"/>
              </a:rPr>
              <a:t>.</a:t>
            </a:r>
            <a:endParaRPr sz="2100">
              <a:latin typeface="Papyrus"/>
              <a:cs typeface="Papyrus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58824" y="2421635"/>
            <a:ext cx="5760720" cy="337185"/>
          </a:xfrm>
          <a:custGeom>
            <a:avLst/>
            <a:gdLst/>
            <a:ahLst/>
            <a:cxnLst/>
            <a:rect l="l" t="t" r="r" b="b"/>
            <a:pathLst>
              <a:path w="5760720" h="337185">
                <a:moveTo>
                  <a:pt x="0" y="336803"/>
                </a:moveTo>
                <a:lnTo>
                  <a:pt x="5760720" y="336803"/>
                </a:lnTo>
                <a:lnTo>
                  <a:pt x="5760720" y="0"/>
                </a:lnTo>
                <a:lnTo>
                  <a:pt x="0" y="0"/>
                </a:lnTo>
                <a:lnTo>
                  <a:pt x="0" y="336803"/>
                </a:lnTo>
                <a:close/>
              </a:path>
            </a:pathLst>
          </a:custGeom>
          <a:solidFill>
            <a:srgbClr val="0033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510641" y="2370836"/>
            <a:ext cx="5528945" cy="193611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39469">
              <a:lnSpc>
                <a:spcPct val="100000"/>
              </a:lnSpc>
              <a:spcBef>
                <a:spcPts val="105"/>
              </a:spcBef>
            </a:pPr>
            <a:r>
              <a:rPr sz="2000" spc="-20" dirty="0">
                <a:solidFill>
                  <a:srgbClr val="FFFFFF"/>
                </a:solidFill>
                <a:latin typeface="Wingdings"/>
                <a:cs typeface="Wingdings"/>
              </a:rPr>
              <a:t></a:t>
            </a:r>
            <a:r>
              <a:rPr sz="2000" b="1" spc="-20" dirty="0">
                <a:solidFill>
                  <a:srgbClr val="FFFFFF"/>
                </a:solidFill>
                <a:latin typeface="Cambria"/>
                <a:cs typeface="Cambria"/>
              </a:rPr>
              <a:t>Μετά </a:t>
            </a:r>
            <a:r>
              <a:rPr sz="2000" b="1" spc="-30" dirty="0">
                <a:solidFill>
                  <a:srgbClr val="FFFFFF"/>
                </a:solidFill>
                <a:latin typeface="Cambria"/>
                <a:cs typeface="Cambria"/>
              </a:rPr>
              <a:t>τον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2000" b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ταετή </a:t>
            </a:r>
            <a:r>
              <a:rPr sz="2000" b="1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όλεμο</a:t>
            </a:r>
            <a:r>
              <a:rPr sz="2000" b="1" spc="-5" dirty="0">
                <a:solidFill>
                  <a:srgbClr val="FFFFFF"/>
                </a:solidFill>
                <a:latin typeface="Papyrus"/>
                <a:cs typeface="Papyrus"/>
              </a:rPr>
              <a:t>(1756-1763):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300">
              <a:latin typeface="Times New Roman"/>
              <a:cs typeface="Times New Roman"/>
            </a:endParaRPr>
          </a:p>
          <a:p>
            <a:pPr marL="12700" marR="861694" indent="101600">
              <a:lnSpc>
                <a:spcPct val="118300"/>
              </a:lnSpc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η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Αγγλία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b="1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αγόρευσε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στους Αμερικανούς </a:t>
            </a:r>
            <a:r>
              <a:rPr sz="1800" spc="20" dirty="0">
                <a:solidFill>
                  <a:srgbClr val="FFFFFF"/>
                </a:solidFill>
                <a:latin typeface="Cambria"/>
                <a:cs typeface="Cambria"/>
              </a:rPr>
              <a:t>να 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εκμεταλλευτούν τον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Καναδά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και τη</a:t>
            </a:r>
            <a:r>
              <a:rPr sz="18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Φλόριντα</a:t>
            </a:r>
            <a:r>
              <a:rPr sz="1800" spc="-20"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  <a:p>
            <a:pPr marL="1085850">
              <a:lnSpc>
                <a:spcPct val="100000"/>
              </a:lnSpc>
              <a:spcBef>
                <a:spcPts val="390"/>
              </a:spcBef>
            </a:pP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ου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μόλις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είχε</a:t>
            </a:r>
            <a:r>
              <a:rPr sz="1800" spc="-6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καταλάβει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79018" y="277113"/>
            <a:ext cx="148590" cy="14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30046" y="187197"/>
            <a:ext cx="728281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spc="-5" dirty="0">
                <a:latin typeface="Comic Sans MS"/>
                <a:cs typeface="Comic Sans MS"/>
              </a:rPr>
              <a:t>Ποια γεγονότα </a:t>
            </a:r>
            <a:r>
              <a:rPr sz="2000" b="0" dirty="0">
                <a:latin typeface="Comic Sans MS"/>
                <a:cs typeface="Comic Sans MS"/>
              </a:rPr>
              <a:t>οδήγησαν στην οριστική ρήξη </a:t>
            </a:r>
            <a:r>
              <a:rPr sz="2000" b="0" spc="-5" dirty="0">
                <a:latin typeface="Comic Sans MS"/>
                <a:cs typeface="Comic Sans MS"/>
              </a:rPr>
              <a:t>Αγγλίας </a:t>
            </a:r>
            <a:r>
              <a:rPr sz="2000" b="0" dirty="0">
                <a:latin typeface="Comic Sans MS"/>
                <a:cs typeface="Comic Sans MS"/>
              </a:rPr>
              <a:t>–</a:t>
            </a:r>
            <a:r>
              <a:rPr sz="2000" b="0" spc="-35" dirty="0">
                <a:latin typeface="Comic Sans MS"/>
                <a:cs typeface="Comic Sans MS"/>
              </a:rPr>
              <a:t> </a:t>
            </a:r>
            <a:r>
              <a:rPr sz="2000" b="0" spc="-5" dirty="0">
                <a:latin typeface="Comic Sans MS"/>
                <a:cs typeface="Comic Sans MS"/>
              </a:rPr>
              <a:t>αποίκων;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5165" y="982217"/>
            <a:ext cx="2674620" cy="1911350"/>
          </a:xfrm>
          <a:custGeom>
            <a:avLst/>
            <a:gdLst/>
            <a:ahLst/>
            <a:cxnLst/>
            <a:rect l="l" t="t" r="r" b="b"/>
            <a:pathLst>
              <a:path w="2674620" h="1911350">
                <a:moveTo>
                  <a:pt x="2483485" y="0"/>
                </a:moveTo>
                <a:lnTo>
                  <a:pt x="191109" y="0"/>
                </a:lnTo>
                <a:lnTo>
                  <a:pt x="147289" y="5049"/>
                </a:lnTo>
                <a:lnTo>
                  <a:pt x="107063" y="19431"/>
                </a:lnTo>
                <a:lnTo>
                  <a:pt x="71579" y="41997"/>
                </a:lnTo>
                <a:lnTo>
                  <a:pt x="41983" y="71599"/>
                </a:lnTo>
                <a:lnTo>
                  <a:pt x="19424" y="107089"/>
                </a:lnTo>
                <a:lnTo>
                  <a:pt x="5047" y="147317"/>
                </a:lnTo>
                <a:lnTo>
                  <a:pt x="0" y="191135"/>
                </a:lnTo>
                <a:lnTo>
                  <a:pt x="0" y="1719961"/>
                </a:lnTo>
                <a:lnTo>
                  <a:pt x="5047" y="1763778"/>
                </a:lnTo>
                <a:lnTo>
                  <a:pt x="19424" y="1804006"/>
                </a:lnTo>
                <a:lnTo>
                  <a:pt x="41983" y="1839496"/>
                </a:lnTo>
                <a:lnTo>
                  <a:pt x="71579" y="1869098"/>
                </a:lnTo>
                <a:lnTo>
                  <a:pt x="107063" y="1891664"/>
                </a:lnTo>
                <a:lnTo>
                  <a:pt x="147289" y="1906046"/>
                </a:lnTo>
                <a:lnTo>
                  <a:pt x="191109" y="1911096"/>
                </a:lnTo>
                <a:lnTo>
                  <a:pt x="2483485" y="1911096"/>
                </a:lnTo>
                <a:lnTo>
                  <a:pt x="2527302" y="1906046"/>
                </a:lnTo>
                <a:lnTo>
                  <a:pt x="2567530" y="1891664"/>
                </a:lnTo>
                <a:lnTo>
                  <a:pt x="2603020" y="1869098"/>
                </a:lnTo>
                <a:lnTo>
                  <a:pt x="2632622" y="1839496"/>
                </a:lnTo>
                <a:lnTo>
                  <a:pt x="2655188" y="1804006"/>
                </a:lnTo>
                <a:lnTo>
                  <a:pt x="2669570" y="1763778"/>
                </a:lnTo>
                <a:lnTo>
                  <a:pt x="2674620" y="1719961"/>
                </a:lnTo>
                <a:lnTo>
                  <a:pt x="2674620" y="191135"/>
                </a:lnTo>
                <a:lnTo>
                  <a:pt x="2669570" y="147317"/>
                </a:lnTo>
                <a:lnTo>
                  <a:pt x="2655188" y="107089"/>
                </a:lnTo>
                <a:lnTo>
                  <a:pt x="2632622" y="71599"/>
                </a:lnTo>
                <a:lnTo>
                  <a:pt x="2603020" y="41997"/>
                </a:lnTo>
                <a:lnTo>
                  <a:pt x="2567530" y="19431"/>
                </a:lnTo>
                <a:lnTo>
                  <a:pt x="2527302" y="5049"/>
                </a:lnTo>
                <a:lnTo>
                  <a:pt x="2483485" y="0"/>
                </a:lnTo>
                <a:close/>
              </a:path>
            </a:pathLst>
          </a:custGeom>
          <a:solidFill>
            <a:srgbClr val="C050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5165" y="982217"/>
            <a:ext cx="2674620" cy="1911350"/>
          </a:xfrm>
          <a:custGeom>
            <a:avLst/>
            <a:gdLst/>
            <a:ahLst/>
            <a:cxnLst/>
            <a:rect l="l" t="t" r="r" b="b"/>
            <a:pathLst>
              <a:path w="2674620" h="1911350">
                <a:moveTo>
                  <a:pt x="0" y="191135"/>
                </a:moveTo>
                <a:lnTo>
                  <a:pt x="5047" y="147317"/>
                </a:lnTo>
                <a:lnTo>
                  <a:pt x="19424" y="107089"/>
                </a:lnTo>
                <a:lnTo>
                  <a:pt x="41983" y="71599"/>
                </a:lnTo>
                <a:lnTo>
                  <a:pt x="71579" y="41997"/>
                </a:lnTo>
                <a:lnTo>
                  <a:pt x="107063" y="19431"/>
                </a:lnTo>
                <a:lnTo>
                  <a:pt x="147289" y="5049"/>
                </a:lnTo>
                <a:lnTo>
                  <a:pt x="191109" y="0"/>
                </a:lnTo>
                <a:lnTo>
                  <a:pt x="2483485" y="0"/>
                </a:lnTo>
                <a:lnTo>
                  <a:pt x="2527302" y="5049"/>
                </a:lnTo>
                <a:lnTo>
                  <a:pt x="2567530" y="19431"/>
                </a:lnTo>
                <a:lnTo>
                  <a:pt x="2603020" y="41997"/>
                </a:lnTo>
                <a:lnTo>
                  <a:pt x="2632622" y="71599"/>
                </a:lnTo>
                <a:lnTo>
                  <a:pt x="2655188" y="107089"/>
                </a:lnTo>
                <a:lnTo>
                  <a:pt x="2669570" y="147317"/>
                </a:lnTo>
                <a:lnTo>
                  <a:pt x="2674620" y="191135"/>
                </a:lnTo>
                <a:lnTo>
                  <a:pt x="2674620" y="1719961"/>
                </a:lnTo>
                <a:lnTo>
                  <a:pt x="2669570" y="1763778"/>
                </a:lnTo>
                <a:lnTo>
                  <a:pt x="2655188" y="1804006"/>
                </a:lnTo>
                <a:lnTo>
                  <a:pt x="2632622" y="1839496"/>
                </a:lnTo>
                <a:lnTo>
                  <a:pt x="2603020" y="1869098"/>
                </a:lnTo>
                <a:lnTo>
                  <a:pt x="2567530" y="1891664"/>
                </a:lnTo>
                <a:lnTo>
                  <a:pt x="2527302" y="1906046"/>
                </a:lnTo>
                <a:lnTo>
                  <a:pt x="2483485" y="1911096"/>
                </a:lnTo>
                <a:lnTo>
                  <a:pt x="191109" y="1911096"/>
                </a:lnTo>
                <a:lnTo>
                  <a:pt x="147289" y="1906046"/>
                </a:lnTo>
                <a:lnTo>
                  <a:pt x="107063" y="1891664"/>
                </a:lnTo>
                <a:lnTo>
                  <a:pt x="71579" y="1869098"/>
                </a:lnTo>
                <a:lnTo>
                  <a:pt x="41983" y="1839496"/>
                </a:lnTo>
                <a:lnTo>
                  <a:pt x="19424" y="1804006"/>
                </a:lnTo>
                <a:lnTo>
                  <a:pt x="5047" y="1763778"/>
                </a:lnTo>
                <a:lnTo>
                  <a:pt x="0" y="1719961"/>
                </a:lnTo>
                <a:lnTo>
                  <a:pt x="0" y="191135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73786" y="1211189"/>
            <a:ext cx="2296795" cy="132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82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 ά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οικοι</a:t>
            </a:r>
            <a:r>
              <a:rPr sz="18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αντέδρασαν 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σταματώντας </a:t>
            </a:r>
            <a:r>
              <a:rPr sz="1800" spc="15" dirty="0">
                <a:solidFill>
                  <a:srgbClr val="FFFFFF"/>
                </a:solidFill>
                <a:latin typeface="Cambria"/>
                <a:cs typeface="Cambria"/>
              </a:rPr>
              <a:t>να 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αγοράζουν αγγλικά 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ροϊόντα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463039" y="2950464"/>
            <a:ext cx="117347" cy="11734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5165" y="3126485"/>
            <a:ext cx="2674620" cy="1965960"/>
          </a:xfrm>
          <a:custGeom>
            <a:avLst/>
            <a:gdLst/>
            <a:ahLst/>
            <a:cxnLst/>
            <a:rect l="l" t="t" r="r" b="b"/>
            <a:pathLst>
              <a:path w="2674620" h="1965960">
                <a:moveTo>
                  <a:pt x="2478023" y="0"/>
                </a:moveTo>
                <a:lnTo>
                  <a:pt x="196595" y="0"/>
                </a:lnTo>
                <a:lnTo>
                  <a:pt x="151519" y="5191"/>
                </a:lnTo>
                <a:lnTo>
                  <a:pt x="110140" y="19980"/>
                </a:lnTo>
                <a:lnTo>
                  <a:pt x="73637" y="43187"/>
                </a:lnTo>
                <a:lnTo>
                  <a:pt x="43191" y="73631"/>
                </a:lnTo>
                <a:lnTo>
                  <a:pt x="19983" y="110134"/>
                </a:lnTo>
                <a:lnTo>
                  <a:pt x="5192" y="151515"/>
                </a:lnTo>
                <a:lnTo>
                  <a:pt x="0" y="196596"/>
                </a:lnTo>
                <a:lnTo>
                  <a:pt x="0" y="1769364"/>
                </a:lnTo>
                <a:lnTo>
                  <a:pt x="5192" y="1814444"/>
                </a:lnTo>
                <a:lnTo>
                  <a:pt x="19983" y="1855825"/>
                </a:lnTo>
                <a:lnTo>
                  <a:pt x="43191" y="1892328"/>
                </a:lnTo>
                <a:lnTo>
                  <a:pt x="73637" y="1922772"/>
                </a:lnTo>
                <a:lnTo>
                  <a:pt x="110140" y="1945979"/>
                </a:lnTo>
                <a:lnTo>
                  <a:pt x="151519" y="1960768"/>
                </a:lnTo>
                <a:lnTo>
                  <a:pt x="196595" y="1965959"/>
                </a:lnTo>
                <a:lnTo>
                  <a:pt x="2478023" y="1965959"/>
                </a:lnTo>
                <a:lnTo>
                  <a:pt x="2523104" y="1960768"/>
                </a:lnTo>
                <a:lnTo>
                  <a:pt x="2564485" y="1945979"/>
                </a:lnTo>
                <a:lnTo>
                  <a:pt x="2600988" y="1922772"/>
                </a:lnTo>
                <a:lnTo>
                  <a:pt x="2631432" y="1892328"/>
                </a:lnTo>
                <a:lnTo>
                  <a:pt x="2654639" y="1855825"/>
                </a:lnTo>
                <a:lnTo>
                  <a:pt x="2669428" y="1814444"/>
                </a:lnTo>
                <a:lnTo>
                  <a:pt x="2674620" y="1769364"/>
                </a:lnTo>
                <a:lnTo>
                  <a:pt x="2674620" y="196596"/>
                </a:lnTo>
                <a:lnTo>
                  <a:pt x="2669428" y="151515"/>
                </a:lnTo>
                <a:lnTo>
                  <a:pt x="2654639" y="110134"/>
                </a:lnTo>
                <a:lnTo>
                  <a:pt x="2631432" y="73631"/>
                </a:lnTo>
                <a:lnTo>
                  <a:pt x="2600988" y="43187"/>
                </a:lnTo>
                <a:lnTo>
                  <a:pt x="2564485" y="19980"/>
                </a:lnTo>
                <a:lnTo>
                  <a:pt x="2523104" y="5191"/>
                </a:lnTo>
                <a:lnTo>
                  <a:pt x="2478023" y="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85165" y="3126485"/>
            <a:ext cx="2674620" cy="1965960"/>
          </a:xfrm>
          <a:custGeom>
            <a:avLst/>
            <a:gdLst/>
            <a:ahLst/>
            <a:cxnLst/>
            <a:rect l="l" t="t" r="r" b="b"/>
            <a:pathLst>
              <a:path w="2674620" h="1965960">
                <a:moveTo>
                  <a:pt x="0" y="196596"/>
                </a:moveTo>
                <a:lnTo>
                  <a:pt x="5192" y="151515"/>
                </a:lnTo>
                <a:lnTo>
                  <a:pt x="19983" y="110134"/>
                </a:lnTo>
                <a:lnTo>
                  <a:pt x="43191" y="73631"/>
                </a:lnTo>
                <a:lnTo>
                  <a:pt x="73637" y="43187"/>
                </a:lnTo>
                <a:lnTo>
                  <a:pt x="110140" y="19980"/>
                </a:lnTo>
                <a:lnTo>
                  <a:pt x="151519" y="5191"/>
                </a:lnTo>
                <a:lnTo>
                  <a:pt x="196595" y="0"/>
                </a:lnTo>
                <a:lnTo>
                  <a:pt x="2478023" y="0"/>
                </a:lnTo>
                <a:lnTo>
                  <a:pt x="2523104" y="5191"/>
                </a:lnTo>
                <a:lnTo>
                  <a:pt x="2564485" y="19980"/>
                </a:lnTo>
                <a:lnTo>
                  <a:pt x="2600988" y="43187"/>
                </a:lnTo>
                <a:lnTo>
                  <a:pt x="2631432" y="73631"/>
                </a:lnTo>
                <a:lnTo>
                  <a:pt x="2654639" y="110134"/>
                </a:lnTo>
                <a:lnTo>
                  <a:pt x="2669428" y="151515"/>
                </a:lnTo>
                <a:lnTo>
                  <a:pt x="2674620" y="196596"/>
                </a:lnTo>
                <a:lnTo>
                  <a:pt x="2674620" y="1769364"/>
                </a:lnTo>
                <a:lnTo>
                  <a:pt x="2669428" y="1814444"/>
                </a:lnTo>
                <a:lnTo>
                  <a:pt x="2654639" y="1855825"/>
                </a:lnTo>
                <a:lnTo>
                  <a:pt x="2631432" y="1892328"/>
                </a:lnTo>
                <a:lnTo>
                  <a:pt x="2600988" y="1922772"/>
                </a:lnTo>
                <a:lnTo>
                  <a:pt x="2564485" y="1945979"/>
                </a:lnTo>
                <a:lnTo>
                  <a:pt x="2523104" y="1960768"/>
                </a:lnTo>
                <a:lnTo>
                  <a:pt x="2478023" y="1965959"/>
                </a:lnTo>
                <a:lnTo>
                  <a:pt x="196595" y="1965959"/>
                </a:lnTo>
                <a:lnTo>
                  <a:pt x="151519" y="1960768"/>
                </a:lnTo>
                <a:lnTo>
                  <a:pt x="110140" y="1945979"/>
                </a:lnTo>
                <a:lnTo>
                  <a:pt x="73637" y="1922772"/>
                </a:lnTo>
                <a:lnTo>
                  <a:pt x="43191" y="1892328"/>
                </a:lnTo>
                <a:lnTo>
                  <a:pt x="19983" y="1855825"/>
                </a:lnTo>
                <a:lnTo>
                  <a:pt x="5192" y="1814444"/>
                </a:lnTo>
                <a:lnTo>
                  <a:pt x="0" y="1769364"/>
                </a:lnTo>
                <a:lnTo>
                  <a:pt x="0" y="196596"/>
                </a:lnTo>
                <a:close/>
              </a:path>
            </a:pathLst>
          </a:custGeom>
          <a:ln w="25908">
            <a:solidFill>
              <a:srgbClr val="E8D0D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291490" y="3221482"/>
            <a:ext cx="2459355" cy="1645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" marR="5080" indent="-22860">
              <a:lnSpc>
                <a:spcPct val="1182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Η </a:t>
            </a:r>
            <a:r>
              <a:rPr sz="1800" spc="-10" dirty="0">
                <a:latin typeface="Cambria"/>
                <a:cs typeface="Cambria"/>
              </a:rPr>
              <a:t>Αγγλία</a:t>
            </a:r>
            <a:r>
              <a:rPr sz="1800" spc="-120" dirty="0">
                <a:latin typeface="Cambria"/>
                <a:cs typeface="Cambria"/>
              </a:rPr>
              <a:t> </a:t>
            </a:r>
            <a:r>
              <a:rPr sz="1800" b="1" spc="-15" dirty="0">
                <a:latin typeface="Cambria"/>
                <a:cs typeface="Cambria"/>
              </a:rPr>
              <a:t>υ</a:t>
            </a:r>
            <a:r>
              <a:rPr sz="1800" b="1" spc="-15" dirty="0">
                <a:latin typeface="Papyrus"/>
                <a:cs typeface="Papyrus"/>
              </a:rPr>
              <a:t>π</a:t>
            </a:r>
            <a:r>
              <a:rPr sz="1800" b="1" spc="-15" dirty="0">
                <a:latin typeface="Cambria"/>
                <a:cs typeface="Cambria"/>
              </a:rPr>
              <a:t>οχωρώντας  </a:t>
            </a:r>
            <a:r>
              <a:rPr sz="1800" spc="-5" dirty="0">
                <a:latin typeface="Cambria"/>
                <a:cs typeface="Cambria"/>
              </a:rPr>
              <a:t>κατάργησε </a:t>
            </a:r>
            <a:r>
              <a:rPr sz="1800" dirty="0">
                <a:latin typeface="Cambria"/>
                <a:cs typeface="Cambria"/>
              </a:rPr>
              <a:t>όλους τους  φόρους </a:t>
            </a:r>
            <a:r>
              <a:rPr sz="1800" spc="5" dirty="0">
                <a:latin typeface="Cambria"/>
                <a:cs typeface="Cambria"/>
              </a:rPr>
              <a:t>αλλά </a:t>
            </a:r>
            <a:r>
              <a:rPr sz="1800" dirty="0">
                <a:latin typeface="Cambria"/>
                <a:cs typeface="Cambria"/>
              </a:rPr>
              <a:t>για </a:t>
            </a:r>
            <a:r>
              <a:rPr sz="1800" spc="-10" dirty="0">
                <a:latin typeface="Cambria"/>
                <a:cs typeface="Cambria"/>
              </a:rPr>
              <a:t>λόγους  </a:t>
            </a:r>
            <a:r>
              <a:rPr sz="1800" dirty="0">
                <a:latin typeface="Cambria"/>
                <a:cs typeface="Cambria"/>
              </a:rPr>
              <a:t>γοήτρου </a:t>
            </a:r>
            <a:r>
              <a:rPr sz="1800" spc="-5" dirty="0">
                <a:latin typeface="Cambria"/>
                <a:cs typeface="Cambria"/>
              </a:rPr>
              <a:t>διατήρησε</a:t>
            </a:r>
            <a:r>
              <a:rPr sz="1800" spc="-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</a:t>
            </a:r>
            <a:endParaRPr sz="1800">
              <a:latin typeface="Cambria"/>
              <a:cs typeface="Cambria"/>
            </a:endParaRPr>
          </a:p>
          <a:p>
            <a:pPr marL="455930">
              <a:lnSpc>
                <a:spcPct val="100000"/>
              </a:lnSpc>
              <a:spcBef>
                <a:spcPts val="385"/>
              </a:spcBef>
            </a:pPr>
            <a:r>
              <a:rPr sz="1800" b="1" dirty="0">
                <a:latin typeface="Cambria"/>
                <a:cs typeface="Cambria"/>
              </a:rPr>
              <a:t>φόρο </a:t>
            </a:r>
            <a:r>
              <a:rPr sz="1800" dirty="0">
                <a:latin typeface="Cambria"/>
                <a:cs typeface="Cambria"/>
              </a:rPr>
              <a:t>στο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b="1" spc="-20" dirty="0">
                <a:latin typeface="Cambria"/>
                <a:cs typeface="Cambria"/>
              </a:rPr>
              <a:t>τσάι</a:t>
            </a:r>
            <a:r>
              <a:rPr sz="1800" spc="-2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3234689" y="982217"/>
            <a:ext cx="2676525" cy="1976755"/>
          </a:xfrm>
          <a:custGeom>
            <a:avLst/>
            <a:gdLst/>
            <a:ahLst/>
            <a:cxnLst/>
            <a:rect l="l" t="t" r="r" b="b"/>
            <a:pathLst>
              <a:path w="2676525" h="1976755">
                <a:moveTo>
                  <a:pt x="2478532" y="0"/>
                </a:moveTo>
                <a:lnTo>
                  <a:pt x="197612" y="0"/>
                </a:lnTo>
                <a:lnTo>
                  <a:pt x="152315" y="5221"/>
                </a:lnTo>
                <a:lnTo>
                  <a:pt x="110726" y="20093"/>
                </a:lnTo>
                <a:lnTo>
                  <a:pt x="74034" y="43427"/>
                </a:lnTo>
                <a:lnTo>
                  <a:pt x="43427" y="74034"/>
                </a:lnTo>
                <a:lnTo>
                  <a:pt x="20093" y="110726"/>
                </a:lnTo>
                <a:lnTo>
                  <a:pt x="5221" y="152315"/>
                </a:lnTo>
                <a:lnTo>
                  <a:pt x="0" y="197612"/>
                </a:lnTo>
                <a:lnTo>
                  <a:pt x="0" y="1779016"/>
                </a:lnTo>
                <a:lnTo>
                  <a:pt x="5221" y="1824312"/>
                </a:lnTo>
                <a:lnTo>
                  <a:pt x="20093" y="1865901"/>
                </a:lnTo>
                <a:lnTo>
                  <a:pt x="43427" y="1902593"/>
                </a:lnTo>
                <a:lnTo>
                  <a:pt x="74034" y="1933200"/>
                </a:lnTo>
                <a:lnTo>
                  <a:pt x="110726" y="1956534"/>
                </a:lnTo>
                <a:lnTo>
                  <a:pt x="152315" y="1971406"/>
                </a:lnTo>
                <a:lnTo>
                  <a:pt x="197612" y="1976628"/>
                </a:lnTo>
                <a:lnTo>
                  <a:pt x="2478532" y="1976628"/>
                </a:lnTo>
                <a:lnTo>
                  <a:pt x="2523828" y="1971406"/>
                </a:lnTo>
                <a:lnTo>
                  <a:pt x="2565417" y="1956534"/>
                </a:lnTo>
                <a:lnTo>
                  <a:pt x="2602109" y="1933200"/>
                </a:lnTo>
                <a:lnTo>
                  <a:pt x="2632716" y="1902593"/>
                </a:lnTo>
                <a:lnTo>
                  <a:pt x="2656050" y="1865901"/>
                </a:lnTo>
                <a:lnTo>
                  <a:pt x="2670922" y="1824312"/>
                </a:lnTo>
                <a:lnTo>
                  <a:pt x="2676144" y="1779016"/>
                </a:lnTo>
                <a:lnTo>
                  <a:pt x="2676144" y="197612"/>
                </a:lnTo>
                <a:lnTo>
                  <a:pt x="2670922" y="152315"/>
                </a:lnTo>
                <a:lnTo>
                  <a:pt x="2656050" y="110726"/>
                </a:lnTo>
                <a:lnTo>
                  <a:pt x="2632716" y="74034"/>
                </a:lnTo>
                <a:lnTo>
                  <a:pt x="2602109" y="43427"/>
                </a:lnTo>
                <a:lnTo>
                  <a:pt x="2565417" y="20093"/>
                </a:lnTo>
                <a:lnTo>
                  <a:pt x="2523828" y="5221"/>
                </a:lnTo>
                <a:lnTo>
                  <a:pt x="2478532" y="0"/>
                </a:lnTo>
                <a:close/>
              </a:path>
            </a:pathLst>
          </a:custGeom>
          <a:solidFill>
            <a:srgbClr val="9BBA5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3234689" y="982217"/>
            <a:ext cx="2676525" cy="1976755"/>
          </a:xfrm>
          <a:custGeom>
            <a:avLst/>
            <a:gdLst/>
            <a:ahLst/>
            <a:cxnLst/>
            <a:rect l="l" t="t" r="r" b="b"/>
            <a:pathLst>
              <a:path w="2676525" h="1976755">
                <a:moveTo>
                  <a:pt x="0" y="197612"/>
                </a:moveTo>
                <a:lnTo>
                  <a:pt x="5221" y="152315"/>
                </a:lnTo>
                <a:lnTo>
                  <a:pt x="20093" y="110726"/>
                </a:lnTo>
                <a:lnTo>
                  <a:pt x="43427" y="74034"/>
                </a:lnTo>
                <a:lnTo>
                  <a:pt x="74034" y="43427"/>
                </a:lnTo>
                <a:lnTo>
                  <a:pt x="110726" y="20093"/>
                </a:lnTo>
                <a:lnTo>
                  <a:pt x="152315" y="5221"/>
                </a:lnTo>
                <a:lnTo>
                  <a:pt x="197612" y="0"/>
                </a:lnTo>
                <a:lnTo>
                  <a:pt x="2478532" y="0"/>
                </a:lnTo>
                <a:lnTo>
                  <a:pt x="2523828" y="5221"/>
                </a:lnTo>
                <a:lnTo>
                  <a:pt x="2565417" y="20093"/>
                </a:lnTo>
                <a:lnTo>
                  <a:pt x="2602109" y="43427"/>
                </a:lnTo>
                <a:lnTo>
                  <a:pt x="2632716" y="74034"/>
                </a:lnTo>
                <a:lnTo>
                  <a:pt x="2656050" y="110726"/>
                </a:lnTo>
                <a:lnTo>
                  <a:pt x="2670922" y="152315"/>
                </a:lnTo>
                <a:lnTo>
                  <a:pt x="2676144" y="197612"/>
                </a:lnTo>
                <a:lnTo>
                  <a:pt x="2676144" y="1779016"/>
                </a:lnTo>
                <a:lnTo>
                  <a:pt x="2670922" y="1824312"/>
                </a:lnTo>
                <a:lnTo>
                  <a:pt x="2656050" y="1865901"/>
                </a:lnTo>
                <a:lnTo>
                  <a:pt x="2632716" y="1902593"/>
                </a:lnTo>
                <a:lnTo>
                  <a:pt x="2602109" y="1933200"/>
                </a:lnTo>
                <a:lnTo>
                  <a:pt x="2565417" y="1956534"/>
                </a:lnTo>
                <a:lnTo>
                  <a:pt x="2523828" y="1971406"/>
                </a:lnTo>
                <a:lnTo>
                  <a:pt x="2478532" y="1976628"/>
                </a:lnTo>
                <a:lnTo>
                  <a:pt x="197612" y="1976628"/>
                </a:lnTo>
                <a:lnTo>
                  <a:pt x="152315" y="1971406"/>
                </a:lnTo>
                <a:lnTo>
                  <a:pt x="110726" y="1956534"/>
                </a:lnTo>
                <a:lnTo>
                  <a:pt x="74034" y="1933200"/>
                </a:lnTo>
                <a:lnTo>
                  <a:pt x="43427" y="1902593"/>
                </a:lnTo>
                <a:lnTo>
                  <a:pt x="20093" y="1865901"/>
                </a:lnTo>
                <a:lnTo>
                  <a:pt x="5221" y="1824312"/>
                </a:lnTo>
                <a:lnTo>
                  <a:pt x="0" y="1779016"/>
                </a:lnTo>
                <a:lnTo>
                  <a:pt x="0" y="197612"/>
                </a:lnTo>
                <a:close/>
              </a:path>
            </a:pathLst>
          </a:custGeom>
          <a:ln w="25907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 txBox="1"/>
          <p:nvPr/>
        </p:nvSpPr>
        <p:spPr>
          <a:xfrm>
            <a:off x="3365372" y="1243965"/>
            <a:ext cx="2415540" cy="13227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5260" marR="168910" algn="ctr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 ά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οικοι</a:t>
            </a:r>
            <a:r>
              <a:rPr sz="1800" spc="-9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ανένδοτοι 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στην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όφασή</a:t>
            </a:r>
            <a:r>
              <a:rPr sz="1800" spc="-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τους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κατέστρεψαν</a:t>
            </a:r>
            <a:r>
              <a:rPr sz="1800" b="1" spc="-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αγγλικά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φορτία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5" dirty="0">
                <a:solidFill>
                  <a:srgbClr val="FFFFFF"/>
                </a:solidFill>
                <a:latin typeface="Cambria"/>
                <a:cs typeface="Cambria"/>
              </a:rPr>
              <a:t>τσαγιού</a:t>
            </a:r>
            <a:r>
              <a:rPr sz="1800" spc="-1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4514088" y="3015995"/>
            <a:ext cx="115824" cy="11734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234689" y="3193542"/>
            <a:ext cx="2676525" cy="1964689"/>
          </a:xfrm>
          <a:custGeom>
            <a:avLst/>
            <a:gdLst/>
            <a:ahLst/>
            <a:cxnLst/>
            <a:rect l="l" t="t" r="r" b="b"/>
            <a:pathLst>
              <a:path w="2676525" h="1964689">
                <a:moveTo>
                  <a:pt x="2479675" y="0"/>
                </a:moveTo>
                <a:lnTo>
                  <a:pt x="196469" y="0"/>
                </a:lnTo>
                <a:lnTo>
                  <a:pt x="151435" y="5191"/>
                </a:lnTo>
                <a:lnTo>
                  <a:pt x="110088" y="19977"/>
                </a:lnTo>
                <a:lnTo>
                  <a:pt x="73608" y="43177"/>
                </a:lnTo>
                <a:lnTo>
                  <a:pt x="43177" y="73608"/>
                </a:lnTo>
                <a:lnTo>
                  <a:pt x="19977" y="110088"/>
                </a:lnTo>
                <a:lnTo>
                  <a:pt x="5191" y="151435"/>
                </a:lnTo>
                <a:lnTo>
                  <a:pt x="0" y="196469"/>
                </a:lnTo>
                <a:lnTo>
                  <a:pt x="0" y="1767967"/>
                </a:lnTo>
                <a:lnTo>
                  <a:pt x="5191" y="1813000"/>
                </a:lnTo>
                <a:lnTo>
                  <a:pt x="19977" y="1854347"/>
                </a:lnTo>
                <a:lnTo>
                  <a:pt x="43177" y="1890827"/>
                </a:lnTo>
                <a:lnTo>
                  <a:pt x="73608" y="1921258"/>
                </a:lnTo>
                <a:lnTo>
                  <a:pt x="110088" y="1944458"/>
                </a:lnTo>
                <a:lnTo>
                  <a:pt x="151435" y="1959244"/>
                </a:lnTo>
                <a:lnTo>
                  <a:pt x="196469" y="1964436"/>
                </a:lnTo>
                <a:lnTo>
                  <a:pt x="2479675" y="1964436"/>
                </a:lnTo>
                <a:lnTo>
                  <a:pt x="2524708" y="1959244"/>
                </a:lnTo>
                <a:lnTo>
                  <a:pt x="2566055" y="1944458"/>
                </a:lnTo>
                <a:lnTo>
                  <a:pt x="2602535" y="1921258"/>
                </a:lnTo>
                <a:lnTo>
                  <a:pt x="2632966" y="1890827"/>
                </a:lnTo>
                <a:lnTo>
                  <a:pt x="2656166" y="1854347"/>
                </a:lnTo>
                <a:lnTo>
                  <a:pt x="2670952" y="1813000"/>
                </a:lnTo>
                <a:lnTo>
                  <a:pt x="2676144" y="1767967"/>
                </a:lnTo>
                <a:lnTo>
                  <a:pt x="2676144" y="196469"/>
                </a:lnTo>
                <a:lnTo>
                  <a:pt x="2670952" y="151435"/>
                </a:lnTo>
                <a:lnTo>
                  <a:pt x="2656166" y="110088"/>
                </a:lnTo>
                <a:lnTo>
                  <a:pt x="2632966" y="73608"/>
                </a:lnTo>
                <a:lnTo>
                  <a:pt x="2602535" y="43177"/>
                </a:lnTo>
                <a:lnTo>
                  <a:pt x="2566055" y="19977"/>
                </a:lnTo>
                <a:lnTo>
                  <a:pt x="2524708" y="5191"/>
                </a:lnTo>
                <a:lnTo>
                  <a:pt x="2479675" y="0"/>
                </a:lnTo>
                <a:close/>
              </a:path>
            </a:pathLst>
          </a:custGeom>
          <a:solidFill>
            <a:srgbClr val="DEE7D1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234689" y="3193542"/>
            <a:ext cx="2676525" cy="1964689"/>
          </a:xfrm>
          <a:custGeom>
            <a:avLst/>
            <a:gdLst/>
            <a:ahLst/>
            <a:cxnLst/>
            <a:rect l="l" t="t" r="r" b="b"/>
            <a:pathLst>
              <a:path w="2676525" h="1964689">
                <a:moveTo>
                  <a:pt x="0" y="196469"/>
                </a:moveTo>
                <a:lnTo>
                  <a:pt x="5191" y="151435"/>
                </a:lnTo>
                <a:lnTo>
                  <a:pt x="19977" y="110088"/>
                </a:lnTo>
                <a:lnTo>
                  <a:pt x="43177" y="73608"/>
                </a:lnTo>
                <a:lnTo>
                  <a:pt x="73608" y="43177"/>
                </a:lnTo>
                <a:lnTo>
                  <a:pt x="110088" y="19977"/>
                </a:lnTo>
                <a:lnTo>
                  <a:pt x="151435" y="5191"/>
                </a:lnTo>
                <a:lnTo>
                  <a:pt x="196469" y="0"/>
                </a:lnTo>
                <a:lnTo>
                  <a:pt x="2479675" y="0"/>
                </a:lnTo>
                <a:lnTo>
                  <a:pt x="2524708" y="5191"/>
                </a:lnTo>
                <a:lnTo>
                  <a:pt x="2566055" y="19977"/>
                </a:lnTo>
                <a:lnTo>
                  <a:pt x="2602535" y="43177"/>
                </a:lnTo>
                <a:lnTo>
                  <a:pt x="2632966" y="73608"/>
                </a:lnTo>
                <a:lnTo>
                  <a:pt x="2656166" y="110088"/>
                </a:lnTo>
                <a:lnTo>
                  <a:pt x="2670952" y="151435"/>
                </a:lnTo>
                <a:lnTo>
                  <a:pt x="2676144" y="196469"/>
                </a:lnTo>
                <a:lnTo>
                  <a:pt x="2676144" y="1767967"/>
                </a:lnTo>
                <a:lnTo>
                  <a:pt x="2670952" y="1813000"/>
                </a:lnTo>
                <a:lnTo>
                  <a:pt x="2656166" y="1854347"/>
                </a:lnTo>
                <a:lnTo>
                  <a:pt x="2632966" y="1890827"/>
                </a:lnTo>
                <a:lnTo>
                  <a:pt x="2602535" y="1921258"/>
                </a:lnTo>
                <a:lnTo>
                  <a:pt x="2566055" y="1944458"/>
                </a:lnTo>
                <a:lnTo>
                  <a:pt x="2524708" y="1959244"/>
                </a:lnTo>
                <a:lnTo>
                  <a:pt x="2479675" y="1964436"/>
                </a:lnTo>
                <a:lnTo>
                  <a:pt x="196469" y="1964436"/>
                </a:lnTo>
                <a:lnTo>
                  <a:pt x="151435" y="1959244"/>
                </a:lnTo>
                <a:lnTo>
                  <a:pt x="110088" y="1944458"/>
                </a:lnTo>
                <a:lnTo>
                  <a:pt x="73608" y="1921258"/>
                </a:lnTo>
                <a:lnTo>
                  <a:pt x="43177" y="1890827"/>
                </a:lnTo>
                <a:lnTo>
                  <a:pt x="19977" y="1854347"/>
                </a:lnTo>
                <a:lnTo>
                  <a:pt x="5191" y="1813000"/>
                </a:lnTo>
                <a:lnTo>
                  <a:pt x="0" y="1767967"/>
                </a:lnTo>
                <a:lnTo>
                  <a:pt x="0" y="196469"/>
                </a:lnTo>
                <a:close/>
              </a:path>
            </a:pathLst>
          </a:custGeom>
          <a:ln w="25908">
            <a:solidFill>
              <a:srgbClr val="DEE7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/>
          <p:nvPr/>
        </p:nvSpPr>
        <p:spPr>
          <a:xfrm>
            <a:off x="3412363" y="3449008"/>
            <a:ext cx="2320290" cy="132334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3970" marR="5080" algn="ctr">
              <a:lnSpc>
                <a:spcPct val="118100"/>
              </a:lnSpc>
              <a:spcBef>
                <a:spcPts val="110"/>
              </a:spcBef>
            </a:pPr>
            <a:r>
              <a:rPr sz="1800" dirty="0">
                <a:latin typeface="Cambria"/>
                <a:cs typeface="Cambria"/>
              </a:rPr>
              <a:t>Η </a:t>
            </a:r>
            <a:r>
              <a:rPr sz="1800" spc="-15" dirty="0">
                <a:latin typeface="Cambria"/>
                <a:cs typeface="Cambria"/>
              </a:rPr>
              <a:t>Αγγλία </a:t>
            </a:r>
            <a:r>
              <a:rPr sz="1800" dirty="0">
                <a:latin typeface="Cambria"/>
                <a:cs typeface="Cambria"/>
              </a:rPr>
              <a:t>ως</a:t>
            </a:r>
            <a:r>
              <a:rPr sz="1800" spc="-10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αντίδραση  ε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έβαλε </a:t>
            </a:r>
            <a:r>
              <a:rPr sz="1800" b="1" spc="-10" dirty="0">
                <a:latin typeface="Cambria"/>
                <a:cs typeface="Cambria"/>
              </a:rPr>
              <a:t>εμ</a:t>
            </a:r>
            <a:r>
              <a:rPr sz="1800" b="1" spc="-10" dirty="0">
                <a:latin typeface="Papyrus"/>
                <a:cs typeface="Papyrus"/>
              </a:rPr>
              <a:t>π</a:t>
            </a:r>
            <a:r>
              <a:rPr sz="1800" b="1" spc="-10" dirty="0">
                <a:latin typeface="Cambria"/>
                <a:cs typeface="Cambria"/>
              </a:rPr>
              <a:t>ορικούς  </a:t>
            </a:r>
            <a:r>
              <a:rPr sz="1800" b="1" spc="-5" dirty="0">
                <a:latin typeface="Papyrus"/>
                <a:cs typeface="Papyrus"/>
              </a:rPr>
              <a:t>π</a:t>
            </a:r>
            <a:r>
              <a:rPr sz="1800" b="1" spc="-5" dirty="0">
                <a:latin typeface="Cambria"/>
                <a:cs typeface="Cambria"/>
              </a:rPr>
              <a:t>εριορισμούς</a:t>
            </a:r>
            <a:r>
              <a:rPr sz="1800" b="1" spc="-25" dirty="0">
                <a:latin typeface="Cambria"/>
                <a:cs typeface="Cambria"/>
              </a:rPr>
              <a:t> στο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sz="1800" b="1" spc="-5" dirty="0">
                <a:latin typeface="Cambria"/>
                <a:cs typeface="Cambria"/>
              </a:rPr>
              <a:t>λιμάνι της</a:t>
            </a:r>
            <a:r>
              <a:rPr sz="1800" b="1" spc="-75" dirty="0">
                <a:latin typeface="Cambria"/>
                <a:cs typeface="Cambria"/>
              </a:rPr>
              <a:t> </a:t>
            </a:r>
            <a:r>
              <a:rPr sz="1800" b="1" spc="-10" dirty="0">
                <a:latin typeface="Cambria"/>
                <a:cs typeface="Cambria"/>
              </a:rPr>
              <a:t>Βοστώνης</a:t>
            </a:r>
            <a:r>
              <a:rPr sz="1800" spc="-1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6285738" y="982217"/>
            <a:ext cx="2674620" cy="3272154"/>
          </a:xfrm>
          <a:custGeom>
            <a:avLst/>
            <a:gdLst/>
            <a:ahLst/>
            <a:cxnLst/>
            <a:rect l="l" t="t" r="r" b="b"/>
            <a:pathLst>
              <a:path w="2674620" h="3272154">
                <a:moveTo>
                  <a:pt x="2407158" y="0"/>
                </a:moveTo>
                <a:lnTo>
                  <a:pt x="267462" y="0"/>
                </a:lnTo>
                <a:lnTo>
                  <a:pt x="219389" y="4309"/>
                </a:lnTo>
                <a:lnTo>
                  <a:pt x="174141" y="16734"/>
                </a:lnTo>
                <a:lnTo>
                  <a:pt x="132475" y="36519"/>
                </a:lnTo>
                <a:lnTo>
                  <a:pt x="95145" y="62908"/>
                </a:lnTo>
                <a:lnTo>
                  <a:pt x="62908" y="95145"/>
                </a:lnTo>
                <a:lnTo>
                  <a:pt x="36519" y="132475"/>
                </a:lnTo>
                <a:lnTo>
                  <a:pt x="16734" y="174141"/>
                </a:lnTo>
                <a:lnTo>
                  <a:pt x="4309" y="219389"/>
                </a:lnTo>
                <a:lnTo>
                  <a:pt x="0" y="267462"/>
                </a:lnTo>
                <a:lnTo>
                  <a:pt x="0" y="3004566"/>
                </a:lnTo>
                <a:lnTo>
                  <a:pt x="4309" y="3052638"/>
                </a:lnTo>
                <a:lnTo>
                  <a:pt x="16734" y="3097886"/>
                </a:lnTo>
                <a:lnTo>
                  <a:pt x="36519" y="3139552"/>
                </a:lnTo>
                <a:lnTo>
                  <a:pt x="62908" y="3176882"/>
                </a:lnTo>
                <a:lnTo>
                  <a:pt x="95145" y="3209119"/>
                </a:lnTo>
                <a:lnTo>
                  <a:pt x="132475" y="3235508"/>
                </a:lnTo>
                <a:lnTo>
                  <a:pt x="174141" y="3255293"/>
                </a:lnTo>
                <a:lnTo>
                  <a:pt x="219389" y="3267718"/>
                </a:lnTo>
                <a:lnTo>
                  <a:pt x="267462" y="3272028"/>
                </a:lnTo>
                <a:lnTo>
                  <a:pt x="2407158" y="3272028"/>
                </a:lnTo>
                <a:lnTo>
                  <a:pt x="2455230" y="3267718"/>
                </a:lnTo>
                <a:lnTo>
                  <a:pt x="2500478" y="3255293"/>
                </a:lnTo>
                <a:lnTo>
                  <a:pt x="2542144" y="3235508"/>
                </a:lnTo>
                <a:lnTo>
                  <a:pt x="2579474" y="3209119"/>
                </a:lnTo>
                <a:lnTo>
                  <a:pt x="2611711" y="3176882"/>
                </a:lnTo>
                <a:lnTo>
                  <a:pt x="2638100" y="3139552"/>
                </a:lnTo>
                <a:lnTo>
                  <a:pt x="2657885" y="3097886"/>
                </a:lnTo>
                <a:lnTo>
                  <a:pt x="2670310" y="3052638"/>
                </a:lnTo>
                <a:lnTo>
                  <a:pt x="2674619" y="3004566"/>
                </a:lnTo>
                <a:lnTo>
                  <a:pt x="2674619" y="267462"/>
                </a:lnTo>
                <a:lnTo>
                  <a:pt x="2670310" y="219389"/>
                </a:lnTo>
                <a:lnTo>
                  <a:pt x="2657885" y="174141"/>
                </a:lnTo>
                <a:lnTo>
                  <a:pt x="2638100" y="132475"/>
                </a:lnTo>
                <a:lnTo>
                  <a:pt x="2611711" y="95145"/>
                </a:lnTo>
                <a:lnTo>
                  <a:pt x="2579474" y="62908"/>
                </a:lnTo>
                <a:lnTo>
                  <a:pt x="2542144" y="36519"/>
                </a:lnTo>
                <a:lnTo>
                  <a:pt x="2500478" y="16734"/>
                </a:lnTo>
                <a:lnTo>
                  <a:pt x="2455230" y="4309"/>
                </a:lnTo>
                <a:lnTo>
                  <a:pt x="2407158" y="0"/>
                </a:lnTo>
                <a:close/>
              </a:path>
            </a:pathLst>
          </a:custGeom>
          <a:solidFill>
            <a:srgbClr val="8063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6285738" y="982217"/>
            <a:ext cx="2674620" cy="3272154"/>
          </a:xfrm>
          <a:custGeom>
            <a:avLst/>
            <a:gdLst/>
            <a:ahLst/>
            <a:cxnLst/>
            <a:rect l="l" t="t" r="r" b="b"/>
            <a:pathLst>
              <a:path w="2674620" h="3272154">
                <a:moveTo>
                  <a:pt x="0" y="267462"/>
                </a:moveTo>
                <a:lnTo>
                  <a:pt x="4309" y="219389"/>
                </a:lnTo>
                <a:lnTo>
                  <a:pt x="16734" y="174141"/>
                </a:lnTo>
                <a:lnTo>
                  <a:pt x="36519" y="132475"/>
                </a:lnTo>
                <a:lnTo>
                  <a:pt x="62908" y="95145"/>
                </a:lnTo>
                <a:lnTo>
                  <a:pt x="95145" y="62908"/>
                </a:lnTo>
                <a:lnTo>
                  <a:pt x="132475" y="36519"/>
                </a:lnTo>
                <a:lnTo>
                  <a:pt x="174141" y="16734"/>
                </a:lnTo>
                <a:lnTo>
                  <a:pt x="219389" y="4309"/>
                </a:lnTo>
                <a:lnTo>
                  <a:pt x="267462" y="0"/>
                </a:lnTo>
                <a:lnTo>
                  <a:pt x="2407158" y="0"/>
                </a:lnTo>
                <a:lnTo>
                  <a:pt x="2455230" y="4309"/>
                </a:lnTo>
                <a:lnTo>
                  <a:pt x="2500478" y="16734"/>
                </a:lnTo>
                <a:lnTo>
                  <a:pt x="2542144" y="36519"/>
                </a:lnTo>
                <a:lnTo>
                  <a:pt x="2579474" y="62908"/>
                </a:lnTo>
                <a:lnTo>
                  <a:pt x="2611711" y="95145"/>
                </a:lnTo>
                <a:lnTo>
                  <a:pt x="2638100" y="132475"/>
                </a:lnTo>
                <a:lnTo>
                  <a:pt x="2657885" y="174141"/>
                </a:lnTo>
                <a:lnTo>
                  <a:pt x="2670310" y="219389"/>
                </a:lnTo>
                <a:lnTo>
                  <a:pt x="2674619" y="267462"/>
                </a:lnTo>
                <a:lnTo>
                  <a:pt x="2674619" y="3004566"/>
                </a:lnTo>
                <a:lnTo>
                  <a:pt x="2670310" y="3052638"/>
                </a:lnTo>
                <a:lnTo>
                  <a:pt x="2657885" y="3097886"/>
                </a:lnTo>
                <a:lnTo>
                  <a:pt x="2638100" y="3139552"/>
                </a:lnTo>
                <a:lnTo>
                  <a:pt x="2611711" y="3176882"/>
                </a:lnTo>
                <a:lnTo>
                  <a:pt x="2579474" y="3209119"/>
                </a:lnTo>
                <a:lnTo>
                  <a:pt x="2542144" y="3235508"/>
                </a:lnTo>
                <a:lnTo>
                  <a:pt x="2500478" y="3255293"/>
                </a:lnTo>
                <a:lnTo>
                  <a:pt x="2455230" y="3267718"/>
                </a:lnTo>
                <a:lnTo>
                  <a:pt x="2407158" y="3272028"/>
                </a:lnTo>
                <a:lnTo>
                  <a:pt x="267462" y="3272028"/>
                </a:lnTo>
                <a:lnTo>
                  <a:pt x="219389" y="3267718"/>
                </a:lnTo>
                <a:lnTo>
                  <a:pt x="174141" y="3255293"/>
                </a:lnTo>
                <a:lnTo>
                  <a:pt x="132475" y="3235508"/>
                </a:lnTo>
                <a:lnTo>
                  <a:pt x="95145" y="3209119"/>
                </a:lnTo>
                <a:lnTo>
                  <a:pt x="62908" y="3176882"/>
                </a:lnTo>
                <a:lnTo>
                  <a:pt x="36519" y="3139552"/>
                </a:lnTo>
                <a:lnTo>
                  <a:pt x="16734" y="3097886"/>
                </a:lnTo>
                <a:lnTo>
                  <a:pt x="4309" y="3052638"/>
                </a:lnTo>
                <a:lnTo>
                  <a:pt x="0" y="3004566"/>
                </a:lnTo>
                <a:lnTo>
                  <a:pt x="0" y="2674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 txBox="1"/>
          <p:nvPr/>
        </p:nvSpPr>
        <p:spPr>
          <a:xfrm>
            <a:off x="6403085" y="1019683"/>
            <a:ext cx="2440940" cy="30664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533400" marR="527685" algn="ctr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Αμερικανοί 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συγκάλεσαν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380"/>
              </a:spcBef>
            </a:pP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Σε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τέμβριο ς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1774)</a:t>
            </a:r>
            <a:r>
              <a:rPr sz="1800" spc="-10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84"/>
              </a:spcBef>
            </a:pPr>
            <a:r>
              <a:rPr sz="1800" b="1" spc="-10" dirty="0">
                <a:solidFill>
                  <a:srgbClr val="FFFFFF"/>
                </a:solidFill>
                <a:latin typeface="Cambria"/>
                <a:cs typeface="Cambria"/>
              </a:rPr>
              <a:t>Κογκρέσο</a:t>
            </a:r>
            <a:r>
              <a:rPr sz="1800" b="1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b="1" spc="-10" dirty="0">
                <a:solidFill>
                  <a:srgbClr val="FFFFFF"/>
                </a:solidFill>
                <a:latin typeface="Papyrus"/>
                <a:cs typeface="Papyrus"/>
              </a:rPr>
              <a:t>(=</a:t>
            </a:r>
            <a:endParaRPr sz="1800">
              <a:latin typeface="Papyrus"/>
              <a:cs typeface="Papyrus"/>
            </a:endParaRPr>
          </a:p>
          <a:p>
            <a:pPr marL="393065" marR="387350" algn="ctr">
              <a:lnSpc>
                <a:spcPct val="118100"/>
              </a:lnSpc>
              <a:spcBef>
                <a:spcPts val="5"/>
              </a:spcBef>
            </a:pP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συνέλευση</a:t>
            </a:r>
            <a:r>
              <a:rPr sz="1800" b="1" spc="-5" dirty="0">
                <a:solidFill>
                  <a:srgbClr val="FFFFFF"/>
                </a:solidFill>
                <a:latin typeface="Papyrus"/>
                <a:cs typeface="Papyrus"/>
              </a:rPr>
              <a:t>)</a:t>
            </a:r>
            <a:r>
              <a:rPr sz="1800" b="1" spc="-5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1800" b="1" spc="-5" dirty="0">
                <a:solidFill>
                  <a:srgbClr val="FFFFFF"/>
                </a:solidFill>
                <a:latin typeface="Cambria"/>
                <a:cs typeface="Cambria"/>
              </a:rPr>
              <a:t>της  Φιλαδέλφειας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- 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συμμετείχαν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8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αντι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ρόσω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όλων</a:t>
            </a:r>
            <a:r>
              <a:rPr sz="1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των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οικιών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563611" y="4312920"/>
            <a:ext cx="117348" cy="11734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6285738" y="4488941"/>
            <a:ext cx="2674620" cy="1964689"/>
          </a:xfrm>
          <a:custGeom>
            <a:avLst/>
            <a:gdLst/>
            <a:ahLst/>
            <a:cxnLst/>
            <a:rect l="l" t="t" r="r" b="b"/>
            <a:pathLst>
              <a:path w="2674620" h="1964689">
                <a:moveTo>
                  <a:pt x="2478151" y="0"/>
                </a:moveTo>
                <a:lnTo>
                  <a:pt x="196469" y="0"/>
                </a:lnTo>
                <a:lnTo>
                  <a:pt x="151435" y="5191"/>
                </a:lnTo>
                <a:lnTo>
                  <a:pt x="110088" y="19977"/>
                </a:lnTo>
                <a:lnTo>
                  <a:pt x="73608" y="43177"/>
                </a:lnTo>
                <a:lnTo>
                  <a:pt x="43177" y="73608"/>
                </a:lnTo>
                <a:lnTo>
                  <a:pt x="19977" y="110088"/>
                </a:lnTo>
                <a:lnTo>
                  <a:pt x="5191" y="151435"/>
                </a:lnTo>
                <a:lnTo>
                  <a:pt x="0" y="196468"/>
                </a:lnTo>
                <a:lnTo>
                  <a:pt x="0" y="1767992"/>
                </a:lnTo>
                <a:lnTo>
                  <a:pt x="5191" y="1813036"/>
                </a:lnTo>
                <a:lnTo>
                  <a:pt x="19977" y="1854384"/>
                </a:lnTo>
                <a:lnTo>
                  <a:pt x="43177" y="1890859"/>
                </a:lnTo>
                <a:lnTo>
                  <a:pt x="73608" y="1921280"/>
                </a:lnTo>
                <a:lnTo>
                  <a:pt x="110088" y="1944469"/>
                </a:lnTo>
                <a:lnTo>
                  <a:pt x="151435" y="1959247"/>
                </a:lnTo>
                <a:lnTo>
                  <a:pt x="196469" y="1964435"/>
                </a:lnTo>
                <a:lnTo>
                  <a:pt x="2478151" y="1964435"/>
                </a:lnTo>
                <a:lnTo>
                  <a:pt x="2523184" y="1959247"/>
                </a:lnTo>
                <a:lnTo>
                  <a:pt x="2564531" y="1944469"/>
                </a:lnTo>
                <a:lnTo>
                  <a:pt x="2601011" y="1921280"/>
                </a:lnTo>
                <a:lnTo>
                  <a:pt x="2631442" y="1890859"/>
                </a:lnTo>
                <a:lnTo>
                  <a:pt x="2654642" y="1854384"/>
                </a:lnTo>
                <a:lnTo>
                  <a:pt x="2669428" y="1813036"/>
                </a:lnTo>
                <a:lnTo>
                  <a:pt x="2674619" y="1767992"/>
                </a:lnTo>
                <a:lnTo>
                  <a:pt x="2674619" y="196468"/>
                </a:lnTo>
                <a:lnTo>
                  <a:pt x="2669428" y="151435"/>
                </a:lnTo>
                <a:lnTo>
                  <a:pt x="2654642" y="110088"/>
                </a:lnTo>
                <a:lnTo>
                  <a:pt x="2631442" y="73608"/>
                </a:lnTo>
                <a:lnTo>
                  <a:pt x="2601011" y="43177"/>
                </a:lnTo>
                <a:lnTo>
                  <a:pt x="2564531" y="19977"/>
                </a:lnTo>
                <a:lnTo>
                  <a:pt x="2523184" y="5191"/>
                </a:lnTo>
                <a:lnTo>
                  <a:pt x="2478151" y="0"/>
                </a:lnTo>
                <a:close/>
              </a:path>
            </a:pathLst>
          </a:custGeom>
          <a:solidFill>
            <a:srgbClr val="D7D2DF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6285738" y="4488941"/>
            <a:ext cx="2674620" cy="1964689"/>
          </a:xfrm>
          <a:custGeom>
            <a:avLst/>
            <a:gdLst/>
            <a:ahLst/>
            <a:cxnLst/>
            <a:rect l="l" t="t" r="r" b="b"/>
            <a:pathLst>
              <a:path w="2674620" h="1964689">
                <a:moveTo>
                  <a:pt x="0" y="196468"/>
                </a:moveTo>
                <a:lnTo>
                  <a:pt x="5191" y="151435"/>
                </a:lnTo>
                <a:lnTo>
                  <a:pt x="19977" y="110088"/>
                </a:lnTo>
                <a:lnTo>
                  <a:pt x="43177" y="73608"/>
                </a:lnTo>
                <a:lnTo>
                  <a:pt x="73608" y="43177"/>
                </a:lnTo>
                <a:lnTo>
                  <a:pt x="110088" y="19977"/>
                </a:lnTo>
                <a:lnTo>
                  <a:pt x="151435" y="5191"/>
                </a:lnTo>
                <a:lnTo>
                  <a:pt x="196469" y="0"/>
                </a:lnTo>
                <a:lnTo>
                  <a:pt x="2478151" y="0"/>
                </a:lnTo>
                <a:lnTo>
                  <a:pt x="2523184" y="5191"/>
                </a:lnTo>
                <a:lnTo>
                  <a:pt x="2564531" y="19977"/>
                </a:lnTo>
                <a:lnTo>
                  <a:pt x="2601011" y="43177"/>
                </a:lnTo>
                <a:lnTo>
                  <a:pt x="2631442" y="73608"/>
                </a:lnTo>
                <a:lnTo>
                  <a:pt x="2654642" y="110088"/>
                </a:lnTo>
                <a:lnTo>
                  <a:pt x="2669428" y="151435"/>
                </a:lnTo>
                <a:lnTo>
                  <a:pt x="2674619" y="196468"/>
                </a:lnTo>
                <a:lnTo>
                  <a:pt x="2674619" y="1767992"/>
                </a:lnTo>
                <a:lnTo>
                  <a:pt x="2669428" y="1813036"/>
                </a:lnTo>
                <a:lnTo>
                  <a:pt x="2654642" y="1854384"/>
                </a:lnTo>
                <a:lnTo>
                  <a:pt x="2631442" y="1890859"/>
                </a:lnTo>
                <a:lnTo>
                  <a:pt x="2601011" y="1921280"/>
                </a:lnTo>
                <a:lnTo>
                  <a:pt x="2564531" y="1944469"/>
                </a:lnTo>
                <a:lnTo>
                  <a:pt x="2523184" y="1959247"/>
                </a:lnTo>
                <a:lnTo>
                  <a:pt x="2478151" y="1964435"/>
                </a:lnTo>
                <a:lnTo>
                  <a:pt x="196469" y="1964435"/>
                </a:lnTo>
                <a:lnTo>
                  <a:pt x="151435" y="1959247"/>
                </a:lnTo>
                <a:lnTo>
                  <a:pt x="110088" y="1944469"/>
                </a:lnTo>
                <a:lnTo>
                  <a:pt x="73608" y="1921280"/>
                </a:lnTo>
                <a:lnTo>
                  <a:pt x="43177" y="1890859"/>
                </a:lnTo>
                <a:lnTo>
                  <a:pt x="19977" y="1854384"/>
                </a:lnTo>
                <a:lnTo>
                  <a:pt x="5191" y="1813036"/>
                </a:lnTo>
                <a:lnTo>
                  <a:pt x="0" y="1767992"/>
                </a:lnTo>
                <a:lnTo>
                  <a:pt x="0" y="196468"/>
                </a:lnTo>
                <a:close/>
              </a:path>
            </a:pathLst>
          </a:custGeom>
          <a:ln w="25908">
            <a:solidFill>
              <a:srgbClr val="D7D2D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 txBox="1"/>
          <p:nvPr/>
        </p:nvSpPr>
        <p:spPr>
          <a:xfrm>
            <a:off x="6414261" y="4565465"/>
            <a:ext cx="2417445" cy="1676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065" marR="5080" indent="-635" algn="ctr">
              <a:lnSpc>
                <a:spcPct val="118100"/>
              </a:lnSpc>
              <a:spcBef>
                <a:spcPts val="110"/>
              </a:spcBef>
            </a:pPr>
            <a:r>
              <a:rPr sz="1800" spc="-5" dirty="0">
                <a:latin typeface="Cambria"/>
                <a:cs typeface="Cambria"/>
              </a:rPr>
              <a:t>Παρά </a:t>
            </a:r>
            <a:r>
              <a:rPr sz="1800" dirty="0">
                <a:latin typeface="Cambria"/>
                <a:cs typeface="Cambria"/>
              </a:rPr>
              <a:t>τη </a:t>
            </a:r>
            <a:r>
              <a:rPr sz="1800" spc="-5" dirty="0">
                <a:latin typeface="Cambria"/>
                <a:cs typeface="Cambria"/>
              </a:rPr>
              <a:t>συμβιβαστική  διάθεση </a:t>
            </a:r>
            <a:r>
              <a:rPr sz="1800" dirty="0">
                <a:latin typeface="Cambria"/>
                <a:cs typeface="Cambria"/>
              </a:rPr>
              <a:t>του</a:t>
            </a:r>
            <a:r>
              <a:rPr sz="1800" spc="-90" dirty="0">
                <a:latin typeface="Cambria"/>
                <a:cs typeface="Cambria"/>
              </a:rPr>
              <a:t> </a:t>
            </a:r>
            <a:r>
              <a:rPr sz="1800" spc="-10" dirty="0">
                <a:latin typeface="Cambria"/>
                <a:cs typeface="Cambria"/>
              </a:rPr>
              <a:t>Κογκρέσου</a:t>
            </a:r>
            <a:r>
              <a:rPr sz="1800" spc="-10" dirty="0">
                <a:latin typeface="Papyrus"/>
                <a:cs typeface="Papyrus"/>
              </a:rPr>
              <a:t>,  </a:t>
            </a:r>
            <a:r>
              <a:rPr sz="1800" dirty="0">
                <a:latin typeface="Cambria"/>
                <a:cs typeface="Cambria"/>
              </a:rPr>
              <a:t>ο </a:t>
            </a:r>
            <a:r>
              <a:rPr sz="1800" spc="-10" dirty="0">
                <a:latin typeface="Cambria"/>
                <a:cs typeface="Cambria"/>
              </a:rPr>
              <a:t>Άγγλος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βασιλιάς</a:t>
            </a:r>
            <a:endParaRPr sz="1800">
              <a:latin typeface="Cambria"/>
              <a:cs typeface="Cambria"/>
            </a:endParaRPr>
          </a:p>
          <a:p>
            <a:pPr marL="1905" algn="ctr">
              <a:lnSpc>
                <a:spcPct val="100000"/>
              </a:lnSpc>
              <a:spcBef>
                <a:spcPts val="395"/>
              </a:spcBef>
            </a:pPr>
            <a:r>
              <a:rPr sz="1800" b="1" spc="-20" dirty="0">
                <a:latin typeface="Cambria"/>
                <a:cs typeface="Cambria"/>
              </a:rPr>
              <a:t>Γεώργιος </a:t>
            </a:r>
            <a:r>
              <a:rPr sz="1800" b="1" dirty="0">
                <a:latin typeface="Cambria"/>
                <a:cs typeface="Cambria"/>
              </a:rPr>
              <a:t>Γ΄ </a:t>
            </a:r>
            <a:r>
              <a:rPr sz="1800" spc="-5" dirty="0">
                <a:latin typeface="Cambria"/>
                <a:cs typeface="Cambria"/>
              </a:rPr>
              <a:t>διάλεξε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την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sz="2000" b="1" dirty="0">
                <a:latin typeface="Cambria"/>
                <a:cs typeface="Cambria"/>
              </a:rPr>
              <a:t>ένο</a:t>
            </a:r>
            <a:r>
              <a:rPr sz="2000" b="1" dirty="0">
                <a:latin typeface="Papyrus"/>
                <a:cs typeface="Papyrus"/>
              </a:rPr>
              <a:t>π</a:t>
            </a:r>
            <a:r>
              <a:rPr sz="2000" b="1" dirty="0">
                <a:latin typeface="Cambria"/>
                <a:cs typeface="Cambria"/>
              </a:rPr>
              <a:t>λη</a:t>
            </a:r>
            <a:r>
              <a:rPr sz="2000" b="1" spc="-60" dirty="0">
                <a:latin typeface="Cambria"/>
                <a:cs typeface="Cambria"/>
              </a:rPr>
              <a:t> </a:t>
            </a:r>
            <a:r>
              <a:rPr sz="2000" b="1" spc="-5" dirty="0">
                <a:latin typeface="Cambria"/>
                <a:cs typeface="Cambria"/>
              </a:rPr>
              <a:t>σύγκρουση</a:t>
            </a:r>
            <a:r>
              <a:rPr sz="2000" spc="-5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91997" y="283209"/>
            <a:ext cx="2270760" cy="52374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10919" marR="5715" indent="-132715" algn="just">
              <a:lnSpc>
                <a:spcPct val="99700"/>
              </a:lnSpc>
              <a:spcBef>
                <a:spcPts val="105"/>
              </a:spcBef>
              <a:buFont typeface="Arial"/>
              <a:buChar char="►"/>
              <a:tabLst>
                <a:tab pos="1170305" algn="l"/>
              </a:tabLst>
            </a:pPr>
            <a:r>
              <a:rPr sz="1800" i="1" spc="-5" dirty="0">
                <a:latin typeface="Comic Sans MS"/>
                <a:cs typeface="Comic Sans MS"/>
              </a:rPr>
              <a:t>Γιορτή</a:t>
            </a:r>
            <a:r>
              <a:rPr sz="1800" i="1" spc="-9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του  </a:t>
            </a:r>
            <a:r>
              <a:rPr sz="1800" i="1" spc="5" dirty="0">
                <a:latin typeface="Comic Sans MS"/>
                <a:cs typeface="Comic Sans MS"/>
              </a:rPr>
              <a:t>τσαγιού </a:t>
            </a:r>
            <a:r>
              <a:rPr sz="1800" i="1" dirty="0">
                <a:latin typeface="Comic Sans MS"/>
                <a:cs typeface="Comic Sans MS"/>
              </a:rPr>
              <a:t>της  </a:t>
            </a:r>
            <a:r>
              <a:rPr sz="1800" i="1" spc="-5" dirty="0">
                <a:latin typeface="Comic Sans MS"/>
                <a:cs typeface="Comic Sans MS"/>
              </a:rPr>
              <a:t>Βοστώνης.</a:t>
            </a:r>
            <a:endParaRPr sz="1800">
              <a:latin typeface="Comic Sans MS"/>
              <a:cs typeface="Comic Sans MS"/>
            </a:endParaRPr>
          </a:p>
          <a:p>
            <a:pPr marR="73025" algn="r">
              <a:lnSpc>
                <a:spcPct val="100000"/>
              </a:lnSpc>
            </a:pPr>
            <a:r>
              <a:rPr sz="1800" i="1" dirty="0">
                <a:latin typeface="Comic Sans MS"/>
                <a:cs typeface="Comic Sans MS"/>
              </a:rPr>
              <a:t>Τη </a:t>
            </a:r>
            <a:r>
              <a:rPr sz="1800" i="1" spc="-5" dirty="0">
                <a:latin typeface="Comic Sans MS"/>
                <a:cs typeface="Comic Sans MS"/>
              </a:rPr>
              <a:t>νύχτα </a:t>
            </a:r>
            <a:r>
              <a:rPr sz="1800" i="1" dirty="0">
                <a:latin typeface="Comic Sans MS"/>
                <a:cs typeface="Comic Sans MS"/>
              </a:rPr>
              <a:t>της</a:t>
            </a:r>
            <a:r>
              <a:rPr sz="1800" i="1" spc="-11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16ης</a:t>
            </a:r>
            <a:endParaRPr sz="1800">
              <a:latin typeface="Comic Sans MS"/>
              <a:cs typeface="Comic Sans MS"/>
            </a:endParaRPr>
          </a:p>
          <a:p>
            <a:pPr marL="327660" marR="69850" indent="633730" algn="r">
              <a:lnSpc>
                <a:spcPct val="100000"/>
              </a:lnSpc>
            </a:pPr>
            <a:r>
              <a:rPr sz="1800" i="1" dirty="0">
                <a:latin typeface="Comic Sans MS"/>
                <a:cs typeface="Comic Sans MS"/>
              </a:rPr>
              <a:t>προς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τη</a:t>
            </a:r>
            <a:r>
              <a:rPr sz="1800" i="1" spc="-5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17η  </a:t>
            </a:r>
            <a:r>
              <a:rPr sz="1800" i="1" spc="-5" dirty="0">
                <a:latin typeface="Comic Sans MS"/>
                <a:cs typeface="Comic Sans MS"/>
              </a:rPr>
              <a:t>Δεκεμβρίου</a:t>
            </a:r>
            <a:r>
              <a:rPr sz="1800" i="1" spc="-10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1773,  </a:t>
            </a:r>
            <a:r>
              <a:rPr sz="1800" i="1" spc="-15" dirty="0">
                <a:latin typeface="Comic Sans MS"/>
                <a:cs typeface="Comic Sans MS"/>
              </a:rPr>
              <a:t>α</a:t>
            </a:r>
            <a:r>
              <a:rPr sz="1800" i="1" spc="45" dirty="0">
                <a:latin typeface="Comic Sans MS"/>
                <a:cs typeface="Comic Sans MS"/>
              </a:rPr>
              <a:t>γ</a:t>
            </a:r>
            <a:r>
              <a:rPr sz="1800" i="1" dirty="0">
                <a:latin typeface="Comic Sans MS"/>
                <a:cs typeface="Comic Sans MS"/>
              </a:rPr>
              <a:t>ανακ</a:t>
            </a:r>
            <a:r>
              <a:rPr sz="1800" i="1" spc="5" dirty="0">
                <a:latin typeface="Comic Sans MS"/>
                <a:cs typeface="Comic Sans MS"/>
              </a:rPr>
              <a:t>τ</a:t>
            </a:r>
            <a:r>
              <a:rPr sz="1800" i="1" spc="-5" dirty="0">
                <a:latin typeface="Comic Sans MS"/>
                <a:cs typeface="Comic Sans MS"/>
              </a:rPr>
              <a:t>ισμέν</a:t>
            </a:r>
            <a:r>
              <a:rPr sz="1800" i="1" dirty="0">
                <a:latin typeface="Comic Sans MS"/>
                <a:cs typeface="Comic Sans MS"/>
              </a:rPr>
              <a:t>οι  </a:t>
            </a:r>
            <a:r>
              <a:rPr sz="1800" i="1" spc="-5" dirty="0">
                <a:latin typeface="Comic Sans MS"/>
                <a:cs typeface="Comic Sans MS"/>
              </a:rPr>
              <a:t>κάτοικοι</a:t>
            </a:r>
            <a:r>
              <a:rPr sz="1800" i="1" spc="-9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της</a:t>
            </a:r>
            <a:endParaRPr sz="1800">
              <a:latin typeface="Comic Sans MS"/>
              <a:cs typeface="Comic Sans MS"/>
            </a:endParaRPr>
          </a:p>
          <a:p>
            <a:pPr marL="711835" marR="5080" indent="528955" algn="r">
              <a:lnSpc>
                <a:spcPct val="100000"/>
              </a:lnSpc>
              <a:spcBef>
                <a:spcPts val="5"/>
              </a:spcBef>
              <a:tabLst>
                <a:tab pos="1082675" algn="l"/>
              </a:tabLst>
            </a:pPr>
            <a:r>
              <a:rPr sz="1800" i="1" dirty="0">
                <a:latin typeface="Comic Sans MS"/>
                <a:cs typeface="Comic Sans MS"/>
              </a:rPr>
              <a:t>Βοσ</a:t>
            </a:r>
            <a:r>
              <a:rPr sz="1800" i="1" spc="5" dirty="0">
                <a:latin typeface="Comic Sans MS"/>
                <a:cs typeface="Comic Sans MS"/>
              </a:rPr>
              <a:t>τ</a:t>
            </a:r>
            <a:r>
              <a:rPr sz="1800" i="1" spc="-5" dirty="0">
                <a:latin typeface="Comic Sans MS"/>
                <a:cs typeface="Comic Sans MS"/>
              </a:rPr>
              <a:t>ών</a:t>
            </a:r>
            <a:r>
              <a:rPr sz="1800" i="1" dirty="0">
                <a:latin typeface="Comic Sans MS"/>
                <a:cs typeface="Comic Sans MS"/>
              </a:rPr>
              <a:t>ης  με</a:t>
            </a:r>
            <a:r>
              <a:rPr sz="1800" i="1" spc="5" dirty="0">
                <a:latin typeface="Comic Sans MS"/>
                <a:cs typeface="Comic Sans MS"/>
              </a:rPr>
              <a:t>τ</a:t>
            </a:r>
            <a:r>
              <a:rPr sz="1800" i="1" dirty="0">
                <a:latin typeface="Comic Sans MS"/>
                <a:cs typeface="Comic Sans MS"/>
              </a:rPr>
              <a:t>αμφιεσμένοι  σε	</a:t>
            </a:r>
            <a:r>
              <a:rPr sz="1800" i="1" spc="-5" dirty="0">
                <a:latin typeface="Comic Sans MS"/>
                <a:cs typeface="Comic Sans MS"/>
              </a:rPr>
              <a:t>Ινδιάνους</a:t>
            </a:r>
            <a:endParaRPr sz="1800">
              <a:latin typeface="Comic Sans MS"/>
              <a:cs typeface="Comic Sans MS"/>
            </a:endParaRPr>
          </a:p>
          <a:p>
            <a:pPr marR="5080" algn="r">
              <a:lnSpc>
                <a:spcPct val="100000"/>
              </a:lnSpc>
              <a:tabLst>
                <a:tab pos="916940" algn="l"/>
              </a:tabLst>
            </a:pPr>
            <a:r>
              <a:rPr sz="1800" i="1" spc="-5" dirty="0">
                <a:latin typeface="Comic Sans MS"/>
                <a:cs typeface="Comic Sans MS"/>
              </a:rPr>
              <a:t>ρίχνουν	</a:t>
            </a:r>
            <a:r>
              <a:rPr sz="1800" i="1" dirty="0">
                <a:latin typeface="Comic Sans MS"/>
                <a:cs typeface="Comic Sans MS"/>
              </a:rPr>
              <a:t>στη</a:t>
            </a:r>
            <a:r>
              <a:rPr sz="1800" i="1" spc="-10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θάλασσα</a:t>
            </a:r>
            <a:endParaRPr sz="1800">
              <a:latin typeface="Comic Sans MS"/>
              <a:cs typeface="Comic Sans MS"/>
            </a:endParaRPr>
          </a:p>
          <a:p>
            <a:pPr marL="501650" marR="6985" indent="-489584" algn="r">
              <a:lnSpc>
                <a:spcPct val="100000"/>
              </a:lnSpc>
              <a:tabLst>
                <a:tab pos="568325" algn="l"/>
                <a:tab pos="1217930" algn="l"/>
              </a:tabLst>
            </a:pPr>
            <a:r>
              <a:rPr sz="1800" i="1" dirty="0">
                <a:latin typeface="Comic Sans MS"/>
                <a:cs typeface="Comic Sans MS"/>
              </a:rPr>
              <a:t>340		</a:t>
            </a:r>
            <a:r>
              <a:rPr sz="1800" i="1" spc="-5" dirty="0">
                <a:latin typeface="Comic Sans MS"/>
                <a:cs typeface="Comic Sans MS"/>
              </a:rPr>
              <a:t>κιβώτια</a:t>
            </a:r>
            <a:r>
              <a:rPr sz="1800" i="1" spc="-10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τσαγιού </a:t>
            </a:r>
            <a:r>
              <a:rPr sz="1800" i="1" spc="-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που</a:t>
            </a:r>
            <a:r>
              <a:rPr sz="1800" i="1" spc="-3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ανήκαν</a:t>
            </a:r>
            <a:r>
              <a:rPr sz="1800" i="1" spc="-4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στην  αγγλική</a:t>
            </a:r>
            <a:r>
              <a:rPr sz="1800" i="1" spc="-125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εταιρεία  </a:t>
            </a:r>
            <a:r>
              <a:rPr sz="1800" i="1" spc="-5" dirty="0">
                <a:latin typeface="Comic Sans MS"/>
                <a:cs typeface="Comic Sans MS"/>
              </a:rPr>
              <a:t>των</a:t>
            </a:r>
            <a:r>
              <a:rPr sz="1800" i="1" spc="-9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Ινδιών.  Γκραβούρα</a:t>
            </a:r>
            <a:r>
              <a:rPr sz="1800" i="1" spc="-8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του  </a:t>
            </a:r>
            <a:r>
              <a:rPr sz="1800" i="1" spc="5" dirty="0">
                <a:latin typeface="Comic Sans MS"/>
                <a:cs typeface="Comic Sans MS"/>
              </a:rPr>
              <a:t>1773</a:t>
            </a:r>
            <a:r>
              <a:rPr sz="1800" i="1" dirty="0">
                <a:latin typeface="Comic Sans MS"/>
                <a:cs typeface="Comic Sans MS"/>
              </a:rPr>
              <a:t>.	</a:t>
            </a:r>
            <a:r>
              <a:rPr sz="1800" i="1" spc="-5" dirty="0">
                <a:latin typeface="Comic Sans MS"/>
                <a:cs typeface="Comic Sans MS"/>
              </a:rPr>
              <a:t>Παρίσι,</a:t>
            </a:r>
            <a:endParaRPr sz="1800">
              <a:latin typeface="Comic Sans MS"/>
              <a:cs typeface="Comic Sans MS"/>
            </a:endParaRPr>
          </a:p>
          <a:p>
            <a:pPr marR="5715" algn="r">
              <a:lnSpc>
                <a:spcPct val="100000"/>
              </a:lnSpc>
              <a:spcBef>
                <a:spcPts val="5"/>
              </a:spcBef>
            </a:pPr>
            <a:r>
              <a:rPr sz="1800" i="1" spc="-5" dirty="0">
                <a:latin typeface="Comic Sans MS"/>
                <a:cs typeface="Comic Sans MS"/>
              </a:rPr>
              <a:t>Εθνική</a:t>
            </a:r>
            <a:r>
              <a:rPr sz="1800" i="1" spc="-6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Βιβλιοθήκη.</a:t>
            </a:r>
            <a:endParaRPr sz="18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131820" y="188976"/>
            <a:ext cx="3704353" cy="532790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/>
          <p:nvPr/>
        </p:nvSpPr>
        <p:spPr>
          <a:xfrm>
            <a:off x="228600" y="304800"/>
            <a:ext cx="86868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l-GR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2800" b="1" dirty="0" smtClean="0">
                <a:latin typeface="Times New Roman" pitchFamily="18" charset="0"/>
                <a:cs typeface="Times New Roman" pitchFamily="18" charset="0"/>
              </a:rPr>
              <a:t>Διαφωτισμός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1.Αμερικανική επανάσταση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Μένουν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2.Γαλλική επανάσταση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3.Ελληνική επανάσταση</a:t>
            </a:r>
          </a:p>
          <a:p>
            <a:pPr algn="ctr"/>
            <a:r>
              <a:rPr lang="el-GR" sz="2800" dirty="0" smtClean="0">
                <a:latin typeface="Times New Roman" pitchFamily="18" charset="0"/>
                <a:cs typeface="Times New Roman" pitchFamily="18" charset="0"/>
              </a:rPr>
              <a:t>4.Άλλα επαναστατικά κινήματα </a:t>
            </a:r>
            <a:r>
              <a:rPr lang="el-GR" sz="2800" smtClean="0">
                <a:latin typeface="Times New Roman" pitchFamily="18" charset="0"/>
                <a:cs typeface="Times New Roman" pitchFamily="18" charset="0"/>
              </a:rPr>
              <a:t>στην Ευρώπη</a:t>
            </a:r>
            <a:endParaRPr lang="el-GR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2" name="Picture 2" descr="https://www.k-mag.gr/wp-content/uploads/2017/08/thumbnail_kouvari-6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0"/>
            <a:ext cx="5486400" cy="30707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75005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92988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28701" y="5922499"/>
            <a:ext cx="8686800" cy="58928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311275" marR="5080" indent="-1299210">
              <a:lnSpc>
                <a:spcPts val="2160"/>
              </a:lnSpc>
              <a:spcBef>
                <a:spcPts val="270"/>
              </a:spcBef>
            </a:pPr>
            <a:r>
              <a:rPr sz="1800" dirty="0">
                <a:latin typeface="Times New Roman"/>
                <a:cs typeface="Times New Roman"/>
              </a:rPr>
              <a:t>▲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Σκίτσο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με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Βρετανούς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να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βασανίζουν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την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Αμερική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Της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δίνουν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με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το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ζόρι 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ικρό τσάι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,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αλλά 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αυτή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φτύνει </a:t>
            </a:r>
            <a:r>
              <a:rPr sz="1800" i="1" spc="-50" dirty="0">
                <a:solidFill>
                  <a:srgbClr val="003300"/>
                </a:solidFill>
                <a:latin typeface="Cambria"/>
                <a:cs typeface="Cambria"/>
              </a:rPr>
              <a:t>στα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μούτρα τους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.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Δεύτερο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μισό 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του </a:t>
            </a:r>
            <a:r>
              <a:rPr sz="1900" i="1" spc="-35" dirty="0">
                <a:solidFill>
                  <a:srgbClr val="003300"/>
                </a:solidFill>
                <a:latin typeface="Papyrus"/>
                <a:cs typeface="Papyrus"/>
              </a:rPr>
              <a:t>18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ου</a:t>
            </a:r>
            <a:r>
              <a:rPr sz="1800" i="1" spc="-40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αιώνα</a:t>
            </a:r>
            <a:r>
              <a:rPr sz="1900" i="1" spc="-5" dirty="0">
                <a:solidFill>
                  <a:srgbClr val="003300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427221" y="5580496"/>
            <a:ext cx="5052060" cy="589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220"/>
              </a:lnSpc>
              <a:spcBef>
                <a:spcPts val="100"/>
              </a:spcBef>
            </a:pPr>
            <a:r>
              <a:rPr sz="1800" spc="-20" dirty="0">
                <a:latin typeface="Times New Roman"/>
                <a:cs typeface="Times New Roman"/>
              </a:rPr>
              <a:t>◄</a:t>
            </a:r>
            <a:r>
              <a:rPr sz="1900" b="1" i="1" spc="-20" dirty="0">
                <a:solidFill>
                  <a:srgbClr val="003300"/>
                </a:solidFill>
                <a:latin typeface="Papyrus"/>
                <a:cs typeface="Papyrus"/>
              </a:rPr>
              <a:t>T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ο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ογραφικό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σχέδιο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της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Βοστόνης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τον</a:t>
            </a:r>
            <a:r>
              <a:rPr sz="1900" i="1" spc="-35" dirty="0">
                <a:solidFill>
                  <a:srgbClr val="003300"/>
                </a:solidFill>
                <a:latin typeface="Papyrus"/>
                <a:cs typeface="Papyrus"/>
              </a:rPr>
              <a:t>18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ο</a:t>
            </a:r>
            <a:r>
              <a:rPr sz="1800" i="1" spc="15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αιώνα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220"/>
              </a:lnSpc>
            </a:pP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και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ε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ιχρωματισμένη λιθογραφία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με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την 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όλη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.</a:t>
            </a:r>
            <a:r>
              <a:rPr sz="1900" i="1" spc="-55" dirty="0">
                <a:solidFill>
                  <a:srgbClr val="003300"/>
                </a:solidFill>
                <a:latin typeface="Papyrus"/>
                <a:cs typeface="Papyrus"/>
              </a:rPr>
              <a:t> </a:t>
            </a:r>
            <a:r>
              <a:rPr sz="1900" i="1" spc="-60" dirty="0">
                <a:solidFill>
                  <a:srgbClr val="003300"/>
                </a:solidFill>
                <a:latin typeface="Papyrus"/>
                <a:cs typeface="Papyrus"/>
              </a:rPr>
              <a:t>1768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2564891"/>
            <a:ext cx="3240024" cy="429310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29355" y="0"/>
            <a:ext cx="5914643" cy="349605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230" y="361314"/>
            <a:ext cx="83273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latin typeface="Comic Sans MS"/>
                <a:cs typeface="Comic Sans MS"/>
              </a:rPr>
              <a:t>Με ποιο τρόπο η ρήξη μετατράπηκε σε επανάσταση εναντίον </a:t>
            </a:r>
            <a:r>
              <a:rPr sz="2000" b="0" spc="-5" dirty="0">
                <a:latin typeface="Comic Sans MS"/>
                <a:cs typeface="Comic Sans MS"/>
              </a:rPr>
              <a:t>της</a:t>
            </a:r>
            <a:r>
              <a:rPr sz="2000" b="0" spc="-170" dirty="0">
                <a:latin typeface="Comic Sans MS"/>
                <a:cs typeface="Comic Sans MS"/>
              </a:rPr>
              <a:t> </a:t>
            </a:r>
            <a:r>
              <a:rPr sz="2000" b="0" spc="-5" dirty="0">
                <a:latin typeface="Comic Sans MS"/>
                <a:cs typeface="Comic Sans MS"/>
              </a:rPr>
              <a:t>Αγγλίας;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46227" y="451104"/>
            <a:ext cx="148589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64413" y="1536953"/>
            <a:ext cx="2268220" cy="4650105"/>
          </a:xfrm>
          <a:custGeom>
            <a:avLst/>
            <a:gdLst/>
            <a:ahLst/>
            <a:cxnLst/>
            <a:rect l="l" t="t" r="r" b="b"/>
            <a:pathLst>
              <a:path w="2268220" h="4650105">
                <a:moveTo>
                  <a:pt x="0" y="226822"/>
                </a:moveTo>
                <a:lnTo>
                  <a:pt x="4606" y="181086"/>
                </a:lnTo>
                <a:lnTo>
                  <a:pt x="17820" y="138499"/>
                </a:lnTo>
                <a:lnTo>
                  <a:pt x="38727" y="99969"/>
                </a:lnTo>
                <a:lnTo>
                  <a:pt x="66417" y="66405"/>
                </a:lnTo>
                <a:lnTo>
                  <a:pt x="99979" y="38716"/>
                </a:lnTo>
                <a:lnTo>
                  <a:pt x="138499" y="17813"/>
                </a:lnTo>
                <a:lnTo>
                  <a:pt x="181067" y="4604"/>
                </a:lnTo>
                <a:lnTo>
                  <a:pt x="226771" y="0"/>
                </a:lnTo>
                <a:lnTo>
                  <a:pt x="2040890" y="0"/>
                </a:lnTo>
                <a:lnTo>
                  <a:pt x="2086625" y="4604"/>
                </a:lnTo>
                <a:lnTo>
                  <a:pt x="2129212" y="17813"/>
                </a:lnTo>
                <a:lnTo>
                  <a:pt x="2167742" y="38716"/>
                </a:lnTo>
                <a:lnTo>
                  <a:pt x="2201306" y="66405"/>
                </a:lnTo>
                <a:lnTo>
                  <a:pt x="2228995" y="99969"/>
                </a:lnTo>
                <a:lnTo>
                  <a:pt x="2249898" y="138499"/>
                </a:lnTo>
                <a:lnTo>
                  <a:pt x="2263107" y="181086"/>
                </a:lnTo>
                <a:lnTo>
                  <a:pt x="2267712" y="226822"/>
                </a:lnTo>
                <a:lnTo>
                  <a:pt x="2267712" y="4422952"/>
                </a:lnTo>
                <a:lnTo>
                  <a:pt x="2263107" y="4468656"/>
                </a:lnTo>
                <a:lnTo>
                  <a:pt x="2249898" y="4511224"/>
                </a:lnTo>
                <a:lnTo>
                  <a:pt x="2228995" y="4549744"/>
                </a:lnTo>
                <a:lnTo>
                  <a:pt x="2201306" y="4583306"/>
                </a:lnTo>
                <a:lnTo>
                  <a:pt x="2167742" y="4610996"/>
                </a:lnTo>
                <a:lnTo>
                  <a:pt x="2129212" y="4631903"/>
                </a:lnTo>
                <a:lnTo>
                  <a:pt x="2086625" y="4645117"/>
                </a:lnTo>
                <a:lnTo>
                  <a:pt x="2040890" y="4649724"/>
                </a:lnTo>
                <a:lnTo>
                  <a:pt x="226771" y="4649724"/>
                </a:lnTo>
                <a:lnTo>
                  <a:pt x="181067" y="4645117"/>
                </a:lnTo>
                <a:lnTo>
                  <a:pt x="138499" y="4631903"/>
                </a:lnTo>
                <a:lnTo>
                  <a:pt x="99979" y="4610996"/>
                </a:lnTo>
                <a:lnTo>
                  <a:pt x="66417" y="4583306"/>
                </a:lnTo>
                <a:lnTo>
                  <a:pt x="38727" y="4549744"/>
                </a:lnTo>
                <a:lnTo>
                  <a:pt x="17820" y="4511224"/>
                </a:lnTo>
                <a:lnTo>
                  <a:pt x="4606" y="4468656"/>
                </a:lnTo>
                <a:lnTo>
                  <a:pt x="0" y="4422952"/>
                </a:lnTo>
                <a:lnTo>
                  <a:pt x="0" y="226822"/>
                </a:lnTo>
                <a:close/>
              </a:path>
            </a:pathLst>
          </a:custGeom>
          <a:ln w="25907">
            <a:solidFill>
              <a:srgbClr val="439B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/>
          <p:nvPr/>
        </p:nvSpPr>
        <p:spPr>
          <a:xfrm>
            <a:off x="429869" y="2697780"/>
            <a:ext cx="1934845" cy="21850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indent="3175" algn="ctr">
              <a:lnSpc>
                <a:spcPct val="118100"/>
              </a:lnSpc>
              <a:spcBef>
                <a:spcPts val="100"/>
              </a:spcBef>
            </a:pPr>
            <a:r>
              <a:rPr sz="2000" dirty="0">
                <a:latin typeface="Cambria"/>
                <a:cs typeface="Cambria"/>
              </a:rPr>
              <a:t>Οι </a:t>
            </a:r>
            <a:r>
              <a:rPr sz="2000" spc="-5" dirty="0">
                <a:latin typeface="Cambria"/>
                <a:cs typeface="Cambria"/>
              </a:rPr>
              <a:t>αμερικανικές  </a:t>
            </a:r>
            <a:r>
              <a:rPr sz="2000" dirty="0">
                <a:latin typeface="Cambria"/>
                <a:cs typeface="Cambria"/>
              </a:rPr>
              <a:t>δυνάμεις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νίκησαν  </a:t>
            </a:r>
            <a:r>
              <a:rPr sz="2000" spc="5" dirty="0">
                <a:latin typeface="Papyrus"/>
                <a:cs typeface="Papyrus"/>
              </a:rPr>
              <a:t>(</a:t>
            </a:r>
            <a:r>
              <a:rPr sz="2000" spc="5" dirty="0">
                <a:latin typeface="Cambria"/>
                <a:cs typeface="Cambria"/>
              </a:rPr>
              <a:t>Α</a:t>
            </a:r>
            <a:r>
              <a:rPr sz="2000" spc="5" dirty="0">
                <a:latin typeface="Papyrus"/>
                <a:cs typeface="Papyrus"/>
              </a:rPr>
              <a:t>π</a:t>
            </a:r>
            <a:r>
              <a:rPr sz="2000" spc="5" dirty="0">
                <a:latin typeface="Cambria"/>
                <a:cs typeface="Cambria"/>
              </a:rPr>
              <a:t>ρίλης</a:t>
            </a:r>
            <a:r>
              <a:rPr sz="2000" spc="-65" dirty="0">
                <a:latin typeface="Cambria"/>
                <a:cs typeface="Cambria"/>
              </a:rPr>
              <a:t> </a:t>
            </a:r>
            <a:r>
              <a:rPr sz="2000" b="1" spc="5" dirty="0">
                <a:latin typeface="Papyrus"/>
                <a:cs typeface="Papyrus"/>
              </a:rPr>
              <a:t>1775)</a:t>
            </a:r>
            <a:endParaRPr sz="2000">
              <a:latin typeface="Papyrus"/>
              <a:cs typeface="Papyrus"/>
            </a:endParaRPr>
          </a:p>
          <a:p>
            <a:pPr marL="127000" marR="118745" indent="48260" algn="just">
              <a:lnSpc>
                <a:spcPct val="118000"/>
              </a:lnSpc>
            </a:pPr>
            <a:r>
              <a:rPr sz="2000" b="1" dirty="0">
                <a:latin typeface="Cambria"/>
                <a:cs typeface="Cambria"/>
              </a:rPr>
              <a:t>στη </a:t>
            </a:r>
            <a:r>
              <a:rPr sz="2000" b="1" spc="-5" dirty="0">
                <a:latin typeface="Cambria"/>
                <a:cs typeface="Cambria"/>
              </a:rPr>
              <a:t>μάχη </a:t>
            </a:r>
            <a:r>
              <a:rPr sz="2000" b="1" spc="-30" dirty="0">
                <a:latin typeface="Cambria"/>
                <a:cs typeface="Cambria"/>
              </a:rPr>
              <a:t>του  </a:t>
            </a:r>
            <a:r>
              <a:rPr sz="2000" b="1" spc="-10" dirty="0">
                <a:latin typeface="Cambria"/>
                <a:cs typeface="Cambria"/>
              </a:rPr>
              <a:t>Λέξινγκτον</a:t>
            </a:r>
            <a:r>
              <a:rPr sz="2000" spc="-10" dirty="0">
                <a:latin typeface="Papyrus"/>
                <a:cs typeface="Papyrus"/>
              </a:rPr>
              <a:t>. </a:t>
            </a:r>
            <a:r>
              <a:rPr sz="2000" dirty="0">
                <a:latin typeface="Cambria"/>
                <a:cs typeface="Cambria"/>
              </a:rPr>
              <a:t>Η  ρήξη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οριστική</a:t>
            </a:r>
            <a:r>
              <a:rPr sz="2000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2758439" y="3579876"/>
            <a:ext cx="480059" cy="562610"/>
          </a:xfrm>
          <a:custGeom>
            <a:avLst/>
            <a:gdLst/>
            <a:ahLst/>
            <a:cxnLst/>
            <a:rect l="l" t="t" r="r" b="b"/>
            <a:pathLst>
              <a:path w="480060" h="562610">
                <a:moveTo>
                  <a:pt x="240030" y="0"/>
                </a:moveTo>
                <a:lnTo>
                  <a:pt x="240030" y="112522"/>
                </a:lnTo>
                <a:lnTo>
                  <a:pt x="0" y="112522"/>
                </a:lnTo>
                <a:lnTo>
                  <a:pt x="0" y="449834"/>
                </a:lnTo>
                <a:lnTo>
                  <a:pt x="240030" y="449834"/>
                </a:lnTo>
                <a:lnTo>
                  <a:pt x="240030" y="562356"/>
                </a:lnTo>
                <a:lnTo>
                  <a:pt x="480060" y="281178"/>
                </a:lnTo>
                <a:lnTo>
                  <a:pt x="240030" y="0"/>
                </a:lnTo>
                <a:close/>
              </a:path>
            </a:pathLst>
          </a:custGeom>
          <a:solidFill>
            <a:srgbClr val="B0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8905" y="1536953"/>
            <a:ext cx="2268220" cy="4650105"/>
          </a:xfrm>
          <a:custGeom>
            <a:avLst/>
            <a:gdLst/>
            <a:ahLst/>
            <a:cxnLst/>
            <a:rect l="l" t="t" r="r" b="b"/>
            <a:pathLst>
              <a:path w="2268220" h="4650105">
                <a:moveTo>
                  <a:pt x="0" y="226822"/>
                </a:moveTo>
                <a:lnTo>
                  <a:pt x="4604" y="181086"/>
                </a:lnTo>
                <a:lnTo>
                  <a:pt x="17813" y="138499"/>
                </a:lnTo>
                <a:lnTo>
                  <a:pt x="38716" y="99969"/>
                </a:lnTo>
                <a:lnTo>
                  <a:pt x="66405" y="66405"/>
                </a:lnTo>
                <a:lnTo>
                  <a:pt x="99969" y="38716"/>
                </a:lnTo>
                <a:lnTo>
                  <a:pt x="138499" y="17813"/>
                </a:lnTo>
                <a:lnTo>
                  <a:pt x="181086" y="4604"/>
                </a:lnTo>
                <a:lnTo>
                  <a:pt x="226822" y="0"/>
                </a:lnTo>
                <a:lnTo>
                  <a:pt x="2040890" y="0"/>
                </a:lnTo>
                <a:lnTo>
                  <a:pt x="2086625" y="4604"/>
                </a:lnTo>
                <a:lnTo>
                  <a:pt x="2129212" y="17813"/>
                </a:lnTo>
                <a:lnTo>
                  <a:pt x="2167742" y="38716"/>
                </a:lnTo>
                <a:lnTo>
                  <a:pt x="2201306" y="66405"/>
                </a:lnTo>
                <a:lnTo>
                  <a:pt x="2228995" y="99969"/>
                </a:lnTo>
                <a:lnTo>
                  <a:pt x="2249898" y="138499"/>
                </a:lnTo>
                <a:lnTo>
                  <a:pt x="2263107" y="181086"/>
                </a:lnTo>
                <a:lnTo>
                  <a:pt x="2267712" y="226822"/>
                </a:lnTo>
                <a:lnTo>
                  <a:pt x="2267712" y="4422952"/>
                </a:lnTo>
                <a:lnTo>
                  <a:pt x="2263107" y="4468656"/>
                </a:lnTo>
                <a:lnTo>
                  <a:pt x="2249898" y="4511224"/>
                </a:lnTo>
                <a:lnTo>
                  <a:pt x="2228995" y="4549744"/>
                </a:lnTo>
                <a:lnTo>
                  <a:pt x="2201306" y="4583306"/>
                </a:lnTo>
                <a:lnTo>
                  <a:pt x="2167742" y="4610996"/>
                </a:lnTo>
                <a:lnTo>
                  <a:pt x="2129212" y="4631903"/>
                </a:lnTo>
                <a:lnTo>
                  <a:pt x="2086625" y="4645117"/>
                </a:lnTo>
                <a:lnTo>
                  <a:pt x="2040890" y="4649724"/>
                </a:lnTo>
                <a:lnTo>
                  <a:pt x="226822" y="4649724"/>
                </a:lnTo>
                <a:lnTo>
                  <a:pt x="181086" y="4645117"/>
                </a:lnTo>
                <a:lnTo>
                  <a:pt x="138499" y="4631903"/>
                </a:lnTo>
                <a:lnTo>
                  <a:pt x="99969" y="4610996"/>
                </a:lnTo>
                <a:lnTo>
                  <a:pt x="66405" y="4583306"/>
                </a:lnTo>
                <a:lnTo>
                  <a:pt x="38716" y="4549744"/>
                </a:lnTo>
                <a:lnTo>
                  <a:pt x="17813" y="4511224"/>
                </a:lnTo>
                <a:lnTo>
                  <a:pt x="4604" y="4468656"/>
                </a:lnTo>
                <a:lnTo>
                  <a:pt x="0" y="4422952"/>
                </a:lnTo>
                <a:lnTo>
                  <a:pt x="0" y="226822"/>
                </a:lnTo>
                <a:close/>
              </a:path>
            </a:pathLst>
          </a:custGeom>
          <a:ln w="25907">
            <a:solidFill>
              <a:srgbClr val="439B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3707384" y="1618153"/>
            <a:ext cx="1729739" cy="43446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0965" marR="93345" indent="1905" algn="ctr">
              <a:lnSpc>
                <a:spcPct val="118000"/>
              </a:lnSpc>
              <a:spcBef>
                <a:spcPts val="105"/>
              </a:spcBef>
            </a:pPr>
            <a:r>
              <a:rPr sz="2000" spc="-5" dirty="0">
                <a:latin typeface="Cambria"/>
                <a:cs typeface="Cambria"/>
              </a:rPr>
              <a:t>Ριζοσ</a:t>
            </a:r>
            <a:r>
              <a:rPr sz="2000" spc="-5" dirty="0">
                <a:latin typeface="Papyrus"/>
                <a:cs typeface="Papyrus"/>
              </a:rPr>
              <a:t>π</a:t>
            </a:r>
            <a:r>
              <a:rPr sz="2000" spc="-5" dirty="0">
                <a:latin typeface="Cambria"/>
                <a:cs typeface="Cambria"/>
              </a:rPr>
              <a:t>άστες  </a:t>
            </a:r>
            <a:r>
              <a:rPr sz="2000" dirty="0">
                <a:latin typeface="Cambria"/>
                <a:cs typeface="Cambria"/>
              </a:rPr>
              <a:t>δια</a:t>
            </a:r>
            <a:r>
              <a:rPr sz="2000" spc="25" dirty="0">
                <a:latin typeface="Cambria"/>
                <a:cs typeface="Cambria"/>
              </a:rPr>
              <a:t>ν</a:t>
            </a:r>
            <a:r>
              <a:rPr sz="2000" dirty="0">
                <a:latin typeface="Cambria"/>
                <a:cs typeface="Cambria"/>
              </a:rPr>
              <a:t>ο</a:t>
            </a:r>
            <a:r>
              <a:rPr sz="2000" spc="5" dirty="0">
                <a:latin typeface="Cambria"/>
                <a:cs typeface="Cambria"/>
              </a:rPr>
              <a:t>ο</a:t>
            </a:r>
            <a:r>
              <a:rPr sz="2000" dirty="0">
                <a:latin typeface="Cambria"/>
                <a:cs typeface="Cambria"/>
              </a:rPr>
              <a:t>ύ</a:t>
            </a:r>
            <a:r>
              <a:rPr sz="2000" spc="-10" dirty="0">
                <a:latin typeface="Cambria"/>
                <a:cs typeface="Cambria"/>
              </a:rPr>
              <a:t>μ</a:t>
            </a:r>
            <a:r>
              <a:rPr sz="2000" dirty="0">
                <a:latin typeface="Cambria"/>
                <a:cs typeface="Cambria"/>
              </a:rPr>
              <a:t>ε</a:t>
            </a:r>
            <a:r>
              <a:rPr sz="2000" spc="25" dirty="0">
                <a:latin typeface="Cambria"/>
                <a:cs typeface="Cambria"/>
              </a:rPr>
              <a:t>ν</a:t>
            </a:r>
            <a:r>
              <a:rPr sz="2000" dirty="0">
                <a:latin typeface="Cambria"/>
                <a:cs typeface="Cambria"/>
              </a:rPr>
              <a:t>ο</a:t>
            </a:r>
            <a:r>
              <a:rPr sz="2000" spc="5" dirty="0">
                <a:latin typeface="Cambria"/>
                <a:cs typeface="Cambria"/>
              </a:rPr>
              <a:t>ι</a:t>
            </a:r>
            <a:r>
              <a:rPr sz="2000" dirty="0">
                <a:latin typeface="Papyrus"/>
                <a:cs typeface="Papyrus"/>
              </a:rPr>
              <a:t>,  </a:t>
            </a:r>
            <a:r>
              <a:rPr sz="2000" dirty="0">
                <a:latin typeface="Cambria"/>
                <a:cs typeface="Cambria"/>
              </a:rPr>
              <a:t>ο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αδοί </a:t>
            </a:r>
            <a:r>
              <a:rPr sz="2000" spc="-5" dirty="0">
                <a:latin typeface="Cambria"/>
                <a:cs typeface="Cambria"/>
              </a:rPr>
              <a:t>του  Διαφωτισμού  </a:t>
            </a:r>
            <a:r>
              <a:rPr sz="2000" spc="-25" dirty="0">
                <a:latin typeface="Papyrus"/>
                <a:cs typeface="Papyrus"/>
              </a:rPr>
              <a:t>(</a:t>
            </a:r>
            <a:r>
              <a:rPr sz="2000" spc="-25" dirty="0">
                <a:latin typeface="Cambria"/>
                <a:cs typeface="Cambria"/>
              </a:rPr>
              <a:t>Τόμας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Πέιν</a:t>
            </a:r>
            <a:r>
              <a:rPr sz="2000" spc="-5" dirty="0">
                <a:latin typeface="Papyrus"/>
                <a:cs typeface="Papyrus"/>
              </a:rPr>
              <a:t>),</a:t>
            </a:r>
            <a:endParaRPr sz="2000">
              <a:latin typeface="Papyrus"/>
              <a:cs typeface="Papyrus"/>
            </a:endParaRPr>
          </a:p>
          <a:p>
            <a:pPr marL="12700" marR="5080" algn="ctr">
              <a:lnSpc>
                <a:spcPct val="118000"/>
              </a:lnSpc>
            </a:pPr>
            <a:r>
              <a:rPr sz="2000" dirty="0">
                <a:latin typeface="Cambria"/>
                <a:cs typeface="Cambria"/>
              </a:rPr>
              <a:t>υ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οστήριζαν</a:t>
            </a:r>
            <a:r>
              <a:rPr sz="2000" spc="-13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με  </a:t>
            </a:r>
            <a:r>
              <a:rPr sz="2000" dirty="0">
                <a:latin typeface="Cambria"/>
                <a:cs typeface="Cambria"/>
              </a:rPr>
              <a:t>μαχητικά</a:t>
            </a:r>
            <a:endParaRPr sz="20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sz="2000" spc="5" dirty="0">
                <a:latin typeface="Cambria"/>
                <a:cs typeface="Cambria"/>
              </a:rPr>
              <a:t>φυλλάδια </a:t>
            </a:r>
            <a:r>
              <a:rPr sz="2000" dirty="0">
                <a:latin typeface="Cambria"/>
                <a:cs typeface="Cambria"/>
              </a:rPr>
              <a:t>ότι</a:t>
            </a:r>
            <a:r>
              <a:rPr sz="2000" spc="-100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η</a:t>
            </a:r>
            <a:endParaRPr sz="2000">
              <a:latin typeface="Cambria"/>
              <a:cs typeface="Cambria"/>
            </a:endParaRPr>
          </a:p>
          <a:p>
            <a:pPr marL="635" algn="ctr">
              <a:lnSpc>
                <a:spcPct val="100000"/>
              </a:lnSpc>
              <a:spcBef>
                <a:spcPts val="434"/>
              </a:spcBef>
            </a:pPr>
            <a:r>
              <a:rPr sz="2000" spc="-10" dirty="0">
                <a:latin typeface="Cambria"/>
                <a:cs typeface="Cambria"/>
              </a:rPr>
              <a:t>Αγγλία</a:t>
            </a:r>
            <a:r>
              <a:rPr sz="2000" spc="-3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δε</a:t>
            </a:r>
            <a:endParaRPr sz="2000">
              <a:latin typeface="Cambria"/>
              <a:cs typeface="Cambria"/>
            </a:endParaRPr>
          </a:p>
          <a:p>
            <a:pPr marL="3175" algn="ctr">
              <a:lnSpc>
                <a:spcPct val="100000"/>
              </a:lnSpc>
              <a:spcBef>
                <a:spcPts val="434"/>
              </a:spcBef>
            </a:pPr>
            <a:r>
              <a:rPr sz="2000" spc="-5" dirty="0">
                <a:latin typeface="Cambria"/>
                <a:cs typeface="Cambria"/>
              </a:rPr>
              <a:t>δικαιούνταν</a:t>
            </a:r>
            <a:r>
              <a:rPr sz="2000" spc="-60" dirty="0">
                <a:latin typeface="Cambria"/>
                <a:cs typeface="Cambria"/>
              </a:rPr>
              <a:t> </a:t>
            </a:r>
            <a:r>
              <a:rPr sz="2000" spc="15" dirty="0">
                <a:latin typeface="Cambria"/>
                <a:cs typeface="Cambria"/>
              </a:rPr>
              <a:t>να</a:t>
            </a:r>
            <a:endParaRPr sz="2000">
              <a:latin typeface="Cambria"/>
              <a:cs typeface="Cambria"/>
            </a:endParaRPr>
          </a:p>
          <a:p>
            <a:pPr marL="106680" marR="97790" algn="ctr">
              <a:lnSpc>
                <a:spcPct val="118000"/>
              </a:lnSpc>
              <a:spcBef>
                <a:spcPts val="10"/>
              </a:spcBef>
            </a:pPr>
            <a:r>
              <a:rPr sz="2000" spc="-5" dirty="0">
                <a:latin typeface="Cambria"/>
                <a:cs typeface="Cambria"/>
              </a:rPr>
              <a:t>ασκεί</a:t>
            </a:r>
            <a:r>
              <a:rPr sz="2000" spc="-75" dirty="0">
                <a:latin typeface="Cambria"/>
                <a:cs typeface="Cambria"/>
              </a:rPr>
              <a:t> </a:t>
            </a:r>
            <a:r>
              <a:rPr sz="2000" spc="-5" dirty="0">
                <a:latin typeface="Cambria"/>
                <a:cs typeface="Cambria"/>
              </a:rPr>
              <a:t>εξουσία  στις</a:t>
            </a:r>
            <a:r>
              <a:rPr sz="2000" spc="-85" dirty="0">
                <a:latin typeface="Cambria"/>
                <a:cs typeface="Cambria"/>
              </a:rPr>
              <a:t> </a:t>
            </a:r>
            <a:r>
              <a:rPr sz="2000" dirty="0">
                <a:latin typeface="Cambria"/>
                <a:cs typeface="Cambria"/>
              </a:rPr>
              <a:t>α</a:t>
            </a:r>
            <a:r>
              <a:rPr sz="2000" dirty="0">
                <a:latin typeface="Papyrus"/>
                <a:cs typeface="Papyrus"/>
              </a:rPr>
              <a:t>π</a:t>
            </a:r>
            <a:r>
              <a:rPr sz="2000" dirty="0">
                <a:latin typeface="Cambria"/>
                <a:cs typeface="Cambria"/>
              </a:rPr>
              <a:t>οικίες</a:t>
            </a:r>
            <a:r>
              <a:rPr sz="2000" dirty="0"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932932" y="3579876"/>
            <a:ext cx="480059" cy="562610"/>
          </a:xfrm>
          <a:custGeom>
            <a:avLst/>
            <a:gdLst/>
            <a:ahLst/>
            <a:cxnLst/>
            <a:rect l="l" t="t" r="r" b="b"/>
            <a:pathLst>
              <a:path w="480060" h="562610">
                <a:moveTo>
                  <a:pt x="240029" y="0"/>
                </a:moveTo>
                <a:lnTo>
                  <a:pt x="240029" y="112522"/>
                </a:lnTo>
                <a:lnTo>
                  <a:pt x="0" y="112522"/>
                </a:lnTo>
                <a:lnTo>
                  <a:pt x="0" y="449834"/>
                </a:lnTo>
                <a:lnTo>
                  <a:pt x="240029" y="449834"/>
                </a:lnTo>
                <a:lnTo>
                  <a:pt x="240029" y="562356"/>
                </a:lnTo>
                <a:lnTo>
                  <a:pt x="480059" y="281178"/>
                </a:lnTo>
                <a:lnTo>
                  <a:pt x="240029" y="0"/>
                </a:lnTo>
                <a:close/>
              </a:path>
            </a:pathLst>
          </a:custGeom>
          <a:solidFill>
            <a:srgbClr val="B0D2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6613397" y="1536953"/>
            <a:ext cx="2268220" cy="4650105"/>
          </a:xfrm>
          <a:custGeom>
            <a:avLst/>
            <a:gdLst/>
            <a:ahLst/>
            <a:cxnLst/>
            <a:rect l="l" t="t" r="r" b="b"/>
            <a:pathLst>
              <a:path w="2268220" h="4650105">
                <a:moveTo>
                  <a:pt x="0" y="226822"/>
                </a:moveTo>
                <a:lnTo>
                  <a:pt x="4604" y="181086"/>
                </a:lnTo>
                <a:lnTo>
                  <a:pt x="17813" y="138499"/>
                </a:lnTo>
                <a:lnTo>
                  <a:pt x="38716" y="99969"/>
                </a:lnTo>
                <a:lnTo>
                  <a:pt x="66405" y="66405"/>
                </a:lnTo>
                <a:lnTo>
                  <a:pt x="99969" y="38716"/>
                </a:lnTo>
                <a:lnTo>
                  <a:pt x="138499" y="17813"/>
                </a:lnTo>
                <a:lnTo>
                  <a:pt x="181086" y="4604"/>
                </a:lnTo>
                <a:lnTo>
                  <a:pt x="226822" y="0"/>
                </a:lnTo>
                <a:lnTo>
                  <a:pt x="2040890" y="0"/>
                </a:lnTo>
                <a:lnTo>
                  <a:pt x="2086625" y="4604"/>
                </a:lnTo>
                <a:lnTo>
                  <a:pt x="2129212" y="17813"/>
                </a:lnTo>
                <a:lnTo>
                  <a:pt x="2167742" y="38716"/>
                </a:lnTo>
                <a:lnTo>
                  <a:pt x="2201306" y="66405"/>
                </a:lnTo>
                <a:lnTo>
                  <a:pt x="2228995" y="99969"/>
                </a:lnTo>
                <a:lnTo>
                  <a:pt x="2249898" y="138499"/>
                </a:lnTo>
                <a:lnTo>
                  <a:pt x="2263107" y="181086"/>
                </a:lnTo>
                <a:lnTo>
                  <a:pt x="2267711" y="226822"/>
                </a:lnTo>
                <a:lnTo>
                  <a:pt x="2267711" y="4422952"/>
                </a:lnTo>
                <a:lnTo>
                  <a:pt x="2263107" y="4468656"/>
                </a:lnTo>
                <a:lnTo>
                  <a:pt x="2249898" y="4511224"/>
                </a:lnTo>
                <a:lnTo>
                  <a:pt x="2228995" y="4549744"/>
                </a:lnTo>
                <a:lnTo>
                  <a:pt x="2201306" y="4583306"/>
                </a:lnTo>
                <a:lnTo>
                  <a:pt x="2167742" y="4610996"/>
                </a:lnTo>
                <a:lnTo>
                  <a:pt x="2129212" y="4631903"/>
                </a:lnTo>
                <a:lnTo>
                  <a:pt x="2086625" y="4645117"/>
                </a:lnTo>
                <a:lnTo>
                  <a:pt x="2040890" y="4649724"/>
                </a:lnTo>
                <a:lnTo>
                  <a:pt x="226822" y="4649724"/>
                </a:lnTo>
                <a:lnTo>
                  <a:pt x="181086" y="4645117"/>
                </a:lnTo>
                <a:lnTo>
                  <a:pt x="138499" y="4631903"/>
                </a:lnTo>
                <a:lnTo>
                  <a:pt x="99969" y="4610996"/>
                </a:lnTo>
                <a:lnTo>
                  <a:pt x="66405" y="4583306"/>
                </a:lnTo>
                <a:lnTo>
                  <a:pt x="38716" y="4549744"/>
                </a:lnTo>
                <a:lnTo>
                  <a:pt x="17813" y="4511224"/>
                </a:lnTo>
                <a:lnTo>
                  <a:pt x="4604" y="4468656"/>
                </a:lnTo>
                <a:lnTo>
                  <a:pt x="0" y="4422952"/>
                </a:lnTo>
                <a:lnTo>
                  <a:pt x="0" y="226822"/>
                </a:lnTo>
                <a:close/>
              </a:path>
            </a:pathLst>
          </a:custGeom>
          <a:ln w="25908">
            <a:solidFill>
              <a:srgbClr val="439BB3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sz="half" idx="3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3030" marR="105410" algn="ctr">
              <a:lnSpc>
                <a:spcPct val="118000"/>
              </a:lnSpc>
              <a:spcBef>
                <a:spcPts val="100"/>
              </a:spcBef>
            </a:pPr>
            <a:r>
              <a:rPr spc="-5" dirty="0"/>
              <a:t>Μέσα </a:t>
            </a:r>
            <a:r>
              <a:rPr dirty="0"/>
              <a:t>α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ό</a:t>
            </a:r>
            <a:r>
              <a:rPr spc="-114" dirty="0"/>
              <a:t> </a:t>
            </a:r>
            <a:r>
              <a:rPr spc="-5" dirty="0"/>
              <a:t>αυτή  </a:t>
            </a:r>
            <a:r>
              <a:rPr dirty="0"/>
              <a:t>τη</a:t>
            </a:r>
            <a:r>
              <a:rPr spc="-40" dirty="0"/>
              <a:t> </a:t>
            </a:r>
            <a:r>
              <a:rPr dirty="0"/>
              <a:t>διαμάχη</a:t>
            </a:r>
            <a:r>
              <a:rPr dirty="0">
                <a:latin typeface="Papyrus"/>
                <a:cs typeface="Papyrus"/>
              </a:rPr>
              <a:t>,</a:t>
            </a:r>
          </a:p>
          <a:p>
            <a:pPr marL="12065" marR="5080" algn="ctr">
              <a:lnSpc>
                <a:spcPct val="118000"/>
              </a:lnSpc>
            </a:pPr>
            <a:r>
              <a:rPr dirty="0"/>
              <a:t>καθώς οι</a:t>
            </a:r>
            <a:r>
              <a:rPr spc="-114" dirty="0"/>
              <a:t> </a:t>
            </a:r>
            <a:r>
              <a:rPr spc="5" dirty="0"/>
              <a:t>ά</a:t>
            </a:r>
            <a:r>
              <a:rPr spc="5" dirty="0">
                <a:latin typeface="Papyrus"/>
                <a:cs typeface="Papyrus"/>
              </a:rPr>
              <a:t>π</a:t>
            </a:r>
            <a:r>
              <a:rPr spc="5" dirty="0"/>
              <a:t>οικοι  </a:t>
            </a:r>
            <a:r>
              <a:rPr spc="-10" dirty="0"/>
              <a:t>σ</a:t>
            </a:r>
            <a:r>
              <a:rPr dirty="0"/>
              <a:t>υ</a:t>
            </a:r>
            <a:r>
              <a:rPr spc="-15" dirty="0"/>
              <a:t>ν</a:t>
            </a:r>
            <a:r>
              <a:rPr dirty="0"/>
              <a:t>ε</a:t>
            </a:r>
            <a:r>
              <a:rPr spc="-10" dirty="0"/>
              <a:t>ι</a:t>
            </a:r>
            <a:r>
              <a:rPr dirty="0"/>
              <a:t>δ</a:t>
            </a:r>
            <a:r>
              <a:rPr spc="5" dirty="0"/>
              <a:t>η</a:t>
            </a:r>
            <a:r>
              <a:rPr spc="-5" dirty="0"/>
              <a:t>τ</a:t>
            </a:r>
            <a:r>
              <a:rPr spc="5" dirty="0"/>
              <a:t>ο</a:t>
            </a:r>
            <a:r>
              <a:rPr dirty="0">
                <a:latin typeface="Papyrus"/>
                <a:cs typeface="Papyrus"/>
              </a:rPr>
              <a:t>π</a:t>
            </a:r>
            <a:r>
              <a:rPr dirty="0"/>
              <a:t>οιούσ  αν τα </a:t>
            </a:r>
            <a:r>
              <a:rPr spc="5" dirty="0"/>
              <a:t>κοινά </a:t>
            </a:r>
            <a:r>
              <a:rPr spc="-5" dirty="0"/>
              <a:t>τους  στοιχεία</a:t>
            </a:r>
            <a:r>
              <a:rPr spc="-5" dirty="0">
                <a:latin typeface="Papyrus"/>
                <a:cs typeface="Papyrus"/>
              </a:rPr>
              <a:t>,</a:t>
            </a:r>
          </a:p>
          <a:p>
            <a:pPr algn="ctr">
              <a:lnSpc>
                <a:spcPct val="100000"/>
              </a:lnSpc>
              <a:spcBef>
                <a:spcPts val="430"/>
              </a:spcBef>
            </a:pPr>
            <a:r>
              <a:rPr b="1" spc="-15" dirty="0">
                <a:latin typeface="Cambria"/>
                <a:cs typeface="Cambria"/>
              </a:rPr>
              <a:t>γεννιόταν</a:t>
            </a:r>
            <a:r>
              <a:rPr b="1" spc="-45" dirty="0">
                <a:latin typeface="Cambria"/>
                <a:cs typeface="Cambria"/>
              </a:rPr>
              <a:t> </a:t>
            </a:r>
            <a:r>
              <a:rPr b="1" dirty="0">
                <a:latin typeface="Cambria"/>
                <a:cs typeface="Cambria"/>
              </a:rPr>
              <a:t>η</a:t>
            </a:r>
          </a:p>
          <a:p>
            <a:pPr marL="203200" marR="196850" algn="ctr">
              <a:lnSpc>
                <a:spcPct val="118000"/>
              </a:lnSpc>
              <a:spcBef>
                <a:spcPts val="5"/>
              </a:spcBef>
            </a:pPr>
            <a:r>
              <a:rPr b="1" spc="-5" dirty="0">
                <a:latin typeface="Cambria"/>
                <a:cs typeface="Cambria"/>
              </a:rPr>
              <a:t>αμερι</a:t>
            </a:r>
            <a:r>
              <a:rPr b="1" spc="-35" dirty="0">
                <a:latin typeface="Cambria"/>
                <a:cs typeface="Cambria"/>
              </a:rPr>
              <a:t>κ</a:t>
            </a:r>
            <a:r>
              <a:rPr b="1" spc="-5" dirty="0">
                <a:latin typeface="Cambria"/>
                <a:cs typeface="Cambria"/>
              </a:rPr>
              <a:t>άνικη  </a:t>
            </a:r>
            <a:r>
              <a:rPr b="1" dirty="0">
                <a:latin typeface="Cambria"/>
                <a:cs typeface="Cambria"/>
              </a:rPr>
              <a:t>εθνική</a:t>
            </a:r>
          </a:p>
          <a:p>
            <a:pPr marL="68580">
              <a:lnSpc>
                <a:spcPct val="100000"/>
              </a:lnSpc>
              <a:spcBef>
                <a:spcPts val="430"/>
              </a:spcBef>
            </a:pPr>
            <a:r>
              <a:rPr b="1" dirty="0">
                <a:latin typeface="Cambria"/>
                <a:cs typeface="Cambria"/>
              </a:rPr>
              <a:t>συνείδηση</a:t>
            </a:r>
            <a:r>
              <a:rPr b="1" dirty="0">
                <a:latin typeface="Papyrus"/>
                <a:cs typeface="Papyrus"/>
              </a:rPr>
              <a:t>.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7309104" cy="685037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3335" y="260096"/>
            <a:ext cx="106235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δημοφ</a:t>
            </a:r>
            <a:r>
              <a:rPr sz="1800" spc="50" dirty="0">
                <a:latin typeface="Cambria"/>
                <a:cs typeface="Cambria"/>
              </a:rPr>
              <a:t>ι</a:t>
            </a:r>
            <a:r>
              <a:rPr sz="1800" dirty="0">
                <a:latin typeface="Cambria"/>
                <a:cs typeface="Cambria"/>
              </a:rPr>
              <a:t>λές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414777" y="260096"/>
            <a:ext cx="998219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εριοδικό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65" y="260096"/>
            <a:ext cx="68707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33070" indent="-421005">
              <a:lnSpc>
                <a:spcPct val="100000"/>
              </a:lnSpc>
              <a:spcBef>
                <a:spcPts val="100"/>
              </a:spcBef>
              <a:buFont typeface="Times New Roman"/>
              <a:buChar char="►"/>
              <a:tabLst>
                <a:tab pos="433070" algn="l"/>
                <a:tab pos="433705" algn="l"/>
              </a:tabLst>
            </a:pPr>
            <a:r>
              <a:rPr sz="1800" spc="-145" dirty="0">
                <a:latin typeface="Cambria"/>
                <a:cs typeface="Cambria"/>
              </a:rPr>
              <a:t>Το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</a:pPr>
            <a:r>
              <a:rPr sz="1800" u="sng" spc="-45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1800" u="sng" spc="3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κ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όμ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ι</a:t>
            </a:r>
            <a:r>
              <a:rPr sz="1800" u="sng" spc="3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κ</a:t>
            </a:r>
            <a:r>
              <a:rPr sz="18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2"/>
              </a:rPr>
              <a:t>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367789" y="534415"/>
            <a:ext cx="204470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39494" algn="l"/>
                <a:tab pos="1792605" algn="l"/>
              </a:tabLst>
            </a:pPr>
            <a:r>
              <a:rPr sz="1800" spc="-5" dirty="0">
                <a:latin typeface="Cambria"/>
                <a:cs typeface="Cambria"/>
              </a:rPr>
              <a:t>Μ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λεκ	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ου	</a:t>
            </a:r>
            <a:r>
              <a:rPr sz="1800" spc="-10" dirty="0">
                <a:latin typeface="Cambria"/>
                <a:cs typeface="Cambria"/>
              </a:rPr>
              <a:t>τα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29590" y="808735"/>
            <a:ext cx="3086100" cy="19462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τελευταία </a:t>
            </a:r>
            <a:r>
              <a:rPr sz="1800" spc="-5" dirty="0">
                <a:latin typeface="Cambria"/>
                <a:cs typeface="Cambria"/>
              </a:rPr>
              <a:t>χρόνια </a:t>
            </a:r>
            <a:r>
              <a:rPr sz="1800" dirty="0">
                <a:latin typeface="Cambria"/>
                <a:cs typeface="Cambria"/>
              </a:rPr>
              <a:t>κυκλοφορεί  σε </a:t>
            </a:r>
            <a:r>
              <a:rPr sz="1800" spc="-5" dirty="0">
                <a:latin typeface="Cambria"/>
                <a:cs typeface="Cambria"/>
              </a:rPr>
              <a:t>μηνιαία </a:t>
            </a:r>
            <a:r>
              <a:rPr sz="1800" dirty="0">
                <a:latin typeface="Papyrus"/>
                <a:cs typeface="Papyrus"/>
              </a:rPr>
              <a:t>"</a:t>
            </a:r>
            <a:r>
              <a:rPr sz="1800" dirty="0">
                <a:latin typeface="Cambria"/>
                <a:cs typeface="Cambria"/>
              </a:rPr>
              <a:t>συλλεκτική</a:t>
            </a:r>
            <a:r>
              <a:rPr sz="1800" dirty="0">
                <a:latin typeface="Papyrus"/>
                <a:cs typeface="Papyrus"/>
              </a:rPr>
              <a:t>"  </a:t>
            </a:r>
            <a:r>
              <a:rPr sz="1800" spc="-5" dirty="0">
                <a:latin typeface="Cambria"/>
                <a:cs typeface="Cambria"/>
              </a:rPr>
              <a:t>μορφή εμφανίσθηκε </a:t>
            </a:r>
            <a:r>
              <a:rPr sz="1800" dirty="0">
                <a:latin typeface="Cambria"/>
                <a:cs typeface="Cambria"/>
              </a:rPr>
              <a:t>για  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ρώτη </a:t>
            </a:r>
            <a:r>
              <a:rPr sz="1800" dirty="0">
                <a:latin typeface="Cambria"/>
                <a:cs typeface="Cambria"/>
              </a:rPr>
              <a:t>φορά στα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ερί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τερα  της</a:t>
            </a:r>
            <a:r>
              <a:rPr sz="1800" u="sng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3"/>
              </a:rPr>
              <a:t>Ελλάδας</a:t>
            </a:r>
            <a:r>
              <a:rPr sz="1800" spc="5" dirty="0">
                <a:solidFill>
                  <a:srgbClr val="0000FF"/>
                </a:solidFill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τον </a:t>
            </a:r>
            <a:r>
              <a:rPr sz="1800" spc="-5" dirty="0">
                <a:latin typeface="Cambria"/>
                <a:cs typeface="Cambria"/>
              </a:rPr>
              <a:t>Ιούνιο </a:t>
            </a:r>
            <a:r>
              <a:rPr sz="1800" dirty="0">
                <a:latin typeface="Cambria"/>
                <a:cs typeface="Cambria"/>
              </a:rPr>
              <a:t>του  </a:t>
            </a:r>
            <a:r>
              <a:rPr sz="1800" u="heavy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pyrus"/>
                <a:cs typeface="Papyrus"/>
                <a:hlinkClick r:id="rId4"/>
              </a:rPr>
              <a:t>1969</a:t>
            </a:r>
            <a:r>
              <a:rPr sz="1800" dirty="0">
                <a:latin typeface="Papyrus"/>
                <a:cs typeface="Papyrus"/>
              </a:rPr>
              <a:t>, 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ροερχόμενο α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ό </a:t>
            </a:r>
            <a:r>
              <a:rPr sz="1800" dirty="0">
                <a:latin typeface="Cambria"/>
                <a:cs typeface="Cambria"/>
              </a:rPr>
              <a:t>την  </a:t>
            </a:r>
            <a:r>
              <a:rPr sz="1800" spc="-5" dirty="0">
                <a:latin typeface="Cambria"/>
                <a:cs typeface="Cambria"/>
              </a:rPr>
              <a:t>γειτονική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</a:rPr>
              <a:t> </a:t>
            </a:r>
            <a:r>
              <a:rPr sz="1800" u="sng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Cambria"/>
                <a:cs typeface="Cambria"/>
                <a:hlinkClick r:id="rId5"/>
              </a:rPr>
              <a:t>Ιταλία</a:t>
            </a:r>
            <a:r>
              <a:rPr sz="1800" spc="-5" dirty="0">
                <a:latin typeface="Papyrus"/>
                <a:cs typeface="Papyrus"/>
              </a:rPr>
              <a:t>, </a:t>
            </a:r>
            <a:r>
              <a:rPr sz="1800" dirty="0">
                <a:latin typeface="Cambria"/>
                <a:cs typeface="Cambria"/>
              </a:rPr>
              <a:t>καρ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ός</a:t>
            </a:r>
            <a:r>
              <a:rPr sz="1800" spc="26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των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189226" y="2729229"/>
            <a:ext cx="122491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δημι</a:t>
            </a:r>
            <a:r>
              <a:rPr sz="1800" spc="5" dirty="0">
                <a:latin typeface="Cambria"/>
                <a:cs typeface="Cambria"/>
              </a:rPr>
              <a:t>ο</a:t>
            </a:r>
            <a:r>
              <a:rPr sz="1800" dirty="0">
                <a:latin typeface="Cambria"/>
                <a:cs typeface="Cambria"/>
              </a:rPr>
              <a:t>υργών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29590" y="2729229"/>
            <a:ext cx="1003935" cy="5765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spc="-5" dirty="0">
                <a:latin typeface="Cambria"/>
                <a:cs typeface="Cambria"/>
              </a:rPr>
              <a:t>διάσημων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230"/>
              </a:lnSpc>
            </a:pPr>
            <a:r>
              <a:rPr sz="1900" i="1" spc="-45" dirty="0">
                <a:latin typeface="Papyrus"/>
                <a:cs typeface="Papyrus"/>
              </a:rPr>
              <a:t>Sartoris</a:t>
            </a:r>
            <a:r>
              <a:rPr sz="1800" spc="-45" dirty="0">
                <a:latin typeface="Papyrus"/>
                <a:cs typeface="Papyrus"/>
              </a:rPr>
              <a:t>,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640585" y="2990865"/>
            <a:ext cx="177038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438910" algn="l"/>
              </a:tabLst>
            </a:pPr>
            <a:r>
              <a:rPr sz="1900" i="1" spc="-95" dirty="0">
                <a:latin typeface="Papyrus"/>
                <a:cs typeface="Papyrus"/>
              </a:rPr>
              <a:t>S</a:t>
            </a:r>
            <a:r>
              <a:rPr sz="1900" i="1" spc="-40" dirty="0">
                <a:latin typeface="Papyrus"/>
                <a:cs typeface="Papyrus"/>
              </a:rPr>
              <a:t>i</a:t>
            </a:r>
            <a:r>
              <a:rPr sz="1900" i="1" spc="-50" dirty="0">
                <a:latin typeface="Papyrus"/>
                <a:cs typeface="Papyrus"/>
              </a:rPr>
              <a:t>nchett</a:t>
            </a:r>
            <a:r>
              <a:rPr sz="1900" i="1" spc="-60" dirty="0">
                <a:latin typeface="Papyrus"/>
                <a:cs typeface="Papyrus"/>
              </a:rPr>
              <a:t>o</a:t>
            </a:r>
            <a:r>
              <a:rPr sz="1900" i="1" dirty="0">
                <a:latin typeface="Papyrus"/>
                <a:cs typeface="Papyrus"/>
              </a:rPr>
              <a:t>	</a:t>
            </a:r>
            <a:r>
              <a:rPr sz="1800" spc="5" dirty="0">
                <a:latin typeface="Cambria"/>
                <a:cs typeface="Cambria"/>
              </a:rPr>
              <a:t>κ</a:t>
            </a:r>
            <a:r>
              <a:rPr sz="1800" spc="-5" dirty="0">
                <a:latin typeface="Cambria"/>
                <a:cs typeface="Cambria"/>
              </a:rPr>
              <a:t>αι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29590" y="3265887"/>
            <a:ext cx="8133715" cy="31280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52695" algn="just">
              <a:lnSpc>
                <a:spcPct val="99900"/>
              </a:lnSpc>
              <a:spcBef>
                <a:spcPts val="100"/>
              </a:spcBef>
              <a:tabLst>
                <a:tab pos="1629410" algn="l"/>
              </a:tabLst>
            </a:pPr>
            <a:r>
              <a:rPr sz="1900" i="1" spc="-60" dirty="0">
                <a:latin typeface="Papyrus"/>
                <a:cs typeface="Papyrus"/>
              </a:rPr>
              <a:t>Guzzon </a:t>
            </a:r>
            <a:r>
              <a:rPr sz="1800" spc="-5" dirty="0">
                <a:latin typeface="Papyrus"/>
                <a:cs typeface="Papyrus"/>
              </a:rPr>
              <a:t>("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pyrus"/>
                <a:cs typeface="Papyrus"/>
                <a:hlinkClick r:id="rId6"/>
              </a:rPr>
              <a:t>EsseGesse</a:t>
            </a:r>
            <a:r>
              <a:rPr sz="1800" spc="-5" dirty="0">
                <a:latin typeface="Papyrus"/>
                <a:cs typeface="Papyrus"/>
              </a:rPr>
              <a:t>") </a:t>
            </a:r>
            <a:r>
              <a:rPr sz="1800" dirty="0">
                <a:latin typeface="Cambria"/>
                <a:cs typeface="Cambria"/>
              </a:rPr>
              <a:t>οι  </a:t>
            </a:r>
            <a:r>
              <a:rPr sz="1800" spc="-5" dirty="0">
                <a:latin typeface="Cambria"/>
                <a:cs typeface="Cambria"/>
              </a:rPr>
              <a:t>ο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οίοι εμ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νεύστηκαν </a:t>
            </a:r>
            <a:r>
              <a:rPr sz="1800" dirty="0">
                <a:latin typeface="Cambria"/>
                <a:cs typeface="Cambria"/>
              </a:rPr>
              <a:t>το </a:t>
            </a:r>
            <a:r>
              <a:rPr sz="1800" u="heavy" spc="-5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Papyrus"/>
                <a:cs typeface="Papyrus"/>
                <a:hlinkClick r:id="rId7"/>
              </a:rPr>
              <a:t>1954 </a:t>
            </a:r>
            <a:r>
              <a:rPr sz="1800" spc="-5" dirty="0">
                <a:solidFill>
                  <a:srgbClr val="0000FF"/>
                </a:solidFill>
                <a:latin typeface="Papyrus"/>
                <a:cs typeface="Papyrus"/>
              </a:rPr>
              <a:t> </a:t>
            </a:r>
            <a:r>
              <a:rPr sz="1800" dirty="0">
                <a:latin typeface="Cambria"/>
                <a:cs typeface="Cambria"/>
              </a:rPr>
              <a:t>τη </a:t>
            </a:r>
            <a:r>
              <a:rPr sz="1800" spc="-5" dirty="0">
                <a:latin typeface="Cambria"/>
                <a:cs typeface="Cambria"/>
              </a:rPr>
              <a:t>χαρακτηριστική </a:t>
            </a:r>
            <a:r>
              <a:rPr sz="1800" dirty="0">
                <a:latin typeface="Cambria"/>
                <a:cs typeface="Cambria"/>
              </a:rPr>
              <a:t>φιγούρα  του </a:t>
            </a:r>
            <a:r>
              <a:rPr sz="1800" dirty="0">
                <a:latin typeface="Papyrus"/>
                <a:cs typeface="Papyrus"/>
              </a:rPr>
              <a:t>"</a:t>
            </a:r>
            <a:r>
              <a:rPr sz="1800" dirty="0">
                <a:latin typeface="Cambria"/>
                <a:cs typeface="Cambria"/>
              </a:rPr>
              <a:t>ξανθού γίγαντα</a:t>
            </a:r>
            <a:r>
              <a:rPr sz="1800" dirty="0">
                <a:latin typeface="Papyrus"/>
                <a:cs typeface="Papyrus"/>
              </a:rPr>
              <a:t>", </a:t>
            </a:r>
            <a:r>
              <a:rPr sz="1800" dirty="0">
                <a:latin typeface="Cambria"/>
                <a:cs typeface="Cambria"/>
              </a:rPr>
              <a:t>ενός  </a:t>
            </a:r>
            <a:r>
              <a:rPr sz="1800" spc="-5" dirty="0">
                <a:latin typeface="Cambria"/>
                <a:cs typeface="Cambria"/>
              </a:rPr>
              <a:t>κυνηγού 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ου διακρίθηκε </a:t>
            </a:r>
            <a:r>
              <a:rPr sz="1800" dirty="0">
                <a:latin typeface="Cambria"/>
                <a:cs typeface="Cambria"/>
              </a:rPr>
              <a:t>στον  αγώνα για την </a:t>
            </a:r>
            <a:r>
              <a:rPr sz="1800" spc="-5" dirty="0">
                <a:latin typeface="Cambria"/>
                <a:cs typeface="Cambria"/>
              </a:rPr>
              <a:t>Αμερικανική  ανεξαρτησία </a:t>
            </a:r>
            <a:r>
              <a:rPr sz="1800" dirty="0">
                <a:latin typeface="Cambria"/>
                <a:cs typeface="Cambria"/>
              </a:rPr>
              <a:t>α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 τους  </a:t>
            </a:r>
            <a:r>
              <a:rPr sz="1800" spc="-5" dirty="0">
                <a:latin typeface="Cambria"/>
                <a:cs typeface="Cambria"/>
              </a:rPr>
              <a:t>Β</a:t>
            </a:r>
            <a:r>
              <a:rPr sz="1800" dirty="0">
                <a:latin typeface="Cambria"/>
                <a:cs typeface="Cambria"/>
              </a:rPr>
              <a:t>ρε</a:t>
            </a:r>
            <a:r>
              <a:rPr sz="1800" spc="5" dirty="0">
                <a:latin typeface="Cambria"/>
                <a:cs typeface="Cambria"/>
              </a:rPr>
              <a:t>τ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spc="15" dirty="0">
                <a:latin typeface="Cambria"/>
                <a:cs typeface="Cambria"/>
              </a:rPr>
              <a:t>ν</a:t>
            </a:r>
            <a:r>
              <a:rPr sz="1800" dirty="0">
                <a:latin typeface="Cambria"/>
                <a:cs typeface="Cambria"/>
              </a:rPr>
              <a:t>ούς	</a:t>
            </a:r>
            <a:r>
              <a:rPr sz="1800" spc="-5" dirty="0">
                <a:latin typeface="Cambria"/>
                <a:cs typeface="Cambria"/>
              </a:rPr>
              <a:t>α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ο</a:t>
            </a:r>
            <a:r>
              <a:rPr sz="1800" spc="5" dirty="0">
                <a:latin typeface="Cambria"/>
                <a:cs typeface="Cambria"/>
              </a:rPr>
              <a:t>ι</a:t>
            </a:r>
            <a:r>
              <a:rPr sz="1800" dirty="0">
                <a:latin typeface="Cambria"/>
                <a:cs typeface="Cambria"/>
              </a:rPr>
              <a:t>κι</a:t>
            </a:r>
            <a:r>
              <a:rPr sz="1800" spc="5" dirty="0">
                <a:latin typeface="Cambria"/>
                <a:cs typeface="Cambria"/>
              </a:rPr>
              <a:t>ο</a:t>
            </a:r>
            <a:r>
              <a:rPr sz="1800" dirty="0">
                <a:latin typeface="Cambria"/>
                <a:cs typeface="Cambria"/>
              </a:rPr>
              <a:t>κ</a:t>
            </a:r>
            <a:r>
              <a:rPr sz="1800" spc="-15" dirty="0">
                <a:latin typeface="Cambria"/>
                <a:cs typeface="Cambria"/>
              </a:rPr>
              <a:t>ρ</a:t>
            </a:r>
            <a:r>
              <a:rPr sz="1800" spc="-5" dirty="0">
                <a:latin typeface="Cambria"/>
                <a:cs typeface="Cambria"/>
              </a:rPr>
              <a:t>άτ</a:t>
            </a:r>
            <a:r>
              <a:rPr sz="1800" spc="5" dirty="0">
                <a:latin typeface="Cambria"/>
                <a:cs typeface="Cambria"/>
              </a:rPr>
              <a:t>ε</a:t>
            </a:r>
            <a:r>
              <a:rPr sz="1800" dirty="0">
                <a:latin typeface="Cambria"/>
                <a:cs typeface="Cambria"/>
              </a:rPr>
              <a:t>ς  </a:t>
            </a:r>
            <a:r>
              <a:rPr sz="1800" spc="-5" dirty="0">
                <a:latin typeface="Cambria"/>
                <a:cs typeface="Cambria"/>
              </a:rPr>
              <a:t>κατά </a:t>
            </a:r>
            <a:r>
              <a:rPr sz="1800" dirty="0">
                <a:latin typeface="Cambria"/>
                <a:cs typeface="Cambria"/>
              </a:rPr>
              <a:t>τα τέλη του </a:t>
            </a:r>
            <a:r>
              <a:rPr sz="1800" spc="-5" dirty="0">
                <a:latin typeface="Papyrus"/>
                <a:cs typeface="Papyrus"/>
              </a:rPr>
              <a:t>18</a:t>
            </a:r>
            <a:r>
              <a:rPr sz="1800" spc="-5" dirty="0">
                <a:latin typeface="Cambria"/>
                <a:cs typeface="Cambria"/>
              </a:rPr>
              <a:t>ου</a:t>
            </a:r>
            <a:r>
              <a:rPr sz="1800" spc="-9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αιώνα</a:t>
            </a:r>
            <a:endParaRPr sz="1800">
              <a:latin typeface="Cambria"/>
              <a:cs typeface="Cambr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350">
              <a:latin typeface="Times New Roman"/>
              <a:cs typeface="Times New Roman"/>
            </a:endParaRPr>
          </a:p>
          <a:p>
            <a:pPr marL="4363085">
              <a:lnSpc>
                <a:spcPct val="100000"/>
              </a:lnSpc>
            </a:pPr>
            <a:r>
              <a:rPr sz="1800" dirty="0">
                <a:latin typeface="Arial"/>
                <a:cs typeface="Arial"/>
              </a:rPr>
              <a:t>▲</a:t>
            </a:r>
            <a:r>
              <a:rPr sz="1800" spc="-25" dirty="0">
                <a:latin typeface="Arial"/>
                <a:cs typeface="Arial"/>
              </a:rPr>
              <a:t> </a:t>
            </a:r>
            <a:r>
              <a:rPr sz="1800" spc="-5" dirty="0">
                <a:solidFill>
                  <a:srgbClr val="003300"/>
                </a:solidFill>
                <a:latin typeface="Papyrus"/>
                <a:cs typeface="Papyrus"/>
                <a:hlinkClick r:id="rId8"/>
              </a:rPr>
              <a:t>http://el.wikipedia.org/wiki/</a:t>
            </a:r>
            <a:r>
              <a:rPr sz="1800" spc="-5" dirty="0">
                <a:solidFill>
                  <a:srgbClr val="003300"/>
                </a:solidFill>
                <a:latin typeface="Cambria"/>
                <a:cs typeface="Cambria"/>
                <a:hlinkClick r:id="rId8"/>
              </a:rPr>
              <a:t>Μ</a:t>
            </a:r>
            <a:r>
              <a:rPr sz="1800" spc="-5" dirty="0">
                <a:solidFill>
                  <a:srgbClr val="003300"/>
                </a:solidFill>
                <a:latin typeface="Papyrus"/>
                <a:cs typeface="Papyrus"/>
                <a:hlinkClick r:id="rId8"/>
              </a:rPr>
              <a:t>π</a:t>
            </a:r>
            <a:r>
              <a:rPr sz="1800" spc="-5" dirty="0">
                <a:solidFill>
                  <a:srgbClr val="003300"/>
                </a:solidFill>
                <a:latin typeface="Cambria"/>
                <a:cs typeface="Cambria"/>
                <a:hlinkClick r:id="rId8"/>
              </a:rPr>
              <a:t>λεκ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4236189" y="527980"/>
            <a:ext cx="4296686" cy="5156539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31975" y="525780"/>
            <a:ext cx="6408420" cy="4539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554607" y="5108270"/>
            <a:ext cx="5690870" cy="573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55"/>
              </a:lnSpc>
              <a:spcBef>
                <a:spcPts val="100"/>
              </a:spcBef>
            </a:pPr>
            <a:r>
              <a:rPr sz="1800" dirty="0">
                <a:latin typeface="Arial"/>
                <a:cs typeface="Arial"/>
              </a:rPr>
              <a:t>▲ </a:t>
            </a:r>
            <a:r>
              <a:rPr sz="1800" i="1" spc="-5" dirty="0">
                <a:latin typeface="Comic Sans MS"/>
                <a:cs typeface="Comic Sans MS"/>
              </a:rPr>
              <a:t>Ένωση </a:t>
            </a:r>
            <a:r>
              <a:rPr sz="1800" i="1" dirty="0">
                <a:latin typeface="Comic Sans MS"/>
                <a:cs typeface="Comic Sans MS"/>
              </a:rPr>
              <a:t>ή Θάνατος. </a:t>
            </a:r>
            <a:r>
              <a:rPr sz="1800" i="1" spc="-5" dirty="0">
                <a:latin typeface="Comic Sans MS"/>
                <a:cs typeface="Comic Sans MS"/>
              </a:rPr>
              <a:t>Σκίτσο </a:t>
            </a:r>
            <a:r>
              <a:rPr sz="1800" i="1" dirty="0">
                <a:latin typeface="Comic Sans MS"/>
                <a:cs typeface="Comic Sans MS"/>
              </a:rPr>
              <a:t>του Φραγκλίνου που</a:t>
            </a:r>
            <a:r>
              <a:rPr sz="1800" i="1" spc="-15" dirty="0">
                <a:latin typeface="Comic Sans MS"/>
                <a:cs typeface="Comic Sans MS"/>
              </a:rPr>
              <a:t> </a:t>
            </a:r>
            <a:r>
              <a:rPr sz="1800" i="1" spc="-5" dirty="0">
                <a:latin typeface="Comic Sans MS"/>
                <a:cs typeface="Comic Sans MS"/>
              </a:rPr>
              <a:t>καλεί</a:t>
            </a:r>
            <a:endParaRPr sz="1800">
              <a:latin typeface="Comic Sans MS"/>
              <a:cs typeface="Comic Sans MS"/>
            </a:endParaRPr>
          </a:p>
          <a:p>
            <a:pPr marL="12700">
              <a:lnSpc>
                <a:spcPts val="2155"/>
              </a:lnSpc>
            </a:pPr>
            <a:r>
              <a:rPr sz="1800" i="1" dirty="0">
                <a:latin typeface="Comic Sans MS"/>
                <a:cs typeface="Comic Sans MS"/>
              </a:rPr>
              <a:t>σε </a:t>
            </a:r>
            <a:r>
              <a:rPr sz="1800" i="1" spc="-5" dirty="0">
                <a:latin typeface="Comic Sans MS"/>
                <a:cs typeface="Comic Sans MS"/>
              </a:rPr>
              <a:t>ενότητα τις </a:t>
            </a:r>
            <a:r>
              <a:rPr sz="1800" i="1" dirty="0">
                <a:latin typeface="Comic Sans MS"/>
                <a:cs typeface="Comic Sans MS"/>
              </a:rPr>
              <a:t>13</a:t>
            </a:r>
            <a:r>
              <a:rPr sz="1800" i="1" spc="-30" dirty="0">
                <a:latin typeface="Comic Sans MS"/>
                <a:cs typeface="Comic Sans MS"/>
              </a:rPr>
              <a:t> </a:t>
            </a:r>
            <a:r>
              <a:rPr sz="1800" i="1" dirty="0">
                <a:latin typeface="Comic Sans MS"/>
                <a:cs typeface="Comic Sans MS"/>
              </a:rPr>
              <a:t>αποικίες.</a:t>
            </a:r>
            <a:endParaRPr sz="18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270" y="1291589"/>
            <a:ext cx="4178935" cy="1431290"/>
          </a:xfrm>
          <a:custGeom>
            <a:avLst/>
            <a:gdLst/>
            <a:ahLst/>
            <a:cxnLst/>
            <a:rect l="l" t="t" r="r" b="b"/>
            <a:pathLst>
              <a:path w="4178935" h="1431289">
                <a:moveTo>
                  <a:pt x="0" y="143129"/>
                </a:moveTo>
                <a:lnTo>
                  <a:pt x="7295" y="97861"/>
                </a:lnTo>
                <a:lnTo>
                  <a:pt x="27611" y="58567"/>
                </a:lnTo>
                <a:lnTo>
                  <a:pt x="58589" y="27594"/>
                </a:lnTo>
                <a:lnTo>
                  <a:pt x="97872" y="7289"/>
                </a:lnTo>
                <a:lnTo>
                  <a:pt x="143103" y="0"/>
                </a:lnTo>
                <a:lnTo>
                  <a:pt x="4035679" y="0"/>
                </a:lnTo>
                <a:lnTo>
                  <a:pt x="4080946" y="7289"/>
                </a:lnTo>
                <a:lnTo>
                  <a:pt x="4120240" y="27594"/>
                </a:lnTo>
                <a:lnTo>
                  <a:pt x="4151213" y="58567"/>
                </a:lnTo>
                <a:lnTo>
                  <a:pt x="4171518" y="97861"/>
                </a:lnTo>
                <a:lnTo>
                  <a:pt x="4178807" y="143129"/>
                </a:lnTo>
                <a:lnTo>
                  <a:pt x="4178807" y="1287907"/>
                </a:lnTo>
                <a:lnTo>
                  <a:pt x="4171518" y="1333174"/>
                </a:lnTo>
                <a:lnTo>
                  <a:pt x="4151213" y="1372468"/>
                </a:lnTo>
                <a:lnTo>
                  <a:pt x="4120240" y="1403441"/>
                </a:lnTo>
                <a:lnTo>
                  <a:pt x="4080946" y="1423746"/>
                </a:lnTo>
                <a:lnTo>
                  <a:pt x="4035679" y="1431036"/>
                </a:lnTo>
                <a:lnTo>
                  <a:pt x="143103" y="1431036"/>
                </a:lnTo>
                <a:lnTo>
                  <a:pt x="97872" y="1423746"/>
                </a:lnTo>
                <a:lnTo>
                  <a:pt x="58589" y="1403441"/>
                </a:lnTo>
                <a:lnTo>
                  <a:pt x="27611" y="1372468"/>
                </a:lnTo>
                <a:lnTo>
                  <a:pt x="7295" y="1333174"/>
                </a:lnTo>
                <a:lnTo>
                  <a:pt x="0" y="1287907"/>
                </a:lnTo>
                <a:lnTo>
                  <a:pt x="0" y="143129"/>
                </a:lnTo>
                <a:close/>
              </a:path>
            </a:pathLst>
          </a:custGeom>
          <a:ln w="25908">
            <a:solidFill>
              <a:srgbClr val="20586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396951" y="1441392"/>
            <a:ext cx="3893185" cy="99885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 marR="5080" algn="ctr">
              <a:lnSpc>
                <a:spcPct val="118100"/>
              </a:lnSpc>
              <a:spcBef>
                <a:spcPts val="110"/>
              </a:spcBef>
            </a:pPr>
            <a:r>
              <a:rPr sz="1800" spc="-75" dirty="0">
                <a:latin typeface="Cambria"/>
                <a:cs typeface="Cambria"/>
              </a:rPr>
              <a:t>Το </a:t>
            </a:r>
            <a:r>
              <a:rPr sz="1800" spc="-10" dirty="0">
                <a:latin typeface="Cambria"/>
                <a:cs typeface="Cambria"/>
              </a:rPr>
              <a:t>Κογκρέσο </a:t>
            </a:r>
            <a:r>
              <a:rPr sz="1800" dirty="0">
                <a:latin typeface="Cambria"/>
                <a:cs typeface="Cambria"/>
              </a:rPr>
              <a:t>της Φιλαδέλφειας </a:t>
            </a:r>
            <a:r>
              <a:rPr sz="1800" spc="-5" dirty="0">
                <a:latin typeface="Cambria"/>
                <a:cs typeface="Cambria"/>
              </a:rPr>
              <a:t>ψήφισε  </a:t>
            </a:r>
            <a:r>
              <a:rPr sz="1800" dirty="0">
                <a:latin typeface="Cambria"/>
                <a:cs typeface="Cambria"/>
              </a:rPr>
              <a:t>τη </a:t>
            </a:r>
            <a:r>
              <a:rPr sz="1800" b="1" spc="-5" dirty="0">
                <a:latin typeface="Cambria"/>
                <a:cs typeface="Cambria"/>
              </a:rPr>
              <a:t>Διακήρυξη της </a:t>
            </a:r>
            <a:r>
              <a:rPr sz="1800" b="1" spc="-20" dirty="0">
                <a:latin typeface="Cambria"/>
                <a:cs typeface="Cambria"/>
              </a:rPr>
              <a:t>Ανεξαρτησίας </a:t>
            </a:r>
            <a:r>
              <a:rPr sz="1800" b="1" spc="-10" dirty="0">
                <a:latin typeface="Papyrus"/>
                <a:cs typeface="Papyrus"/>
              </a:rPr>
              <a:t>(4  </a:t>
            </a:r>
            <a:r>
              <a:rPr sz="1800" b="1" spc="-15" dirty="0">
                <a:latin typeface="Cambria"/>
                <a:cs typeface="Cambria"/>
              </a:rPr>
              <a:t>Ιουλίου </a:t>
            </a:r>
            <a:r>
              <a:rPr sz="1800" b="1" dirty="0">
                <a:latin typeface="Papyrus"/>
                <a:cs typeface="Papyrus"/>
              </a:rPr>
              <a:t>1776) </a:t>
            </a:r>
            <a:r>
              <a:rPr sz="1800" dirty="0">
                <a:latin typeface="Cambria"/>
                <a:cs typeface="Cambria"/>
              </a:rPr>
              <a:t>η</a:t>
            </a:r>
            <a:r>
              <a:rPr sz="1800" spc="-30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ο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οία</a:t>
            </a:r>
            <a:r>
              <a:rPr sz="1800" spc="-5" dirty="0">
                <a:latin typeface="Papyrus"/>
                <a:cs typeface="Papyrus"/>
              </a:rPr>
              <a:t>: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090422" y="3070098"/>
            <a:ext cx="3025140" cy="905510"/>
          </a:xfrm>
          <a:custGeom>
            <a:avLst/>
            <a:gdLst/>
            <a:ahLst/>
            <a:cxnLst/>
            <a:rect l="l" t="t" r="r" b="b"/>
            <a:pathLst>
              <a:path w="3025140" h="905510">
                <a:moveTo>
                  <a:pt x="2934589" y="0"/>
                </a:moveTo>
                <a:lnTo>
                  <a:pt x="90525" y="0"/>
                </a:lnTo>
                <a:lnTo>
                  <a:pt x="55287" y="7112"/>
                </a:lnTo>
                <a:lnTo>
                  <a:pt x="26512" y="26511"/>
                </a:lnTo>
                <a:lnTo>
                  <a:pt x="7113" y="55292"/>
                </a:lnTo>
                <a:lnTo>
                  <a:pt x="0" y="90550"/>
                </a:lnTo>
                <a:lnTo>
                  <a:pt x="0" y="814704"/>
                </a:lnTo>
                <a:lnTo>
                  <a:pt x="7113" y="849963"/>
                </a:lnTo>
                <a:lnTo>
                  <a:pt x="26512" y="878744"/>
                </a:lnTo>
                <a:lnTo>
                  <a:pt x="55287" y="898144"/>
                </a:lnTo>
                <a:lnTo>
                  <a:pt x="90525" y="905256"/>
                </a:lnTo>
                <a:lnTo>
                  <a:pt x="2934589" y="905256"/>
                </a:lnTo>
                <a:lnTo>
                  <a:pt x="2969847" y="898144"/>
                </a:lnTo>
                <a:lnTo>
                  <a:pt x="2998628" y="878744"/>
                </a:lnTo>
                <a:lnTo>
                  <a:pt x="3018028" y="849963"/>
                </a:lnTo>
                <a:lnTo>
                  <a:pt x="3025140" y="814704"/>
                </a:lnTo>
                <a:lnTo>
                  <a:pt x="3025140" y="90550"/>
                </a:lnTo>
                <a:lnTo>
                  <a:pt x="3018028" y="55292"/>
                </a:lnTo>
                <a:lnTo>
                  <a:pt x="2998628" y="26511"/>
                </a:lnTo>
                <a:lnTo>
                  <a:pt x="2969847" y="7112"/>
                </a:lnTo>
                <a:lnTo>
                  <a:pt x="2934589" y="0"/>
                </a:lnTo>
                <a:close/>
              </a:path>
            </a:pathLst>
          </a:custGeom>
          <a:solidFill>
            <a:srgbClr val="DBEDF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090422" y="4321302"/>
            <a:ext cx="3025140" cy="815340"/>
          </a:xfrm>
          <a:custGeom>
            <a:avLst/>
            <a:gdLst/>
            <a:ahLst/>
            <a:cxnLst/>
            <a:rect l="l" t="t" r="r" b="b"/>
            <a:pathLst>
              <a:path w="3025140" h="815339">
                <a:moveTo>
                  <a:pt x="2943605" y="0"/>
                </a:moveTo>
                <a:lnTo>
                  <a:pt x="81534" y="0"/>
                </a:lnTo>
                <a:lnTo>
                  <a:pt x="49795" y="6399"/>
                </a:lnTo>
                <a:lnTo>
                  <a:pt x="23879" y="23860"/>
                </a:lnTo>
                <a:lnTo>
                  <a:pt x="6406" y="49774"/>
                </a:lnTo>
                <a:lnTo>
                  <a:pt x="0" y="81534"/>
                </a:lnTo>
                <a:lnTo>
                  <a:pt x="0" y="733806"/>
                </a:lnTo>
                <a:lnTo>
                  <a:pt x="6406" y="765565"/>
                </a:lnTo>
                <a:lnTo>
                  <a:pt x="23879" y="791479"/>
                </a:lnTo>
                <a:lnTo>
                  <a:pt x="49795" y="808940"/>
                </a:lnTo>
                <a:lnTo>
                  <a:pt x="81534" y="815340"/>
                </a:lnTo>
                <a:lnTo>
                  <a:pt x="2943605" y="815340"/>
                </a:lnTo>
                <a:lnTo>
                  <a:pt x="2975365" y="808940"/>
                </a:lnTo>
                <a:lnTo>
                  <a:pt x="3001279" y="791479"/>
                </a:lnTo>
                <a:lnTo>
                  <a:pt x="3018740" y="765565"/>
                </a:lnTo>
                <a:lnTo>
                  <a:pt x="3025140" y="733806"/>
                </a:lnTo>
                <a:lnTo>
                  <a:pt x="3025140" y="81534"/>
                </a:lnTo>
                <a:lnTo>
                  <a:pt x="3018740" y="49774"/>
                </a:lnTo>
                <a:lnTo>
                  <a:pt x="3001279" y="23860"/>
                </a:lnTo>
                <a:lnTo>
                  <a:pt x="2975365" y="6399"/>
                </a:lnTo>
                <a:lnTo>
                  <a:pt x="2943605" y="0"/>
                </a:lnTo>
                <a:close/>
              </a:path>
            </a:pathLst>
          </a:custGeom>
          <a:solidFill>
            <a:srgbClr val="DBEDF4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647961" y="2722626"/>
          <a:ext cx="3442969" cy="24140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7830"/>
                <a:gridCol w="3025139"/>
              </a:tblGrid>
              <a:tr h="347472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05868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525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05868"/>
                      </a:solidFill>
                      <a:prstDash val="solid"/>
                    </a:lnL>
                    <a:lnR w="38100">
                      <a:solidFill>
                        <a:srgbClr val="205868"/>
                      </a:solidFill>
                      <a:prstDash val="solid"/>
                    </a:lnR>
                    <a:lnB w="28575">
                      <a:solidFill>
                        <a:srgbClr val="993D3B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marL="311785">
                        <a:lnSpc>
                          <a:spcPts val="1775"/>
                        </a:lnSpc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Είχε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συνταχθεί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α</a:t>
                      </a:r>
                      <a:r>
                        <a:rPr sz="1800" spc="-5" dirty="0">
                          <a:latin typeface="Papyrus"/>
                          <a:cs typeface="Papyrus"/>
                        </a:rPr>
                        <a:t>π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ό</a:t>
                      </a:r>
                      <a:r>
                        <a:rPr sz="1800" spc="-7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τους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marL="448945" marR="416559" indent="-27940">
                        <a:lnSpc>
                          <a:spcPct val="117800"/>
                        </a:lnSpc>
                        <a:spcBef>
                          <a:spcPts val="10"/>
                        </a:spcBef>
                      </a:pPr>
                      <a:r>
                        <a:rPr sz="1800" spc="-30" dirty="0">
                          <a:latin typeface="Cambria"/>
                          <a:cs typeface="Cambria"/>
                        </a:rPr>
                        <a:t>Τόμας </a:t>
                      </a:r>
                      <a:r>
                        <a:rPr sz="1800" b="1" spc="-10" dirty="0">
                          <a:latin typeface="Cambria"/>
                          <a:cs typeface="Cambria"/>
                        </a:rPr>
                        <a:t>Τζέφερσον</a:t>
                      </a:r>
                      <a:r>
                        <a:rPr sz="1800" b="1" spc="-9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και 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Βενιαμίν</a:t>
                      </a:r>
                      <a:r>
                        <a:rPr sz="1800" spc="-65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b="1" spc="-5" dirty="0">
                          <a:latin typeface="Cambria"/>
                          <a:cs typeface="Cambria"/>
                        </a:rPr>
                        <a:t>Φραγκλίνο</a:t>
                      </a:r>
                      <a:r>
                        <a:rPr sz="1800" b="1" spc="-5" dirty="0">
                          <a:latin typeface="Papyrus"/>
                          <a:cs typeface="Papyrus"/>
                        </a:rPr>
                        <a:t>.</a:t>
                      </a:r>
                      <a:endParaRPr sz="1800">
                        <a:latin typeface="Papyrus"/>
                        <a:cs typeface="Papyrus"/>
                      </a:endParaRPr>
                    </a:p>
                  </a:txBody>
                  <a:tcPr marL="0" marR="0" marT="0" marB="0">
                    <a:lnL w="38100">
                      <a:solidFill>
                        <a:srgbClr val="205868"/>
                      </a:solidFill>
                      <a:prstDash val="solid"/>
                    </a:lnL>
                    <a:lnR w="38100">
                      <a:solidFill>
                        <a:srgbClr val="205868"/>
                      </a:solidFill>
                      <a:prstDash val="solid"/>
                    </a:lnR>
                    <a:lnT w="28575">
                      <a:solidFill>
                        <a:srgbClr val="205868"/>
                      </a:solidFill>
                      <a:prstDash val="solid"/>
                    </a:lnT>
                    <a:lnB w="28575">
                      <a:solidFill>
                        <a:srgbClr val="205868"/>
                      </a:solidFill>
                      <a:prstDash val="solid"/>
                    </a:lnB>
                  </a:tcPr>
                </a:tc>
              </a:tr>
              <a:tr h="45275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05868"/>
                      </a:solidFill>
                      <a:prstDash val="solid"/>
                    </a:lnL>
                    <a:lnR w="38100">
                      <a:solidFill>
                        <a:srgbClr val="205868"/>
                      </a:solidFill>
                      <a:prstDash val="solid"/>
                    </a:lnR>
                    <a:lnT w="28575">
                      <a:solidFill>
                        <a:srgbClr val="993D3B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>
                    <a:lnL w="38100">
                      <a:solidFill>
                        <a:srgbClr val="205868"/>
                      </a:solidFill>
                      <a:prstDash val="solid"/>
                    </a:lnL>
                    <a:lnR w="38100">
                      <a:solidFill>
                        <a:srgbClr val="205868"/>
                      </a:solidFill>
                      <a:prstDash val="solid"/>
                    </a:lnR>
                    <a:lnT w="28575">
                      <a:solidFill>
                        <a:srgbClr val="205868"/>
                      </a:solidFill>
                      <a:prstDash val="solid"/>
                    </a:lnT>
                    <a:lnB w="28575">
                      <a:solidFill>
                        <a:srgbClr val="205868"/>
                      </a:solidFill>
                      <a:prstDash val="solid"/>
                    </a:lnB>
                  </a:tcPr>
                </a:tc>
              </a:tr>
              <a:tr h="345947">
                <a:tc grid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05868"/>
                      </a:solidFill>
                      <a:prstDash val="solid"/>
                    </a:ln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</a:tr>
              <a:tr h="40855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28575">
                      <a:solidFill>
                        <a:srgbClr val="205868"/>
                      </a:solidFill>
                      <a:prstDash val="solid"/>
                    </a:lnL>
                    <a:lnR w="53975">
                      <a:solidFill>
                        <a:srgbClr val="205868"/>
                      </a:solidFill>
                      <a:prstDash val="solid"/>
                    </a:lnR>
                    <a:lnB w="28575">
                      <a:solidFill>
                        <a:srgbClr val="205868"/>
                      </a:solidFill>
                      <a:prstDash val="soli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40"/>
                        </a:spcBef>
                      </a:pPr>
                      <a:r>
                        <a:rPr sz="1800" spc="-5" dirty="0">
                          <a:latin typeface="Cambria"/>
                          <a:cs typeface="Cambria"/>
                        </a:rPr>
                        <a:t>Α</a:t>
                      </a:r>
                      <a:r>
                        <a:rPr sz="1800" spc="-5" dirty="0">
                          <a:latin typeface="Papyrus"/>
                          <a:cs typeface="Papyrus"/>
                        </a:rPr>
                        <a:t>π</a:t>
                      </a:r>
                      <a:r>
                        <a:rPr sz="1800" spc="-5" dirty="0">
                          <a:latin typeface="Cambria"/>
                          <a:cs typeface="Cambria"/>
                        </a:rPr>
                        <a:t>ηχούσε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τις ιδέες</a:t>
                      </a:r>
                      <a:r>
                        <a:rPr sz="1800" spc="-80" dirty="0">
                          <a:latin typeface="Cambria"/>
                          <a:cs typeface="Cambria"/>
                        </a:rPr>
                        <a:t> </a:t>
                      </a:r>
                      <a:r>
                        <a:rPr sz="1800" dirty="0">
                          <a:latin typeface="Cambria"/>
                          <a:cs typeface="Cambria"/>
                        </a:rPr>
                        <a:t>του</a:t>
                      </a:r>
                      <a:endParaRPr sz="1800">
                        <a:latin typeface="Cambria"/>
                        <a:cs typeface="Cambria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400"/>
                        </a:spcBef>
                      </a:pPr>
                      <a:r>
                        <a:rPr sz="1800" dirty="0">
                          <a:latin typeface="Cambria"/>
                          <a:cs typeface="Cambria"/>
                        </a:rPr>
                        <a:t>Διαφωτισμού</a:t>
                      </a:r>
                      <a:r>
                        <a:rPr sz="1800" dirty="0">
                          <a:latin typeface="Papyrus"/>
                          <a:cs typeface="Papyrus"/>
                        </a:rPr>
                        <a:t>.</a:t>
                      </a:r>
                      <a:endParaRPr sz="1800">
                        <a:latin typeface="Papyrus"/>
                        <a:cs typeface="Papyrus"/>
                      </a:endParaRPr>
                    </a:p>
                  </a:txBody>
                  <a:tcPr marL="0" marR="0" marT="68580" marB="0">
                    <a:lnL w="53975">
                      <a:solidFill>
                        <a:srgbClr val="205868"/>
                      </a:solidFill>
                      <a:prstDash val="solid"/>
                    </a:lnL>
                    <a:lnR w="53975">
                      <a:solidFill>
                        <a:srgbClr val="205868"/>
                      </a:solidFill>
                      <a:prstDash val="solid"/>
                    </a:lnR>
                    <a:lnT w="38100">
                      <a:solidFill>
                        <a:srgbClr val="205868"/>
                      </a:solidFill>
                      <a:prstDash val="solid"/>
                    </a:lnT>
                    <a:lnB w="38100">
                      <a:solidFill>
                        <a:srgbClr val="205868"/>
                      </a:solidFill>
                      <a:prstDash val="solid"/>
                    </a:lnB>
                  </a:tcPr>
                </a:tc>
              </a:tr>
              <a:tr h="40678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R w="53975">
                      <a:solidFill>
                        <a:srgbClr val="205868"/>
                      </a:solidFill>
                      <a:prstDash val="solid"/>
                    </a:lnR>
                    <a:lnT w="28575">
                      <a:solidFill>
                        <a:srgbClr val="205868"/>
                      </a:solidFill>
                      <a:prstDash val="solid"/>
                    </a:lnT>
                  </a:tcPr>
                </a:tc>
                <a:tc vMerge="1">
                  <a:txBody>
                    <a:bodyPr/>
                    <a:lstStyle/>
                    <a:p>
                      <a:endParaRPr/>
                    </a:p>
                  </a:txBody>
                  <a:tcPr marL="0" marR="0" marT="68580" marB="0">
                    <a:lnL w="53975">
                      <a:solidFill>
                        <a:srgbClr val="205868"/>
                      </a:solidFill>
                      <a:prstDash val="solid"/>
                    </a:lnL>
                    <a:lnR w="53975">
                      <a:solidFill>
                        <a:srgbClr val="205868"/>
                      </a:solidFill>
                      <a:prstDash val="solid"/>
                    </a:lnR>
                    <a:lnT w="38100">
                      <a:solidFill>
                        <a:srgbClr val="205868"/>
                      </a:solidFill>
                      <a:prstDash val="solid"/>
                    </a:lnT>
                    <a:lnB w="38100">
                      <a:solidFill>
                        <a:srgbClr val="205868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  <p:sp>
        <p:nvSpPr>
          <p:cNvPr id="7" name="object 7"/>
          <p:cNvSpPr/>
          <p:nvPr/>
        </p:nvSpPr>
        <p:spPr>
          <a:xfrm>
            <a:off x="5129021" y="1291589"/>
            <a:ext cx="3464560" cy="876300"/>
          </a:xfrm>
          <a:custGeom>
            <a:avLst/>
            <a:gdLst/>
            <a:ahLst/>
            <a:cxnLst/>
            <a:rect l="l" t="t" r="r" b="b"/>
            <a:pathLst>
              <a:path w="3464559" h="876300">
                <a:moveTo>
                  <a:pt x="0" y="87630"/>
                </a:moveTo>
                <a:lnTo>
                  <a:pt x="6887" y="53524"/>
                </a:lnTo>
                <a:lnTo>
                  <a:pt x="25669" y="25669"/>
                </a:lnTo>
                <a:lnTo>
                  <a:pt x="53524" y="6887"/>
                </a:lnTo>
                <a:lnTo>
                  <a:pt x="87629" y="0"/>
                </a:lnTo>
                <a:lnTo>
                  <a:pt x="3376422" y="0"/>
                </a:lnTo>
                <a:lnTo>
                  <a:pt x="3410527" y="6887"/>
                </a:lnTo>
                <a:lnTo>
                  <a:pt x="3438382" y="25669"/>
                </a:lnTo>
                <a:lnTo>
                  <a:pt x="3457164" y="53524"/>
                </a:lnTo>
                <a:lnTo>
                  <a:pt x="3464052" y="87630"/>
                </a:lnTo>
                <a:lnTo>
                  <a:pt x="3464052" y="788670"/>
                </a:lnTo>
                <a:lnTo>
                  <a:pt x="3457164" y="822775"/>
                </a:lnTo>
                <a:lnTo>
                  <a:pt x="3438382" y="850630"/>
                </a:lnTo>
                <a:lnTo>
                  <a:pt x="3410527" y="869412"/>
                </a:lnTo>
                <a:lnTo>
                  <a:pt x="3376422" y="876300"/>
                </a:lnTo>
                <a:lnTo>
                  <a:pt x="87629" y="876300"/>
                </a:lnTo>
                <a:lnTo>
                  <a:pt x="53524" y="869412"/>
                </a:lnTo>
                <a:lnTo>
                  <a:pt x="25669" y="850630"/>
                </a:lnTo>
                <a:lnTo>
                  <a:pt x="6887" y="822775"/>
                </a:lnTo>
                <a:lnTo>
                  <a:pt x="0" y="788670"/>
                </a:lnTo>
                <a:lnTo>
                  <a:pt x="0" y="87630"/>
                </a:lnTo>
                <a:close/>
              </a:path>
            </a:pathLst>
          </a:custGeom>
          <a:ln w="25908">
            <a:solidFill>
              <a:srgbClr val="AD4745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/>
          <p:nvPr/>
        </p:nvSpPr>
        <p:spPr>
          <a:xfrm>
            <a:off x="5145420" y="1327149"/>
            <a:ext cx="3431540" cy="6750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21005" marR="47625" indent="-364490">
              <a:lnSpc>
                <a:spcPct val="118300"/>
              </a:lnSpc>
              <a:spcBef>
                <a:spcPts val="100"/>
              </a:spcBef>
            </a:pPr>
            <a:r>
              <a:rPr sz="1800" dirty="0">
                <a:latin typeface="Cambria"/>
                <a:cs typeface="Cambria"/>
              </a:rPr>
              <a:t>Ακολούθησε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όλεμος </a:t>
            </a:r>
            <a:r>
              <a:rPr sz="1800" spc="5" dirty="0">
                <a:latin typeface="Cambria"/>
                <a:cs typeface="Cambria"/>
              </a:rPr>
              <a:t>γνωστός</a:t>
            </a:r>
            <a:r>
              <a:rPr sz="1800" spc="-125" dirty="0">
                <a:latin typeface="Cambria"/>
                <a:cs typeface="Cambria"/>
              </a:rPr>
              <a:t> </a:t>
            </a:r>
            <a:r>
              <a:rPr sz="1800" spc="5" dirty="0">
                <a:latin typeface="Cambria"/>
                <a:cs typeface="Cambria"/>
              </a:rPr>
              <a:t>ως  </a:t>
            </a:r>
            <a:r>
              <a:rPr sz="1800" spc="-5" dirty="0">
                <a:latin typeface="Cambria"/>
                <a:cs typeface="Cambria"/>
              </a:rPr>
              <a:t>Αμερικάνικη</a:t>
            </a:r>
            <a:r>
              <a:rPr sz="1800" spc="-15" dirty="0">
                <a:latin typeface="Cambria"/>
                <a:cs typeface="Cambria"/>
              </a:rPr>
              <a:t> </a:t>
            </a:r>
            <a:r>
              <a:rPr sz="1800" spc="-5" dirty="0">
                <a:latin typeface="Cambria"/>
                <a:cs typeface="Cambria"/>
              </a:rPr>
              <a:t>Ε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ανάσταση</a:t>
            </a:r>
            <a:r>
              <a:rPr sz="1800" spc="-5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474970" y="2167889"/>
            <a:ext cx="346710" cy="1325245"/>
          </a:xfrm>
          <a:custGeom>
            <a:avLst/>
            <a:gdLst/>
            <a:ahLst/>
            <a:cxnLst/>
            <a:rect l="l" t="t" r="r" b="b"/>
            <a:pathLst>
              <a:path w="346710" h="1325245">
                <a:moveTo>
                  <a:pt x="0" y="0"/>
                </a:moveTo>
                <a:lnTo>
                  <a:pt x="0" y="1325245"/>
                </a:lnTo>
                <a:lnTo>
                  <a:pt x="346455" y="1325245"/>
                </a:lnTo>
              </a:path>
            </a:pathLst>
          </a:custGeom>
          <a:ln w="25908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820917" y="2515361"/>
            <a:ext cx="3141345" cy="1955800"/>
          </a:xfrm>
          <a:custGeom>
            <a:avLst/>
            <a:gdLst/>
            <a:ahLst/>
            <a:cxnLst/>
            <a:rect l="l" t="t" r="r" b="b"/>
            <a:pathLst>
              <a:path w="3141345" h="1955800">
                <a:moveTo>
                  <a:pt x="2945384" y="0"/>
                </a:moveTo>
                <a:lnTo>
                  <a:pt x="195580" y="0"/>
                </a:lnTo>
                <a:lnTo>
                  <a:pt x="150716" y="5162"/>
                </a:lnTo>
                <a:lnTo>
                  <a:pt x="109542" y="19868"/>
                </a:lnTo>
                <a:lnTo>
                  <a:pt x="73229" y="42947"/>
                </a:lnTo>
                <a:lnTo>
                  <a:pt x="42947" y="73229"/>
                </a:lnTo>
                <a:lnTo>
                  <a:pt x="19868" y="109542"/>
                </a:lnTo>
                <a:lnTo>
                  <a:pt x="5162" y="150716"/>
                </a:lnTo>
                <a:lnTo>
                  <a:pt x="0" y="195579"/>
                </a:lnTo>
                <a:lnTo>
                  <a:pt x="0" y="1759712"/>
                </a:lnTo>
                <a:lnTo>
                  <a:pt x="5162" y="1804575"/>
                </a:lnTo>
                <a:lnTo>
                  <a:pt x="19868" y="1845749"/>
                </a:lnTo>
                <a:lnTo>
                  <a:pt x="42947" y="1882062"/>
                </a:lnTo>
                <a:lnTo>
                  <a:pt x="73229" y="1912344"/>
                </a:lnTo>
                <a:lnTo>
                  <a:pt x="109542" y="1935423"/>
                </a:lnTo>
                <a:lnTo>
                  <a:pt x="150716" y="1950129"/>
                </a:lnTo>
                <a:lnTo>
                  <a:pt x="195580" y="1955292"/>
                </a:lnTo>
                <a:lnTo>
                  <a:pt x="2945384" y="1955292"/>
                </a:lnTo>
                <a:lnTo>
                  <a:pt x="2990247" y="1950129"/>
                </a:lnTo>
                <a:lnTo>
                  <a:pt x="3031421" y="1935423"/>
                </a:lnTo>
                <a:lnTo>
                  <a:pt x="3067734" y="1912344"/>
                </a:lnTo>
                <a:lnTo>
                  <a:pt x="3098016" y="1882062"/>
                </a:lnTo>
                <a:lnTo>
                  <a:pt x="3121095" y="1845749"/>
                </a:lnTo>
                <a:lnTo>
                  <a:pt x="3135801" y="1804575"/>
                </a:lnTo>
                <a:lnTo>
                  <a:pt x="3140964" y="1759712"/>
                </a:lnTo>
                <a:lnTo>
                  <a:pt x="3140964" y="195579"/>
                </a:lnTo>
                <a:lnTo>
                  <a:pt x="3135801" y="150716"/>
                </a:lnTo>
                <a:lnTo>
                  <a:pt x="3121095" y="109542"/>
                </a:lnTo>
                <a:lnTo>
                  <a:pt x="3098016" y="73229"/>
                </a:lnTo>
                <a:lnTo>
                  <a:pt x="3067734" y="42947"/>
                </a:lnTo>
                <a:lnTo>
                  <a:pt x="3031421" y="19868"/>
                </a:lnTo>
                <a:lnTo>
                  <a:pt x="2990247" y="5162"/>
                </a:lnTo>
                <a:lnTo>
                  <a:pt x="2945384" y="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820917" y="2515361"/>
            <a:ext cx="3141345" cy="1955800"/>
          </a:xfrm>
          <a:custGeom>
            <a:avLst/>
            <a:gdLst/>
            <a:ahLst/>
            <a:cxnLst/>
            <a:rect l="l" t="t" r="r" b="b"/>
            <a:pathLst>
              <a:path w="3141345" h="1955800">
                <a:moveTo>
                  <a:pt x="0" y="195579"/>
                </a:moveTo>
                <a:lnTo>
                  <a:pt x="5162" y="150716"/>
                </a:lnTo>
                <a:lnTo>
                  <a:pt x="19868" y="109542"/>
                </a:lnTo>
                <a:lnTo>
                  <a:pt x="42947" y="73229"/>
                </a:lnTo>
                <a:lnTo>
                  <a:pt x="73229" y="42947"/>
                </a:lnTo>
                <a:lnTo>
                  <a:pt x="109542" y="19868"/>
                </a:lnTo>
                <a:lnTo>
                  <a:pt x="150716" y="5162"/>
                </a:lnTo>
                <a:lnTo>
                  <a:pt x="195580" y="0"/>
                </a:lnTo>
                <a:lnTo>
                  <a:pt x="2945384" y="0"/>
                </a:lnTo>
                <a:lnTo>
                  <a:pt x="2990247" y="5162"/>
                </a:lnTo>
                <a:lnTo>
                  <a:pt x="3031421" y="19868"/>
                </a:lnTo>
                <a:lnTo>
                  <a:pt x="3067734" y="42947"/>
                </a:lnTo>
                <a:lnTo>
                  <a:pt x="3098016" y="73229"/>
                </a:lnTo>
                <a:lnTo>
                  <a:pt x="3121095" y="109542"/>
                </a:lnTo>
                <a:lnTo>
                  <a:pt x="3135801" y="150716"/>
                </a:lnTo>
                <a:lnTo>
                  <a:pt x="3140964" y="195579"/>
                </a:lnTo>
                <a:lnTo>
                  <a:pt x="3140964" y="1759712"/>
                </a:lnTo>
                <a:lnTo>
                  <a:pt x="3135801" y="1804575"/>
                </a:lnTo>
                <a:lnTo>
                  <a:pt x="3121095" y="1845749"/>
                </a:lnTo>
                <a:lnTo>
                  <a:pt x="3098016" y="1882062"/>
                </a:lnTo>
                <a:lnTo>
                  <a:pt x="3067734" y="1912344"/>
                </a:lnTo>
                <a:lnTo>
                  <a:pt x="3031421" y="1935423"/>
                </a:lnTo>
                <a:lnTo>
                  <a:pt x="2990247" y="1950129"/>
                </a:lnTo>
                <a:lnTo>
                  <a:pt x="2945384" y="1955292"/>
                </a:lnTo>
                <a:lnTo>
                  <a:pt x="195580" y="1955292"/>
                </a:lnTo>
                <a:lnTo>
                  <a:pt x="150716" y="1950129"/>
                </a:lnTo>
                <a:lnTo>
                  <a:pt x="109542" y="1935423"/>
                </a:lnTo>
                <a:lnTo>
                  <a:pt x="73229" y="1912344"/>
                </a:lnTo>
                <a:lnTo>
                  <a:pt x="42947" y="1882062"/>
                </a:lnTo>
                <a:lnTo>
                  <a:pt x="19868" y="1845749"/>
                </a:lnTo>
                <a:lnTo>
                  <a:pt x="5162" y="1804575"/>
                </a:lnTo>
                <a:lnTo>
                  <a:pt x="0" y="1759712"/>
                </a:lnTo>
                <a:lnTo>
                  <a:pt x="0" y="195579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4970" y="2167889"/>
            <a:ext cx="346710" cy="3385820"/>
          </a:xfrm>
          <a:custGeom>
            <a:avLst/>
            <a:gdLst/>
            <a:ahLst/>
            <a:cxnLst/>
            <a:rect l="l" t="t" r="r" b="b"/>
            <a:pathLst>
              <a:path w="346710" h="3385820">
                <a:moveTo>
                  <a:pt x="0" y="0"/>
                </a:moveTo>
                <a:lnTo>
                  <a:pt x="0" y="3385566"/>
                </a:lnTo>
                <a:lnTo>
                  <a:pt x="346455" y="3385566"/>
                </a:lnTo>
              </a:path>
            </a:pathLst>
          </a:custGeom>
          <a:ln w="25908">
            <a:solidFill>
              <a:srgbClr val="993D3B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820917" y="4818126"/>
            <a:ext cx="3025140" cy="1470660"/>
          </a:xfrm>
          <a:custGeom>
            <a:avLst/>
            <a:gdLst/>
            <a:ahLst/>
            <a:cxnLst/>
            <a:rect l="l" t="t" r="r" b="b"/>
            <a:pathLst>
              <a:path w="3025140" h="1470660">
                <a:moveTo>
                  <a:pt x="2878074" y="0"/>
                </a:moveTo>
                <a:lnTo>
                  <a:pt x="147066" y="0"/>
                </a:lnTo>
                <a:lnTo>
                  <a:pt x="100559" y="7491"/>
                </a:lnTo>
                <a:lnTo>
                  <a:pt x="60185" y="28358"/>
                </a:lnTo>
                <a:lnTo>
                  <a:pt x="28358" y="60185"/>
                </a:lnTo>
                <a:lnTo>
                  <a:pt x="7491" y="100559"/>
                </a:lnTo>
                <a:lnTo>
                  <a:pt x="0" y="147066"/>
                </a:lnTo>
                <a:lnTo>
                  <a:pt x="0" y="1323594"/>
                </a:lnTo>
                <a:lnTo>
                  <a:pt x="7491" y="1370076"/>
                </a:lnTo>
                <a:lnTo>
                  <a:pt x="28358" y="1410446"/>
                </a:lnTo>
                <a:lnTo>
                  <a:pt x="60185" y="1442283"/>
                </a:lnTo>
                <a:lnTo>
                  <a:pt x="100559" y="1463161"/>
                </a:lnTo>
                <a:lnTo>
                  <a:pt x="147066" y="1470660"/>
                </a:lnTo>
                <a:lnTo>
                  <a:pt x="2878074" y="1470660"/>
                </a:lnTo>
                <a:lnTo>
                  <a:pt x="2924580" y="1463161"/>
                </a:lnTo>
                <a:lnTo>
                  <a:pt x="2964954" y="1442283"/>
                </a:lnTo>
                <a:lnTo>
                  <a:pt x="2996781" y="1410446"/>
                </a:lnTo>
                <a:lnTo>
                  <a:pt x="3017648" y="1370076"/>
                </a:lnTo>
                <a:lnTo>
                  <a:pt x="3025140" y="1323594"/>
                </a:lnTo>
                <a:lnTo>
                  <a:pt x="3025140" y="147066"/>
                </a:lnTo>
                <a:lnTo>
                  <a:pt x="3017648" y="100559"/>
                </a:lnTo>
                <a:lnTo>
                  <a:pt x="2996781" y="60185"/>
                </a:lnTo>
                <a:lnTo>
                  <a:pt x="2964954" y="28358"/>
                </a:lnTo>
                <a:lnTo>
                  <a:pt x="2924580" y="7491"/>
                </a:lnTo>
                <a:lnTo>
                  <a:pt x="2878074" y="0"/>
                </a:lnTo>
                <a:close/>
              </a:path>
            </a:pathLst>
          </a:custGeom>
          <a:solidFill>
            <a:srgbClr val="E8D0D0">
              <a:alpha val="9019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820917" y="4818126"/>
            <a:ext cx="3025140" cy="1470660"/>
          </a:xfrm>
          <a:custGeom>
            <a:avLst/>
            <a:gdLst/>
            <a:ahLst/>
            <a:cxnLst/>
            <a:rect l="l" t="t" r="r" b="b"/>
            <a:pathLst>
              <a:path w="3025140" h="1470660">
                <a:moveTo>
                  <a:pt x="0" y="147066"/>
                </a:moveTo>
                <a:lnTo>
                  <a:pt x="7491" y="100559"/>
                </a:lnTo>
                <a:lnTo>
                  <a:pt x="28358" y="60185"/>
                </a:lnTo>
                <a:lnTo>
                  <a:pt x="60185" y="28358"/>
                </a:lnTo>
                <a:lnTo>
                  <a:pt x="100559" y="7491"/>
                </a:lnTo>
                <a:lnTo>
                  <a:pt x="147066" y="0"/>
                </a:lnTo>
                <a:lnTo>
                  <a:pt x="2878074" y="0"/>
                </a:lnTo>
                <a:lnTo>
                  <a:pt x="2924580" y="7491"/>
                </a:lnTo>
                <a:lnTo>
                  <a:pt x="2964954" y="28358"/>
                </a:lnTo>
                <a:lnTo>
                  <a:pt x="2996781" y="60185"/>
                </a:lnTo>
                <a:lnTo>
                  <a:pt x="3017648" y="100559"/>
                </a:lnTo>
                <a:lnTo>
                  <a:pt x="3025140" y="147066"/>
                </a:lnTo>
                <a:lnTo>
                  <a:pt x="3025140" y="1323594"/>
                </a:lnTo>
                <a:lnTo>
                  <a:pt x="3017648" y="1370076"/>
                </a:lnTo>
                <a:lnTo>
                  <a:pt x="2996781" y="1410446"/>
                </a:lnTo>
                <a:lnTo>
                  <a:pt x="2964954" y="1442283"/>
                </a:lnTo>
                <a:lnTo>
                  <a:pt x="2924580" y="1463161"/>
                </a:lnTo>
                <a:lnTo>
                  <a:pt x="2878074" y="1470660"/>
                </a:lnTo>
                <a:lnTo>
                  <a:pt x="147066" y="1470660"/>
                </a:lnTo>
                <a:lnTo>
                  <a:pt x="100559" y="1463161"/>
                </a:lnTo>
                <a:lnTo>
                  <a:pt x="60185" y="1442283"/>
                </a:lnTo>
                <a:lnTo>
                  <a:pt x="28358" y="1410446"/>
                </a:lnTo>
                <a:lnTo>
                  <a:pt x="7491" y="1370076"/>
                </a:lnTo>
                <a:lnTo>
                  <a:pt x="0" y="1323594"/>
                </a:lnTo>
                <a:lnTo>
                  <a:pt x="0" y="147066"/>
                </a:lnTo>
                <a:close/>
              </a:path>
            </a:pathLst>
          </a:custGeom>
          <a:ln w="25908">
            <a:solidFill>
              <a:srgbClr val="C0504D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 txBox="1"/>
          <p:nvPr/>
        </p:nvSpPr>
        <p:spPr>
          <a:xfrm>
            <a:off x="5888228" y="2442660"/>
            <a:ext cx="2952115" cy="37084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69215" marR="5080" indent="-1905" algn="ctr">
              <a:lnSpc>
                <a:spcPct val="118000"/>
              </a:lnSpc>
              <a:spcBef>
                <a:spcPts val="110"/>
              </a:spcBef>
            </a:pPr>
            <a:r>
              <a:rPr sz="1800" spc="-5" dirty="0">
                <a:latin typeface="Cambria"/>
                <a:cs typeface="Cambria"/>
              </a:rPr>
              <a:t>Οι </a:t>
            </a:r>
            <a:r>
              <a:rPr sz="1800" dirty="0">
                <a:latin typeface="Cambria"/>
                <a:cs typeface="Cambria"/>
              </a:rPr>
              <a:t>Αμερικανοί συνά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τοντας  μετά το </a:t>
            </a:r>
            <a:r>
              <a:rPr sz="1800" spc="-5" dirty="0">
                <a:latin typeface="Papyrus"/>
                <a:cs typeface="Papyrus"/>
              </a:rPr>
              <a:t>1778 </a:t>
            </a:r>
            <a:r>
              <a:rPr sz="1800" dirty="0">
                <a:latin typeface="Cambria"/>
                <a:cs typeface="Cambria"/>
              </a:rPr>
              <a:t>συμμαχία με</a:t>
            </a:r>
            <a:r>
              <a:rPr sz="1800" spc="-15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τη  </a:t>
            </a:r>
            <a:r>
              <a:rPr sz="1800" spc="-15" dirty="0">
                <a:latin typeface="Cambria"/>
                <a:cs typeface="Cambria"/>
              </a:rPr>
              <a:t>Γαλλία</a:t>
            </a:r>
            <a:r>
              <a:rPr sz="1800" spc="-15" dirty="0">
                <a:latin typeface="Papyrus"/>
                <a:cs typeface="Papyrus"/>
              </a:rPr>
              <a:t>, </a:t>
            </a:r>
            <a:r>
              <a:rPr sz="1800" dirty="0">
                <a:latin typeface="Cambria"/>
                <a:cs typeface="Cambria"/>
              </a:rPr>
              <a:t>την </a:t>
            </a:r>
            <a:r>
              <a:rPr sz="1800" spc="-5" dirty="0">
                <a:latin typeface="Cambria"/>
                <a:cs typeface="Cambria"/>
              </a:rPr>
              <a:t>Ισ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ανία </a:t>
            </a:r>
            <a:r>
              <a:rPr sz="1800" dirty="0">
                <a:latin typeface="Cambria"/>
                <a:cs typeface="Cambria"/>
              </a:rPr>
              <a:t>και την  </a:t>
            </a:r>
            <a:r>
              <a:rPr sz="1800" spc="-5" dirty="0">
                <a:latin typeface="Cambria"/>
                <a:cs typeface="Cambria"/>
              </a:rPr>
              <a:t>Ολλανδία </a:t>
            </a:r>
            <a:r>
              <a:rPr sz="1800" dirty="0">
                <a:latin typeface="Papyrus"/>
                <a:cs typeface="Papyrus"/>
              </a:rPr>
              <a:t>– </a:t>
            </a:r>
            <a:r>
              <a:rPr sz="1800" spc="-5" dirty="0">
                <a:latin typeface="Cambria"/>
                <a:cs typeface="Cambria"/>
              </a:rPr>
              <a:t>αντι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άλους </a:t>
            </a:r>
            <a:r>
              <a:rPr sz="1800" dirty="0">
                <a:latin typeface="Cambria"/>
                <a:cs typeface="Cambria"/>
              </a:rPr>
              <a:t>της  </a:t>
            </a:r>
            <a:r>
              <a:rPr sz="1800" spc="-10" dirty="0">
                <a:latin typeface="Cambria"/>
                <a:cs typeface="Cambria"/>
              </a:rPr>
              <a:t>Αγγλίας </a:t>
            </a:r>
            <a:r>
              <a:rPr sz="1800" dirty="0">
                <a:latin typeface="Papyrus"/>
                <a:cs typeface="Papyrus"/>
              </a:rPr>
              <a:t>– </a:t>
            </a:r>
            <a:r>
              <a:rPr sz="1800" spc="-5" dirty="0">
                <a:latin typeface="Cambria"/>
                <a:cs typeface="Cambria"/>
              </a:rPr>
              <a:t>κατόρθωσαν </a:t>
            </a:r>
            <a:r>
              <a:rPr sz="1800" spc="15" dirty="0">
                <a:latin typeface="Cambria"/>
                <a:cs typeface="Cambria"/>
              </a:rPr>
              <a:t>να  </a:t>
            </a:r>
            <a:r>
              <a:rPr sz="1800" spc="-5" dirty="0">
                <a:latin typeface="Cambria"/>
                <a:cs typeface="Cambria"/>
              </a:rPr>
              <a:t>ε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ιβληθούν</a:t>
            </a:r>
            <a:r>
              <a:rPr sz="1800" spc="-5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3000">
              <a:latin typeface="Times New Roman"/>
              <a:cs typeface="Times New Roman"/>
            </a:endParaRPr>
          </a:p>
          <a:p>
            <a:pPr marL="12700" marR="64135" algn="ctr">
              <a:lnSpc>
                <a:spcPct val="118200"/>
              </a:lnSpc>
            </a:pPr>
            <a:r>
              <a:rPr sz="1800" spc="-5" dirty="0">
                <a:latin typeface="Cambria"/>
                <a:cs typeface="Cambria"/>
              </a:rPr>
              <a:t>Με </a:t>
            </a:r>
            <a:r>
              <a:rPr sz="1800" dirty="0">
                <a:latin typeface="Cambria"/>
                <a:cs typeface="Cambria"/>
              </a:rPr>
              <a:t>την ήττα των </a:t>
            </a:r>
            <a:r>
              <a:rPr sz="1800" spc="-10" dirty="0">
                <a:latin typeface="Cambria"/>
                <a:cs typeface="Cambria"/>
              </a:rPr>
              <a:t>Άγγλων</a:t>
            </a:r>
            <a:r>
              <a:rPr sz="1800" spc="-145" dirty="0">
                <a:latin typeface="Cambria"/>
                <a:cs typeface="Cambria"/>
              </a:rPr>
              <a:t> </a:t>
            </a:r>
            <a:r>
              <a:rPr sz="1800" dirty="0">
                <a:latin typeface="Cambria"/>
                <a:cs typeface="Cambria"/>
              </a:rPr>
              <a:t>στη  μάχη του </a:t>
            </a:r>
            <a:r>
              <a:rPr sz="1800" b="1" spc="-20" dirty="0">
                <a:latin typeface="Cambria"/>
                <a:cs typeface="Cambria"/>
              </a:rPr>
              <a:t>Γιόρκταουν  </a:t>
            </a:r>
            <a:r>
              <a:rPr sz="1800" b="1" spc="-10" dirty="0">
                <a:latin typeface="Papyrus"/>
                <a:cs typeface="Papyrus"/>
              </a:rPr>
              <a:t>(</a:t>
            </a:r>
            <a:r>
              <a:rPr sz="1800" b="1" spc="-10" dirty="0">
                <a:latin typeface="Cambria"/>
                <a:cs typeface="Cambria"/>
              </a:rPr>
              <a:t>Οκτώβρης </a:t>
            </a:r>
            <a:r>
              <a:rPr sz="1800" b="1" dirty="0">
                <a:latin typeface="Papyrus"/>
                <a:cs typeface="Papyrus"/>
              </a:rPr>
              <a:t>1781) </a:t>
            </a:r>
            <a:r>
              <a:rPr sz="1800" dirty="0">
                <a:latin typeface="Cambria"/>
                <a:cs typeface="Cambria"/>
              </a:rPr>
              <a:t>τελείωσε  και ο</a:t>
            </a:r>
            <a:r>
              <a:rPr sz="1800" spc="-45" dirty="0">
                <a:latin typeface="Cambria"/>
                <a:cs typeface="Cambria"/>
              </a:rPr>
              <a:t> </a:t>
            </a:r>
            <a:r>
              <a:rPr sz="1800" dirty="0">
                <a:latin typeface="Papyrus"/>
                <a:cs typeface="Papyrus"/>
              </a:rPr>
              <a:t>π</a:t>
            </a:r>
            <a:r>
              <a:rPr sz="1800" dirty="0">
                <a:latin typeface="Cambria"/>
                <a:cs typeface="Cambria"/>
              </a:rPr>
              <a:t>όλεμος</a:t>
            </a:r>
            <a:r>
              <a:rPr sz="1800" dirty="0"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542798" y="297941"/>
            <a:ext cx="148589" cy="14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770026" y="208026"/>
            <a:ext cx="7851140" cy="6375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Comic Sans MS"/>
                <a:cs typeface="Comic Sans MS"/>
              </a:rPr>
              <a:t>Τι </a:t>
            </a:r>
            <a:r>
              <a:rPr sz="2000" b="0" spc="-5" dirty="0">
                <a:latin typeface="Comic Sans MS"/>
                <a:cs typeface="Comic Sans MS"/>
              </a:rPr>
              <a:t>γνωρίζετε για τη Διακήρυξη της Ανεξαρτησίας και τον </a:t>
            </a:r>
            <a:r>
              <a:rPr sz="2000" b="0" dirty="0">
                <a:latin typeface="Comic Sans MS"/>
                <a:cs typeface="Comic Sans MS"/>
              </a:rPr>
              <a:t>πόλεμο</a:t>
            </a:r>
            <a:r>
              <a:rPr sz="2000" b="0" spc="-35" dirty="0">
                <a:latin typeface="Comic Sans MS"/>
                <a:cs typeface="Comic Sans MS"/>
              </a:rPr>
              <a:t> </a:t>
            </a:r>
            <a:r>
              <a:rPr sz="2000" b="0" dirty="0">
                <a:latin typeface="Comic Sans MS"/>
                <a:cs typeface="Comic Sans MS"/>
              </a:rPr>
              <a:t>που</a:t>
            </a:r>
            <a:endParaRPr sz="2000">
              <a:latin typeface="Comic Sans MS"/>
              <a:cs typeface="Comic Sans MS"/>
            </a:endParaRPr>
          </a:p>
          <a:p>
            <a:pPr marR="239395" algn="ctr">
              <a:lnSpc>
                <a:spcPct val="100000"/>
              </a:lnSpc>
              <a:spcBef>
                <a:spcPts val="15"/>
              </a:spcBef>
            </a:pPr>
            <a:r>
              <a:rPr sz="2000" b="0" dirty="0">
                <a:latin typeface="Comic Sans MS"/>
                <a:cs typeface="Comic Sans MS"/>
              </a:rPr>
              <a:t>ακολούθησε;</a:t>
            </a:r>
            <a:endParaRPr sz="200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78739" y="4929460"/>
            <a:ext cx="8851265" cy="1671955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470534">
              <a:lnSpc>
                <a:spcPts val="2160"/>
              </a:lnSpc>
              <a:spcBef>
                <a:spcPts val="270"/>
              </a:spcBef>
            </a:pPr>
            <a:r>
              <a:rPr sz="1800" dirty="0">
                <a:latin typeface="Times New Roman"/>
                <a:cs typeface="Times New Roman"/>
              </a:rPr>
              <a:t>▲ </a:t>
            </a:r>
            <a:r>
              <a:rPr sz="1800" i="1" dirty="0">
                <a:latin typeface="Cambria"/>
                <a:cs typeface="Cambria"/>
              </a:rPr>
              <a:t>Η </a:t>
            </a:r>
            <a:r>
              <a:rPr sz="1800" i="1" spc="-5" dirty="0">
                <a:latin typeface="Cambria"/>
                <a:cs typeface="Cambria"/>
              </a:rPr>
              <a:t>νίκη </a:t>
            </a:r>
            <a:r>
              <a:rPr sz="1800" i="1" spc="-40" dirty="0">
                <a:latin typeface="Cambria"/>
                <a:cs typeface="Cambria"/>
              </a:rPr>
              <a:t>στο </a:t>
            </a:r>
            <a:r>
              <a:rPr sz="1800" i="1" spc="-25" dirty="0">
                <a:latin typeface="Cambria"/>
                <a:cs typeface="Cambria"/>
              </a:rPr>
              <a:t>Γιορκτάουν </a:t>
            </a:r>
            <a:r>
              <a:rPr sz="1900" i="1" spc="-55" dirty="0">
                <a:latin typeface="Papyrus"/>
                <a:cs typeface="Papyrus"/>
              </a:rPr>
              <a:t>(1781). </a:t>
            </a:r>
            <a:r>
              <a:rPr sz="1800" i="1" spc="-15" dirty="0">
                <a:latin typeface="Cambria"/>
                <a:cs typeface="Cambria"/>
              </a:rPr>
              <a:t>Έργο </a:t>
            </a:r>
            <a:r>
              <a:rPr sz="1800" i="1" spc="-25" dirty="0">
                <a:latin typeface="Cambria"/>
                <a:cs typeface="Cambria"/>
              </a:rPr>
              <a:t>του </a:t>
            </a:r>
            <a:r>
              <a:rPr sz="1900" i="1" spc="-50" dirty="0">
                <a:latin typeface="Papyrus"/>
                <a:cs typeface="Papyrus"/>
              </a:rPr>
              <a:t>J. Trumbull, </a:t>
            </a:r>
            <a:r>
              <a:rPr sz="1900" i="1" spc="-35" dirty="0">
                <a:latin typeface="Papyrus"/>
                <a:cs typeface="Papyrus"/>
              </a:rPr>
              <a:t>(18</a:t>
            </a:r>
            <a:r>
              <a:rPr sz="1800" i="1" spc="-35" dirty="0">
                <a:latin typeface="Cambria"/>
                <a:cs typeface="Cambria"/>
              </a:rPr>
              <a:t>ος </a:t>
            </a:r>
            <a:r>
              <a:rPr sz="1800" i="1" spc="-20" dirty="0">
                <a:latin typeface="Cambria"/>
                <a:cs typeface="Cambria"/>
              </a:rPr>
              <a:t>αι</a:t>
            </a:r>
            <a:r>
              <a:rPr sz="1900" i="1" spc="-20" dirty="0">
                <a:latin typeface="Papyrus"/>
                <a:cs typeface="Papyrus"/>
              </a:rPr>
              <a:t>.), </a:t>
            </a:r>
            <a:r>
              <a:rPr sz="1800" i="1" dirty="0">
                <a:latin typeface="Cambria"/>
                <a:cs typeface="Cambria"/>
              </a:rPr>
              <a:t>Νέα </a:t>
            </a:r>
            <a:r>
              <a:rPr sz="1800" i="1" spc="-25" dirty="0">
                <a:latin typeface="Cambria"/>
                <a:cs typeface="Cambria"/>
              </a:rPr>
              <a:t>Υόρκη</a:t>
            </a:r>
            <a:r>
              <a:rPr sz="1900" i="1" spc="-25" dirty="0">
                <a:latin typeface="Papyrus"/>
                <a:cs typeface="Papyrus"/>
              </a:rPr>
              <a:t>, </a:t>
            </a:r>
            <a:r>
              <a:rPr sz="1800" i="1" spc="-5" dirty="0">
                <a:latin typeface="Cambria"/>
                <a:cs typeface="Cambria"/>
              </a:rPr>
              <a:t>Αίθουσα  </a:t>
            </a:r>
            <a:r>
              <a:rPr sz="1800" i="1" spc="-25" dirty="0">
                <a:latin typeface="Cambria"/>
                <a:cs typeface="Cambria"/>
              </a:rPr>
              <a:t>Τέχνης του </a:t>
            </a:r>
            <a:r>
              <a:rPr sz="1800" i="1" spc="-10" dirty="0">
                <a:latin typeface="Cambria"/>
                <a:cs typeface="Cambria"/>
              </a:rPr>
              <a:t>Πανε</a:t>
            </a:r>
            <a:r>
              <a:rPr sz="1900" i="1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ιστημίου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40" dirty="0">
                <a:latin typeface="Cambria"/>
                <a:cs typeface="Cambria"/>
              </a:rPr>
              <a:t>Γέιλ</a:t>
            </a:r>
            <a:r>
              <a:rPr sz="1900" i="1" spc="-40" dirty="0"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  <a:p>
            <a:pPr marL="12700">
              <a:lnSpc>
                <a:spcPts val="2090"/>
              </a:lnSpc>
            </a:pPr>
            <a:r>
              <a:rPr sz="1800" dirty="0">
                <a:latin typeface="Papyrus"/>
                <a:cs typeface="Papyrus"/>
              </a:rPr>
              <a:t>- </a:t>
            </a:r>
            <a:r>
              <a:rPr sz="1800" spc="-5" dirty="0">
                <a:latin typeface="Papyrus"/>
                <a:cs typeface="Papyrus"/>
                <a:hlinkClick r:id="rId2"/>
              </a:rPr>
              <a:t>http://www.aoc.gov/cc/photo-gallery/ptgs_rotunda.cfm. </a:t>
            </a:r>
            <a:r>
              <a:rPr sz="1800" spc="-5" dirty="0">
                <a:latin typeface="Cambria"/>
                <a:cs typeface="Cambria"/>
              </a:rPr>
              <a:t>Υ</a:t>
            </a:r>
            <a:r>
              <a:rPr sz="1800" spc="-5" dirty="0">
                <a:latin typeface="Papyrus"/>
                <a:cs typeface="Papyrus"/>
              </a:rPr>
              <a:t>π</a:t>
            </a:r>
            <a:r>
              <a:rPr sz="1800" spc="-5" dirty="0">
                <a:latin typeface="Cambria"/>
                <a:cs typeface="Cambria"/>
              </a:rPr>
              <a:t>ό </a:t>
            </a:r>
            <a:r>
              <a:rPr sz="1800" dirty="0">
                <a:latin typeface="Cambria"/>
                <a:cs typeface="Cambria"/>
              </a:rPr>
              <a:t>την </a:t>
            </a:r>
            <a:r>
              <a:rPr sz="1800" spc="-5" dirty="0">
                <a:latin typeface="Cambria"/>
                <a:cs typeface="Cambria"/>
              </a:rPr>
              <a:t>άδεια </a:t>
            </a:r>
            <a:r>
              <a:rPr sz="1800" spc="-5" dirty="0">
                <a:latin typeface="Papyrus"/>
                <a:cs typeface="Papyrus"/>
              </a:rPr>
              <a:t>Public</a:t>
            </a:r>
            <a:r>
              <a:rPr sz="1800" spc="50" dirty="0">
                <a:latin typeface="Papyrus"/>
                <a:cs typeface="Papyrus"/>
              </a:rPr>
              <a:t> </a:t>
            </a:r>
            <a:r>
              <a:rPr sz="1800" spc="-5" dirty="0">
                <a:latin typeface="Papyrus"/>
                <a:cs typeface="Papyrus"/>
              </a:rPr>
              <a:t>domain</a:t>
            </a:r>
            <a:endParaRPr sz="1800">
              <a:latin typeface="Papyrus"/>
              <a:cs typeface="Papyrus"/>
            </a:endParaRPr>
          </a:p>
          <a:p>
            <a:pPr marL="12700">
              <a:lnSpc>
                <a:spcPts val="2115"/>
              </a:lnSpc>
            </a:pPr>
            <a:r>
              <a:rPr sz="1800" dirty="0">
                <a:latin typeface="Cambria"/>
                <a:cs typeface="Cambria"/>
              </a:rPr>
              <a:t>μέσω </a:t>
            </a:r>
            <a:r>
              <a:rPr sz="1800" spc="-10" dirty="0">
                <a:latin typeface="Papyrus"/>
                <a:cs typeface="Papyrus"/>
              </a:rPr>
              <a:t>Wikimedia </a:t>
            </a:r>
            <a:r>
              <a:rPr sz="1800" spc="-5" dirty="0">
                <a:latin typeface="Papyrus"/>
                <a:cs typeface="Papyrus"/>
              </a:rPr>
              <a:t>Commons</a:t>
            </a:r>
            <a:r>
              <a:rPr sz="1800" spc="40" dirty="0">
                <a:latin typeface="Papyrus"/>
                <a:cs typeface="Papyrus"/>
              </a:rPr>
              <a:t> </a:t>
            </a:r>
            <a:r>
              <a:rPr sz="1800" dirty="0">
                <a:latin typeface="Papyrus"/>
                <a:cs typeface="Papyrus"/>
              </a:rPr>
              <a:t>-</a:t>
            </a:r>
            <a:endParaRPr sz="1800">
              <a:latin typeface="Papyrus"/>
              <a:cs typeface="Papyrus"/>
            </a:endParaRPr>
          </a:p>
          <a:p>
            <a:pPr marL="12700">
              <a:lnSpc>
                <a:spcPts val="2115"/>
              </a:lnSpc>
            </a:pPr>
            <a:r>
              <a:rPr sz="1800" spc="-5" dirty="0">
                <a:latin typeface="Papyrus"/>
                <a:cs typeface="Papyrus"/>
              </a:rPr>
              <a:t>http://commons.wikimedia.org/wiki/File:Surrender_of_Lord_Cornwallis.jpg#mediaviewer</a:t>
            </a:r>
            <a:endParaRPr sz="1800">
              <a:latin typeface="Papyrus"/>
              <a:cs typeface="Papyrus"/>
            </a:endParaRPr>
          </a:p>
          <a:p>
            <a:pPr marL="12700">
              <a:lnSpc>
                <a:spcPct val="100000"/>
              </a:lnSpc>
            </a:pPr>
            <a:r>
              <a:rPr sz="1800" spc="-5" dirty="0">
                <a:latin typeface="Papyrus"/>
                <a:cs typeface="Papyrus"/>
              </a:rPr>
              <a:t>/File:Surrender_of_Lord_Cornwallis.jpg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79831" y="188976"/>
            <a:ext cx="7152132" cy="471525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5696712" cy="4507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5803772" y="0"/>
            <a:ext cx="2932430" cy="46926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110"/>
              </a:lnSpc>
              <a:spcBef>
                <a:spcPts val="100"/>
              </a:spcBef>
            </a:pPr>
            <a:r>
              <a:rPr sz="1800" spc="-45" dirty="0">
                <a:latin typeface="Times New Roman"/>
                <a:cs typeface="Times New Roman"/>
              </a:rPr>
              <a:t>◄</a:t>
            </a:r>
            <a:r>
              <a:rPr sz="1800" b="1" i="1" spc="-45" dirty="0">
                <a:solidFill>
                  <a:srgbClr val="003300"/>
                </a:solidFill>
                <a:latin typeface="Cambria"/>
                <a:cs typeface="Cambria"/>
              </a:rPr>
              <a:t>Το </a:t>
            </a:r>
            <a:r>
              <a:rPr sz="1800" b="1" i="1" spc="-25" dirty="0">
                <a:solidFill>
                  <a:srgbClr val="003300"/>
                </a:solidFill>
                <a:latin typeface="Cambria"/>
                <a:cs typeface="Cambria"/>
              </a:rPr>
              <a:t>Άγαλμα</a:t>
            </a:r>
            <a:r>
              <a:rPr sz="1800" b="1" i="1" spc="35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b="1" i="1" spc="-5" dirty="0">
                <a:solidFill>
                  <a:srgbClr val="003300"/>
                </a:solidFill>
                <a:latin typeface="Cambria"/>
                <a:cs typeface="Cambria"/>
              </a:rPr>
              <a:t>της</a:t>
            </a:r>
            <a:endParaRPr sz="1800">
              <a:latin typeface="Cambria"/>
              <a:cs typeface="Cambria"/>
            </a:endParaRPr>
          </a:p>
          <a:p>
            <a:pPr marL="12700" marR="116839">
              <a:lnSpc>
                <a:spcPct val="96600"/>
              </a:lnSpc>
              <a:spcBef>
                <a:spcPts val="25"/>
              </a:spcBef>
            </a:pPr>
            <a:r>
              <a:rPr sz="1800" b="1" i="1" spc="-10" dirty="0">
                <a:solidFill>
                  <a:srgbClr val="003300"/>
                </a:solidFill>
                <a:latin typeface="Cambria"/>
                <a:cs typeface="Cambria"/>
              </a:rPr>
              <a:t>Ελευθερίας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, </a:t>
            </a:r>
            <a:r>
              <a:rPr sz="1800" i="1" spc="-45" dirty="0">
                <a:solidFill>
                  <a:srgbClr val="003300"/>
                </a:solidFill>
                <a:latin typeface="Cambria"/>
                <a:cs typeface="Cambria"/>
              </a:rPr>
              <a:t>στο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λιμάνι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της  Νέας 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Υόρκης</a:t>
            </a:r>
            <a:r>
              <a:rPr sz="1900" i="1" spc="-25" dirty="0">
                <a:solidFill>
                  <a:srgbClr val="003300"/>
                </a:solidFill>
                <a:latin typeface="Papyrus"/>
                <a:cs typeface="Papyrus"/>
              </a:rPr>
              <a:t>,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το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οθετήθηκε 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εκεί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όταν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γιόρτασαν </a:t>
            </a:r>
            <a:r>
              <a:rPr sz="1800" i="1" spc="-50" dirty="0">
                <a:solidFill>
                  <a:srgbClr val="003300"/>
                </a:solidFill>
                <a:latin typeface="Cambria"/>
                <a:cs typeface="Cambria"/>
              </a:rPr>
              <a:t>τα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εκατό 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χρόνια 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α</a:t>
            </a:r>
            <a:r>
              <a:rPr sz="1900" i="1" spc="-25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ό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Διακήρυξη</a:t>
            </a:r>
            <a:r>
              <a:rPr sz="1800" i="1" spc="-100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της 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Ανεξαρτησίας</a:t>
            </a:r>
            <a:r>
              <a:rPr sz="1900" i="1" spc="-15" dirty="0">
                <a:solidFill>
                  <a:srgbClr val="003300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Η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Γαλλία</a:t>
            </a:r>
            <a:r>
              <a:rPr sz="1900" i="1" spc="-35" dirty="0">
                <a:solidFill>
                  <a:srgbClr val="003300"/>
                </a:solidFill>
                <a:latin typeface="Papyrus"/>
                <a:cs typeface="Papyrus"/>
              </a:rPr>
              <a:t>, </a:t>
            </a:r>
            <a:r>
              <a:rPr sz="1900" i="1" spc="-25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ου  ανταγωνιζόταν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</a:t>
            </a:r>
            <a:r>
              <a:rPr sz="1800" i="1" spc="-45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Μεγάλη</a:t>
            </a:r>
            <a:endParaRPr sz="1800">
              <a:latin typeface="Cambria"/>
              <a:cs typeface="Cambria"/>
            </a:endParaRPr>
          </a:p>
          <a:p>
            <a:pPr marL="12700" marR="5080">
              <a:lnSpc>
                <a:spcPts val="2160"/>
              </a:lnSpc>
              <a:spcBef>
                <a:spcPts val="75"/>
              </a:spcBef>
            </a:pP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Βρετανία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, 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μ</a:t>
            </a:r>
            <a:r>
              <a:rPr sz="1900" i="1" spc="-20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20" dirty="0">
                <a:solidFill>
                  <a:srgbClr val="003300"/>
                </a:solidFill>
                <a:latin typeface="Cambria"/>
                <a:cs typeface="Cambria"/>
              </a:rPr>
              <a:t>ήκε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το </a:t>
            </a:r>
            <a:r>
              <a:rPr sz="1900" i="1" spc="-65" dirty="0">
                <a:solidFill>
                  <a:srgbClr val="003300"/>
                </a:solidFill>
                <a:latin typeface="Papyrus"/>
                <a:cs typeface="Papyrus"/>
              </a:rPr>
              <a:t>1777 </a:t>
            </a:r>
            <a:r>
              <a:rPr sz="1800" i="1" spc="-30" dirty="0">
                <a:solidFill>
                  <a:srgbClr val="003300"/>
                </a:solidFill>
                <a:latin typeface="Cambria"/>
                <a:cs typeface="Cambria"/>
              </a:rPr>
              <a:t>στον  </a:t>
            </a:r>
            <a:r>
              <a:rPr sz="1900" i="1" spc="-15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όλεμο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της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Αμερικανικής 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Ανεξαρτησίας </a:t>
            </a:r>
            <a:r>
              <a:rPr sz="1800" i="1" spc="-40" dirty="0">
                <a:solidFill>
                  <a:srgbClr val="003300"/>
                </a:solidFill>
                <a:latin typeface="Cambria"/>
                <a:cs typeface="Cambria"/>
              </a:rPr>
              <a:t>στο </a:t>
            </a:r>
            <a:r>
              <a:rPr sz="1900" i="1" spc="-15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λευρό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των  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α</a:t>
            </a:r>
            <a:r>
              <a:rPr sz="1900" i="1" spc="-15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οίκων</a:t>
            </a:r>
            <a:r>
              <a:rPr sz="1900" i="1" spc="-15" dirty="0">
                <a:solidFill>
                  <a:srgbClr val="003300"/>
                </a:solidFill>
                <a:latin typeface="Papyrus"/>
                <a:cs typeface="Papyrus"/>
              </a:rPr>
              <a:t>. </a:t>
            </a:r>
            <a:r>
              <a:rPr sz="1800" i="1" spc="-65" dirty="0">
                <a:solidFill>
                  <a:srgbClr val="003300"/>
                </a:solidFill>
                <a:latin typeface="Cambria"/>
                <a:cs typeface="Cambria"/>
              </a:rPr>
              <a:t>Το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άγαλμα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είναι  δώρο </a:t>
            </a:r>
            <a:r>
              <a:rPr sz="1800" i="1" spc="-35" dirty="0">
                <a:solidFill>
                  <a:srgbClr val="003300"/>
                </a:solidFill>
                <a:latin typeface="Cambria"/>
                <a:cs typeface="Cambria"/>
              </a:rPr>
              <a:t>των </a:t>
            </a:r>
            <a:r>
              <a:rPr sz="1800" i="1" spc="-40" dirty="0">
                <a:solidFill>
                  <a:srgbClr val="003300"/>
                </a:solidFill>
                <a:latin typeface="Cambria"/>
                <a:cs typeface="Cambria"/>
              </a:rPr>
              <a:t>Γάλλων</a:t>
            </a:r>
            <a:r>
              <a:rPr sz="1800" i="1" spc="10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και</a:t>
            </a:r>
            <a:endParaRPr sz="1800">
              <a:latin typeface="Cambria"/>
              <a:cs typeface="Cambria"/>
            </a:endParaRPr>
          </a:p>
          <a:p>
            <a:pPr marL="12700">
              <a:lnSpc>
                <a:spcPts val="2050"/>
              </a:lnSpc>
            </a:pP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υ</a:t>
            </a:r>
            <a:r>
              <a:rPr sz="1900" i="1" spc="-5" dirty="0">
                <a:solidFill>
                  <a:srgbClr val="003300"/>
                </a:solidFill>
                <a:latin typeface="Papyrus"/>
                <a:cs typeface="Papyrus"/>
              </a:rPr>
              <a:t>π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ενθυμίζει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φιλία</a:t>
            </a:r>
            <a:r>
              <a:rPr sz="1800" i="1" spc="-120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ανάμεσα</a:t>
            </a:r>
            <a:endParaRPr sz="1800">
              <a:latin typeface="Cambria"/>
              <a:cs typeface="Cambria"/>
            </a:endParaRPr>
          </a:p>
          <a:p>
            <a:pPr marL="12700" marR="55244">
              <a:lnSpc>
                <a:spcPts val="2160"/>
              </a:lnSpc>
              <a:spcBef>
                <a:spcPts val="114"/>
              </a:spcBef>
            </a:pPr>
            <a:r>
              <a:rPr sz="1800" i="1" spc="-15" dirty="0">
                <a:solidFill>
                  <a:srgbClr val="003300"/>
                </a:solidFill>
                <a:latin typeface="Cambria"/>
                <a:cs typeface="Cambria"/>
              </a:rPr>
              <a:t>στις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δύο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χώρες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.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Η </a:t>
            </a:r>
            <a:r>
              <a:rPr sz="1800" i="1" spc="-10" dirty="0">
                <a:solidFill>
                  <a:srgbClr val="003300"/>
                </a:solidFill>
                <a:latin typeface="Cambria"/>
                <a:cs typeface="Cambria"/>
              </a:rPr>
              <a:t>Ελευθερία  </a:t>
            </a:r>
            <a:r>
              <a:rPr sz="1800" i="1" spc="-25" dirty="0">
                <a:solidFill>
                  <a:srgbClr val="003300"/>
                </a:solidFill>
                <a:latin typeface="Cambria"/>
                <a:cs typeface="Cambria"/>
              </a:rPr>
              <a:t>βαστάει </a:t>
            </a:r>
            <a:r>
              <a:rPr sz="1800" i="1" spc="-40" dirty="0">
                <a:solidFill>
                  <a:srgbClr val="003300"/>
                </a:solidFill>
                <a:latin typeface="Cambria"/>
                <a:cs typeface="Cambria"/>
              </a:rPr>
              <a:t>στο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ένα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χέρι δάδα</a:t>
            </a:r>
            <a:r>
              <a:rPr sz="1800" i="1" spc="-80" dirty="0">
                <a:solidFill>
                  <a:srgbClr val="003300"/>
                </a:solidFill>
                <a:latin typeface="Cambria"/>
                <a:cs typeface="Cambria"/>
              </a:rPr>
              <a:t>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και  </a:t>
            </a:r>
            <a:r>
              <a:rPr sz="1800" i="1" spc="-40" dirty="0">
                <a:solidFill>
                  <a:srgbClr val="003300"/>
                </a:solidFill>
                <a:latin typeface="Cambria"/>
                <a:cs typeface="Cambria"/>
              </a:rPr>
              <a:t>στο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άλλο </a:t>
            </a:r>
            <a:r>
              <a:rPr sz="1800" i="1" dirty="0">
                <a:solidFill>
                  <a:srgbClr val="003300"/>
                </a:solidFill>
                <a:latin typeface="Cambria"/>
                <a:cs typeface="Cambria"/>
              </a:rPr>
              <a:t>τη </a:t>
            </a:r>
            <a:r>
              <a:rPr sz="1800" i="1" spc="-5" dirty="0">
                <a:solidFill>
                  <a:srgbClr val="003300"/>
                </a:solidFill>
                <a:latin typeface="Cambria"/>
                <a:cs typeface="Cambria"/>
              </a:rPr>
              <a:t>Διακήρυξη </a:t>
            </a:r>
            <a:r>
              <a:rPr sz="1800" dirty="0">
                <a:solidFill>
                  <a:srgbClr val="003300"/>
                </a:solidFill>
                <a:latin typeface="Cambria"/>
                <a:cs typeface="Cambria"/>
              </a:rPr>
              <a:t>της  </a:t>
            </a:r>
            <a:r>
              <a:rPr sz="1800" spc="-10" dirty="0">
                <a:solidFill>
                  <a:srgbClr val="003300"/>
                </a:solidFill>
                <a:latin typeface="Cambria"/>
                <a:cs typeface="Cambria"/>
              </a:rPr>
              <a:t>Ανεξαρτησίας</a:t>
            </a:r>
            <a:r>
              <a:rPr sz="1900" i="1" spc="-10" dirty="0">
                <a:solidFill>
                  <a:srgbClr val="003300"/>
                </a:solidFill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75971"/>
            <a:ext cx="8610600" cy="12926616"/>
          </a:xfrm>
        </p:spPr>
        <p:txBody>
          <a:bodyPr/>
          <a:lstStyle/>
          <a:p>
            <a:pPr>
              <a:spcBef>
                <a:spcPts val="100"/>
              </a:spcBef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ΕΡΩΤΗΣΕΙΣ ΒΑΣΙΣΜΕΝΕΣ ΣΤΗΝ ΕΝΟΤΗΤΑ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Μετά το τέλος της ενότητας πρέπει να γνωρίζετε τις απαντήσεις στις παρακάτω ερωτήσεις.</a:t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1.Τι είναι ομοσπονδία ή ομοσπονδιακό κράτος;</a:t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Τι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γνωρίζετε για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τις αγγλικές αποικίες στην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Αμερική;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3.Ποιοι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και γιατί 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μετανάστευσαν στα ανατολικά παράλια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της Βόρειας</a:t>
            </a:r>
            <a:r>
              <a:rPr lang="el-GR" sz="2400" b="0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Αμερικής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4.Ποια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κατάσταση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επικρατούσε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 1763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στις αποικίες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l-GR" sz="2400" b="0" spc="-1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νότου;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5.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Ποια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κατάσταση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επικρατούσε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 1763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στις αποικίες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του</a:t>
            </a:r>
            <a:r>
              <a:rPr lang="el-GR" sz="2400" b="0" spc="-1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Βορρά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Ποια υπήρξε η διοικητική οργάνωση των 13 αποικιών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της Βόρειας</a:t>
            </a:r>
            <a:r>
              <a:rPr lang="el-GR" sz="2400" b="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Αμερικής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6.Ποια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υπήρξαν τα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αίτια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της αποικιακής</a:t>
            </a:r>
            <a:r>
              <a:rPr lang="el-GR" sz="2400" b="0" spc="-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κρίσης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7.Ποια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γεγονότα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οδήγησαν στην οριστική ρήξη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Αγγλίας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l-GR" sz="2400" b="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αποίκων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8.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Με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ποιο τρόπο η ρήξη μετατράπηκε σε επανάσταση εναντίον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της</a:t>
            </a:r>
            <a:r>
              <a:rPr lang="el-GR" sz="2400" b="0" spc="-17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Αγγλίας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9.Τι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γνωρίζετε για τη Διακήρυξη της Ανεξαρτησίας και τον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πόλεμο</a:t>
            </a:r>
            <a:r>
              <a:rPr lang="el-GR" sz="2400" b="0" spc="-3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που ακολούθησε;</a:t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548383" y="0"/>
            <a:ext cx="4536948" cy="68320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1459" y="405384"/>
            <a:ext cx="8712708" cy="44121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0015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0"/>
            <a:ext cx="8458200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81000"/>
            <a:ext cx="9172575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491741" y="370077"/>
            <a:ext cx="62115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Comic Sans MS"/>
                <a:cs typeface="Comic Sans MS"/>
              </a:rPr>
              <a:t>Ποια ήταν </a:t>
            </a:r>
            <a:r>
              <a:rPr sz="2000" dirty="0">
                <a:latin typeface="Comic Sans MS"/>
                <a:cs typeface="Comic Sans MS"/>
              </a:rPr>
              <a:t>η </a:t>
            </a:r>
            <a:r>
              <a:rPr sz="2000" spc="-5" dirty="0">
                <a:latin typeface="Comic Sans MS"/>
                <a:cs typeface="Comic Sans MS"/>
              </a:rPr>
              <a:t>κατάληξη της Αμερικανικής</a:t>
            </a:r>
            <a:r>
              <a:rPr sz="2000" spc="-85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Επανάστασης;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340738" y="459866"/>
            <a:ext cx="148589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323088" y="3500628"/>
            <a:ext cx="8498205" cy="2132330"/>
          </a:xfrm>
          <a:custGeom>
            <a:avLst/>
            <a:gdLst/>
            <a:ahLst/>
            <a:cxnLst/>
            <a:rect l="l" t="t" r="r" b="b"/>
            <a:pathLst>
              <a:path w="8498205" h="2132329">
                <a:moveTo>
                  <a:pt x="7431786" y="0"/>
                </a:moveTo>
                <a:lnTo>
                  <a:pt x="7431786" y="533019"/>
                </a:lnTo>
                <a:lnTo>
                  <a:pt x="0" y="533019"/>
                </a:lnTo>
                <a:lnTo>
                  <a:pt x="533019" y="1066038"/>
                </a:lnTo>
                <a:lnTo>
                  <a:pt x="0" y="1599057"/>
                </a:lnTo>
                <a:lnTo>
                  <a:pt x="7431786" y="1599057"/>
                </a:lnTo>
                <a:lnTo>
                  <a:pt x="7431786" y="2132076"/>
                </a:lnTo>
                <a:lnTo>
                  <a:pt x="8497823" y="1066038"/>
                </a:lnTo>
                <a:lnTo>
                  <a:pt x="7431786" y="0"/>
                </a:lnTo>
                <a:close/>
              </a:path>
            </a:pathLst>
          </a:custGeom>
          <a:solidFill>
            <a:srgbClr val="F1F1F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24075" y="1537461"/>
            <a:ext cx="50450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0" spc="-5" dirty="0">
                <a:latin typeface="Cambria"/>
                <a:cs typeface="Cambria"/>
              </a:rPr>
              <a:t>Με </a:t>
            </a:r>
            <a:r>
              <a:rPr sz="2400" b="0" dirty="0">
                <a:latin typeface="Cambria"/>
                <a:cs typeface="Cambria"/>
              </a:rPr>
              <a:t>τη </a:t>
            </a:r>
            <a:r>
              <a:rPr sz="2400" b="0" spc="-5" dirty="0">
                <a:latin typeface="Cambria"/>
                <a:cs typeface="Cambria"/>
              </a:rPr>
              <a:t>Συνθήκη των</a:t>
            </a:r>
            <a:r>
              <a:rPr sz="2400" b="0" spc="-70" dirty="0">
                <a:latin typeface="Cambria"/>
                <a:cs typeface="Cambria"/>
              </a:rPr>
              <a:t> </a:t>
            </a:r>
            <a:r>
              <a:rPr sz="2400" b="0" spc="-5" dirty="0">
                <a:latin typeface="Cambria"/>
                <a:cs typeface="Cambria"/>
              </a:rPr>
              <a:t>Βερσαλιών</a:t>
            </a:r>
            <a:r>
              <a:rPr sz="2400" b="0" spc="-5" dirty="0">
                <a:latin typeface="Papyrus"/>
                <a:cs typeface="Papyrus"/>
              </a:rPr>
              <a:t>(1783),</a:t>
            </a:r>
            <a:endParaRPr sz="2400">
              <a:latin typeface="Papyrus"/>
              <a:cs typeface="Papyrus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849883" y="2072767"/>
            <a:ext cx="6594475" cy="1546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17900"/>
              </a:lnSpc>
              <a:spcBef>
                <a:spcPts val="100"/>
              </a:spcBef>
            </a:pPr>
            <a:r>
              <a:rPr sz="2400" dirty="0">
                <a:latin typeface="Cambria"/>
                <a:cs typeface="Cambria"/>
              </a:rPr>
              <a:t>η </a:t>
            </a:r>
            <a:r>
              <a:rPr sz="2400" spc="-15" dirty="0">
                <a:latin typeface="Cambria"/>
                <a:cs typeface="Cambria"/>
              </a:rPr>
              <a:t>Αγγλία </a:t>
            </a:r>
            <a:r>
              <a:rPr sz="2400" spc="5" dirty="0">
                <a:latin typeface="Cambria"/>
                <a:cs typeface="Cambria"/>
              </a:rPr>
              <a:t>αναγνώρισε </a:t>
            </a:r>
            <a:r>
              <a:rPr sz="2400" spc="-5" dirty="0">
                <a:latin typeface="Cambria"/>
                <a:cs typeface="Cambria"/>
              </a:rPr>
              <a:t>τις </a:t>
            </a:r>
            <a:r>
              <a:rPr sz="2400" dirty="0">
                <a:latin typeface="Cambria"/>
                <a:cs typeface="Cambria"/>
              </a:rPr>
              <a:t>α</a:t>
            </a:r>
            <a:r>
              <a:rPr sz="2400" dirty="0">
                <a:latin typeface="Papyrus"/>
                <a:cs typeface="Papyrus"/>
              </a:rPr>
              <a:t>π</a:t>
            </a:r>
            <a:r>
              <a:rPr sz="2400" dirty="0">
                <a:latin typeface="Cambria"/>
                <a:cs typeface="Cambria"/>
              </a:rPr>
              <a:t>οικίες ως</a:t>
            </a:r>
            <a:r>
              <a:rPr sz="2400" spc="-155" dirty="0">
                <a:latin typeface="Cambria"/>
                <a:cs typeface="Cambria"/>
              </a:rPr>
              <a:t> </a:t>
            </a:r>
            <a:r>
              <a:rPr sz="2400" b="1" spc="-25" dirty="0">
                <a:latin typeface="Cambria"/>
                <a:cs typeface="Cambria"/>
              </a:rPr>
              <a:t>ανεξάρτητο  </a:t>
            </a:r>
            <a:r>
              <a:rPr sz="2400" b="1" spc="-20" dirty="0">
                <a:latin typeface="Cambria"/>
                <a:cs typeface="Cambria"/>
              </a:rPr>
              <a:t>κράτος </a:t>
            </a:r>
            <a:r>
              <a:rPr sz="2400" spc="-5" dirty="0">
                <a:latin typeface="Cambria"/>
                <a:cs typeface="Cambria"/>
              </a:rPr>
              <a:t>με </a:t>
            </a:r>
            <a:r>
              <a:rPr sz="2400" dirty="0">
                <a:latin typeface="Cambria"/>
                <a:cs typeface="Cambria"/>
              </a:rPr>
              <a:t>το</a:t>
            </a:r>
            <a:r>
              <a:rPr sz="2400" spc="-45" dirty="0">
                <a:latin typeface="Cambria"/>
                <a:cs typeface="Cambria"/>
              </a:rPr>
              <a:t> </a:t>
            </a:r>
            <a:r>
              <a:rPr sz="2400" spc="5" dirty="0">
                <a:latin typeface="Cambria"/>
                <a:cs typeface="Cambria"/>
              </a:rPr>
              <a:t>όνομα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1820"/>
              </a:spcBef>
            </a:pP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Ηνωμένες </a:t>
            </a:r>
            <a:r>
              <a:rPr sz="2800" b="1" spc="-10" dirty="0">
                <a:solidFill>
                  <a:srgbClr val="FF0000"/>
                </a:solidFill>
                <a:latin typeface="Cambria"/>
                <a:cs typeface="Cambria"/>
              </a:rPr>
              <a:t>Πολιτείες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της</a:t>
            </a:r>
            <a:r>
              <a:rPr sz="2800" b="1" spc="-15" dirty="0">
                <a:solidFill>
                  <a:srgbClr val="FF0000"/>
                </a:solidFill>
                <a:latin typeface="Cambria"/>
                <a:cs typeface="Cambria"/>
              </a:rPr>
              <a:t> </a:t>
            </a:r>
            <a:r>
              <a:rPr sz="2800" b="1" spc="-5" dirty="0">
                <a:solidFill>
                  <a:srgbClr val="FF0000"/>
                </a:solidFill>
                <a:latin typeface="Cambria"/>
                <a:cs typeface="Cambria"/>
              </a:rPr>
              <a:t>Αμερικής</a:t>
            </a:r>
            <a:r>
              <a:rPr sz="2800" spc="-5" dirty="0">
                <a:latin typeface="Papyrus"/>
                <a:cs typeface="Papyrus"/>
              </a:rPr>
              <a:t>.</a:t>
            </a:r>
            <a:endParaRPr sz="2800">
              <a:latin typeface="Papyrus"/>
              <a:cs typeface="Papyru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3925061" y="4293870"/>
            <a:ext cx="532130" cy="533400"/>
          </a:xfrm>
          <a:custGeom>
            <a:avLst/>
            <a:gdLst/>
            <a:ahLst/>
            <a:cxnLst/>
            <a:rect l="l" t="t" r="r" b="b"/>
            <a:pathLst>
              <a:path w="532129" h="533400">
                <a:moveTo>
                  <a:pt x="265938" y="0"/>
                </a:moveTo>
                <a:lnTo>
                  <a:pt x="218151" y="4296"/>
                </a:lnTo>
                <a:lnTo>
                  <a:pt x="173168" y="16682"/>
                </a:lnTo>
                <a:lnTo>
                  <a:pt x="131741" y="36406"/>
                </a:lnTo>
                <a:lnTo>
                  <a:pt x="94622" y="62716"/>
                </a:lnTo>
                <a:lnTo>
                  <a:pt x="62565" y="94858"/>
                </a:lnTo>
                <a:lnTo>
                  <a:pt x="36321" y="132080"/>
                </a:lnTo>
                <a:lnTo>
                  <a:pt x="16644" y="173629"/>
                </a:lnTo>
                <a:lnTo>
                  <a:pt x="4286" y="218753"/>
                </a:lnTo>
                <a:lnTo>
                  <a:pt x="0" y="266699"/>
                </a:lnTo>
                <a:lnTo>
                  <a:pt x="4286" y="314646"/>
                </a:lnTo>
                <a:lnTo>
                  <a:pt x="16644" y="359770"/>
                </a:lnTo>
                <a:lnTo>
                  <a:pt x="36322" y="401319"/>
                </a:lnTo>
                <a:lnTo>
                  <a:pt x="62565" y="438541"/>
                </a:lnTo>
                <a:lnTo>
                  <a:pt x="94622" y="470683"/>
                </a:lnTo>
                <a:lnTo>
                  <a:pt x="131741" y="496993"/>
                </a:lnTo>
                <a:lnTo>
                  <a:pt x="173168" y="516717"/>
                </a:lnTo>
                <a:lnTo>
                  <a:pt x="218151" y="529103"/>
                </a:lnTo>
                <a:lnTo>
                  <a:pt x="265938" y="533399"/>
                </a:lnTo>
                <a:lnTo>
                  <a:pt x="313724" y="529103"/>
                </a:lnTo>
                <a:lnTo>
                  <a:pt x="358707" y="516717"/>
                </a:lnTo>
                <a:lnTo>
                  <a:pt x="400134" y="496993"/>
                </a:lnTo>
                <a:lnTo>
                  <a:pt x="437253" y="470683"/>
                </a:lnTo>
                <a:lnTo>
                  <a:pt x="469310" y="438541"/>
                </a:lnTo>
                <a:lnTo>
                  <a:pt x="495554" y="401319"/>
                </a:lnTo>
                <a:lnTo>
                  <a:pt x="515231" y="359770"/>
                </a:lnTo>
                <a:lnTo>
                  <a:pt x="527589" y="314646"/>
                </a:lnTo>
                <a:lnTo>
                  <a:pt x="531876" y="266699"/>
                </a:lnTo>
                <a:lnTo>
                  <a:pt x="527589" y="218753"/>
                </a:lnTo>
                <a:lnTo>
                  <a:pt x="515231" y="173629"/>
                </a:lnTo>
                <a:lnTo>
                  <a:pt x="495553" y="132080"/>
                </a:lnTo>
                <a:lnTo>
                  <a:pt x="469310" y="94858"/>
                </a:lnTo>
                <a:lnTo>
                  <a:pt x="437253" y="62716"/>
                </a:lnTo>
                <a:lnTo>
                  <a:pt x="400134" y="36406"/>
                </a:lnTo>
                <a:lnTo>
                  <a:pt x="358707" y="16682"/>
                </a:lnTo>
                <a:lnTo>
                  <a:pt x="313724" y="4296"/>
                </a:lnTo>
                <a:lnTo>
                  <a:pt x="265938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3925061" y="4293870"/>
            <a:ext cx="532130" cy="533400"/>
          </a:xfrm>
          <a:custGeom>
            <a:avLst/>
            <a:gdLst/>
            <a:ahLst/>
            <a:cxnLst/>
            <a:rect l="l" t="t" r="r" b="b"/>
            <a:pathLst>
              <a:path w="532129" h="533400">
                <a:moveTo>
                  <a:pt x="0" y="266699"/>
                </a:moveTo>
                <a:lnTo>
                  <a:pt x="4286" y="218753"/>
                </a:lnTo>
                <a:lnTo>
                  <a:pt x="16644" y="173629"/>
                </a:lnTo>
                <a:lnTo>
                  <a:pt x="36321" y="132080"/>
                </a:lnTo>
                <a:lnTo>
                  <a:pt x="62565" y="94858"/>
                </a:lnTo>
                <a:lnTo>
                  <a:pt x="94622" y="62716"/>
                </a:lnTo>
                <a:lnTo>
                  <a:pt x="131741" y="36406"/>
                </a:lnTo>
                <a:lnTo>
                  <a:pt x="173168" y="16682"/>
                </a:lnTo>
                <a:lnTo>
                  <a:pt x="218151" y="4296"/>
                </a:lnTo>
                <a:lnTo>
                  <a:pt x="265938" y="0"/>
                </a:lnTo>
                <a:lnTo>
                  <a:pt x="313724" y="4296"/>
                </a:lnTo>
                <a:lnTo>
                  <a:pt x="358707" y="16682"/>
                </a:lnTo>
                <a:lnTo>
                  <a:pt x="400134" y="36406"/>
                </a:lnTo>
                <a:lnTo>
                  <a:pt x="437253" y="62716"/>
                </a:lnTo>
                <a:lnTo>
                  <a:pt x="469310" y="94858"/>
                </a:lnTo>
                <a:lnTo>
                  <a:pt x="495553" y="132080"/>
                </a:lnTo>
                <a:lnTo>
                  <a:pt x="515231" y="173629"/>
                </a:lnTo>
                <a:lnTo>
                  <a:pt x="527589" y="218753"/>
                </a:lnTo>
                <a:lnTo>
                  <a:pt x="531876" y="266699"/>
                </a:lnTo>
                <a:lnTo>
                  <a:pt x="527589" y="314646"/>
                </a:lnTo>
                <a:lnTo>
                  <a:pt x="515231" y="359770"/>
                </a:lnTo>
                <a:lnTo>
                  <a:pt x="495554" y="401319"/>
                </a:lnTo>
                <a:lnTo>
                  <a:pt x="469310" y="438541"/>
                </a:lnTo>
                <a:lnTo>
                  <a:pt x="437253" y="470683"/>
                </a:lnTo>
                <a:lnTo>
                  <a:pt x="400134" y="496993"/>
                </a:lnTo>
                <a:lnTo>
                  <a:pt x="358707" y="516717"/>
                </a:lnTo>
                <a:lnTo>
                  <a:pt x="313724" y="529103"/>
                </a:lnTo>
                <a:lnTo>
                  <a:pt x="265938" y="533399"/>
                </a:lnTo>
                <a:lnTo>
                  <a:pt x="218151" y="529103"/>
                </a:lnTo>
                <a:lnTo>
                  <a:pt x="173168" y="516717"/>
                </a:lnTo>
                <a:lnTo>
                  <a:pt x="131741" y="496993"/>
                </a:lnTo>
                <a:lnTo>
                  <a:pt x="94622" y="470683"/>
                </a:lnTo>
                <a:lnTo>
                  <a:pt x="62565" y="438541"/>
                </a:lnTo>
                <a:lnTo>
                  <a:pt x="36322" y="401319"/>
                </a:lnTo>
                <a:lnTo>
                  <a:pt x="16644" y="359770"/>
                </a:lnTo>
                <a:lnTo>
                  <a:pt x="4286" y="314646"/>
                </a:lnTo>
                <a:lnTo>
                  <a:pt x="0" y="266699"/>
                </a:lnTo>
                <a:close/>
              </a:path>
            </a:pathLst>
          </a:custGeom>
          <a:ln w="25908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595" y="167767"/>
            <a:ext cx="463232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b="0" dirty="0">
                <a:latin typeface="Comic Sans MS"/>
                <a:cs typeface="Comic Sans MS"/>
              </a:rPr>
              <a:t>Τι ορίζει </a:t>
            </a:r>
            <a:r>
              <a:rPr sz="2000" b="0" spc="-5" dirty="0">
                <a:latin typeface="Comic Sans MS"/>
                <a:cs typeface="Comic Sans MS"/>
              </a:rPr>
              <a:t>το </a:t>
            </a:r>
            <a:r>
              <a:rPr sz="2000" b="0" dirty="0">
                <a:latin typeface="Comic Sans MS"/>
                <a:cs typeface="Comic Sans MS"/>
              </a:rPr>
              <a:t>Σύνταγμα </a:t>
            </a:r>
            <a:r>
              <a:rPr sz="2000" b="0" spc="-5" dirty="0">
                <a:latin typeface="Comic Sans MS"/>
                <a:cs typeface="Comic Sans MS"/>
              </a:rPr>
              <a:t>του νέου</a:t>
            </a:r>
            <a:r>
              <a:rPr sz="2000" b="0" spc="-95" dirty="0">
                <a:latin typeface="Comic Sans MS"/>
                <a:cs typeface="Comic Sans MS"/>
              </a:rPr>
              <a:t> </a:t>
            </a:r>
            <a:r>
              <a:rPr sz="2000" b="0" spc="-5" dirty="0">
                <a:latin typeface="Comic Sans MS"/>
                <a:cs typeface="Comic Sans MS"/>
              </a:rPr>
              <a:t>κράτους;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204466" y="257556"/>
            <a:ext cx="148590" cy="14858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80594" y="1187958"/>
            <a:ext cx="8784590" cy="655320"/>
          </a:xfrm>
          <a:custGeom>
            <a:avLst/>
            <a:gdLst/>
            <a:ahLst/>
            <a:cxnLst/>
            <a:rect l="l" t="t" r="r" b="b"/>
            <a:pathLst>
              <a:path w="8784590" h="655319">
                <a:moveTo>
                  <a:pt x="0" y="655320"/>
                </a:moveTo>
                <a:lnTo>
                  <a:pt x="8784336" y="655320"/>
                </a:lnTo>
                <a:lnTo>
                  <a:pt x="8784336" y="0"/>
                </a:lnTo>
                <a:lnTo>
                  <a:pt x="0" y="0"/>
                </a:lnTo>
                <a:lnTo>
                  <a:pt x="0" y="655320"/>
                </a:lnTo>
                <a:close/>
              </a:path>
            </a:pathLst>
          </a:custGeom>
          <a:ln w="25908">
            <a:solidFill>
              <a:srgbClr val="385D8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619505" y="803909"/>
            <a:ext cx="6149340" cy="767080"/>
          </a:xfrm>
          <a:custGeom>
            <a:avLst/>
            <a:gdLst/>
            <a:ahLst/>
            <a:cxnLst/>
            <a:rect l="l" t="t" r="r" b="b"/>
            <a:pathLst>
              <a:path w="6149340" h="767080">
                <a:moveTo>
                  <a:pt x="602157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6021578" y="766572"/>
                </a:lnTo>
                <a:lnTo>
                  <a:pt x="6071330" y="756538"/>
                </a:lnTo>
                <a:lnTo>
                  <a:pt x="6111938" y="729170"/>
                </a:lnTo>
                <a:lnTo>
                  <a:pt x="6139307" y="688562"/>
                </a:lnTo>
                <a:lnTo>
                  <a:pt x="6149340" y="638810"/>
                </a:lnTo>
                <a:lnTo>
                  <a:pt x="6149340" y="127762"/>
                </a:lnTo>
                <a:lnTo>
                  <a:pt x="6139307" y="78009"/>
                </a:lnTo>
                <a:lnTo>
                  <a:pt x="6111938" y="37401"/>
                </a:lnTo>
                <a:lnTo>
                  <a:pt x="6071330" y="10033"/>
                </a:lnTo>
                <a:lnTo>
                  <a:pt x="6021578" y="0"/>
                </a:lnTo>
                <a:close/>
              </a:path>
            </a:pathLst>
          </a:custGeom>
          <a:solidFill>
            <a:srgbClr val="385D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619505" y="803909"/>
            <a:ext cx="6149340" cy="767080"/>
          </a:xfrm>
          <a:custGeom>
            <a:avLst/>
            <a:gdLst/>
            <a:ahLst/>
            <a:cxnLst/>
            <a:rect l="l" t="t" r="r" b="b"/>
            <a:pathLst>
              <a:path w="614934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6021578" y="0"/>
                </a:lnTo>
                <a:lnTo>
                  <a:pt x="6071330" y="10033"/>
                </a:lnTo>
                <a:lnTo>
                  <a:pt x="6111938" y="37401"/>
                </a:lnTo>
                <a:lnTo>
                  <a:pt x="6139307" y="78009"/>
                </a:lnTo>
                <a:lnTo>
                  <a:pt x="6149340" y="127762"/>
                </a:lnTo>
                <a:lnTo>
                  <a:pt x="6149340" y="638810"/>
                </a:lnTo>
                <a:lnTo>
                  <a:pt x="6139307" y="688562"/>
                </a:lnTo>
                <a:lnTo>
                  <a:pt x="6111938" y="729170"/>
                </a:lnTo>
                <a:lnTo>
                  <a:pt x="6071330" y="756538"/>
                </a:lnTo>
                <a:lnTo>
                  <a:pt x="602157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80594" y="2366010"/>
            <a:ext cx="8784590" cy="655320"/>
          </a:xfrm>
          <a:custGeom>
            <a:avLst/>
            <a:gdLst/>
            <a:ahLst/>
            <a:cxnLst/>
            <a:rect l="l" t="t" r="r" b="b"/>
            <a:pathLst>
              <a:path w="8784590" h="655319">
                <a:moveTo>
                  <a:pt x="0" y="655320"/>
                </a:moveTo>
                <a:lnTo>
                  <a:pt x="8784336" y="655320"/>
                </a:lnTo>
                <a:lnTo>
                  <a:pt x="8784336" y="0"/>
                </a:lnTo>
                <a:lnTo>
                  <a:pt x="0" y="0"/>
                </a:lnTo>
                <a:lnTo>
                  <a:pt x="0" y="655320"/>
                </a:lnTo>
                <a:close/>
              </a:path>
            </a:pathLst>
          </a:custGeom>
          <a:ln w="25908">
            <a:solidFill>
              <a:srgbClr val="5E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619505" y="1983485"/>
            <a:ext cx="6149340" cy="767080"/>
          </a:xfrm>
          <a:custGeom>
            <a:avLst/>
            <a:gdLst/>
            <a:ahLst/>
            <a:cxnLst/>
            <a:rect l="l" t="t" r="r" b="b"/>
            <a:pathLst>
              <a:path w="6149340" h="767080">
                <a:moveTo>
                  <a:pt x="602157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2"/>
                </a:lnTo>
                <a:lnTo>
                  <a:pt x="6021578" y="766572"/>
                </a:lnTo>
                <a:lnTo>
                  <a:pt x="6071330" y="756538"/>
                </a:lnTo>
                <a:lnTo>
                  <a:pt x="6111938" y="729170"/>
                </a:lnTo>
                <a:lnTo>
                  <a:pt x="6139307" y="688562"/>
                </a:lnTo>
                <a:lnTo>
                  <a:pt x="6149340" y="638810"/>
                </a:lnTo>
                <a:lnTo>
                  <a:pt x="6149340" y="127762"/>
                </a:lnTo>
                <a:lnTo>
                  <a:pt x="6139307" y="78009"/>
                </a:lnTo>
                <a:lnTo>
                  <a:pt x="6111938" y="37401"/>
                </a:lnTo>
                <a:lnTo>
                  <a:pt x="6071330" y="10033"/>
                </a:lnTo>
                <a:lnTo>
                  <a:pt x="6021578" y="0"/>
                </a:lnTo>
                <a:close/>
              </a:path>
            </a:pathLst>
          </a:custGeom>
          <a:solidFill>
            <a:srgbClr val="5E84B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619505" y="1983485"/>
            <a:ext cx="6149340" cy="767080"/>
          </a:xfrm>
          <a:custGeom>
            <a:avLst/>
            <a:gdLst/>
            <a:ahLst/>
            <a:cxnLst/>
            <a:rect l="l" t="t" r="r" b="b"/>
            <a:pathLst>
              <a:path w="6149340" h="767080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6021578" y="0"/>
                </a:lnTo>
                <a:lnTo>
                  <a:pt x="6071330" y="10033"/>
                </a:lnTo>
                <a:lnTo>
                  <a:pt x="6111938" y="37401"/>
                </a:lnTo>
                <a:lnTo>
                  <a:pt x="6139307" y="78009"/>
                </a:lnTo>
                <a:lnTo>
                  <a:pt x="6149340" y="127762"/>
                </a:lnTo>
                <a:lnTo>
                  <a:pt x="6149340" y="638810"/>
                </a:lnTo>
                <a:lnTo>
                  <a:pt x="6139307" y="688562"/>
                </a:lnTo>
                <a:lnTo>
                  <a:pt x="6111938" y="729170"/>
                </a:lnTo>
                <a:lnTo>
                  <a:pt x="6071330" y="756538"/>
                </a:lnTo>
                <a:lnTo>
                  <a:pt x="6021578" y="766572"/>
                </a:lnTo>
                <a:lnTo>
                  <a:pt x="127762" y="766572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80594" y="3545585"/>
            <a:ext cx="8784590" cy="655320"/>
          </a:xfrm>
          <a:custGeom>
            <a:avLst/>
            <a:gdLst/>
            <a:ahLst/>
            <a:cxnLst/>
            <a:rect l="l" t="t" r="r" b="b"/>
            <a:pathLst>
              <a:path w="8784590" h="655320">
                <a:moveTo>
                  <a:pt x="0" y="655319"/>
                </a:moveTo>
                <a:lnTo>
                  <a:pt x="8784336" y="655319"/>
                </a:lnTo>
                <a:lnTo>
                  <a:pt x="8784336" y="0"/>
                </a:lnTo>
                <a:lnTo>
                  <a:pt x="0" y="0"/>
                </a:lnTo>
                <a:lnTo>
                  <a:pt x="0" y="655319"/>
                </a:lnTo>
                <a:close/>
              </a:path>
            </a:pathLst>
          </a:custGeom>
          <a:ln w="25908">
            <a:solidFill>
              <a:srgbClr val="9C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19505" y="3163061"/>
            <a:ext cx="6149340" cy="767080"/>
          </a:xfrm>
          <a:custGeom>
            <a:avLst/>
            <a:gdLst/>
            <a:ahLst/>
            <a:cxnLst/>
            <a:rect l="l" t="t" r="r" b="b"/>
            <a:pathLst>
              <a:path w="6149340" h="767079">
                <a:moveTo>
                  <a:pt x="6021578" y="0"/>
                </a:moveTo>
                <a:lnTo>
                  <a:pt x="127762" y="0"/>
                </a:lnTo>
                <a:lnTo>
                  <a:pt x="78031" y="10033"/>
                </a:lnTo>
                <a:lnTo>
                  <a:pt x="37420" y="37401"/>
                </a:lnTo>
                <a:lnTo>
                  <a:pt x="10040" y="78009"/>
                </a:lnTo>
                <a:lnTo>
                  <a:pt x="0" y="127762"/>
                </a:lnTo>
                <a:lnTo>
                  <a:pt x="0" y="638810"/>
                </a:lnTo>
                <a:lnTo>
                  <a:pt x="10040" y="688562"/>
                </a:lnTo>
                <a:lnTo>
                  <a:pt x="37420" y="729170"/>
                </a:lnTo>
                <a:lnTo>
                  <a:pt x="78031" y="756538"/>
                </a:lnTo>
                <a:lnTo>
                  <a:pt x="127762" y="766571"/>
                </a:lnTo>
                <a:lnTo>
                  <a:pt x="6021578" y="766571"/>
                </a:lnTo>
                <a:lnTo>
                  <a:pt x="6071330" y="756538"/>
                </a:lnTo>
                <a:lnTo>
                  <a:pt x="6111938" y="729170"/>
                </a:lnTo>
                <a:lnTo>
                  <a:pt x="6139307" y="688562"/>
                </a:lnTo>
                <a:lnTo>
                  <a:pt x="6149340" y="638810"/>
                </a:lnTo>
                <a:lnTo>
                  <a:pt x="6149340" y="127762"/>
                </a:lnTo>
                <a:lnTo>
                  <a:pt x="6139307" y="78009"/>
                </a:lnTo>
                <a:lnTo>
                  <a:pt x="6111938" y="37401"/>
                </a:lnTo>
                <a:lnTo>
                  <a:pt x="6071330" y="10033"/>
                </a:lnTo>
                <a:lnTo>
                  <a:pt x="6021578" y="0"/>
                </a:lnTo>
                <a:close/>
              </a:path>
            </a:pathLst>
          </a:custGeom>
          <a:solidFill>
            <a:srgbClr val="9CAF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619505" y="3163061"/>
            <a:ext cx="6149340" cy="767080"/>
          </a:xfrm>
          <a:custGeom>
            <a:avLst/>
            <a:gdLst/>
            <a:ahLst/>
            <a:cxnLst/>
            <a:rect l="l" t="t" r="r" b="b"/>
            <a:pathLst>
              <a:path w="6149340" h="767079">
                <a:moveTo>
                  <a:pt x="0" y="127762"/>
                </a:moveTo>
                <a:lnTo>
                  <a:pt x="10040" y="78009"/>
                </a:lnTo>
                <a:lnTo>
                  <a:pt x="37420" y="37401"/>
                </a:lnTo>
                <a:lnTo>
                  <a:pt x="78031" y="10033"/>
                </a:lnTo>
                <a:lnTo>
                  <a:pt x="127762" y="0"/>
                </a:lnTo>
                <a:lnTo>
                  <a:pt x="6021578" y="0"/>
                </a:lnTo>
                <a:lnTo>
                  <a:pt x="6071330" y="10033"/>
                </a:lnTo>
                <a:lnTo>
                  <a:pt x="6111938" y="37401"/>
                </a:lnTo>
                <a:lnTo>
                  <a:pt x="6139307" y="78009"/>
                </a:lnTo>
                <a:lnTo>
                  <a:pt x="6149340" y="127762"/>
                </a:lnTo>
                <a:lnTo>
                  <a:pt x="6149340" y="638810"/>
                </a:lnTo>
                <a:lnTo>
                  <a:pt x="6139307" y="688562"/>
                </a:lnTo>
                <a:lnTo>
                  <a:pt x="6111938" y="729170"/>
                </a:lnTo>
                <a:lnTo>
                  <a:pt x="6071330" y="756538"/>
                </a:lnTo>
                <a:lnTo>
                  <a:pt x="6021578" y="766571"/>
                </a:lnTo>
                <a:lnTo>
                  <a:pt x="127762" y="766571"/>
                </a:lnTo>
                <a:lnTo>
                  <a:pt x="78031" y="756538"/>
                </a:lnTo>
                <a:lnTo>
                  <a:pt x="37420" y="729170"/>
                </a:lnTo>
                <a:lnTo>
                  <a:pt x="10040" y="688562"/>
                </a:lnTo>
                <a:lnTo>
                  <a:pt x="0" y="638810"/>
                </a:lnTo>
                <a:lnTo>
                  <a:pt x="0" y="127762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180594" y="4725161"/>
            <a:ext cx="8784590" cy="655320"/>
          </a:xfrm>
          <a:custGeom>
            <a:avLst/>
            <a:gdLst/>
            <a:ahLst/>
            <a:cxnLst/>
            <a:rect l="l" t="t" r="r" b="b"/>
            <a:pathLst>
              <a:path w="8784590" h="655320">
                <a:moveTo>
                  <a:pt x="0" y="655319"/>
                </a:moveTo>
                <a:lnTo>
                  <a:pt x="8784336" y="655319"/>
                </a:lnTo>
                <a:lnTo>
                  <a:pt x="8784336" y="0"/>
                </a:lnTo>
                <a:lnTo>
                  <a:pt x="0" y="0"/>
                </a:lnTo>
                <a:lnTo>
                  <a:pt x="0" y="655319"/>
                </a:lnTo>
                <a:close/>
              </a:path>
            </a:pathLst>
          </a:custGeom>
          <a:ln w="25908">
            <a:solidFill>
              <a:srgbClr val="9CAFD1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619505" y="4341114"/>
            <a:ext cx="8061959" cy="768350"/>
          </a:xfrm>
          <a:custGeom>
            <a:avLst/>
            <a:gdLst/>
            <a:ahLst/>
            <a:cxnLst/>
            <a:rect l="l" t="t" r="r" b="b"/>
            <a:pathLst>
              <a:path w="8061959" h="768350">
                <a:moveTo>
                  <a:pt x="7933944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25"/>
                </a:lnTo>
                <a:lnTo>
                  <a:pt x="37495" y="730615"/>
                </a:lnTo>
                <a:lnTo>
                  <a:pt x="78186" y="758041"/>
                </a:lnTo>
                <a:lnTo>
                  <a:pt x="128015" y="768096"/>
                </a:lnTo>
                <a:lnTo>
                  <a:pt x="7933944" y="768096"/>
                </a:lnTo>
                <a:lnTo>
                  <a:pt x="7983789" y="758041"/>
                </a:lnTo>
                <a:lnTo>
                  <a:pt x="8024479" y="730615"/>
                </a:lnTo>
                <a:lnTo>
                  <a:pt x="8051905" y="689925"/>
                </a:lnTo>
                <a:lnTo>
                  <a:pt x="8061960" y="640080"/>
                </a:lnTo>
                <a:lnTo>
                  <a:pt x="8061960" y="128016"/>
                </a:lnTo>
                <a:lnTo>
                  <a:pt x="8051905" y="78170"/>
                </a:lnTo>
                <a:lnTo>
                  <a:pt x="8024479" y="37480"/>
                </a:lnTo>
                <a:lnTo>
                  <a:pt x="7983789" y="10054"/>
                </a:lnTo>
                <a:lnTo>
                  <a:pt x="7933944" y="0"/>
                </a:lnTo>
                <a:close/>
              </a:path>
            </a:pathLst>
          </a:custGeom>
          <a:solidFill>
            <a:srgbClr val="F9C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619505" y="4341114"/>
            <a:ext cx="8061959" cy="768350"/>
          </a:xfrm>
          <a:custGeom>
            <a:avLst/>
            <a:gdLst/>
            <a:ahLst/>
            <a:cxnLst/>
            <a:rect l="l" t="t" r="r" b="b"/>
            <a:pathLst>
              <a:path w="8061959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7933944" y="0"/>
                </a:lnTo>
                <a:lnTo>
                  <a:pt x="7983789" y="10054"/>
                </a:lnTo>
                <a:lnTo>
                  <a:pt x="8024479" y="37480"/>
                </a:lnTo>
                <a:lnTo>
                  <a:pt x="8051905" y="78170"/>
                </a:lnTo>
                <a:lnTo>
                  <a:pt x="8061960" y="128016"/>
                </a:lnTo>
                <a:lnTo>
                  <a:pt x="8061960" y="640080"/>
                </a:lnTo>
                <a:lnTo>
                  <a:pt x="8051905" y="689925"/>
                </a:lnTo>
                <a:lnTo>
                  <a:pt x="8024479" y="730615"/>
                </a:lnTo>
                <a:lnTo>
                  <a:pt x="7983789" y="758041"/>
                </a:lnTo>
                <a:lnTo>
                  <a:pt x="7933944" y="768096"/>
                </a:lnTo>
                <a:lnTo>
                  <a:pt x="128015" y="768096"/>
                </a:lnTo>
                <a:lnTo>
                  <a:pt x="78186" y="758041"/>
                </a:lnTo>
                <a:lnTo>
                  <a:pt x="37495" y="730615"/>
                </a:lnTo>
                <a:lnTo>
                  <a:pt x="10060" y="689925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80594" y="5904738"/>
            <a:ext cx="8784590" cy="655320"/>
          </a:xfrm>
          <a:custGeom>
            <a:avLst/>
            <a:gdLst/>
            <a:ahLst/>
            <a:cxnLst/>
            <a:rect l="l" t="t" r="r" b="b"/>
            <a:pathLst>
              <a:path w="8784590" h="655320">
                <a:moveTo>
                  <a:pt x="0" y="655320"/>
                </a:moveTo>
                <a:lnTo>
                  <a:pt x="8784336" y="655320"/>
                </a:lnTo>
                <a:lnTo>
                  <a:pt x="8784336" y="0"/>
                </a:lnTo>
                <a:lnTo>
                  <a:pt x="0" y="0"/>
                </a:lnTo>
                <a:lnTo>
                  <a:pt x="0" y="655320"/>
                </a:lnTo>
                <a:close/>
              </a:path>
            </a:pathLst>
          </a:custGeom>
          <a:ln w="25908">
            <a:solidFill>
              <a:srgbClr val="5E84B8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19505" y="5520690"/>
            <a:ext cx="8048625" cy="768350"/>
          </a:xfrm>
          <a:custGeom>
            <a:avLst/>
            <a:gdLst/>
            <a:ahLst/>
            <a:cxnLst/>
            <a:rect l="l" t="t" r="r" b="b"/>
            <a:pathLst>
              <a:path w="8048625" h="768350">
                <a:moveTo>
                  <a:pt x="7920228" y="0"/>
                </a:moveTo>
                <a:lnTo>
                  <a:pt x="128015" y="0"/>
                </a:lnTo>
                <a:lnTo>
                  <a:pt x="78186" y="10054"/>
                </a:lnTo>
                <a:lnTo>
                  <a:pt x="37495" y="37480"/>
                </a:lnTo>
                <a:lnTo>
                  <a:pt x="10060" y="78170"/>
                </a:lnTo>
                <a:lnTo>
                  <a:pt x="0" y="128016"/>
                </a:lnTo>
                <a:lnTo>
                  <a:pt x="0" y="640080"/>
                </a:lnTo>
                <a:lnTo>
                  <a:pt x="10060" y="689909"/>
                </a:lnTo>
                <a:lnTo>
                  <a:pt x="37495" y="730600"/>
                </a:lnTo>
                <a:lnTo>
                  <a:pt x="78186" y="758035"/>
                </a:lnTo>
                <a:lnTo>
                  <a:pt x="128015" y="768096"/>
                </a:lnTo>
                <a:lnTo>
                  <a:pt x="7920228" y="768096"/>
                </a:lnTo>
                <a:lnTo>
                  <a:pt x="7970073" y="758035"/>
                </a:lnTo>
                <a:lnTo>
                  <a:pt x="8010763" y="730600"/>
                </a:lnTo>
                <a:lnTo>
                  <a:pt x="8038189" y="689909"/>
                </a:lnTo>
                <a:lnTo>
                  <a:pt x="8048244" y="640080"/>
                </a:lnTo>
                <a:lnTo>
                  <a:pt x="8048244" y="128016"/>
                </a:lnTo>
                <a:lnTo>
                  <a:pt x="8038189" y="78170"/>
                </a:lnTo>
                <a:lnTo>
                  <a:pt x="8010763" y="37480"/>
                </a:lnTo>
                <a:lnTo>
                  <a:pt x="7970073" y="10054"/>
                </a:lnTo>
                <a:lnTo>
                  <a:pt x="7920228" y="0"/>
                </a:lnTo>
                <a:close/>
              </a:path>
            </a:pathLst>
          </a:custGeom>
          <a:solidFill>
            <a:srgbClr val="E36C0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619505" y="5520690"/>
            <a:ext cx="8048625" cy="768350"/>
          </a:xfrm>
          <a:custGeom>
            <a:avLst/>
            <a:gdLst/>
            <a:ahLst/>
            <a:cxnLst/>
            <a:rect l="l" t="t" r="r" b="b"/>
            <a:pathLst>
              <a:path w="8048625" h="768350">
                <a:moveTo>
                  <a:pt x="0" y="128016"/>
                </a:moveTo>
                <a:lnTo>
                  <a:pt x="10060" y="78170"/>
                </a:lnTo>
                <a:lnTo>
                  <a:pt x="37495" y="37480"/>
                </a:lnTo>
                <a:lnTo>
                  <a:pt x="78186" y="10054"/>
                </a:lnTo>
                <a:lnTo>
                  <a:pt x="128015" y="0"/>
                </a:lnTo>
                <a:lnTo>
                  <a:pt x="7920228" y="0"/>
                </a:lnTo>
                <a:lnTo>
                  <a:pt x="7970073" y="10054"/>
                </a:lnTo>
                <a:lnTo>
                  <a:pt x="8010763" y="37480"/>
                </a:lnTo>
                <a:lnTo>
                  <a:pt x="8038189" y="78170"/>
                </a:lnTo>
                <a:lnTo>
                  <a:pt x="8048244" y="128016"/>
                </a:lnTo>
                <a:lnTo>
                  <a:pt x="8048244" y="640080"/>
                </a:lnTo>
                <a:lnTo>
                  <a:pt x="8038189" y="689909"/>
                </a:lnTo>
                <a:lnTo>
                  <a:pt x="8010763" y="730600"/>
                </a:lnTo>
                <a:lnTo>
                  <a:pt x="7970073" y="758035"/>
                </a:lnTo>
                <a:lnTo>
                  <a:pt x="7920228" y="768096"/>
                </a:lnTo>
                <a:lnTo>
                  <a:pt x="128015" y="768096"/>
                </a:lnTo>
                <a:lnTo>
                  <a:pt x="78186" y="758035"/>
                </a:lnTo>
                <a:lnTo>
                  <a:pt x="37495" y="730600"/>
                </a:lnTo>
                <a:lnTo>
                  <a:pt x="10060" y="689909"/>
                </a:lnTo>
                <a:lnTo>
                  <a:pt x="0" y="640080"/>
                </a:lnTo>
                <a:lnTo>
                  <a:pt x="0" y="128016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876096" y="977645"/>
            <a:ext cx="7298690" cy="522922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10" dirty="0">
                <a:solidFill>
                  <a:srgbClr val="FFFFFF"/>
                </a:solidFill>
                <a:latin typeface="Cambria"/>
                <a:cs typeface="Cambria"/>
              </a:rPr>
              <a:t>Ισχύει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κατά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βάση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μέχρι</a:t>
            </a:r>
            <a:r>
              <a:rPr sz="2000" spc="-10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σήμερα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0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Ανακήρυξε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τη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χώρα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ένωση</a:t>
            </a:r>
            <a:r>
              <a:rPr sz="2000" spc="-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ολιτειών</a:t>
            </a:r>
            <a:endParaRPr sz="2000">
              <a:latin typeface="Cambria"/>
              <a:cs typeface="Cambria"/>
            </a:endParaRPr>
          </a:p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ομοσ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ονδία</a:t>
            </a:r>
            <a:r>
              <a:rPr sz="2000" dirty="0">
                <a:solidFill>
                  <a:srgbClr val="FFFFFF"/>
                </a:solidFill>
                <a:latin typeface="Papyrus"/>
                <a:cs typeface="Papyrus"/>
              </a:rPr>
              <a:t>).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</a:pPr>
            <a:endParaRPr sz="31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10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Βασίστηκε στην </a:t>
            </a:r>
            <a:r>
              <a:rPr sz="2000" spc="-10" dirty="0">
                <a:solidFill>
                  <a:srgbClr val="FFFFFF"/>
                </a:solidFill>
                <a:latin typeface="Cambria"/>
                <a:cs typeface="Cambria"/>
              </a:rPr>
              <a:t>αρχή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της διάκρισης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των</a:t>
            </a:r>
            <a:r>
              <a:rPr sz="2000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εξουσιών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4350">
              <a:latin typeface="Times New Roman"/>
              <a:cs typeface="Times New Roman"/>
            </a:endParaRPr>
          </a:p>
          <a:p>
            <a:pPr marL="12700" marR="60325">
              <a:lnSpc>
                <a:spcPct val="118000"/>
              </a:lnSpc>
            </a:pP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Η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κεντρική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κυβέρνηση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οφασίζει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για 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οικονομία</a:t>
            </a:r>
            <a:r>
              <a:rPr sz="2000" b="1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την άμυνα 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και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την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εξωτερική</a:t>
            </a:r>
            <a:r>
              <a:rPr sz="2000" b="1" spc="-5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ολιτική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  <a:p>
            <a:pPr>
              <a:lnSpc>
                <a:spcPct val="100000"/>
              </a:lnSpc>
            </a:pPr>
            <a:endParaRPr sz="3150">
              <a:latin typeface="Times New Roman"/>
              <a:cs typeface="Times New Roman"/>
            </a:endParaRPr>
          </a:p>
          <a:p>
            <a:pPr marL="12700" marR="5080">
              <a:lnSpc>
                <a:spcPct val="118000"/>
              </a:lnSpc>
              <a:spcBef>
                <a:spcPts val="5"/>
              </a:spcBef>
            </a:pP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Οι </a:t>
            </a:r>
            <a:r>
              <a:rPr sz="20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spc="-5" dirty="0">
                <a:solidFill>
                  <a:srgbClr val="FFFFFF"/>
                </a:solidFill>
                <a:latin typeface="Cambria"/>
                <a:cs typeface="Cambria"/>
              </a:rPr>
              <a:t>ολιτείες ρυθμίζουν μόνες τους </a:t>
            </a:r>
            <a:r>
              <a:rPr sz="2000" dirty="0">
                <a:solidFill>
                  <a:srgbClr val="FFFFFF"/>
                </a:solidFill>
                <a:latin typeface="Cambria"/>
                <a:cs typeface="Cambria"/>
              </a:rPr>
              <a:t>ζητήματα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το</a:t>
            </a:r>
            <a:r>
              <a:rPr sz="2000" b="1" spc="-1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ικής  αυτοδιοίκησης</a:t>
            </a:r>
            <a:r>
              <a:rPr sz="2000" b="1" spc="-1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δικαιοσύνης</a:t>
            </a:r>
            <a:r>
              <a:rPr sz="2000" b="1" spc="-5" dirty="0">
                <a:solidFill>
                  <a:srgbClr val="FFFFFF"/>
                </a:solidFill>
                <a:latin typeface="Papyrus"/>
                <a:cs typeface="Papyrus"/>
              </a:rPr>
              <a:t>, 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εκ</a:t>
            </a:r>
            <a:r>
              <a:rPr sz="2000" b="1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2000" b="1" dirty="0">
                <a:solidFill>
                  <a:srgbClr val="FFFFFF"/>
                </a:solidFill>
                <a:latin typeface="Cambria"/>
                <a:cs typeface="Cambria"/>
              </a:rPr>
              <a:t>αίδευσης </a:t>
            </a:r>
            <a:r>
              <a:rPr sz="2000" b="1" spc="-15" dirty="0">
                <a:solidFill>
                  <a:srgbClr val="FFFFFF"/>
                </a:solidFill>
                <a:latin typeface="Cambria"/>
                <a:cs typeface="Cambria"/>
              </a:rPr>
              <a:t>και</a:t>
            </a:r>
            <a:r>
              <a:rPr sz="2000" b="1" spc="-7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mbria"/>
                <a:cs typeface="Cambria"/>
              </a:rPr>
              <a:t>αστυνόμευσης</a:t>
            </a:r>
            <a:r>
              <a:rPr sz="2000" b="1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2000">
              <a:latin typeface="Papyrus"/>
              <a:cs typeface="Papyrus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571779" y="321563"/>
            <a:ext cx="148589" cy="1485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722782" y="231775"/>
            <a:ext cx="787527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Comic Sans MS"/>
                <a:cs typeface="Comic Sans MS"/>
              </a:rPr>
              <a:t>Πώς </a:t>
            </a:r>
            <a:r>
              <a:rPr sz="2000" dirty="0">
                <a:latin typeface="Comic Sans MS"/>
                <a:cs typeface="Comic Sans MS"/>
              </a:rPr>
              <a:t>εφαρμόζεται η αρχή </a:t>
            </a:r>
            <a:r>
              <a:rPr sz="2000" spc="-5" dirty="0">
                <a:latin typeface="Comic Sans MS"/>
                <a:cs typeface="Comic Sans MS"/>
              </a:rPr>
              <a:t>της </a:t>
            </a:r>
            <a:r>
              <a:rPr sz="2000" dirty="0">
                <a:latin typeface="Comic Sans MS"/>
                <a:cs typeface="Comic Sans MS"/>
              </a:rPr>
              <a:t>διάκρισης </a:t>
            </a:r>
            <a:r>
              <a:rPr sz="2000" spc="-5" dirty="0">
                <a:latin typeface="Comic Sans MS"/>
                <a:cs typeface="Comic Sans MS"/>
              </a:rPr>
              <a:t>των </a:t>
            </a:r>
            <a:r>
              <a:rPr sz="2000" dirty="0">
                <a:latin typeface="Comic Sans MS"/>
                <a:cs typeface="Comic Sans MS"/>
              </a:rPr>
              <a:t>εξουσιών σύμφωνα </a:t>
            </a:r>
            <a:r>
              <a:rPr sz="2000" spc="-5" dirty="0">
                <a:latin typeface="Comic Sans MS"/>
                <a:cs typeface="Comic Sans MS"/>
              </a:rPr>
              <a:t>με</a:t>
            </a:r>
            <a:r>
              <a:rPr sz="2000" spc="-130" dirty="0">
                <a:latin typeface="Comic Sans MS"/>
                <a:cs typeface="Comic Sans MS"/>
              </a:rPr>
              <a:t> </a:t>
            </a:r>
            <a:r>
              <a:rPr sz="2000" spc="-5" dirty="0">
                <a:latin typeface="Comic Sans MS"/>
                <a:cs typeface="Comic Sans MS"/>
              </a:rPr>
              <a:t>το</a:t>
            </a:r>
            <a:endParaRPr sz="2000">
              <a:latin typeface="Comic Sans MS"/>
              <a:cs typeface="Comic Sans MS"/>
            </a:endParaRPr>
          </a:p>
          <a:p>
            <a:pPr marR="170180" algn="ctr">
              <a:lnSpc>
                <a:spcPct val="100000"/>
              </a:lnSpc>
            </a:pPr>
            <a:r>
              <a:rPr sz="2000" dirty="0">
                <a:latin typeface="Comic Sans MS"/>
                <a:cs typeface="Comic Sans MS"/>
              </a:rPr>
              <a:t>Σύνταγμα </a:t>
            </a:r>
            <a:r>
              <a:rPr sz="2000" spc="-5" dirty="0">
                <a:latin typeface="Comic Sans MS"/>
                <a:cs typeface="Comic Sans MS"/>
              </a:rPr>
              <a:t>των</a:t>
            </a:r>
            <a:r>
              <a:rPr sz="2000" spc="-40" dirty="0">
                <a:latin typeface="Comic Sans MS"/>
                <a:cs typeface="Comic Sans MS"/>
              </a:rPr>
              <a:t> </a:t>
            </a:r>
            <a:r>
              <a:rPr sz="2000" dirty="0">
                <a:latin typeface="Comic Sans MS"/>
                <a:cs typeface="Comic Sans MS"/>
              </a:rPr>
              <a:t>Η.Π.Α.</a:t>
            </a:r>
            <a:endParaRPr sz="2000">
              <a:latin typeface="Comic Sans MS"/>
              <a:cs typeface="Comic Sans MS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186689" y="1200150"/>
            <a:ext cx="8772525" cy="2339340"/>
          </a:xfrm>
          <a:custGeom>
            <a:avLst/>
            <a:gdLst/>
            <a:ahLst/>
            <a:cxnLst/>
            <a:rect l="l" t="t" r="r" b="b"/>
            <a:pathLst>
              <a:path w="8772525" h="2339340">
                <a:moveTo>
                  <a:pt x="8538210" y="0"/>
                </a:moveTo>
                <a:lnTo>
                  <a:pt x="233933" y="0"/>
                </a:lnTo>
                <a:lnTo>
                  <a:pt x="186788" y="4754"/>
                </a:lnTo>
                <a:lnTo>
                  <a:pt x="142876" y="18389"/>
                </a:lnTo>
                <a:lnTo>
                  <a:pt x="103139" y="39962"/>
                </a:lnTo>
                <a:lnTo>
                  <a:pt x="68518" y="68532"/>
                </a:lnTo>
                <a:lnTo>
                  <a:pt x="39952" y="103156"/>
                </a:lnTo>
                <a:lnTo>
                  <a:pt x="18383" y="142892"/>
                </a:lnTo>
                <a:lnTo>
                  <a:pt x="4752" y="186799"/>
                </a:lnTo>
                <a:lnTo>
                  <a:pt x="0" y="233934"/>
                </a:lnTo>
                <a:lnTo>
                  <a:pt x="0" y="2105405"/>
                </a:lnTo>
                <a:lnTo>
                  <a:pt x="4752" y="2152540"/>
                </a:lnTo>
                <a:lnTo>
                  <a:pt x="18383" y="2196447"/>
                </a:lnTo>
                <a:lnTo>
                  <a:pt x="39952" y="2236183"/>
                </a:lnTo>
                <a:lnTo>
                  <a:pt x="68518" y="2270807"/>
                </a:lnTo>
                <a:lnTo>
                  <a:pt x="103139" y="2299377"/>
                </a:lnTo>
                <a:lnTo>
                  <a:pt x="142876" y="2320950"/>
                </a:lnTo>
                <a:lnTo>
                  <a:pt x="186788" y="2334585"/>
                </a:lnTo>
                <a:lnTo>
                  <a:pt x="233933" y="2339340"/>
                </a:lnTo>
                <a:lnTo>
                  <a:pt x="8538210" y="2339340"/>
                </a:lnTo>
                <a:lnTo>
                  <a:pt x="8585344" y="2334585"/>
                </a:lnTo>
                <a:lnTo>
                  <a:pt x="8629251" y="2320950"/>
                </a:lnTo>
                <a:lnTo>
                  <a:pt x="8668987" y="2299377"/>
                </a:lnTo>
                <a:lnTo>
                  <a:pt x="8703611" y="2270807"/>
                </a:lnTo>
                <a:lnTo>
                  <a:pt x="8732181" y="2236183"/>
                </a:lnTo>
                <a:lnTo>
                  <a:pt x="8753754" y="2196447"/>
                </a:lnTo>
                <a:lnTo>
                  <a:pt x="8767389" y="2152540"/>
                </a:lnTo>
                <a:lnTo>
                  <a:pt x="8772143" y="2105405"/>
                </a:lnTo>
                <a:lnTo>
                  <a:pt x="8772143" y="233934"/>
                </a:lnTo>
                <a:lnTo>
                  <a:pt x="8767389" y="186799"/>
                </a:lnTo>
                <a:lnTo>
                  <a:pt x="8753754" y="142892"/>
                </a:lnTo>
                <a:lnTo>
                  <a:pt x="8732181" y="103156"/>
                </a:lnTo>
                <a:lnTo>
                  <a:pt x="8703611" y="68532"/>
                </a:lnTo>
                <a:lnTo>
                  <a:pt x="8668987" y="39962"/>
                </a:lnTo>
                <a:lnTo>
                  <a:pt x="8629251" y="18389"/>
                </a:lnTo>
                <a:lnTo>
                  <a:pt x="8585344" y="4754"/>
                </a:lnTo>
                <a:lnTo>
                  <a:pt x="8538210" y="0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186689" y="1200150"/>
            <a:ext cx="8772525" cy="2339340"/>
          </a:xfrm>
          <a:custGeom>
            <a:avLst/>
            <a:gdLst/>
            <a:ahLst/>
            <a:cxnLst/>
            <a:rect l="l" t="t" r="r" b="b"/>
            <a:pathLst>
              <a:path w="8772525" h="2339340">
                <a:moveTo>
                  <a:pt x="0" y="233934"/>
                </a:moveTo>
                <a:lnTo>
                  <a:pt x="4752" y="186799"/>
                </a:lnTo>
                <a:lnTo>
                  <a:pt x="18383" y="142892"/>
                </a:lnTo>
                <a:lnTo>
                  <a:pt x="39952" y="103156"/>
                </a:lnTo>
                <a:lnTo>
                  <a:pt x="68518" y="68532"/>
                </a:lnTo>
                <a:lnTo>
                  <a:pt x="103139" y="39962"/>
                </a:lnTo>
                <a:lnTo>
                  <a:pt x="142876" y="18389"/>
                </a:lnTo>
                <a:lnTo>
                  <a:pt x="186788" y="4754"/>
                </a:lnTo>
                <a:lnTo>
                  <a:pt x="233933" y="0"/>
                </a:lnTo>
                <a:lnTo>
                  <a:pt x="8538210" y="0"/>
                </a:lnTo>
                <a:lnTo>
                  <a:pt x="8585344" y="4754"/>
                </a:lnTo>
                <a:lnTo>
                  <a:pt x="8629251" y="18389"/>
                </a:lnTo>
                <a:lnTo>
                  <a:pt x="8668987" y="39962"/>
                </a:lnTo>
                <a:lnTo>
                  <a:pt x="8703611" y="68532"/>
                </a:lnTo>
                <a:lnTo>
                  <a:pt x="8732181" y="103156"/>
                </a:lnTo>
                <a:lnTo>
                  <a:pt x="8753754" y="142892"/>
                </a:lnTo>
                <a:lnTo>
                  <a:pt x="8767389" y="186799"/>
                </a:lnTo>
                <a:lnTo>
                  <a:pt x="8772143" y="233934"/>
                </a:lnTo>
                <a:lnTo>
                  <a:pt x="8772143" y="2105405"/>
                </a:lnTo>
                <a:lnTo>
                  <a:pt x="8767389" y="2152540"/>
                </a:lnTo>
                <a:lnTo>
                  <a:pt x="8753754" y="2196447"/>
                </a:lnTo>
                <a:lnTo>
                  <a:pt x="8732181" y="2236183"/>
                </a:lnTo>
                <a:lnTo>
                  <a:pt x="8703611" y="2270807"/>
                </a:lnTo>
                <a:lnTo>
                  <a:pt x="8668987" y="2299377"/>
                </a:lnTo>
                <a:lnTo>
                  <a:pt x="8629251" y="2320950"/>
                </a:lnTo>
                <a:lnTo>
                  <a:pt x="8585344" y="2334585"/>
                </a:lnTo>
                <a:lnTo>
                  <a:pt x="8538210" y="2339340"/>
                </a:lnTo>
                <a:lnTo>
                  <a:pt x="233933" y="2339340"/>
                </a:lnTo>
                <a:lnTo>
                  <a:pt x="186788" y="2334585"/>
                </a:lnTo>
                <a:lnTo>
                  <a:pt x="142876" y="2320950"/>
                </a:lnTo>
                <a:lnTo>
                  <a:pt x="103139" y="2299377"/>
                </a:lnTo>
                <a:lnTo>
                  <a:pt x="68518" y="2270807"/>
                </a:lnTo>
                <a:lnTo>
                  <a:pt x="39952" y="2236183"/>
                </a:lnTo>
                <a:lnTo>
                  <a:pt x="18383" y="2196447"/>
                </a:lnTo>
                <a:lnTo>
                  <a:pt x="4752" y="2152540"/>
                </a:lnTo>
                <a:lnTo>
                  <a:pt x="0" y="2105405"/>
                </a:lnTo>
                <a:lnTo>
                  <a:pt x="0" y="233934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/>
          <p:nvPr/>
        </p:nvSpPr>
        <p:spPr>
          <a:xfrm>
            <a:off x="342696" y="1325933"/>
            <a:ext cx="8460105" cy="2003425"/>
          </a:xfrm>
          <a:prstGeom prst="rect">
            <a:avLst/>
          </a:prstGeom>
        </p:spPr>
        <p:txBody>
          <a:bodyPr vert="horz" wrap="square" lIns="0" tIns="1593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5"/>
              </a:spcBef>
            </a:pPr>
            <a:r>
              <a:rPr sz="2400" b="1" spc="-5" dirty="0">
                <a:solidFill>
                  <a:srgbClr val="FFFFFF"/>
                </a:solidFill>
                <a:latin typeface="Cambria"/>
                <a:cs typeface="Cambria"/>
              </a:rPr>
              <a:t>Νομοθετική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Εξουσία </a:t>
            </a:r>
            <a:r>
              <a:rPr sz="2400" b="1" spc="-10" dirty="0">
                <a:solidFill>
                  <a:srgbClr val="FFFFFF"/>
                </a:solidFill>
                <a:latin typeface="Papyrus"/>
                <a:cs typeface="Papyrus"/>
              </a:rPr>
              <a:t>(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Κογκρέσο</a:t>
            </a:r>
            <a:r>
              <a:rPr sz="2400" b="1" spc="-10" dirty="0">
                <a:solidFill>
                  <a:srgbClr val="FFFFFF"/>
                </a:solidFill>
                <a:latin typeface="Papyrus"/>
                <a:cs typeface="Papyrus"/>
              </a:rPr>
              <a:t>)</a:t>
            </a:r>
            <a:r>
              <a:rPr sz="2400" b="1" spc="-55" dirty="0">
                <a:solidFill>
                  <a:srgbClr val="FFFFFF"/>
                </a:solidFill>
                <a:latin typeface="Papyrus"/>
                <a:cs typeface="Papyrus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Papyrus"/>
                <a:cs typeface="Papyrus"/>
              </a:rPr>
              <a:t>:</a:t>
            </a:r>
            <a:endParaRPr sz="2400">
              <a:latin typeface="Papyrus"/>
              <a:cs typeface="Papyrus"/>
            </a:endParaRPr>
          </a:p>
          <a:p>
            <a:pPr marL="355600" indent="-343535">
              <a:lnSpc>
                <a:spcPct val="100000"/>
              </a:lnSpc>
              <a:spcBef>
                <a:spcPts val="865"/>
              </a:spcBef>
              <a:buFont typeface="Papyrus"/>
              <a:buAutoNum type="arabicPeriod"/>
              <a:tabLst>
                <a:tab pos="355600" algn="l"/>
                <a:tab pos="356235" algn="l"/>
              </a:tabLst>
            </a:pP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Γερουσία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κάθε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ολιτεία εκ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ροσω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είται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δύο γερουσιαστές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ανεξαρτήτως</a:t>
            </a:r>
            <a:r>
              <a:rPr sz="1800" spc="-18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του</a:t>
            </a:r>
            <a:endParaRPr sz="1800">
              <a:latin typeface="Cambria"/>
              <a:cs typeface="Cambria"/>
            </a:endParaRPr>
          </a:p>
          <a:p>
            <a:pPr marL="3628390">
              <a:lnSpc>
                <a:spcPct val="100000"/>
              </a:lnSpc>
              <a:spcBef>
                <a:spcPts val="675"/>
              </a:spcBef>
            </a:pP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ληθυσμού</a:t>
            </a:r>
            <a:r>
              <a:rPr sz="1800" spc="-2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marL="508000" indent="-229235">
              <a:lnSpc>
                <a:spcPct val="100000"/>
              </a:lnSpc>
              <a:spcBef>
                <a:spcPts val="670"/>
              </a:spcBef>
              <a:buFont typeface="Papyrus"/>
              <a:buAutoNum type="arabicPeriod" startAt="2"/>
              <a:tabLst>
                <a:tab pos="508634" algn="l"/>
              </a:tabLst>
            </a:pP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Βουλή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Αντι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ροσώ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ων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–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κάθε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Πολιτεία εκ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ροσω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είται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 αριθμό</a:t>
            </a:r>
            <a:r>
              <a:rPr sz="1800" spc="-17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Βουλευτών</a:t>
            </a:r>
            <a:endParaRPr sz="1800">
              <a:latin typeface="Cambria"/>
              <a:cs typeface="Cambria"/>
            </a:endParaRPr>
          </a:p>
          <a:p>
            <a:pPr marL="2981960">
              <a:lnSpc>
                <a:spcPct val="100000"/>
              </a:lnSpc>
              <a:spcBef>
                <a:spcPts val="685"/>
              </a:spcBef>
            </a:pP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ανάλογο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του 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ληθυσμού</a:t>
            </a:r>
            <a:r>
              <a:rPr sz="1800" spc="-5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της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86689" y="3797046"/>
            <a:ext cx="5986780" cy="2870200"/>
          </a:xfrm>
          <a:custGeom>
            <a:avLst/>
            <a:gdLst/>
            <a:ahLst/>
            <a:cxnLst/>
            <a:rect l="l" t="t" r="r" b="b"/>
            <a:pathLst>
              <a:path w="5986780" h="2870200">
                <a:moveTo>
                  <a:pt x="5699252" y="0"/>
                </a:moveTo>
                <a:lnTo>
                  <a:pt x="286969" y="0"/>
                </a:lnTo>
                <a:lnTo>
                  <a:pt x="240419" y="3757"/>
                </a:lnTo>
                <a:lnTo>
                  <a:pt x="196261" y="14634"/>
                </a:lnTo>
                <a:lnTo>
                  <a:pt x="155087" y="32040"/>
                </a:lnTo>
                <a:lnTo>
                  <a:pt x="117485" y="55384"/>
                </a:lnTo>
                <a:lnTo>
                  <a:pt x="84048" y="84073"/>
                </a:lnTo>
                <a:lnTo>
                  <a:pt x="55366" y="117518"/>
                </a:lnTo>
                <a:lnTo>
                  <a:pt x="32029" y="155126"/>
                </a:lnTo>
                <a:lnTo>
                  <a:pt x="14629" y="196307"/>
                </a:lnTo>
                <a:lnTo>
                  <a:pt x="3755" y="240468"/>
                </a:lnTo>
                <a:lnTo>
                  <a:pt x="0" y="287019"/>
                </a:lnTo>
                <a:lnTo>
                  <a:pt x="0" y="2582722"/>
                </a:lnTo>
                <a:lnTo>
                  <a:pt x="3755" y="2629269"/>
                </a:lnTo>
                <a:lnTo>
                  <a:pt x="14629" y="2673425"/>
                </a:lnTo>
                <a:lnTo>
                  <a:pt x="32029" y="2714599"/>
                </a:lnTo>
                <a:lnTo>
                  <a:pt x="55366" y="2752200"/>
                </a:lnTo>
                <a:lnTo>
                  <a:pt x="84048" y="2785638"/>
                </a:lnTo>
                <a:lnTo>
                  <a:pt x="117485" y="2814322"/>
                </a:lnTo>
                <a:lnTo>
                  <a:pt x="155087" y="2837659"/>
                </a:lnTo>
                <a:lnTo>
                  <a:pt x="196261" y="2855061"/>
                </a:lnTo>
                <a:lnTo>
                  <a:pt x="240419" y="2865935"/>
                </a:lnTo>
                <a:lnTo>
                  <a:pt x="286969" y="2869691"/>
                </a:lnTo>
                <a:lnTo>
                  <a:pt x="5699252" y="2869691"/>
                </a:lnTo>
                <a:lnTo>
                  <a:pt x="5745803" y="2865935"/>
                </a:lnTo>
                <a:lnTo>
                  <a:pt x="5789964" y="2855061"/>
                </a:lnTo>
                <a:lnTo>
                  <a:pt x="5831145" y="2837659"/>
                </a:lnTo>
                <a:lnTo>
                  <a:pt x="5868753" y="2814322"/>
                </a:lnTo>
                <a:lnTo>
                  <a:pt x="5902198" y="2785638"/>
                </a:lnTo>
                <a:lnTo>
                  <a:pt x="5930887" y="2752200"/>
                </a:lnTo>
                <a:lnTo>
                  <a:pt x="5954231" y="2714599"/>
                </a:lnTo>
                <a:lnTo>
                  <a:pt x="5971637" y="2673425"/>
                </a:lnTo>
                <a:lnTo>
                  <a:pt x="5982514" y="2629269"/>
                </a:lnTo>
                <a:lnTo>
                  <a:pt x="5986272" y="2582722"/>
                </a:lnTo>
                <a:lnTo>
                  <a:pt x="5986272" y="287019"/>
                </a:lnTo>
                <a:lnTo>
                  <a:pt x="5982514" y="240468"/>
                </a:lnTo>
                <a:lnTo>
                  <a:pt x="5971637" y="196307"/>
                </a:lnTo>
                <a:lnTo>
                  <a:pt x="5954231" y="155126"/>
                </a:lnTo>
                <a:lnTo>
                  <a:pt x="5930887" y="117518"/>
                </a:lnTo>
                <a:lnTo>
                  <a:pt x="5902198" y="84073"/>
                </a:lnTo>
                <a:lnTo>
                  <a:pt x="5868753" y="55384"/>
                </a:lnTo>
                <a:lnTo>
                  <a:pt x="5831145" y="32040"/>
                </a:lnTo>
                <a:lnTo>
                  <a:pt x="5789964" y="14634"/>
                </a:lnTo>
                <a:lnTo>
                  <a:pt x="5745803" y="3757"/>
                </a:lnTo>
                <a:lnTo>
                  <a:pt x="5699252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186689" y="3797046"/>
            <a:ext cx="5986780" cy="2870200"/>
          </a:xfrm>
          <a:custGeom>
            <a:avLst/>
            <a:gdLst/>
            <a:ahLst/>
            <a:cxnLst/>
            <a:rect l="l" t="t" r="r" b="b"/>
            <a:pathLst>
              <a:path w="5986780" h="2870200">
                <a:moveTo>
                  <a:pt x="0" y="287019"/>
                </a:moveTo>
                <a:lnTo>
                  <a:pt x="3755" y="240468"/>
                </a:lnTo>
                <a:lnTo>
                  <a:pt x="14629" y="196307"/>
                </a:lnTo>
                <a:lnTo>
                  <a:pt x="32029" y="155126"/>
                </a:lnTo>
                <a:lnTo>
                  <a:pt x="55366" y="117518"/>
                </a:lnTo>
                <a:lnTo>
                  <a:pt x="84048" y="84073"/>
                </a:lnTo>
                <a:lnTo>
                  <a:pt x="117485" y="55384"/>
                </a:lnTo>
                <a:lnTo>
                  <a:pt x="155087" y="32040"/>
                </a:lnTo>
                <a:lnTo>
                  <a:pt x="196261" y="14634"/>
                </a:lnTo>
                <a:lnTo>
                  <a:pt x="240419" y="3757"/>
                </a:lnTo>
                <a:lnTo>
                  <a:pt x="286969" y="0"/>
                </a:lnTo>
                <a:lnTo>
                  <a:pt x="5699252" y="0"/>
                </a:lnTo>
                <a:lnTo>
                  <a:pt x="5745803" y="3757"/>
                </a:lnTo>
                <a:lnTo>
                  <a:pt x="5789964" y="14634"/>
                </a:lnTo>
                <a:lnTo>
                  <a:pt x="5831145" y="32040"/>
                </a:lnTo>
                <a:lnTo>
                  <a:pt x="5868753" y="55384"/>
                </a:lnTo>
                <a:lnTo>
                  <a:pt x="5902198" y="84073"/>
                </a:lnTo>
                <a:lnTo>
                  <a:pt x="5930887" y="117518"/>
                </a:lnTo>
                <a:lnTo>
                  <a:pt x="5954231" y="155126"/>
                </a:lnTo>
                <a:lnTo>
                  <a:pt x="5971637" y="196307"/>
                </a:lnTo>
                <a:lnTo>
                  <a:pt x="5982514" y="240468"/>
                </a:lnTo>
                <a:lnTo>
                  <a:pt x="5986272" y="287019"/>
                </a:lnTo>
                <a:lnTo>
                  <a:pt x="5986272" y="2582722"/>
                </a:lnTo>
                <a:lnTo>
                  <a:pt x="5982514" y="2629269"/>
                </a:lnTo>
                <a:lnTo>
                  <a:pt x="5971637" y="2673425"/>
                </a:lnTo>
                <a:lnTo>
                  <a:pt x="5954231" y="2714599"/>
                </a:lnTo>
                <a:lnTo>
                  <a:pt x="5930887" y="2752200"/>
                </a:lnTo>
                <a:lnTo>
                  <a:pt x="5902198" y="2785638"/>
                </a:lnTo>
                <a:lnTo>
                  <a:pt x="5868753" y="2814322"/>
                </a:lnTo>
                <a:lnTo>
                  <a:pt x="5831145" y="2837659"/>
                </a:lnTo>
                <a:lnTo>
                  <a:pt x="5789964" y="2855061"/>
                </a:lnTo>
                <a:lnTo>
                  <a:pt x="5745803" y="2865935"/>
                </a:lnTo>
                <a:lnTo>
                  <a:pt x="5699252" y="2869691"/>
                </a:lnTo>
                <a:lnTo>
                  <a:pt x="286969" y="2869691"/>
                </a:lnTo>
                <a:lnTo>
                  <a:pt x="240419" y="2865935"/>
                </a:lnTo>
                <a:lnTo>
                  <a:pt x="196261" y="2855061"/>
                </a:lnTo>
                <a:lnTo>
                  <a:pt x="155087" y="2837659"/>
                </a:lnTo>
                <a:lnTo>
                  <a:pt x="117485" y="2814322"/>
                </a:lnTo>
                <a:lnTo>
                  <a:pt x="84048" y="2785638"/>
                </a:lnTo>
                <a:lnTo>
                  <a:pt x="55366" y="2752200"/>
                </a:lnTo>
                <a:lnTo>
                  <a:pt x="32029" y="2714599"/>
                </a:lnTo>
                <a:lnTo>
                  <a:pt x="14629" y="2673425"/>
                </a:lnTo>
                <a:lnTo>
                  <a:pt x="3755" y="2629269"/>
                </a:lnTo>
                <a:lnTo>
                  <a:pt x="0" y="2582722"/>
                </a:lnTo>
                <a:lnTo>
                  <a:pt x="0" y="287019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449986" y="4176903"/>
            <a:ext cx="5458460" cy="1645285"/>
          </a:xfrm>
          <a:prstGeom prst="rect">
            <a:avLst/>
          </a:prstGeom>
        </p:spPr>
        <p:txBody>
          <a:bodyPr vert="horz" wrap="square" lIns="0" tIns="16065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65"/>
              </a:spcBef>
            </a:pPr>
            <a:r>
              <a:rPr sz="2400" b="1" dirty="0">
                <a:solidFill>
                  <a:srgbClr val="FFFFFF"/>
                </a:solidFill>
                <a:latin typeface="Cambria"/>
                <a:cs typeface="Cambria"/>
              </a:rPr>
              <a:t>Εκτελεστική</a:t>
            </a:r>
            <a:r>
              <a:rPr sz="2400" b="1" spc="-4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εξουσία</a:t>
            </a:r>
            <a:r>
              <a:rPr sz="2400" b="1" spc="-10" dirty="0">
                <a:solidFill>
                  <a:srgbClr val="FFFFFF"/>
                </a:solidFill>
                <a:latin typeface="Papyrus"/>
                <a:cs typeface="Papyrus"/>
              </a:rPr>
              <a:t>:</a:t>
            </a:r>
            <a:endParaRPr sz="2400">
              <a:latin typeface="Papyrus"/>
              <a:cs typeface="Papyrus"/>
            </a:endParaRPr>
          </a:p>
          <a:p>
            <a:pPr marL="635" algn="ctr">
              <a:lnSpc>
                <a:spcPct val="100000"/>
              </a:lnSpc>
              <a:spcBef>
                <a:spcPts val="875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Πρόεδρος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των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Η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Εκλέγεται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κάθε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τέσσερα</a:t>
            </a:r>
            <a:r>
              <a:rPr sz="1800" spc="-114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χρόνια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ό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σώμα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εκλεκτόρων</a:t>
            </a:r>
            <a:r>
              <a:rPr sz="1800" spc="5" dirty="0">
                <a:solidFill>
                  <a:srgbClr val="FFFFFF"/>
                </a:solidFill>
                <a:latin typeface="Papyrus"/>
                <a:cs typeface="Papyrus"/>
              </a:rPr>
              <a:t>.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Ε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ανεκλογή </a:t>
            </a:r>
            <a:r>
              <a:rPr sz="1800" spc="5" dirty="0">
                <a:solidFill>
                  <a:srgbClr val="FFFFFF"/>
                </a:solidFill>
                <a:latin typeface="Cambria"/>
                <a:cs typeface="Cambria"/>
              </a:rPr>
              <a:t>μόνο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για μια</a:t>
            </a:r>
            <a:r>
              <a:rPr sz="1800" spc="-16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φορά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.</a:t>
            </a:r>
            <a:endParaRPr sz="1800">
              <a:latin typeface="Papyrus"/>
              <a:cs typeface="Papyrus"/>
            </a:endParaRPr>
          </a:p>
          <a:p>
            <a:pPr algn="ctr">
              <a:lnSpc>
                <a:spcPct val="100000"/>
              </a:lnSpc>
              <a:spcBef>
                <a:spcPts val="675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Πρώτος </a:t>
            </a:r>
            <a:r>
              <a:rPr sz="1800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dirty="0">
                <a:solidFill>
                  <a:srgbClr val="FFFFFF"/>
                </a:solidFill>
                <a:latin typeface="Cambria"/>
                <a:cs typeface="Cambria"/>
              </a:rPr>
              <a:t>ρόεδρος ο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Τζωρτζ</a:t>
            </a:r>
            <a:r>
              <a:rPr sz="1800" spc="-95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Ουάσιγκτον</a:t>
            </a:r>
            <a:endParaRPr sz="1800">
              <a:latin typeface="Cambria"/>
              <a:cs typeface="Cambr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6395465" y="3746753"/>
            <a:ext cx="2569845" cy="2870200"/>
          </a:xfrm>
          <a:custGeom>
            <a:avLst/>
            <a:gdLst/>
            <a:ahLst/>
            <a:cxnLst/>
            <a:rect l="l" t="t" r="r" b="b"/>
            <a:pathLst>
              <a:path w="2569845" h="2870200">
                <a:moveTo>
                  <a:pt x="2312542" y="0"/>
                </a:moveTo>
                <a:lnTo>
                  <a:pt x="256920" y="0"/>
                </a:lnTo>
                <a:lnTo>
                  <a:pt x="210748" y="4140"/>
                </a:lnTo>
                <a:lnTo>
                  <a:pt x="167286" y="16077"/>
                </a:lnTo>
                <a:lnTo>
                  <a:pt x="127263" y="35084"/>
                </a:lnTo>
                <a:lnTo>
                  <a:pt x="91404" y="60435"/>
                </a:lnTo>
                <a:lnTo>
                  <a:pt x="60435" y="91404"/>
                </a:lnTo>
                <a:lnTo>
                  <a:pt x="35084" y="127263"/>
                </a:lnTo>
                <a:lnTo>
                  <a:pt x="16077" y="167286"/>
                </a:lnTo>
                <a:lnTo>
                  <a:pt x="4140" y="210748"/>
                </a:lnTo>
                <a:lnTo>
                  <a:pt x="0" y="256921"/>
                </a:lnTo>
                <a:lnTo>
                  <a:pt x="0" y="2612745"/>
                </a:lnTo>
                <a:lnTo>
                  <a:pt x="4140" y="2658932"/>
                </a:lnTo>
                <a:lnTo>
                  <a:pt x="16077" y="2702403"/>
                </a:lnTo>
                <a:lnTo>
                  <a:pt x="35084" y="2742432"/>
                </a:lnTo>
                <a:lnTo>
                  <a:pt x="60435" y="2778293"/>
                </a:lnTo>
                <a:lnTo>
                  <a:pt x="91404" y="2809262"/>
                </a:lnTo>
                <a:lnTo>
                  <a:pt x="127263" y="2834611"/>
                </a:lnTo>
                <a:lnTo>
                  <a:pt x="167286" y="2853617"/>
                </a:lnTo>
                <a:lnTo>
                  <a:pt x="210748" y="2865552"/>
                </a:lnTo>
                <a:lnTo>
                  <a:pt x="256920" y="2869692"/>
                </a:lnTo>
                <a:lnTo>
                  <a:pt x="2312542" y="2869692"/>
                </a:lnTo>
                <a:lnTo>
                  <a:pt x="2358715" y="2865552"/>
                </a:lnTo>
                <a:lnTo>
                  <a:pt x="2402177" y="2853617"/>
                </a:lnTo>
                <a:lnTo>
                  <a:pt x="2442200" y="2834611"/>
                </a:lnTo>
                <a:lnTo>
                  <a:pt x="2478059" y="2809262"/>
                </a:lnTo>
                <a:lnTo>
                  <a:pt x="2509028" y="2778293"/>
                </a:lnTo>
                <a:lnTo>
                  <a:pt x="2534379" y="2742432"/>
                </a:lnTo>
                <a:lnTo>
                  <a:pt x="2553386" y="2702403"/>
                </a:lnTo>
                <a:lnTo>
                  <a:pt x="2565323" y="2658932"/>
                </a:lnTo>
                <a:lnTo>
                  <a:pt x="2569464" y="2612745"/>
                </a:lnTo>
                <a:lnTo>
                  <a:pt x="2569464" y="256921"/>
                </a:lnTo>
                <a:lnTo>
                  <a:pt x="2565323" y="210748"/>
                </a:lnTo>
                <a:lnTo>
                  <a:pt x="2553386" y="167286"/>
                </a:lnTo>
                <a:lnTo>
                  <a:pt x="2534379" y="127263"/>
                </a:lnTo>
                <a:lnTo>
                  <a:pt x="2509028" y="91404"/>
                </a:lnTo>
                <a:lnTo>
                  <a:pt x="2478059" y="60435"/>
                </a:lnTo>
                <a:lnTo>
                  <a:pt x="2442200" y="35084"/>
                </a:lnTo>
                <a:lnTo>
                  <a:pt x="2402177" y="16077"/>
                </a:lnTo>
                <a:lnTo>
                  <a:pt x="2358715" y="4140"/>
                </a:lnTo>
                <a:lnTo>
                  <a:pt x="2312542" y="0"/>
                </a:lnTo>
                <a:close/>
              </a:path>
            </a:pathLst>
          </a:custGeom>
          <a:solidFill>
            <a:srgbClr val="4F61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395465" y="3746753"/>
            <a:ext cx="2569845" cy="2870200"/>
          </a:xfrm>
          <a:custGeom>
            <a:avLst/>
            <a:gdLst/>
            <a:ahLst/>
            <a:cxnLst/>
            <a:rect l="l" t="t" r="r" b="b"/>
            <a:pathLst>
              <a:path w="2569845" h="2870200">
                <a:moveTo>
                  <a:pt x="0" y="256921"/>
                </a:moveTo>
                <a:lnTo>
                  <a:pt x="4140" y="210748"/>
                </a:lnTo>
                <a:lnTo>
                  <a:pt x="16077" y="167286"/>
                </a:lnTo>
                <a:lnTo>
                  <a:pt x="35084" y="127263"/>
                </a:lnTo>
                <a:lnTo>
                  <a:pt x="60435" y="91404"/>
                </a:lnTo>
                <a:lnTo>
                  <a:pt x="91404" y="60435"/>
                </a:lnTo>
                <a:lnTo>
                  <a:pt x="127263" y="35084"/>
                </a:lnTo>
                <a:lnTo>
                  <a:pt x="167286" y="16077"/>
                </a:lnTo>
                <a:lnTo>
                  <a:pt x="210748" y="4140"/>
                </a:lnTo>
                <a:lnTo>
                  <a:pt x="256920" y="0"/>
                </a:lnTo>
                <a:lnTo>
                  <a:pt x="2312542" y="0"/>
                </a:lnTo>
                <a:lnTo>
                  <a:pt x="2358715" y="4140"/>
                </a:lnTo>
                <a:lnTo>
                  <a:pt x="2402177" y="16077"/>
                </a:lnTo>
                <a:lnTo>
                  <a:pt x="2442200" y="35084"/>
                </a:lnTo>
                <a:lnTo>
                  <a:pt x="2478059" y="60435"/>
                </a:lnTo>
                <a:lnTo>
                  <a:pt x="2509028" y="91404"/>
                </a:lnTo>
                <a:lnTo>
                  <a:pt x="2534379" y="127263"/>
                </a:lnTo>
                <a:lnTo>
                  <a:pt x="2553386" y="167286"/>
                </a:lnTo>
                <a:lnTo>
                  <a:pt x="2565323" y="210748"/>
                </a:lnTo>
                <a:lnTo>
                  <a:pt x="2569464" y="256921"/>
                </a:lnTo>
                <a:lnTo>
                  <a:pt x="2569464" y="2612745"/>
                </a:lnTo>
                <a:lnTo>
                  <a:pt x="2565323" y="2658932"/>
                </a:lnTo>
                <a:lnTo>
                  <a:pt x="2553386" y="2702403"/>
                </a:lnTo>
                <a:lnTo>
                  <a:pt x="2534379" y="2742432"/>
                </a:lnTo>
                <a:lnTo>
                  <a:pt x="2509028" y="2778293"/>
                </a:lnTo>
                <a:lnTo>
                  <a:pt x="2478059" y="2809262"/>
                </a:lnTo>
                <a:lnTo>
                  <a:pt x="2442200" y="2834611"/>
                </a:lnTo>
                <a:lnTo>
                  <a:pt x="2402177" y="2853617"/>
                </a:lnTo>
                <a:lnTo>
                  <a:pt x="2358715" y="2865552"/>
                </a:lnTo>
                <a:lnTo>
                  <a:pt x="2312542" y="2869692"/>
                </a:lnTo>
                <a:lnTo>
                  <a:pt x="256920" y="2869692"/>
                </a:lnTo>
                <a:lnTo>
                  <a:pt x="210748" y="2865552"/>
                </a:lnTo>
                <a:lnTo>
                  <a:pt x="167286" y="2853617"/>
                </a:lnTo>
                <a:lnTo>
                  <a:pt x="127263" y="2834611"/>
                </a:lnTo>
                <a:lnTo>
                  <a:pt x="91404" y="2809262"/>
                </a:lnTo>
                <a:lnTo>
                  <a:pt x="60435" y="2778293"/>
                </a:lnTo>
                <a:lnTo>
                  <a:pt x="35084" y="2742432"/>
                </a:lnTo>
                <a:lnTo>
                  <a:pt x="16077" y="2702403"/>
                </a:lnTo>
                <a:lnTo>
                  <a:pt x="4140" y="2658932"/>
                </a:lnTo>
                <a:lnTo>
                  <a:pt x="0" y="2612745"/>
                </a:lnTo>
                <a:lnTo>
                  <a:pt x="0" y="256921"/>
                </a:lnTo>
                <a:close/>
              </a:path>
            </a:pathLst>
          </a:custGeom>
          <a:ln w="25908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6894703" y="4230138"/>
            <a:ext cx="1572260" cy="173037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2400" b="1" spc="-15" dirty="0">
                <a:solidFill>
                  <a:srgbClr val="FFFFFF"/>
                </a:solidFill>
                <a:latin typeface="Cambria"/>
                <a:cs typeface="Cambria"/>
              </a:rPr>
              <a:t>Δικαστική</a:t>
            </a:r>
            <a:endParaRPr sz="2400">
              <a:latin typeface="Cambria"/>
              <a:cs typeface="Cambria"/>
            </a:endParaRPr>
          </a:p>
          <a:p>
            <a:pPr algn="ctr">
              <a:lnSpc>
                <a:spcPct val="100000"/>
              </a:lnSpc>
              <a:spcBef>
                <a:spcPts val="900"/>
              </a:spcBef>
            </a:pPr>
            <a:r>
              <a:rPr sz="2400" b="1" spc="-10" dirty="0">
                <a:solidFill>
                  <a:srgbClr val="FFFFFF"/>
                </a:solidFill>
                <a:latin typeface="Cambria"/>
                <a:cs typeface="Cambria"/>
              </a:rPr>
              <a:t>Εξουσία</a:t>
            </a:r>
            <a:endParaRPr sz="2400">
              <a:latin typeface="Cambria"/>
              <a:cs typeface="Cambria"/>
            </a:endParaRPr>
          </a:p>
          <a:p>
            <a:pPr marL="12065" marR="5080" algn="ctr">
              <a:lnSpc>
                <a:spcPct val="131100"/>
              </a:lnSpc>
              <a:spcBef>
                <a:spcPts val="195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Ανεξάρτητη</a:t>
            </a:r>
            <a:r>
              <a:rPr sz="1800" spc="-100" dirty="0">
                <a:solidFill>
                  <a:srgbClr val="FFFFFF"/>
                </a:solidFill>
                <a:latin typeface="Cambria"/>
                <a:cs typeface="Cambria"/>
              </a:rPr>
              <a:t> </a:t>
            </a:r>
            <a:r>
              <a:rPr sz="1800" spc="-15" dirty="0">
                <a:solidFill>
                  <a:srgbClr val="FFFFFF"/>
                </a:solidFill>
                <a:latin typeface="Cambria"/>
                <a:cs typeface="Cambria"/>
              </a:rPr>
              <a:t>Και  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αιρετή</a:t>
            </a:r>
            <a:endParaRPr sz="1800">
              <a:latin typeface="Cambria"/>
              <a:cs typeface="Cambria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/>
          <p:nvPr/>
        </p:nvSpPr>
        <p:spPr>
          <a:xfrm>
            <a:off x="0" y="0"/>
            <a:ext cx="9144000" cy="65556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1.Αρχικοί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χρόνοι 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αἱρέω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αἱρῶ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(= συλλαμβάνω, κυριεύω) και 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αἱροῦμαι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 (= εκλέγω, προτιμώ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αἱρέω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(-ῶ), 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ᾕρουν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αἱρήσω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εἷλον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ᾕρηκα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ᾑρήκειν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αἱροῦμαι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ᾑρούμην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αἱρήσομαι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αἱρεθήσομαι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εἱλόμην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ᾑρέθην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ᾕρημαι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ᾑρήμην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2.Αρχικοί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χρόνοι 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αἴρω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συλλαμβάνω, κυριεύω) και </a:t>
            </a:r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αἴρομαι</a:t>
            </a:r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(= 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εκλέγω, προτιμώ)</a:t>
            </a:r>
          </a:p>
          <a:p>
            <a:endParaRPr lang="el-GR" sz="20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αἴρω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ᾖρον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ἀρῶ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ἦρα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ἦρκα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ἤρκειν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l-GR" sz="2000" b="1" dirty="0" err="1" smtClean="0">
                <a:latin typeface="Times New Roman" pitchFamily="18" charset="0"/>
                <a:cs typeface="Times New Roman" pitchFamily="18" charset="0"/>
              </a:rPr>
              <a:t>αἴρομαι</a:t>
            </a:r>
            <a:r>
              <a:rPr lang="el-GR" sz="2000" b="1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ᾐρόμην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ἀροῦμαι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ἀρθήσομαι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ἠράμην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ἤρθην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ἦρμαι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l-GR" sz="2000" dirty="0" err="1" smtClean="0">
                <a:latin typeface="Times New Roman" pitchFamily="18" charset="0"/>
                <a:cs typeface="Times New Roman" pitchFamily="18" charset="0"/>
              </a:rPr>
              <a:t>ἤρμην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l-GR" sz="2000" dirty="0" smtClean="0">
              <a:latin typeface="Times New Roman" pitchFamily="18" charset="0"/>
              <a:cs typeface="Times New Roman" pitchFamily="18" charset="0"/>
              <a:hlinkClick r:id="rId2" tooltip="απομακρύνω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  <a:hlinkClick r:id="rId2" tooltip="απομακρύνω"/>
              </a:rPr>
              <a:t>απομακρύνω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κάτι </a:t>
            </a:r>
            <a:r>
              <a:rPr lang="el-GR" sz="2000" smtClean="0">
                <a:latin typeface="Times New Roman" pitchFamily="18" charset="0"/>
                <a:cs typeface="Times New Roman" pitchFamily="18" charset="0"/>
              </a:rPr>
              <a:t>αρνητικό </a:t>
            </a:r>
            <a:r>
              <a:rPr lang="el-GR" sz="2000" i="1" smtClean="0">
                <a:latin typeface="Times New Roman" pitchFamily="18" charset="0"/>
                <a:cs typeface="Times New Roman" pitchFamily="18" charset="0"/>
              </a:rPr>
              <a:t>θα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άρουμε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 τις αδικίες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dirty="0" smtClean="0">
                <a:latin typeface="Times New Roman" pitchFamily="18" charset="0"/>
                <a:cs typeface="Times New Roman" pitchFamily="18" charset="0"/>
                <a:hlinkClick r:id="rId3" tooltip="τερματίζω"/>
              </a:rPr>
              <a:t>τερματίζω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περιορισμούς, απομακρύνω εμπόδια, 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  <a:hlinkClick r:id="rId4" tooltip="παύω"/>
              </a:rPr>
              <a:t>παύω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 συμφωνία, συνθήκη ή </a:t>
            </a:r>
            <a:r>
              <a:rPr lang="el-GR" sz="2000" dirty="0" smtClean="0">
                <a:latin typeface="Times New Roman" pitchFamily="18" charset="0"/>
                <a:cs typeface="Times New Roman" pitchFamily="18" charset="0"/>
              </a:rPr>
              <a:t>συμβόλαιο</a:t>
            </a:r>
          </a:p>
          <a:p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αίρω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 το </a:t>
            </a:r>
            <a:r>
              <a:rPr lang="el-GR" sz="2000" i="1" dirty="0" err="1" smtClean="0">
                <a:latin typeface="Times New Roman" pitchFamily="18" charset="0"/>
                <a:cs typeface="Times New Roman" pitchFamily="18" charset="0"/>
              </a:rPr>
              <a:t>casus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000" i="1" dirty="0" err="1" smtClean="0">
                <a:latin typeface="Times New Roman" pitchFamily="18" charset="0"/>
                <a:cs typeface="Times New Roman" pitchFamily="18" charset="0"/>
              </a:rPr>
              <a:t>belli</a:t>
            </a:r>
            <a:endParaRPr lang="el-GR" sz="2000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αίρω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 τη βουλευτική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ασυλία</a:t>
            </a:r>
          </a:p>
          <a:p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υπουργείο </a:t>
            </a:r>
            <a:r>
              <a:rPr lang="el-GR" sz="2000" b="1" i="1" dirty="0" smtClean="0">
                <a:latin typeface="Times New Roman" pitchFamily="18" charset="0"/>
                <a:cs typeface="Times New Roman" pitchFamily="18" charset="0"/>
              </a:rPr>
              <a:t>αίρει</a:t>
            </a:r>
            <a:r>
              <a:rPr lang="el-GR" sz="2000" i="1" dirty="0" smtClean="0">
                <a:latin typeface="Times New Roman" pitchFamily="18" charset="0"/>
                <a:cs typeface="Times New Roman" pitchFamily="18" charset="0"/>
              </a:rPr>
              <a:t> την απαγόρευση</a:t>
            </a:r>
            <a:endParaRPr lang="el-GR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l-GR" b="1" dirty="0" smtClean="0"/>
          </a:p>
          <a:p>
            <a:endParaRPr lang="el-GR" b="1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12719" y="4070492"/>
            <a:ext cx="5529580" cy="1961514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algn="ctr">
              <a:lnSpc>
                <a:spcPct val="94800"/>
              </a:lnSpc>
              <a:spcBef>
                <a:spcPts val="215"/>
              </a:spcBef>
            </a:pPr>
            <a:r>
              <a:rPr sz="1800" dirty="0">
                <a:latin typeface="Times New Roman"/>
                <a:cs typeface="Times New Roman"/>
              </a:rPr>
              <a:t>▲ </a:t>
            </a:r>
            <a:r>
              <a:rPr sz="1800" i="1" spc="-5" dirty="0">
                <a:latin typeface="Cambria"/>
                <a:cs typeface="Cambria"/>
              </a:rPr>
              <a:t>Πίνακας </a:t>
            </a:r>
            <a:r>
              <a:rPr sz="1800" i="1" spc="-25" dirty="0">
                <a:latin typeface="Cambria"/>
                <a:cs typeface="Cambria"/>
              </a:rPr>
              <a:t>του </a:t>
            </a:r>
            <a:r>
              <a:rPr sz="1900" i="1" spc="-60" dirty="0">
                <a:latin typeface="Papyrus"/>
                <a:cs typeface="Papyrus"/>
              </a:rPr>
              <a:t>1851 </a:t>
            </a:r>
            <a:r>
              <a:rPr sz="1800" i="1" spc="-25" dirty="0">
                <a:latin typeface="Cambria"/>
                <a:cs typeface="Cambria"/>
              </a:rPr>
              <a:t>του </a:t>
            </a:r>
            <a:r>
              <a:rPr sz="1800" i="1" spc="-5" dirty="0">
                <a:latin typeface="Cambria"/>
                <a:cs typeface="Cambria"/>
              </a:rPr>
              <a:t>Αμερικανού Ιμάνουελ </a:t>
            </a:r>
            <a:r>
              <a:rPr sz="1800" i="1" spc="-10" dirty="0">
                <a:latin typeface="Cambria"/>
                <a:cs typeface="Cambria"/>
              </a:rPr>
              <a:t>Λέουτζ </a:t>
            </a:r>
            <a:r>
              <a:rPr sz="1800" i="1" spc="-5" dirty="0">
                <a:latin typeface="Cambria"/>
                <a:cs typeface="Cambria"/>
              </a:rPr>
              <a:t>με  </a:t>
            </a:r>
            <a:r>
              <a:rPr sz="1800" i="1" spc="-25" dirty="0">
                <a:latin typeface="Cambria"/>
                <a:cs typeface="Cambria"/>
              </a:rPr>
              <a:t>τον </a:t>
            </a:r>
            <a:r>
              <a:rPr sz="1800" i="1" spc="-30" dirty="0">
                <a:latin typeface="Cambria"/>
                <a:cs typeface="Cambria"/>
              </a:rPr>
              <a:t>Τζορτζ </a:t>
            </a:r>
            <a:r>
              <a:rPr sz="1800" i="1" spc="-10" dirty="0">
                <a:latin typeface="Cambria"/>
                <a:cs typeface="Cambria"/>
              </a:rPr>
              <a:t>Ουάσινγκτον </a:t>
            </a:r>
            <a:r>
              <a:rPr sz="1900" i="1" spc="-55" dirty="0">
                <a:latin typeface="Papyrus"/>
                <a:cs typeface="Papyrus"/>
              </a:rPr>
              <a:t>(1732–1799) </a:t>
            </a:r>
            <a:r>
              <a:rPr sz="1800" i="1" dirty="0">
                <a:latin typeface="Cambria"/>
                <a:cs typeface="Cambria"/>
              </a:rPr>
              <a:t>να </a:t>
            </a:r>
            <a:r>
              <a:rPr sz="1900" i="1" spc="-15" dirty="0">
                <a:latin typeface="Papyrus"/>
                <a:cs typeface="Papyrus"/>
              </a:rPr>
              <a:t>π</a:t>
            </a:r>
            <a:r>
              <a:rPr sz="1800" i="1" spc="-15" dirty="0">
                <a:latin typeface="Cambria"/>
                <a:cs typeface="Cambria"/>
              </a:rPr>
              <a:t>ερνάει </a:t>
            </a:r>
            <a:r>
              <a:rPr sz="1800" i="1" spc="-25" dirty="0">
                <a:latin typeface="Cambria"/>
                <a:cs typeface="Cambria"/>
              </a:rPr>
              <a:t>τον  </a:t>
            </a:r>
            <a:r>
              <a:rPr sz="1900" i="1" spc="-35" dirty="0">
                <a:latin typeface="Papyrus"/>
                <a:cs typeface="Papyrus"/>
              </a:rPr>
              <a:t>π</a:t>
            </a:r>
            <a:r>
              <a:rPr sz="1800" i="1" spc="-35" dirty="0">
                <a:latin typeface="Cambria"/>
                <a:cs typeface="Cambria"/>
              </a:rPr>
              <a:t>οταμό </a:t>
            </a:r>
            <a:r>
              <a:rPr sz="1800" i="1" spc="-5" dirty="0">
                <a:latin typeface="Cambria"/>
                <a:cs typeface="Cambria"/>
              </a:rPr>
              <a:t>Ντελαγουέαρ</a:t>
            </a:r>
            <a:r>
              <a:rPr sz="1900" i="1" spc="-5" dirty="0">
                <a:latin typeface="Papyrus"/>
                <a:cs typeface="Papyrus"/>
              </a:rPr>
              <a:t>. </a:t>
            </a:r>
            <a:r>
              <a:rPr sz="1800" i="1" dirty="0">
                <a:latin typeface="Cambria"/>
                <a:cs typeface="Cambria"/>
              </a:rPr>
              <a:t>Ο </a:t>
            </a:r>
            <a:r>
              <a:rPr sz="1800" i="1" spc="-10" dirty="0">
                <a:latin typeface="Cambria"/>
                <a:cs typeface="Cambria"/>
              </a:rPr>
              <a:t>Ουάσινγκτον</a:t>
            </a:r>
            <a:r>
              <a:rPr sz="1900" i="1" spc="-10" dirty="0">
                <a:latin typeface="Papyrus"/>
                <a:cs typeface="Papyrus"/>
              </a:rPr>
              <a:t>, </a:t>
            </a:r>
            <a:r>
              <a:rPr sz="1800" i="1" spc="-15" dirty="0">
                <a:latin typeface="Cambria"/>
                <a:cs typeface="Cambria"/>
              </a:rPr>
              <a:t>στρατιωτικός  </a:t>
            </a:r>
            <a:r>
              <a:rPr sz="1800" i="1" spc="-5" dirty="0">
                <a:latin typeface="Cambria"/>
                <a:cs typeface="Cambria"/>
              </a:rPr>
              <a:t>ηγέτης </a:t>
            </a:r>
            <a:r>
              <a:rPr sz="1800" i="1" spc="-35" dirty="0">
                <a:latin typeface="Cambria"/>
                <a:cs typeface="Cambria"/>
              </a:rPr>
              <a:t>των </a:t>
            </a:r>
            <a:r>
              <a:rPr sz="1800" i="1" spc="-10" dirty="0">
                <a:latin typeface="Cambria"/>
                <a:cs typeface="Cambria"/>
              </a:rPr>
              <a:t>α</a:t>
            </a:r>
            <a:r>
              <a:rPr sz="1900" i="1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οίκων </a:t>
            </a:r>
            <a:r>
              <a:rPr sz="1800" i="1" spc="-30" dirty="0">
                <a:latin typeface="Cambria"/>
                <a:cs typeface="Cambria"/>
              </a:rPr>
              <a:t>στον </a:t>
            </a:r>
            <a:r>
              <a:rPr sz="1900" i="1" spc="-15" dirty="0">
                <a:latin typeface="Papyrus"/>
                <a:cs typeface="Papyrus"/>
              </a:rPr>
              <a:t>π</a:t>
            </a:r>
            <a:r>
              <a:rPr sz="1800" i="1" spc="-15" dirty="0">
                <a:latin typeface="Cambria"/>
                <a:cs typeface="Cambria"/>
              </a:rPr>
              <a:t>όλεμο </a:t>
            </a:r>
            <a:r>
              <a:rPr sz="1800" i="1" dirty="0">
                <a:latin typeface="Cambria"/>
                <a:cs typeface="Cambria"/>
              </a:rPr>
              <a:t>της </a:t>
            </a:r>
            <a:r>
              <a:rPr sz="1800" i="1" spc="-5" dirty="0">
                <a:latin typeface="Cambria"/>
                <a:cs typeface="Cambria"/>
              </a:rPr>
              <a:t>Αμερικανικής  </a:t>
            </a:r>
            <a:r>
              <a:rPr sz="1800" i="1" spc="-15" dirty="0">
                <a:latin typeface="Cambria"/>
                <a:cs typeface="Cambria"/>
              </a:rPr>
              <a:t>Ανεξαρτησίας</a:t>
            </a:r>
            <a:r>
              <a:rPr sz="1900" i="1" spc="-15" dirty="0">
                <a:latin typeface="Papyrus"/>
                <a:cs typeface="Papyrus"/>
              </a:rPr>
              <a:t>, </a:t>
            </a:r>
            <a:r>
              <a:rPr sz="1800" i="1" spc="-5" dirty="0">
                <a:latin typeface="Cambria"/>
                <a:cs typeface="Cambria"/>
              </a:rPr>
              <a:t>έγινε </a:t>
            </a:r>
            <a:r>
              <a:rPr sz="1800" i="1" spc="-20" dirty="0">
                <a:latin typeface="Cambria"/>
                <a:cs typeface="Cambria"/>
              </a:rPr>
              <a:t>στη </a:t>
            </a:r>
            <a:r>
              <a:rPr sz="1800" i="1" spc="-5" dirty="0">
                <a:latin typeface="Cambria"/>
                <a:cs typeface="Cambria"/>
              </a:rPr>
              <a:t>συνέχεια </a:t>
            </a:r>
            <a:r>
              <a:rPr sz="1800" i="1" dirty="0">
                <a:latin typeface="Cambria"/>
                <a:cs typeface="Cambria"/>
              </a:rPr>
              <a:t>ο </a:t>
            </a:r>
            <a:r>
              <a:rPr sz="1900" i="1" spc="-35" dirty="0">
                <a:latin typeface="Papyrus"/>
                <a:cs typeface="Papyrus"/>
              </a:rPr>
              <a:t>π</a:t>
            </a:r>
            <a:r>
              <a:rPr sz="1800" i="1" spc="-35" dirty="0">
                <a:latin typeface="Cambria"/>
                <a:cs typeface="Cambria"/>
              </a:rPr>
              <a:t>ρώτος </a:t>
            </a:r>
            <a:r>
              <a:rPr sz="1900" i="1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ρόεδρος  </a:t>
            </a:r>
            <a:r>
              <a:rPr sz="1800" i="1" spc="-35" dirty="0">
                <a:latin typeface="Cambria"/>
                <a:cs typeface="Cambria"/>
              </a:rPr>
              <a:t>των </a:t>
            </a:r>
            <a:r>
              <a:rPr sz="1800" i="1" spc="-10" dirty="0">
                <a:latin typeface="Cambria"/>
                <a:cs typeface="Cambria"/>
              </a:rPr>
              <a:t>ΗΠΑ</a:t>
            </a:r>
            <a:r>
              <a:rPr sz="1900" i="1" spc="-10" dirty="0">
                <a:latin typeface="Papyrus"/>
                <a:cs typeface="Papyrus"/>
              </a:rPr>
              <a:t>. </a:t>
            </a:r>
            <a:r>
              <a:rPr sz="1800" i="1" spc="-25" dirty="0">
                <a:latin typeface="Cambria"/>
                <a:cs typeface="Cambria"/>
              </a:rPr>
              <a:t>Α</a:t>
            </a:r>
            <a:r>
              <a:rPr sz="1900" i="1" spc="-25" dirty="0">
                <a:latin typeface="Papyrus"/>
                <a:cs typeface="Papyrus"/>
              </a:rPr>
              <a:t>π</a:t>
            </a:r>
            <a:r>
              <a:rPr sz="1800" i="1" spc="-25" dirty="0">
                <a:latin typeface="Cambria"/>
                <a:cs typeface="Cambria"/>
              </a:rPr>
              <a:t>ό αυτόν </a:t>
            </a:r>
            <a:r>
              <a:rPr sz="1900" i="1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ήρε </a:t>
            </a:r>
            <a:r>
              <a:rPr sz="1800" i="1" spc="-40" dirty="0">
                <a:latin typeface="Cambria"/>
                <a:cs typeface="Cambria"/>
              </a:rPr>
              <a:t>το </a:t>
            </a:r>
            <a:r>
              <a:rPr sz="1800" i="1" dirty="0">
                <a:latin typeface="Cambria"/>
                <a:cs typeface="Cambria"/>
              </a:rPr>
              <a:t>όνομά της η </a:t>
            </a:r>
            <a:r>
              <a:rPr sz="1900" i="1" spc="-15" dirty="0">
                <a:latin typeface="Papyrus"/>
                <a:cs typeface="Papyrus"/>
              </a:rPr>
              <a:t>π</a:t>
            </a:r>
            <a:r>
              <a:rPr sz="1800" i="1" spc="-15" dirty="0">
                <a:latin typeface="Cambria"/>
                <a:cs typeface="Cambria"/>
              </a:rPr>
              <a:t>ρωτεύουσα  </a:t>
            </a:r>
            <a:r>
              <a:rPr sz="1800" i="1" spc="-35" dirty="0">
                <a:latin typeface="Cambria"/>
                <a:cs typeface="Cambria"/>
              </a:rPr>
              <a:t>των </a:t>
            </a:r>
            <a:r>
              <a:rPr sz="1800" i="1" spc="-10" dirty="0">
                <a:latin typeface="Cambria"/>
                <a:cs typeface="Cambria"/>
              </a:rPr>
              <a:t>ΗΠΑ</a:t>
            </a:r>
            <a:r>
              <a:rPr sz="1900" i="1" spc="-10" dirty="0">
                <a:latin typeface="Papyrus"/>
                <a:cs typeface="Papyrus"/>
              </a:rPr>
              <a:t>, </a:t>
            </a:r>
            <a:r>
              <a:rPr sz="1800" i="1" dirty="0">
                <a:latin typeface="Cambria"/>
                <a:cs typeface="Cambria"/>
              </a:rPr>
              <a:t>η </a:t>
            </a:r>
            <a:r>
              <a:rPr sz="1800" i="1" spc="-10" dirty="0">
                <a:latin typeface="Cambria"/>
                <a:cs typeface="Cambria"/>
              </a:rPr>
              <a:t>Ουάσινγκτον</a:t>
            </a:r>
            <a:r>
              <a:rPr sz="1900" i="1" spc="-10" dirty="0">
                <a:latin typeface="Papyrus"/>
                <a:cs typeface="Papyrus"/>
              </a:rPr>
              <a:t>, </a:t>
            </a:r>
            <a:r>
              <a:rPr sz="1800" i="1" dirty="0">
                <a:latin typeface="Cambria"/>
                <a:cs typeface="Cambria"/>
              </a:rPr>
              <a:t>μια </a:t>
            </a:r>
            <a:r>
              <a:rPr sz="1900" i="1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όλη </a:t>
            </a:r>
            <a:r>
              <a:rPr sz="1900" i="1" spc="-25" dirty="0">
                <a:latin typeface="Papyrus"/>
                <a:cs typeface="Papyrus"/>
              </a:rPr>
              <a:t>π</a:t>
            </a:r>
            <a:r>
              <a:rPr sz="1800" i="1" spc="-25" dirty="0">
                <a:latin typeface="Cambria"/>
                <a:cs typeface="Cambria"/>
              </a:rPr>
              <a:t>ου </a:t>
            </a:r>
            <a:r>
              <a:rPr sz="1800" i="1" spc="-5" dirty="0">
                <a:latin typeface="Cambria"/>
                <a:cs typeface="Cambria"/>
              </a:rPr>
              <a:t>ιδρύθηκε</a:t>
            </a:r>
            <a:r>
              <a:rPr sz="1800" i="1" spc="10" dirty="0">
                <a:latin typeface="Cambria"/>
                <a:cs typeface="Cambria"/>
              </a:rPr>
              <a:t> </a:t>
            </a:r>
            <a:r>
              <a:rPr sz="1800" i="1" spc="-55" dirty="0">
                <a:latin typeface="Cambria"/>
                <a:cs typeface="Cambria"/>
              </a:rPr>
              <a:t>το</a:t>
            </a:r>
            <a:r>
              <a:rPr sz="1900" i="1" spc="-55" dirty="0">
                <a:latin typeface="Papyrus"/>
                <a:cs typeface="Papyrus"/>
              </a:rPr>
              <a:t>1790.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7113603" cy="38541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076700"/>
            <a:ext cx="2958084" cy="23759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75971"/>
            <a:ext cx="8610600" cy="11449288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ΕΡΩΤΗΣΕΙΣ ΒΑΣΙΣΜΕΝΕΣ ΣΤΗΝ ΕΝΟΤΗΤΑ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Μετά το τέλος της ενότητας πρέπει να γνωρίζετε τις απαντήσεις στις παρακάτω ερωτήσεις.</a:t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10.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Ποια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ήταν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η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κατάληξη της Αμερικανικής</a:t>
            </a:r>
            <a:r>
              <a:rPr lang="el-GR" sz="2400" b="0" spc="-8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Επανάστασης;</a:t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11.Τι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ορίζει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Σύνταγμα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του νέου</a:t>
            </a:r>
            <a:r>
              <a:rPr lang="el-GR" sz="2400" b="0" spc="-9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κράτους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12.Πώς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εφαρμόζεται η αρχή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της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διάκρισης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των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εξουσιών σύμφωνα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l-GR" sz="2400" b="0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Σύνταγμα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l-GR" sz="2400" b="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Η.Π.Α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13.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Πώς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εφαρμόζεται η αρχή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της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διάκρισης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των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εξουσιών σύμφωνα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με</a:t>
            </a:r>
            <a:r>
              <a:rPr lang="el-GR" sz="2400" b="0" spc="-13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το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Σύνταγμα </a:t>
            </a:r>
            <a:r>
              <a:rPr lang="el-GR" sz="2400" b="0" spc="-5" dirty="0" smtClean="0">
                <a:latin typeface="Times New Roman" pitchFamily="18" charset="0"/>
                <a:cs typeface="Times New Roman" pitchFamily="18" charset="0"/>
              </a:rPr>
              <a:t>των</a:t>
            </a:r>
            <a:r>
              <a:rPr lang="el-GR" sz="2400" b="0" spc="-4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Η.Π.Α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.;</a:t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14.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ject 2"/>
          <p:cNvSpPr/>
          <p:nvPr/>
        </p:nvSpPr>
        <p:spPr>
          <a:xfrm>
            <a:off x="914400" y="3962400"/>
            <a:ext cx="7958034" cy="22512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8973" y="4292174"/>
            <a:ext cx="8905240" cy="863600"/>
          </a:xfrm>
          <a:prstGeom prst="rect">
            <a:avLst/>
          </a:prstGeom>
        </p:spPr>
        <p:txBody>
          <a:bodyPr vert="horz" wrap="square" lIns="0" tIns="34290" rIns="0" bIns="0" rtlCol="0">
            <a:spAutoFit/>
          </a:bodyPr>
          <a:lstStyle/>
          <a:p>
            <a:pPr marL="12700" marR="5080" algn="ctr">
              <a:lnSpc>
                <a:spcPts val="2160"/>
              </a:lnSpc>
              <a:spcBef>
                <a:spcPts val="270"/>
              </a:spcBef>
            </a:pPr>
            <a:r>
              <a:rPr sz="1800" dirty="0">
                <a:latin typeface="Times New Roman"/>
                <a:cs typeface="Times New Roman"/>
              </a:rPr>
              <a:t>▲ </a:t>
            </a:r>
            <a:r>
              <a:rPr sz="1800" i="1" dirty="0">
                <a:latin typeface="Cambria"/>
                <a:cs typeface="Cambria"/>
              </a:rPr>
              <a:t>Χαρακτικό </a:t>
            </a:r>
            <a:r>
              <a:rPr sz="1800" i="1" spc="-25" dirty="0">
                <a:latin typeface="Cambria"/>
                <a:cs typeface="Cambria"/>
              </a:rPr>
              <a:t>του </a:t>
            </a:r>
            <a:r>
              <a:rPr sz="1900" i="1" spc="-35" dirty="0">
                <a:latin typeface="Papyrus"/>
                <a:cs typeface="Papyrus"/>
              </a:rPr>
              <a:t>19</a:t>
            </a:r>
            <a:r>
              <a:rPr sz="1800" i="1" spc="-35" dirty="0">
                <a:latin typeface="Cambria"/>
                <a:cs typeface="Cambria"/>
              </a:rPr>
              <a:t>ου </a:t>
            </a:r>
            <a:r>
              <a:rPr sz="1800" i="1" spc="-5" dirty="0">
                <a:latin typeface="Cambria"/>
                <a:cs typeface="Cambria"/>
              </a:rPr>
              <a:t>αιώνα με </a:t>
            </a:r>
            <a:r>
              <a:rPr sz="1800" i="1" spc="-35" dirty="0">
                <a:latin typeface="Cambria"/>
                <a:cs typeface="Cambria"/>
              </a:rPr>
              <a:t>το </a:t>
            </a:r>
            <a:r>
              <a:rPr sz="1800" i="1" spc="-5" dirty="0">
                <a:latin typeface="Cambria"/>
                <a:cs typeface="Cambria"/>
              </a:rPr>
              <a:t>Λευκό </a:t>
            </a:r>
            <a:r>
              <a:rPr sz="1800" i="1" dirty="0">
                <a:latin typeface="Cambria"/>
                <a:cs typeface="Cambria"/>
              </a:rPr>
              <a:t>Οίκο </a:t>
            </a:r>
            <a:r>
              <a:rPr sz="1800" i="1" spc="-15" dirty="0">
                <a:latin typeface="Cambria"/>
                <a:cs typeface="Cambria"/>
              </a:rPr>
              <a:t>στην </a:t>
            </a:r>
            <a:r>
              <a:rPr sz="1800" i="1" spc="-10" dirty="0">
                <a:latin typeface="Cambria"/>
                <a:cs typeface="Cambria"/>
              </a:rPr>
              <a:t>Ουάσινγκτον</a:t>
            </a:r>
            <a:r>
              <a:rPr sz="1900" i="1" spc="-10" dirty="0">
                <a:latin typeface="Papyrus"/>
                <a:cs typeface="Papyrus"/>
              </a:rPr>
              <a:t>. </a:t>
            </a:r>
            <a:r>
              <a:rPr sz="1800" i="1" spc="-5" dirty="0">
                <a:latin typeface="Cambria"/>
                <a:cs typeface="Cambria"/>
              </a:rPr>
              <a:t>Εδώ </a:t>
            </a:r>
            <a:r>
              <a:rPr sz="1800" i="1" spc="-10" dirty="0">
                <a:latin typeface="Cambria"/>
                <a:cs typeface="Cambria"/>
              </a:rPr>
              <a:t>κατοικεί </a:t>
            </a:r>
            <a:r>
              <a:rPr sz="1800" i="1" dirty="0">
                <a:latin typeface="Cambria"/>
                <a:cs typeface="Cambria"/>
              </a:rPr>
              <a:t>ο </a:t>
            </a:r>
            <a:r>
              <a:rPr sz="1900" i="1" spc="-10" dirty="0">
                <a:latin typeface="Papyrus"/>
                <a:cs typeface="Papyrus"/>
              </a:rPr>
              <a:t>π</a:t>
            </a:r>
            <a:r>
              <a:rPr sz="1800" i="1" spc="-10" dirty="0">
                <a:latin typeface="Cambria"/>
                <a:cs typeface="Cambria"/>
              </a:rPr>
              <a:t>ρόεδρος  </a:t>
            </a:r>
            <a:r>
              <a:rPr sz="1800" i="1" spc="-35" dirty="0">
                <a:latin typeface="Cambria"/>
                <a:cs typeface="Cambria"/>
              </a:rPr>
              <a:t>των </a:t>
            </a:r>
            <a:r>
              <a:rPr sz="1800" i="1" spc="-10" dirty="0">
                <a:latin typeface="Cambria"/>
                <a:cs typeface="Cambria"/>
              </a:rPr>
              <a:t>ΗΠΑ</a:t>
            </a:r>
            <a:r>
              <a:rPr sz="1900" i="1" spc="-10" dirty="0">
                <a:latin typeface="Papyrus"/>
                <a:cs typeface="Papyrus"/>
              </a:rPr>
              <a:t>. </a:t>
            </a:r>
            <a:r>
              <a:rPr sz="1800" i="1" spc="-15" dirty="0">
                <a:latin typeface="Cambria"/>
                <a:cs typeface="Cambria"/>
              </a:rPr>
              <a:t>Άρχισε </a:t>
            </a:r>
            <a:r>
              <a:rPr sz="1800" i="1" dirty="0">
                <a:latin typeface="Cambria"/>
                <a:cs typeface="Cambria"/>
              </a:rPr>
              <a:t>να </a:t>
            </a:r>
            <a:r>
              <a:rPr sz="1800" i="1" spc="-15" dirty="0">
                <a:latin typeface="Cambria"/>
                <a:cs typeface="Cambria"/>
              </a:rPr>
              <a:t>χτίζεται </a:t>
            </a:r>
            <a:r>
              <a:rPr sz="1800" i="1" spc="-35" dirty="0">
                <a:latin typeface="Cambria"/>
                <a:cs typeface="Cambria"/>
              </a:rPr>
              <a:t>το </a:t>
            </a:r>
            <a:r>
              <a:rPr sz="1900" i="1" spc="-55" dirty="0">
                <a:latin typeface="Papyrus"/>
                <a:cs typeface="Papyrus"/>
              </a:rPr>
              <a:t>1792. </a:t>
            </a:r>
            <a:r>
              <a:rPr sz="1800" i="1" spc="-65" dirty="0">
                <a:latin typeface="Cambria"/>
                <a:cs typeface="Cambria"/>
              </a:rPr>
              <a:t>Το </a:t>
            </a:r>
            <a:r>
              <a:rPr sz="1800" i="1" spc="-5" dirty="0">
                <a:latin typeface="Cambria"/>
                <a:cs typeface="Cambria"/>
              </a:rPr>
              <a:t>κτίριο </a:t>
            </a:r>
            <a:r>
              <a:rPr sz="1800" i="1" dirty="0">
                <a:latin typeface="Cambria"/>
                <a:cs typeface="Cambria"/>
              </a:rPr>
              <a:t>διατήρησε τη βασική </a:t>
            </a:r>
            <a:r>
              <a:rPr sz="1800" i="1" spc="-25" dirty="0">
                <a:latin typeface="Cambria"/>
                <a:cs typeface="Cambria"/>
              </a:rPr>
              <a:t>του </a:t>
            </a:r>
            <a:r>
              <a:rPr sz="1800" i="1" spc="-5" dirty="0">
                <a:latin typeface="Cambria"/>
                <a:cs typeface="Cambria"/>
              </a:rPr>
              <a:t>μορφή</a:t>
            </a:r>
            <a:r>
              <a:rPr sz="1900" i="1" spc="-5" dirty="0">
                <a:latin typeface="Papyrus"/>
                <a:cs typeface="Papyrus"/>
              </a:rPr>
              <a:t>, </a:t>
            </a:r>
            <a:r>
              <a:rPr sz="1900" i="1" spc="-15" dirty="0">
                <a:latin typeface="Papyrus"/>
                <a:cs typeface="Papyrus"/>
              </a:rPr>
              <a:t>π</a:t>
            </a:r>
            <a:r>
              <a:rPr sz="1800" i="1" spc="-15" dirty="0">
                <a:latin typeface="Cambria"/>
                <a:cs typeface="Cambria"/>
              </a:rPr>
              <a:t>αρόλο </a:t>
            </a:r>
            <a:r>
              <a:rPr sz="1900" i="1" spc="-25" dirty="0">
                <a:latin typeface="Papyrus"/>
                <a:cs typeface="Papyrus"/>
              </a:rPr>
              <a:t>π</a:t>
            </a:r>
            <a:r>
              <a:rPr sz="1800" i="1" spc="-25" dirty="0">
                <a:latin typeface="Cambria"/>
                <a:cs typeface="Cambria"/>
              </a:rPr>
              <a:t>ου  </a:t>
            </a:r>
            <a:r>
              <a:rPr sz="1800" i="1" spc="-5" dirty="0">
                <a:latin typeface="Cambria"/>
                <a:cs typeface="Cambria"/>
              </a:rPr>
              <a:t>γνώρισε </a:t>
            </a:r>
            <a:r>
              <a:rPr sz="1900" i="1" spc="-15" dirty="0">
                <a:latin typeface="Papyrus"/>
                <a:cs typeface="Papyrus"/>
              </a:rPr>
              <a:t>π</a:t>
            </a:r>
            <a:r>
              <a:rPr sz="1800" i="1" spc="-15" dirty="0">
                <a:latin typeface="Cambria"/>
                <a:cs typeface="Cambria"/>
              </a:rPr>
              <a:t>ολλές </a:t>
            </a:r>
            <a:r>
              <a:rPr sz="1800" i="1" spc="-25" dirty="0">
                <a:latin typeface="Cambria"/>
                <a:cs typeface="Cambria"/>
              </a:rPr>
              <a:t>καταστροφές</a:t>
            </a:r>
            <a:r>
              <a:rPr sz="1900" i="1" spc="-25" dirty="0">
                <a:latin typeface="Papyrus"/>
                <a:cs typeface="Papyrus"/>
              </a:rPr>
              <a:t>, </a:t>
            </a:r>
            <a:r>
              <a:rPr sz="1800" i="1" spc="-20" dirty="0">
                <a:latin typeface="Cambria"/>
                <a:cs typeface="Cambria"/>
              </a:rPr>
              <a:t>ε</a:t>
            </a:r>
            <a:r>
              <a:rPr sz="1900" i="1" spc="-20" dirty="0">
                <a:latin typeface="Papyrus"/>
                <a:cs typeface="Papyrus"/>
              </a:rPr>
              <a:t>π</a:t>
            </a:r>
            <a:r>
              <a:rPr sz="1800" i="1" spc="-20" dirty="0">
                <a:latin typeface="Cambria"/>
                <a:cs typeface="Cambria"/>
              </a:rPr>
              <a:t>εκτάσεις </a:t>
            </a:r>
            <a:r>
              <a:rPr sz="1800" i="1" spc="-5" dirty="0">
                <a:latin typeface="Cambria"/>
                <a:cs typeface="Cambria"/>
              </a:rPr>
              <a:t>και</a:t>
            </a:r>
            <a:r>
              <a:rPr sz="1800" i="1" spc="20" dirty="0">
                <a:latin typeface="Cambria"/>
                <a:cs typeface="Cambria"/>
              </a:rPr>
              <a:t> </a:t>
            </a:r>
            <a:r>
              <a:rPr sz="1800" i="1" spc="-10" dirty="0">
                <a:latin typeface="Cambria"/>
                <a:cs typeface="Cambria"/>
              </a:rPr>
              <a:t>αλλαγές</a:t>
            </a:r>
            <a:r>
              <a:rPr sz="1900" i="1" spc="-10" dirty="0">
                <a:latin typeface="Papyrus"/>
                <a:cs typeface="Papyrus"/>
              </a:rPr>
              <a:t>.</a:t>
            </a:r>
            <a:endParaRPr sz="1900">
              <a:latin typeface="Papyrus"/>
              <a:cs typeface="Papyr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0"/>
            <a:ext cx="9144000" cy="413004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19555" y="268302"/>
            <a:ext cx="2304415" cy="248158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288925" marR="5080" indent="-288925">
              <a:lnSpc>
                <a:spcPts val="2400"/>
              </a:lnSpc>
              <a:spcBef>
                <a:spcPts val="290"/>
              </a:spcBef>
              <a:buSzPct val="90000"/>
              <a:buFont typeface="Times New Roman"/>
              <a:buChar char="►"/>
              <a:tabLst>
                <a:tab pos="288925" algn="l"/>
              </a:tabLst>
            </a:pPr>
            <a:r>
              <a:rPr sz="2000" i="1" spc="-65" dirty="0">
                <a:latin typeface="Cambria"/>
                <a:cs typeface="Cambria"/>
              </a:rPr>
              <a:t>Το </a:t>
            </a:r>
            <a:r>
              <a:rPr sz="2000" i="1" spc="-25" dirty="0">
                <a:latin typeface="Cambria"/>
                <a:cs typeface="Cambria"/>
              </a:rPr>
              <a:t>Κα</a:t>
            </a:r>
            <a:r>
              <a:rPr sz="2100" i="1" spc="-25" dirty="0">
                <a:latin typeface="Papyrus"/>
                <a:cs typeface="Papyrus"/>
              </a:rPr>
              <a:t>π</a:t>
            </a:r>
            <a:r>
              <a:rPr sz="2000" i="1" spc="-25" dirty="0">
                <a:latin typeface="Cambria"/>
                <a:cs typeface="Cambria"/>
              </a:rPr>
              <a:t>ιτώλιο</a:t>
            </a:r>
            <a:r>
              <a:rPr sz="2000" i="1" spc="-85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στην  Ουάσινγκτον</a:t>
            </a:r>
            <a:r>
              <a:rPr sz="2100" i="1" spc="-10" dirty="0">
                <a:latin typeface="Papyrus"/>
                <a:cs typeface="Papyrus"/>
              </a:rPr>
              <a:t>,</a:t>
            </a:r>
            <a:r>
              <a:rPr sz="2100" i="1" spc="-140" dirty="0">
                <a:latin typeface="Papyrus"/>
                <a:cs typeface="Papyrus"/>
              </a:rPr>
              <a:t> </a:t>
            </a:r>
            <a:r>
              <a:rPr sz="2100" i="1" spc="-15" dirty="0">
                <a:latin typeface="Papyrus"/>
                <a:cs typeface="Papyrus"/>
              </a:rPr>
              <a:t>π</a:t>
            </a:r>
            <a:r>
              <a:rPr sz="2000" i="1" spc="-15" dirty="0">
                <a:latin typeface="Cambria"/>
                <a:cs typeface="Cambria"/>
              </a:rPr>
              <a:t>ου</a:t>
            </a:r>
            <a:endParaRPr sz="2000">
              <a:latin typeface="Cambria"/>
              <a:cs typeface="Cambria"/>
            </a:endParaRPr>
          </a:p>
          <a:p>
            <a:pPr marL="175260" marR="6350" indent="-143510" algn="r">
              <a:lnSpc>
                <a:spcPts val="2400"/>
              </a:lnSpc>
            </a:pPr>
            <a:r>
              <a:rPr sz="2000" i="1" spc="-5" dirty="0">
                <a:latin typeface="Cambria"/>
                <a:cs typeface="Cambria"/>
              </a:rPr>
              <a:t>στεγάζει</a:t>
            </a:r>
            <a:r>
              <a:rPr sz="2000" i="1" spc="-80" dirty="0">
                <a:latin typeface="Cambria"/>
                <a:cs typeface="Cambria"/>
              </a:rPr>
              <a:t> </a:t>
            </a:r>
            <a:r>
              <a:rPr sz="2000" i="1" dirty="0">
                <a:latin typeface="Cambria"/>
                <a:cs typeface="Cambria"/>
              </a:rPr>
              <a:t>τη</a:t>
            </a:r>
            <a:r>
              <a:rPr sz="2000" i="1" spc="-70" dirty="0">
                <a:latin typeface="Cambria"/>
                <a:cs typeface="Cambria"/>
              </a:rPr>
              <a:t> </a:t>
            </a:r>
            <a:r>
              <a:rPr sz="2000" i="1" spc="-25" dirty="0">
                <a:latin typeface="Cambria"/>
                <a:cs typeface="Cambria"/>
              </a:rPr>
              <a:t>Γερουσία </a:t>
            </a:r>
            <a:r>
              <a:rPr sz="2000" i="1" spc="-5" dirty="0">
                <a:latin typeface="Cambria"/>
                <a:cs typeface="Cambria"/>
              </a:rPr>
              <a:t> και </a:t>
            </a:r>
            <a:r>
              <a:rPr sz="2000" i="1" dirty="0">
                <a:latin typeface="Cambria"/>
                <a:cs typeface="Cambria"/>
              </a:rPr>
              <a:t>τη</a:t>
            </a:r>
            <a:r>
              <a:rPr sz="2000" i="1" spc="-90" dirty="0">
                <a:latin typeface="Cambria"/>
                <a:cs typeface="Cambria"/>
              </a:rPr>
              <a:t> </a:t>
            </a:r>
            <a:r>
              <a:rPr sz="2000" i="1" spc="-10" dirty="0">
                <a:latin typeface="Cambria"/>
                <a:cs typeface="Cambria"/>
              </a:rPr>
              <a:t>Βουλή</a:t>
            </a:r>
            <a:r>
              <a:rPr sz="2000" i="1" spc="-65" dirty="0">
                <a:latin typeface="Cambria"/>
                <a:cs typeface="Cambria"/>
              </a:rPr>
              <a:t> </a:t>
            </a:r>
            <a:r>
              <a:rPr sz="2000" i="1" spc="-40" dirty="0">
                <a:latin typeface="Cambria"/>
                <a:cs typeface="Cambria"/>
              </a:rPr>
              <a:t>των </a:t>
            </a:r>
            <a:r>
              <a:rPr sz="2000" i="1" spc="-5" dirty="0">
                <a:latin typeface="Cambria"/>
                <a:cs typeface="Cambria"/>
              </a:rPr>
              <a:t> </a:t>
            </a:r>
            <a:r>
              <a:rPr sz="2000" i="1" spc="-15" dirty="0">
                <a:latin typeface="Cambria"/>
                <a:cs typeface="Cambria"/>
              </a:rPr>
              <a:t>Αντι</a:t>
            </a:r>
            <a:r>
              <a:rPr sz="2100" i="1" spc="-15" dirty="0">
                <a:latin typeface="Papyrus"/>
                <a:cs typeface="Papyrus"/>
              </a:rPr>
              <a:t>π</a:t>
            </a:r>
            <a:r>
              <a:rPr sz="2000" i="1" spc="-15" dirty="0">
                <a:latin typeface="Cambria"/>
                <a:cs typeface="Cambria"/>
              </a:rPr>
              <a:t>ροσώ</a:t>
            </a:r>
            <a:r>
              <a:rPr sz="2100" i="1" spc="-15" dirty="0">
                <a:latin typeface="Papyrus"/>
                <a:cs typeface="Papyrus"/>
              </a:rPr>
              <a:t>π</a:t>
            </a:r>
            <a:r>
              <a:rPr sz="2000" i="1" spc="-15" dirty="0">
                <a:latin typeface="Cambria"/>
                <a:cs typeface="Cambria"/>
              </a:rPr>
              <a:t>ων</a:t>
            </a:r>
            <a:r>
              <a:rPr sz="2000" i="1" spc="-105" dirty="0">
                <a:latin typeface="Cambria"/>
                <a:cs typeface="Cambria"/>
              </a:rPr>
              <a:t> </a:t>
            </a:r>
            <a:r>
              <a:rPr sz="2000" i="1" spc="-40" dirty="0">
                <a:latin typeface="Cambria"/>
                <a:cs typeface="Cambria"/>
              </a:rPr>
              <a:t>των</a:t>
            </a:r>
            <a:endParaRPr sz="2000">
              <a:latin typeface="Cambria"/>
              <a:cs typeface="Cambria"/>
            </a:endParaRPr>
          </a:p>
          <a:p>
            <a:pPr marL="109855" marR="5080" indent="551815" algn="r">
              <a:lnSpc>
                <a:spcPts val="2400"/>
              </a:lnSpc>
              <a:spcBef>
                <a:spcPts val="5"/>
              </a:spcBef>
            </a:pPr>
            <a:r>
              <a:rPr sz="2000" i="1" spc="-5" dirty="0">
                <a:latin typeface="Cambria"/>
                <a:cs typeface="Cambria"/>
              </a:rPr>
              <a:t>ΗΠΑ</a:t>
            </a:r>
            <a:r>
              <a:rPr sz="2100" i="1" spc="-5" dirty="0">
                <a:latin typeface="Papyrus"/>
                <a:cs typeface="Papyrus"/>
              </a:rPr>
              <a:t>.</a:t>
            </a:r>
            <a:r>
              <a:rPr sz="2100" i="1" spc="-80" dirty="0">
                <a:latin typeface="Papyrus"/>
                <a:cs typeface="Papyrus"/>
              </a:rPr>
              <a:t> </a:t>
            </a:r>
            <a:r>
              <a:rPr sz="2000" i="1" spc="-15" dirty="0">
                <a:latin typeface="Cambria"/>
                <a:cs typeface="Cambria"/>
              </a:rPr>
              <a:t>Άρχισε</a:t>
            </a:r>
            <a:r>
              <a:rPr sz="2000" i="1" spc="-70" dirty="0">
                <a:latin typeface="Cambria"/>
                <a:cs typeface="Cambria"/>
              </a:rPr>
              <a:t> </a:t>
            </a:r>
            <a:r>
              <a:rPr sz="2000" i="1" spc="5" dirty="0">
                <a:latin typeface="Cambria"/>
                <a:cs typeface="Cambria"/>
              </a:rPr>
              <a:t>να  </a:t>
            </a:r>
            <a:r>
              <a:rPr sz="2000" i="1" spc="-15" dirty="0">
                <a:latin typeface="Cambria"/>
                <a:cs typeface="Cambria"/>
              </a:rPr>
              <a:t>χτίζεται </a:t>
            </a:r>
            <a:r>
              <a:rPr sz="2000" i="1" spc="-40" dirty="0">
                <a:latin typeface="Cambria"/>
                <a:cs typeface="Cambria"/>
              </a:rPr>
              <a:t>το </a:t>
            </a:r>
            <a:r>
              <a:rPr sz="2100" i="1" spc="-60" dirty="0">
                <a:latin typeface="Papyrus"/>
                <a:cs typeface="Papyrus"/>
              </a:rPr>
              <a:t>1793</a:t>
            </a:r>
            <a:r>
              <a:rPr sz="2100" i="1" spc="-80" dirty="0">
                <a:latin typeface="Papyrus"/>
                <a:cs typeface="Papyrus"/>
              </a:rPr>
              <a:t> </a:t>
            </a:r>
            <a:r>
              <a:rPr sz="2000" i="1" spc="-5" dirty="0">
                <a:latin typeface="Cambria"/>
                <a:cs typeface="Cambria"/>
              </a:rPr>
              <a:t>και</a:t>
            </a:r>
            <a:endParaRPr sz="2000">
              <a:latin typeface="Cambria"/>
              <a:cs typeface="Cambria"/>
            </a:endParaRPr>
          </a:p>
          <a:p>
            <a:pPr marR="6985" algn="r">
              <a:lnSpc>
                <a:spcPts val="2340"/>
              </a:lnSpc>
            </a:pPr>
            <a:r>
              <a:rPr sz="2000" i="1" spc="-5" dirty="0">
                <a:latin typeface="Cambria"/>
                <a:cs typeface="Cambria"/>
              </a:rPr>
              <a:t>τέλειωσε </a:t>
            </a:r>
            <a:r>
              <a:rPr sz="2000" i="1" spc="-40" dirty="0">
                <a:latin typeface="Cambria"/>
                <a:cs typeface="Cambria"/>
              </a:rPr>
              <a:t>το</a:t>
            </a:r>
            <a:r>
              <a:rPr sz="2000" i="1" spc="-114" dirty="0">
                <a:latin typeface="Cambria"/>
                <a:cs typeface="Cambria"/>
              </a:rPr>
              <a:t> </a:t>
            </a:r>
            <a:r>
              <a:rPr sz="2100" i="1" spc="-50" dirty="0">
                <a:latin typeface="Papyrus"/>
                <a:cs typeface="Papyrus"/>
              </a:rPr>
              <a:t>1811.</a:t>
            </a:r>
            <a:endParaRPr sz="2100">
              <a:latin typeface="Papyrus"/>
              <a:cs typeface="Papyrus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3995928" y="0"/>
            <a:ext cx="5148072" cy="68579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1043939" y="2909315"/>
            <a:ext cx="2915412" cy="394868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735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ΠΡΟΣΘΕΤΟ ΥΠΟΣΤΗΡΙΚΤΙΚΟ</a:t>
            </a:r>
            <a:r>
              <a:rPr spc="30" dirty="0"/>
              <a:t> </a:t>
            </a:r>
            <a:r>
              <a:rPr spc="-10" dirty="0"/>
              <a:t>ΥΛΙΚΟ</a:t>
            </a:r>
          </a:p>
        </p:txBody>
      </p:sp>
      <p:sp>
        <p:nvSpPr>
          <p:cNvPr id="3" name="object 3"/>
          <p:cNvSpPr/>
          <p:nvPr/>
        </p:nvSpPr>
        <p:spPr>
          <a:xfrm>
            <a:off x="0" y="477012"/>
            <a:ext cx="9122664" cy="446532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0" y="4869179"/>
            <a:ext cx="9144000" cy="172364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477012"/>
            <a:ext cx="8339034" cy="308949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1834895" y="4003547"/>
            <a:ext cx="3051048" cy="2612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228600" y="175971"/>
            <a:ext cx="8610600" cy="9971961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100"/>
              </a:spcBef>
            </a:pP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ΕΡΩΤΗΣΕΙΣ ΒΑΣΙΣΜΕΝΕΣ ΣΤΗΝ ΕΝΟΤΗΤΑ 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Μετά το τέλος της ενότητας πρέπει να γνωρίζετε τις απαντήσεις στις παρακάτω ερωτήσεις.</a:t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>15.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Ποιος είναι ο επταετής πόλεμος;</a:t>
            </a:r>
            <a:br>
              <a:rPr lang="el-GR" sz="2400" b="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16.</a:t>
            </a:r>
            <a:r>
              <a:rPr lang="el-GR" sz="2400" b="0" dirty="0" smtClean="0">
                <a:latin typeface="Times New Roman" pitchFamily="18" charset="0"/>
                <a:cs typeface="Times New Roman" pitchFamily="18" charset="0"/>
              </a:rPr>
              <a:t>Τι σημαίνει αιρετός; Από ποιο ρήμα της αρχαίας ελληνικής γλώσσας προέρχεται;</a:t>
            </a: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/>
              <a:t/>
            </a:r>
            <a:br>
              <a:rPr lang="el-GR" sz="2400" dirty="0" smtClean="0"/>
            </a:br>
            <a:r>
              <a:rPr lang="el-GR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24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l-GR" sz="3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el-GR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TextBox"/>
          <p:cNvSpPr txBox="1"/>
          <p:nvPr/>
        </p:nvSpPr>
        <p:spPr>
          <a:xfrm>
            <a:off x="152400" y="0"/>
            <a:ext cx="8763000" cy="82176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ΡΑΠΤΕΣ ΕΡΓΑΣΙΕΣ ΣΧΕΤΙΚΕΣ ΜΕ ΤΗΝ ΕΝΟΤΗΤΑ 2</a:t>
            </a:r>
          </a:p>
          <a:p>
            <a:pPr algn="ctr"/>
            <a:r>
              <a:rPr lang="el-GR" sz="3600" b="1" dirty="0" smtClean="0">
                <a:latin typeface="Times New Roman" pitchFamily="18" charset="0"/>
                <a:cs typeface="Times New Roman" pitchFamily="18" charset="0"/>
              </a:rPr>
              <a:t>Συνδέω το παρόν με το παρελθόν</a:t>
            </a:r>
            <a:endParaRPr lang="el-GR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1.Με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ποιον τρόπο εκλέγεται ο πρόεδρος των ΗΠΑ;</a:t>
            </a:r>
          </a:p>
          <a:p>
            <a:pPr algn="just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2.Να αναζητήσετε και να βρείτε ένα ευρωπαϊκό κράτος που είναι ομοσπονδία. Να περιγράψετε τη λειτουργία του.</a:t>
            </a:r>
          </a:p>
          <a:p>
            <a:pPr algn="just"/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3.Είστε ένας από τους αντιπροσώπους των αποικιών στην αίθουσα του κογκρέσου την 4 Ιουλίου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1776 (εικόνα βιβλίου). </a:t>
            </a:r>
            <a:r>
              <a:rPr lang="el-GR" sz="3600" dirty="0" smtClean="0">
                <a:latin typeface="Times New Roman" pitchFamily="18" charset="0"/>
                <a:cs typeface="Times New Roman" pitchFamily="18" charset="0"/>
              </a:rPr>
              <a:t>Στο ημερολόγιό σας να καταγράψετε τι βιώσατε.</a:t>
            </a: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36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el-G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22504" y="426719"/>
            <a:ext cx="8670036" cy="15224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269235" y="5876544"/>
            <a:ext cx="4175760" cy="649605"/>
          </a:xfrm>
          <a:custGeom>
            <a:avLst/>
            <a:gdLst/>
            <a:ahLst/>
            <a:cxnLst/>
            <a:rect l="l" t="t" r="r" b="b"/>
            <a:pathLst>
              <a:path w="4175760" h="649604">
                <a:moveTo>
                  <a:pt x="0" y="649223"/>
                </a:moveTo>
                <a:lnTo>
                  <a:pt x="4175760" y="649223"/>
                </a:lnTo>
                <a:lnTo>
                  <a:pt x="4175760" y="0"/>
                </a:lnTo>
                <a:lnTo>
                  <a:pt x="0" y="0"/>
                </a:lnTo>
                <a:lnTo>
                  <a:pt x="0" y="649223"/>
                </a:lnTo>
                <a:close/>
              </a:path>
            </a:pathLst>
          </a:custGeom>
          <a:solidFill>
            <a:srgbClr val="20586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798191" y="5882436"/>
            <a:ext cx="3118485" cy="5619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2110"/>
              </a:lnSpc>
              <a:spcBef>
                <a:spcPts val="100"/>
              </a:spcBef>
            </a:pP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Μ</a:t>
            </a: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π</a:t>
            </a:r>
            <a:r>
              <a:rPr sz="1800" spc="-5" dirty="0">
                <a:solidFill>
                  <a:srgbClr val="FFFFFF"/>
                </a:solidFill>
                <a:latin typeface="Cambria"/>
                <a:cs typeface="Cambria"/>
              </a:rPr>
              <a:t>ακάλης </a:t>
            </a:r>
            <a:r>
              <a:rPr sz="1800" spc="-10" dirty="0">
                <a:solidFill>
                  <a:srgbClr val="FFFFFF"/>
                </a:solidFill>
                <a:latin typeface="Cambria"/>
                <a:cs typeface="Cambria"/>
              </a:rPr>
              <a:t>Κώστας</a:t>
            </a:r>
            <a:endParaRPr sz="1800">
              <a:latin typeface="Cambria"/>
              <a:cs typeface="Cambria"/>
            </a:endParaRPr>
          </a:p>
          <a:p>
            <a:pPr algn="ctr">
              <a:lnSpc>
                <a:spcPts val="2110"/>
              </a:lnSpc>
            </a:pPr>
            <a:r>
              <a:rPr sz="1800" spc="-5" dirty="0">
                <a:solidFill>
                  <a:srgbClr val="FFFFFF"/>
                </a:solidFill>
                <a:latin typeface="Papyrus"/>
                <a:cs typeface="Papyrus"/>
              </a:rPr>
              <a:t>history-logotexnia.blogspot.com</a:t>
            </a:r>
            <a:endParaRPr sz="1800">
              <a:latin typeface="Papyrus"/>
              <a:cs typeface="Papyrus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31975" y="2276855"/>
            <a:ext cx="6294120" cy="3313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upload.wikimedia.org/wikipedia/commons/thumb/e/ef/Location_United_States.svg/1280px-Location_United_States.svg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57200"/>
            <a:ext cx="86868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1336</TotalTime>
  <Words>1515</Words>
  <Application>Microsoft Office PowerPoint</Application>
  <PresentationFormat>Προβολή στην οθόνη (4:3)</PresentationFormat>
  <Paragraphs>262</Paragraphs>
  <Slides>53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53</vt:i4>
      </vt:variant>
    </vt:vector>
  </HeadingPairs>
  <TitlesOfParts>
    <vt:vector size="54" baseType="lpstr">
      <vt:lpstr>Office Theme</vt:lpstr>
      <vt:lpstr>Διαφάνεια 1</vt:lpstr>
      <vt:lpstr>Διαφάνεια 2</vt:lpstr>
      <vt:lpstr>Διαφάνεια 3</vt:lpstr>
      <vt:lpstr>ΕΡΩΤΗΣΕΙΣ ΒΑΣΙΣΜΕΝΕΣ ΣΤΗΝ ΕΝΟΤΗΤΑ 2 Μετά το τέλος της ενότητας πρέπει να γνωρίζετε τις απαντήσεις στις παρακάτω ερωτήσεις.  1.Τι είναι ομοσπονδία ή ομοσπονδιακό κράτος; 2.Τι γνωρίζετε για τις αγγλικές αποικίες στην Αμερική;  3.Ποιοι και γιατί  μετανάστευσαν στα ανατολικά παράλια της Βόρειας Αμερικής; 4.Ποια κατάσταση επικρατούσε το 1763 στις αποικίες του νότου; 5.Ποια κατάσταση επικρατούσε το 1763 στις αποικίες του Βορρά; Ποια υπήρξε η διοικητική οργάνωση των 13 αποικιών της Βόρειας Αμερικής; 6.Ποια υπήρξαν τα αίτια της αποικιακής κρίσης; 7.Ποια γεγονότα οδήγησαν στην οριστική ρήξη Αγγλίας – αποίκων; 8.Με ποιο τρόπο η ρήξη μετατράπηκε σε επανάσταση εναντίον της Αγγλίας;  9.Τι γνωρίζετε για τη Διακήρυξη της Ανεξαρτησίας και τον πόλεμο που ακολούθησε;              </vt:lpstr>
      <vt:lpstr>ΕΡΩΤΗΣΕΙΣ ΒΑΣΙΣΜΕΝΕΣ ΣΤΗΝ ΕΝΟΤΗΤΑ 2 Μετά το τέλος της ενότητας πρέπει να γνωρίζετε τις απαντήσεις στις παρακάτω ερωτήσεις.  10.Ποια ήταν η κατάληξη της Αμερικανικής Επανάστασης; 11.Τι ορίζει το Σύνταγμα του νέου κράτους;  12.Πώς εφαρμόζεται η αρχή της διάκρισης των εξουσιών σύμφωνα με το Σύνταγμα των Η.Π.Α. 13.Πώς εφαρμόζεται η αρχή της διάκρισης των εξουσιών σύμφωνα με το Σύνταγμα των Η.Π.Α.; 14.                 </vt:lpstr>
      <vt:lpstr>ΕΡΩΤΗΣΕΙΣ ΒΑΣΙΣΜΕΝΕΣ ΣΤΗΝ ΕΝΟΤΗΤΑ 2 Μετά το τέλος της ενότητας πρέπει να γνωρίζετε τις απαντήσεις στις παρακάτω ερωτήσεις.  15.Ποιος είναι ο επταετής πόλεμος; 16.Τι σημαίνει αιρετός; Από ποιο ρήμα της αρχαίας ελληνικής γλώσσας προέρχεται;                 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  <vt:lpstr>Διαφάνεια 18</vt:lpstr>
      <vt:lpstr>Διαφάνεια 19</vt:lpstr>
      <vt:lpstr>Τι γνωρίζετε για τις αγγλικές αποικίες στην Αμερική; Ποιοι και γιατί  μετανάστευσαν στα ανατολικά παράλια της Βόρειας Αμερικής;</vt:lpstr>
      <vt:lpstr>Διαφάνεια 21</vt:lpstr>
      <vt:lpstr>Ποια κατάσταση επικρατούσε το 1763 στις αποικίες του Βορρά;</vt:lpstr>
      <vt:lpstr>Ανθρώπινο δυναμικό</vt:lpstr>
      <vt:lpstr>Αμερικανικός νότος</vt:lpstr>
      <vt:lpstr>Διαφάνεια 25</vt:lpstr>
      <vt:lpstr>Ποια υπήρξε η διοικητική οργάνωση των 13 αποικιών της Βόρειας Αμερικής;</vt:lpstr>
      <vt:lpstr>Ποια υπήρξαν τα αίτια της αποικιακής κρίσης;</vt:lpstr>
      <vt:lpstr>Ποια γεγονότα οδήγησαν στην οριστική ρήξη Αγγλίας – αποίκων;</vt:lpstr>
      <vt:lpstr>Διαφάνεια 29</vt:lpstr>
      <vt:lpstr>Διαφάνεια 30</vt:lpstr>
      <vt:lpstr>Διαφάνεια 31</vt:lpstr>
      <vt:lpstr>Διαφάνεια 32</vt:lpstr>
      <vt:lpstr>Με ποιο τρόπο η ρήξη μετατράπηκε σε επανάσταση εναντίον της Αγγλίας;</vt:lpstr>
      <vt:lpstr>Διαφάνεια 34</vt:lpstr>
      <vt:lpstr>Διαφάνεια 35</vt:lpstr>
      <vt:lpstr>Διαφάνεια 36</vt:lpstr>
      <vt:lpstr>Τι γνωρίζετε για τη Διακήρυξη της Ανεξαρτησίας και τον πόλεμο που ακολούθησε;</vt:lpstr>
      <vt:lpstr>Διαφάνεια 38</vt:lpstr>
      <vt:lpstr>Διαφάνεια 39</vt:lpstr>
      <vt:lpstr>Διαφάνεια 40</vt:lpstr>
      <vt:lpstr>Διαφάνεια 41</vt:lpstr>
      <vt:lpstr>Διαφάνεια 42</vt:lpstr>
      <vt:lpstr>Διαφάνεια 43</vt:lpstr>
      <vt:lpstr>Διαφάνεια 44</vt:lpstr>
      <vt:lpstr>Με τη Συνθήκη των Βερσαλιών(1783),</vt:lpstr>
      <vt:lpstr>Τι ορίζει το Σύνταγμα του νέου κράτους;</vt:lpstr>
      <vt:lpstr>Διαφάνεια 47</vt:lpstr>
      <vt:lpstr>Διαφάνεια 48</vt:lpstr>
      <vt:lpstr>Διαφάνεια 49</vt:lpstr>
      <vt:lpstr>Διαφάνεια 50</vt:lpstr>
      <vt:lpstr>Διαφάνεια 51</vt:lpstr>
      <vt:lpstr>ΠΡΟΣΘΕΤΟ ΥΠΟΣΤΗΡΙΚΤΙΚΟ ΥΛΙΚΟ</vt:lpstr>
      <vt:lpstr>Διαφάνεια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simoni</dc:creator>
  <cp:lastModifiedBy>simoni</cp:lastModifiedBy>
  <cp:revision>15</cp:revision>
  <dcterms:created xsi:type="dcterms:W3CDTF">2020-11-15T22:17:21Z</dcterms:created>
  <dcterms:modified xsi:type="dcterms:W3CDTF">2020-11-24T07:54:45Z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2014-09-17T00:00:00Z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2020-11-15T00:00:00Z</vt:filetime>
  </property>
</Properties>
</file>