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27" r:id="rId3"/>
    <p:sldId id="256" r:id="rId4"/>
    <p:sldId id="319" r:id="rId5"/>
    <p:sldId id="370" r:id="rId6"/>
    <p:sldId id="320" r:id="rId7"/>
    <p:sldId id="328" r:id="rId8"/>
    <p:sldId id="346" r:id="rId9"/>
    <p:sldId id="348" r:id="rId10"/>
    <p:sldId id="350" r:id="rId11"/>
    <p:sldId id="349" r:id="rId12"/>
    <p:sldId id="371" r:id="rId13"/>
    <p:sldId id="311" r:id="rId14"/>
    <p:sldId id="317" r:id="rId15"/>
    <p:sldId id="318" r:id="rId16"/>
    <p:sldId id="303" r:id="rId17"/>
    <p:sldId id="309" r:id="rId18"/>
    <p:sldId id="257" r:id="rId19"/>
    <p:sldId id="372" r:id="rId20"/>
    <p:sldId id="258" r:id="rId21"/>
    <p:sldId id="259" r:id="rId22"/>
    <p:sldId id="260" r:id="rId23"/>
    <p:sldId id="261" r:id="rId24"/>
    <p:sldId id="373" r:id="rId25"/>
    <p:sldId id="329" r:id="rId26"/>
    <p:sldId id="330" r:id="rId27"/>
    <p:sldId id="325" r:id="rId28"/>
    <p:sldId id="262" r:id="rId29"/>
    <p:sldId id="375" r:id="rId30"/>
    <p:sldId id="307" r:id="rId31"/>
    <p:sldId id="344" r:id="rId32"/>
    <p:sldId id="374" r:id="rId33"/>
    <p:sldId id="343" r:id="rId34"/>
    <p:sldId id="351" r:id="rId35"/>
    <p:sldId id="337" r:id="rId36"/>
    <p:sldId id="376" r:id="rId37"/>
    <p:sldId id="331" r:id="rId38"/>
    <p:sldId id="341" r:id="rId39"/>
    <p:sldId id="377" r:id="rId40"/>
    <p:sldId id="366" r:id="rId41"/>
    <p:sldId id="367" r:id="rId42"/>
    <p:sldId id="379" r:id="rId43"/>
    <p:sldId id="368" r:id="rId44"/>
    <p:sldId id="355" r:id="rId45"/>
    <p:sldId id="359" r:id="rId46"/>
    <p:sldId id="364" r:id="rId47"/>
    <p:sldId id="361" r:id="rId48"/>
    <p:sldId id="345" r:id="rId49"/>
    <p:sldId id="338" r:id="rId50"/>
    <p:sldId id="334" r:id="rId51"/>
    <p:sldId id="335" r:id="rId52"/>
    <p:sldId id="342" r:id="rId53"/>
    <p:sldId id="339" r:id="rId54"/>
    <p:sldId id="378" r:id="rId55"/>
    <p:sldId id="322" r:id="rId56"/>
    <p:sldId id="369" r:id="rId57"/>
    <p:sldId id="310" r:id="rId58"/>
    <p:sldId id="365" r:id="rId59"/>
    <p:sldId id="354" r:id="rId60"/>
    <p:sldId id="314" r:id="rId61"/>
    <p:sldId id="315" r:id="rId62"/>
    <p:sldId id="382" r:id="rId63"/>
    <p:sldId id="380" r:id="rId64"/>
    <p:sldId id="381" r:id="rId65"/>
    <p:sldId id="360" r:id="rId66"/>
    <p:sldId id="383" r:id="rId67"/>
    <p:sldId id="333" r:id="rId68"/>
    <p:sldId id="263" r:id="rId69"/>
    <p:sldId id="264" r:id="rId70"/>
    <p:sldId id="265" r:id="rId71"/>
    <p:sldId id="266" r:id="rId72"/>
    <p:sldId id="267" r:id="rId73"/>
    <p:sldId id="268" r:id="rId74"/>
    <p:sldId id="304" r:id="rId75"/>
    <p:sldId id="269" r:id="rId76"/>
    <p:sldId id="270" r:id="rId77"/>
    <p:sldId id="271" r:id="rId78"/>
    <p:sldId id="306" r:id="rId79"/>
    <p:sldId id="272" r:id="rId80"/>
    <p:sldId id="273" r:id="rId81"/>
    <p:sldId id="274" r:id="rId82"/>
    <p:sldId id="275" r:id="rId83"/>
    <p:sldId id="276" r:id="rId84"/>
    <p:sldId id="277" r:id="rId85"/>
    <p:sldId id="278" r:id="rId86"/>
    <p:sldId id="279" r:id="rId87"/>
    <p:sldId id="280" r:id="rId88"/>
    <p:sldId id="281" r:id="rId89"/>
    <p:sldId id="282" r:id="rId90"/>
    <p:sldId id="283" r:id="rId91"/>
    <p:sldId id="284" r:id="rId92"/>
    <p:sldId id="285" r:id="rId93"/>
    <p:sldId id="286" r:id="rId94"/>
    <p:sldId id="287" r:id="rId95"/>
    <p:sldId id="288" r:id="rId96"/>
    <p:sldId id="289" r:id="rId97"/>
    <p:sldId id="290" r:id="rId98"/>
    <p:sldId id="291" r:id="rId99"/>
    <p:sldId id="292" r:id="rId100"/>
    <p:sldId id="293" r:id="rId101"/>
    <p:sldId id="294" r:id="rId102"/>
    <p:sldId id="295" r:id="rId103"/>
    <p:sldId id="296" r:id="rId104"/>
    <p:sldId id="297" r:id="rId105"/>
    <p:sldId id="298" r:id="rId106"/>
    <p:sldId id="299" r:id="rId107"/>
    <p:sldId id="300" r:id="rId108"/>
    <p:sldId id="363" r:id="rId109"/>
    <p:sldId id="301" r:id="rId110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1111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AAAAAA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55269" y="1189481"/>
            <a:ext cx="3866515" cy="1097280"/>
          </a:xfrm>
          <a:custGeom>
            <a:avLst/>
            <a:gdLst/>
            <a:ahLst/>
            <a:cxnLst/>
            <a:rect l="l" t="t" r="r" b="b"/>
            <a:pathLst>
              <a:path w="3866515" h="1097280">
                <a:moveTo>
                  <a:pt x="3756659" y="0"/>
                </a:moveTo>
                <a:lnTo>
                  <a:pt x="109727" y="0"/>
                </a:lnTo>
                <a:lnTo>
                  <a:pt x="67015" y="8626"/>
                </a:lnTo>
                <a:lnTo>
                  <a:pt x="32137" y="32146"/>
                </a:lnTo>
                <a:lnTo>
                  <a:pt x="8622" y="67026"/>
                </a:lnTo>
                <a:lnTo>
                  <a:pt x="0" y="109727"/>
                </a:lnTo>
                <a:lnTo>
                  <a:pt x="0" y="987551"/>
                </a:lnTo>
                <a:lnTo>
                  <a:pt x="8622" y="1030253"/>
                </a:lnTo>
                <a:lnTo>
                  <a:pt x="32137" y="1065133"/>
                </a:lnTo>
                <a:lnTo>
                  <a:pt x="67015" y="1088653"/>
                </a:lnTo>
                <a:lnTo>
                  <a:pt x="109727" y="1097279"/>
                </a:lnTo>
                <a:lnTo>
                  <a:pt x="3756659" y="1097279"/>
                </a:lnTo>
                <a:lnTo>
                  <a:pt x="3799361" y="1088653"/>
                </a:lnTo>
                <a:lnTo>
                  <a:pt x="3834241" y="1065133"/>
                </a:lnTo>
                <a:lnTo>
                  <a:pt x="3857761" y="1030253"/>
                </a:lnTo>
                <a:lnTo>
                  <a:pt x="3866388" y="987551"/>
                </a:lnTo>
                <a:lnTo>
                  <a:pt x="3866388" y="109727"/>
                </a:lnTo>
                <a:lnTo>
                  <a:pt x="3857761" y="67026"/>
                </a:lnTo>
                <a:lnTo>
                  <a:pt x="3834241" y="32146"/>
                </a:lnTo>
                <a:lnTo>
                  <a:pt x="3799361" y="8626"/>
                </a:lnTo>
                <a:lnTo>
                  <a:pt x="375665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55269" y="1189481"/>
            <a:ext cx="3866515" cy="1097280"/>
          </a:xfrm>
          <a:custGeom>
            <a:avLst/>
            <a:gdLst/>
            <a:ahLst/>
            <a:cxnLst/>
            <a:rect l="l" t="t" r="r" b="b"/>
            <a:pathLst>
              <a:path w="3866515" h="1097280">
                <a:moveTo>
                  <a:pt x="0" y="109727"/>
                </a:moveTo>
                <a:lnTo>
                  <a:pt x="8622" y="67026"/>
                </a:lnTo>
                <a:lnTo>
                  <a:pt x="32137" y="32146"/>
                </a:lnTo>
                <a:lnTo>
                  <a:pt x="67015" y="8626"/>
                </a:lnTo>
                <a:lnTo>
                  <a:pt x="109727" y="0"/>
                </a:lnTo>
                <a:lnTo>
                  <a:pt x="3756659" y="0"/>
                </a:lnTo>
                <a:lnTo>
                  <a:pt x="3799361" y="8626"/>
                </a:lnTo>
                <a:lnTo>
                  <a:pt x="3834241" y="32146"/>
                </a:lnTo>
                <a:lnTo>
                  <a:pt x="3857761" y="67026"/>
                </a:lnTo>
                <a:lnTo>
                  <a:pt x="3866388" y="109727"/>
                </a:lnTo>
                <a:lnTo>
                  <a:pt x="3866388" y="987551"/>
                </a:lnTo>
                <a:lnTo>
                  <a:pt x="3857761" y="1030253"/>
                </a:lnTo>
                <a:lnTo>
                  <a:pt x="3834241" y="1065133"/>
                </a:lnTo>
                <a:lnTo>
                  <a:pt x="3799361" y="1088653"/>
                </a:lnTo>
                <a:lnTo>
                  <a:pt x="3756659" y="1097279"/>
                </a:lnTo>
                <a:lnTo>
                  <a:pt x="109727" y="1097279"/>
                </a:lnTo>
                <a:lnTo>
                  <a:pt x="67015" y="1088653"/>
                </a:lnTo>
                <a:lnTo>
                  <a:pt x="32137" y="1065133"/>
                </a:lnTo>
                <a:lnTo>
                  <a:pt x="8622" y="1030253"/>
                </a:lnTo>
                <a:lnTo>
                  <a:pt x="0" y="987551"/>
                </a:lnTo>
                <a:lnTo>
                  <a:pt x="0" y="10972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3408" y="533527"/>
            <a:ext cx="58305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3381" y="1619250"/>
            <a:ext cx="7057237" cy="466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1111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tionary.org/wiki/%CF%83%CF%85%CE%B3%CE%BA%CF%81%CF%8C%CF%84%CE%B7%CF%83%CE%B7" TargetMode="External"/><Relationship Id="rId2" Type="http://schemas.openxmlformats.org/officeDocument/2006/relationships/hyperlink" Target="https://el.wiktionary.org/wiki/%CF%80%CE%BF%CE%BB%CE%B9%CF%84%CE%B9%CE%BA%CE%AE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1775" TargetMode="External"/><Relationship Id="rId2" Type="http://schemas.openxmlformats.org/officeDocument/2006/relationships/hyperlink" Target="http://el.wikipedia.org/wiki/%CE%91%CE%BC%CE%B5%CF%81%CE%B9%CE%BA%CE%B1%CE%BD%CE%B9%CE%BA%CE%AE_%CE%95%CF%80%CE%B1%CE%BD%CE%AC%CF%83%CF%84%CE%B1%CF%83%CE%B7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l.wikipedia.org/wiki/%CE%91%CE%B3%CE%B3%CE%BB%CE%AF%CE%B1" TargetMode="External"/><Relationship Id="rId4" Type="http://schemas.openxmlformats.org/officeDocument/2006/relationships/hyperlink" Target="http://el.wikipedia.org/wiki/178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tetradiogallikon.weebly.com/eta-gammaalphalambdalambdaiotakappaeta-epsilonpialphanualphasigmataualphasigmaeta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2/2e/Ludvig_XVI_av_Frankrike_portr%C3%A4tterad_av_AF_Callet.jpg" TargetMode="Externa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3/3b/Marie_Antoinette_Adult4.jpg" TargetMode="Externa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600" y="3048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Μέχρι τώρα έχουμε αρχίσει να ξετυλίγουμε δύο ιστορικά νήματα</a:t>
            </a: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1.Κόκκινο νήμα Βιομηχανική επανάσταση</a:t>
            </a: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2.Μπλε νήμα Διαφωτισμός 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Κουβάρι"/>
          <p:cNvPicPr>
            <a:picLocks noChangeAspect="1" noChangeArrowheads="1"/>
          </p:cNvPicPr>
          <p:nvPr/>
        </p:nvPicPr>
        <p:blipFill>
          <a:blip r:embed="rId2"/>
          <a:srcRect l="12750" r="14671" b="26718"/>
          <a:stretch>
            <a:fillRect/>
          </a:stretch>
        </p:blipFill>
        <p:spPr bwMode="auto">
          <a:xfrm>
            <a:off x="0" y="228600"/>
            <a:ext cx="3505200" cy="2590800"/>
          </a:xfrm>
          <a:prstGeom prst="rect">
            <a:avLst/>
          </a:prstGeom>
          <a:noFill/>
        </p:spPr>
      </p:pic>
      <p:pic>
        <p:nvPicPr>
          <p:cNvPr id="5" name="Picture 2" descr="https://www.k-mag.gr/wp-content/uploads/2017/08/thumbnail_kouvari-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3810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/>
          <p:nvPr/>
        </p:nvSpPr>
        <p:spPr>
          <a:xfrm>
            <a:off x="533400" y="381000"/>
            <a:ext cx="3742944" cy="4210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2 - Επεξήγηση με στρογγυλεμένο παραλληλόγραμμο"/>
          <p:cNvSpPr/>
          <p:nvPr/>
        </p:nvSpPr>
        <p:spPr>
          <a:xfrm>
            <a:off x="3352800" y="762000"/>
            <a:ext cx="5791200" cy="2590800"/>
          </a:xfrm>
          <a:prstGeom prst="wedgeRoundRectCallout">
            <a:avLst>
              <a:gd name="adj1" fmla="val -71116"/>
              <a:gd name="adj2" fmla="val 44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4495800" y="1219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Είμαι ο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Δαντόν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3004" y="1458467"/>
            <a:ext cx="8328659" cy="5179060"/>
            <a:chOff x="413004" y="1458467"/>
            <a:chExt cx="8328659" cy="5179060"/>
          </a:xfrm>
        </p:grpSpPr>
        <p:sp>
          <p:nvSpPr>
            <p:cNvPr id="9" name="object 9"/>
            <p:cNvSpPr/>
            <p:nvPr/>
          </p:nvSpPr>
          <p:spPr>
            <a:xfrm>
              <a:off x="8156447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004" y="5466588"/>
              <a:ext cx="8328659" cy="11704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004" y="4576572"/>
              <a:ext cx="8328659" cy="1158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004" y="3386327"/>
              <a:ext cx="8328659" cy="1309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004" y="2346959"/>
              <a:ext cx="8328659" cy="1309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004" y="1458467"/>
              <a:ext cx="8328659" cy="1158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Σε </a:t>
            </a:r>
            <a:r>
              <a:rPr spc="-10" dirty="0"/>
              <a:t>αναδιοργάνωση </a:t>
            </a:r>
            <a:r>
              <a:rPr spc="-30" dirty="0"/>
              <a:t>του</a:t>
            </a:r>
            <a:r>
              <a:rPr spc="-65" dirty="0"/>
              <a:t> </a:t>
            </a:r>
            <a:r>
              <a:rPr spc="-25" dirty="0"/>
              <a:t>στρατού</a:t>
            </a:r>
            <a:r>
              <a:rPr spc="-25" dirty="0">
                <a:latin typeface="Papyrus"/>
                <a:cs typeface="Papyrus"/>
              </a:rPr>
              <a:t>,</a:t>
            </a:r>
          </a:p>
          <a:p>
            <a:pPr marL="12065">
              <a:lnSpc>
                <a:spcPct val="100000"/>
              </a:lnSpc>
            </a:pPr>
            <a:endParaRPr sz="2500">
              <a:latin typeface="Papyrus"/>
              <a:cs typeface="Papyrus"/>
            </a:endParaRPr>
          </a:p>
          <a:p>
            <a:pPr marL="460375" marR="441959" algn="ctr">
              <a:lnSpc>
                <a:spcPct val="118000"/>
              </a:lnSpc>
            </a:pPr>
            <a:r>
              <a:rPr spc="-25" dirty="0"/>
              <a:t>Στην </a:t>
            </a:r>
            <a:r>
              <a:rPr spc="-5" dirty="0"/>
              <a:t>εκτέλεση </a:t>
            </a:r>
            <a:r>
              <a:rPr dirty="0">
                <a:latin typeface="Papyrus"/>
                <a:cs typeface="Papyrus"/>
              </a:rPr>
              <a:t>40.000 π</a:t>
            </a:r>
            <a:r>
              <a:rPr dirty="0"/>
              <a:t>ερί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ου ανθρώ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ων</a:t>
            </a:r>
            <a:r>
              <a:rPr spc="-114" dirty="0"/>
              <a:t> </a:t>
            </a:r>
            <a:r>
              <a:rPr spc="-5" dirty="0">
                <a:latin typeface="Papyrus"/>
                <a:cs typeface="Papyrus"/>
              </a:rPr>
              <a:t>(</a:t>
            </a:r>
            <a:r>
              <a:rPr spc="-5" dirty="0"/>
              <a:t>Περίοδος  </a:t>
            </a:r>
            <a:r>
              <a:rPr spc="-20" dirty="0"/>
              <a:t>Τρομοκρατίας</a:t>
            </a:r>
            <a:r>
              <a:rPr spc="-20" dirty="0">
                <a:latin typeface="Papyrus"/>
                <a:cs typeface="Papyrus"/>
              </a:rPr>
              <a:t>),</a:t>
            </a:r>
          </a:p>
          <a:p>
            <a:pPr marL="44450" marR="24130" algn="ctr">
              <a:lnSpc>
                <a:spcPct val="118000"/>
              </a:lnSpc>
              <a:spcBef>
                <a:spcPts val="2525"/>
              </a:spcBef>
            </a:pPr>
            <a:r>
              <a:rPr dirty="0"/>
              <a:t>Σε </a:t>
            </a:r>
            <a:r>
              <a:rPr spc="-20" dirty="0"/>
              <a:t>κατάργηση </a:t>
            </a:r>
            <a:r>
              <a:rPr spc="-5" dirty="0"/>
              <a:t>της χριστιανικής θρησκείας </a:t>
            </a:r>
            <a:r>
              <a:rPr spc="-15" dirty="0"/>
              <a:t>και </a:t>
            </a:r>
            <a:r>
              <a:rPr spc="-5" dirty="0"/>
              <a:t>θέσ</a:t>
            </a:r>
            <a:r>
              <a:rPr spc="-5" dirty="0">
                <a:latin typeface="Papyrus"/>
                <a:cs typeface="Papyrus"/>
              </a:rPr>
              <a:t>π</a:t>
            </a:r>
            <a:r>
              <a:rPr spc="-5" dirty="0"/>
              <a:t>ιση</a:t>
            </a:r>
            <a:r>
              <a:rPr spc="-140" dirty="0"/>
              <a:t> </a:t>
            </a:r>
            <a:r>
              <a:rPr dirty="0"/>
              <a:t>της  </a:t>
            </a:r>
            <a:r>
              <a:rPr spc="-20" dirty="0"/>
              <a:t>λατρείας </a:t>
            </a:r>
            <a:r>
              <a:rPr spc="-30" dirty="0"/>
              <a:t>του </a:t>
            </a:r>
            <a:r>
              <a:rPr spc="-45" dirty="0"/>
              <a:t>Ανώτατου</a:t>
            </a:r>
            <a:r>
              <a:rPr spc="-10" dirty="0"/>
              <a:t> </a:t>
            </a:r>
            <a:r>
              <a:rPr spc="-20" dirty="0"/>
              <a:t>Όντος</a:t>
            </a:r>
          </a:p>
          <a:p>
            <a:pPr marL="12065">
              <a:lnSpc>
                <a:spcPct val="100000"/>
              </a:lnSpc>
            </a:pPr>
            <a:endParaRPr sz="2300"/>
          </a:p>
          <a:p>
            <a:pPr marL="12065" algn="ctr">
              <a:lnSpc>
                <a:spcPct val="100000"/>
              </a:lnSpc>
              <a:spcBef>
                <a:spcPts val="1675"/>
              </a:spcBef>
            </a:pPr>
            <a:r>
              <a:rPr dirty="0"/>
              <a:t>Σε μια </a:t>
            </a:r>
            <a:r>
              <a:rPr spc="-5" dirty="0"/>
              <a:t>νέα αλλαγή </a:t>
            </a:r>
            <a:r>
              <a:rPr spc="-30" dirty="0"/>
              <a:t>του</a:t>
            </a:r>
            <a:r>
              <a:rPr spc="-95" dirty="0"/>
              <a:t> </a:t>
            </a:r>
            <a:r>
              <a:rPr spc="-5" dirty="0"/>
              <a:t>ημερολογίου</a:t>
            </a:r>
            <a:r>
              <a:rPr spc="-5" dirty="0">
                <a:latin typeface="Papyrus"/>
                <a:cs typeface="Papyrus"/>
              </a:rPr>
              <a:t>.</a:t>
            </a:r>
          </a:p>
          <a:p>
            <a:pPr marL="12065">
              <a:lnSpc>
                <a:spcPct val="100000"/>
              </a:lnSpc>
              <a:spcBef>
                <a:spcPts val="40"/>
              </a:spcBef>
            </a:pPr>
            <a:endParaRPr sz="2750">
              <a:latin typeface="Papyrus"/>
              <a:cs typeface="Papyrus"/>
            </a:endParaRPr>
          </a:p>
          <a:p>
            <a:pPr marL="12065" algn="ctr">
              <a:lnSpc>
                <a:spcPct val="100000"/>
              </a:lnSpc>
            </a:pPr>
            <a:r>
              <a:rPr spc="-20" dirty="0"/>
              <a:t>Βελτίωση </a:t>
            </a:r>
            <a:r>
              <a:rPr spc="-30" dirty="0"/>
              <a:t>στο </a:t>
            </a:r>
            <a:r>
              <a:rPr spc="-15" dirty="0"/>
              <a:t>βιοτικό </a:t>
            </a:r>
            <a:r>
              <a:rPr dirty="0"/>
              <a:t>ε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ί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εδο </a:t>
            </a:r>
            <a:r>
              <a:rPr spc="-25" dirty="0"/>
              <a:t>των κατώτερων</a:t>
            </a:r>
            <a:r>
              <a:rPr spc="-65" dirty="0"/>
              <a:t> </a:t>
            </a:r>
            <a:r>
              <a:rPr spc="-10" dirty="0"/>
              <a:t>κοινωνικών</a:t>
            </a:r>
          </a:p>
          <a:p>
            <a:pPr marL="12065" algn="ctr">
              <a:lnSpc>
                <a:spcPct val="100000"/>
              </a:lnSpc>
              <a:spcBef>
                <a:spcPts val="430"/>
              </a:spcBef>
            </a:pPr>
            <a:r>
              <a:rPr spc="-20" dirty="0"/>
              <a:t>στρωμάτων</a:t>
            </a:r>
            <a:r>
              <a:rPr spc="-20" dirty="0">
                <a:latin typeface="Papyrus"/>
                <a:cs typeface="Papyrus"/>
              </a:rPr>
              <a:t>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47217" y="128510"/>
            <a:ext cx="6423660" cy="1007744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Η ΚΥΒΕΡΝΗΣΗ </a:t>
            </a:r>
            <a:r>
              <a:rPr sz="3200" spc="5" dirty="0">
                <a:solidFill>
                  <a:srgbClr val="FF0000"/>
                </a:solidFill>
                <a:latin typeface="Comic Sans MS"/>
                <a:cs typeface="Comic Sans MS"/>
              </a:rPr>
              <a:t>ΤΩΝ</a:t>
            </a:r>
            <a:r>
              <a:rPr sz="3200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ΟΡΕΙΝΩΝ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dirty="0"/>
              <a:t>Με </a:t>
            </a:r>
            <a:r>
              <a:rPr sz="1800" spc="-5" dirty="0"/>
              <a:t>ε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/>
              <a:t>ικεφαλής </a:t>
            </a:r>
            <a:r>
              <a:rPr sz="1800" spc="-25" dirty="0"/>
              <a:t>τον </a:t>
            </a:r>
            <a:r>
              <a:rPr sz="1800" spc="-10" dirty="0"/>
              <a:t>Ροβεσ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/>
              <a:t>ιέρο</a:t>
            </a:r>
            <a:r>
              <a:rPr sz="1800" spc="-10" dirty="0">
                <a:latin typeface="Papyrus"/>
                <a:cs typeface="Papyrus"/>
              </a:rPr>
              <a:t>, </a:t>
            </a:r>
            <a:r>
              <a:rPr sz="1800" spc="-5" dirty="0"/>
              <a:t>οι Ορεινοί</a:t>
            </a:r>
            <a:r>
              <a:rPr sz="1800" spc="-10" dirty="0"/>
              <a:t> 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/>
              <a:t>ροχώρησαν</a:t>
            </a:r>
            <a:r>
              <a:rPr sz="1800" spc="-10" dirty="0">
                <a:latin typeface="Papyrus"/>
                <a:cs typeface="Papyrus"/>
              </a:rPr>
              <a:t>: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1459" y="1412747"/>
            <a:ext cx="8498205" cy="5240020"/>
            <a:chOff x="251459" y="1412747"/>
            <a:chExt cx="8498205" cy="5240020"/>
          </a:xfrm>
        </p:grpSpPr>
        <p:sp>
          <p:nvSpPr>
            <p:cNvPr id="9" name="object 9"/>
            <p:cNvSpPr/>
            <p:nvPr/>
          </p:nvSpPr>
          <p:spPr>
            <a:xfrm>
              <a:off x="8156448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0371" y="1412747"/>
              <a:ext cx="4248912" cy="5239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459" y="1412747"/>
              <a:ext cx="4209288" cy="2737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7217" y="260096"/>
            <a:ext cx="79806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</a:rPr>
              <a:t>Τα </a:t>
            </a:r>
            <a:r>
              <a:rPr sz="1800" spc="-5" dirty="0">
                <a:solidFill>
                  <a:srgbClr val="FFFFFF"/>
                </a:solidFill>
              </a:rPr>
              <a:t>ακραία </a:t>
            </a:r>
            <a:r>
              <a:rPr sz="1800" spc="-25" dirty="0">
                <a:solidFill>
                  <a:srgbClr val="FFFFFF"/>
                </a:solidFill>
              </a:rPr>
              <a:t>μέτρα </a:t>
            </a:r>
            <a:r>
              <a:rPr sz="18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10" dirty="0">
                <a:solidFill>
                  <a:srgbClr val="FFFFFF"/>
                </a:solidFill>
              </a:rPr>
              <a:t>ροκάλεσαν </a:t>
            </a:r>
            <a:r>
              <a:rPr sz="1800" spc="-5" dirty="0">
                <a:solidFill>
                  <a:srgbClr val="FFFFFF"/>
                </a:solidFill>
              </a:rPr>
              <a:t>αντιδράσεις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dirty="0">
                <a:solidFill>
                  <a:srgbClr val="FFFFFF"/>
                </a:solidFill>
              </a:rPr>
              <a:t>Ο </a:t>
            </a:r>
            <a:r>
              <a:rPr sz="1800" spc="-10" dirty="0">
                <a:solidFill>
                  <a:srgbClr val="FFFFFF"/>
                </a:solidFill>
              </a:rPr>
              <a:t>Ροβεσ</a:t>
            </a:r>
            <a:r>
              <a:rPr sz="18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10" dirty="0">
                <a:solidFill>
                  <a:srgbClr val="FFFFFF"/>
                </a:solidFill>
              </a:rPr>
              <a:t>ιέρος </a:t>
            </a:r>
            <a:r>
              <a:rPr sz="1800" spc="-5" dirty="0">
                <a:solidFill>
                  <a:srgbClr val="FFFFFF"/>
                </a:solidFill>
              </a:rPr>
              <a:t>βρέθηκε </a:t>
            </a:r>
            <a:r>
              <a:rPr sz="1800" spc="-20" dirty="0">
                <a:solidFill>
                  <a:srgbClr val="FFFFFF"/>
                </a:solidFill>
              </a:rPr>
              <a:t>στο  </a:t>
            </a:r>
            <a:r>
              <a:rPr sz="1800" spc="-35" dirty="0">
                <a:solidFill>
                  <a:srgbClr val="FFFFFF"/>
                </a:solidFill>
              </a:rPr>
              <a:t>στόχαστρο </a:t>
            </a:r>
            <a:r>
              <a:rPr sz="1800" spc="-20" dirty="0">
                <a:solidFill>
                  <a:srgbClr val="FFFFFF"/>
                </a:solidFill>
              </a:rPr>
              <a:t>και </a:t>
            </a:r>
            <a:r>
              <a:rPr sz="1800" spc="-10" dirty="0">
                <a:solidFill>
                  <a:srgbClr val="FFFFFF"/>
                </a:solidFill>
              </a:rPr>
              <a:t>τελικά </a:t>
            </a:r>
            <a:r>
              <a:rPr sz="1800" dirty="0">
                <a:solidFill>
                  <a:srgbClr val="FFFFFF"/>
                </a:solidFill>
              </a:rPr>
              <a:t>η </a:t>
            </a:r>
            <a:r>
              <a:rPr sz="1800" spc="-5" dirty="0">
                <a:solidFill>
                  <a:srgbClr val="FFFFFF"/>
                </a:solidFill>
              </a:rPr>
              <a:t>Συμβατική </a:t>
            </a:r>
            <a:r>
              <a:rPr sz="1800" spc="-10" dirty="0">
                <a:solidFill>
                  <a:srgbClr val="FFFFFF"/>
                </a:solidFill>
              </a:rPr>
              <a:t>α</a:t>
            </a:r>
            <a:r>
              <a:rPr sz="18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10" dirty="0">
                <a:solidFill>
                  <a:srgbClr val="FFFFFF"/>
                </a:solidFill>
              </a:rPr>
              <a:t>οφάσισε </a:t>
            </a:r>
            <a:r>
              <a:rPr sz="1800" spc="-5" dirty="0">
                <a:solidFill>
                  <a:srgbClr val="FFFFFF"/>
                </a:solidFill>
              </a:rPr>
              <a:t>να </a:t>
            </a:r>
            <a:r>
              <a:rPr sz="1800" spc="-25" dirty="0">
                <a:solidFill>
                  <a:srgbClr val="FFFFFF"/>
                </a:solidFill>
              </a:rPr>
              <a:t>τον </a:t>
            </a:r>
            <a:r>
              <a:rPr sz="1800" spc="-5" dirty="0">
                <a:solidFill>
                  <a:srgbClr val="FFFFFF"/>
                </a:solidFill>
              </a:rPr>
              <a:t>εκτελέσει μαζί με </a:t>
            </a:r>
            <a:r>
              <a:rPr sz="1800" spc="15" dirty="0">
                <a:solidFill>
                  <a:srgbClr val="FFFFFF"/>
                </a:solidFill>
                <a:latin typeface="Papyrus"/>
                <a:cs typeface="Papyrus"/>
              </a:rPr>
              <a:t>20  </a:t>
            </a:r>
            <a:r>
              <a:rPr sz="1800" spc="-5" dirty="0">
                <a:solidFill>
                  <a:srgbClr val="FFFFFF"/>
                </a:solidFill>
              </a:rPr>
              <a:t>συνεργάτες </a:t>
            </a:r>
            <a:r>
              <a:rPr sz="1800" spc="-25" dirty="0">
                <a:solidFill>
                  <a:srgbClr val="FFFFFF"/>
                </a:solidFill>
              </a:rPr>
              <a:t>του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(28 </a:t>
            </a:r>
            <a:r>
              <a:rPr sz="1800" spc="-15" dirty="0">
                <a:solidFill>
                  <a:srgbClr val="FFFFFF"/>
                </a:solidFill>
              </a:rPr>
              <a:t>Ιουλίου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1794).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590" y="4221607"/>
            <a:ext cx="3987165" cy="2000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▲ </a:t>
            </a:r>
            <a:r>
              <a:rPr sz="1800" spc="-5" dirty="0">
                <a:latin typeface="Papyrus"/>
                <a:cs typeface="Papyrus"/>
              </a:rPr>
              <a:t>"Execution robespierre, </a:t>
            </a:r>
            <a:r>
              <a:rPr sz="1800" spc="-10" dirty="0">
                <a:latin typeface="Papyrus"/>
                <a:cs typeface="Papyrus"/>
              </a:rPr>
              <a:t>saint </a:t>
            </a:r>
            <a:r>
              <a:rPr sz="1800" spc="-5" dirty="0">
                <a:latin typeface="Papyrus"/>
                <a:cs typeface="Papyrus"/>
              </a:rPr>
              <a:t>just..."  </a:t>
            </a:r>
            <a:r>
              <a:rPr sz="1600" spc="-10" dirty="0">
                <a:latin typeface="Cambria"/>
                <a:cs typeface="Cambria"/>
              </a:rPr>
              <a:t>α</a:t>
            </a:r>
            <a:r>
              <a:rPr sz="1600" spc="-10" dirty="0">
                <a:latin typeface="Papyrus"/>
                <a:cs typeface="Papyrus"/>
              </a:rPr>
              <a:t>π</a:t>
            </a:r>
            <a:r>
              <a:rPr sz="1600" spc="-10" dirty="0">
                <a:latin typeface="Cambria"/>
                <a:cs typeface="Cambria"/>
              </a:rPr>
              <a:t>ό </a:t>
            </a:r>
            <a:r>
              <a:rPr sz="1600" dirty="0">
                <a:latin typeface="Cambria"/>
                <a:cs typeface="Cambria"/>
              </a:rPr>
              <a:t>τον άγνωστος </a:t>
            </a:r>
            <a:r>
              <a:rPr sz="1600" spc="-5" dirty="0">
                <a:latin typeface="Papyrus"/>
                <a:cs typeface="Papyrus"/>
              </a:rPr>
              <a:t>- </a:t>
            </a:r>
            <a:r>
              <a:rPr sz="1600" spc="-10" dirty="0">
                <a:latin typeface="Papyrus"/>
                <a:cs typeface="Papyrus"/>
              </a:rPr>
              <a:t>Bibliothèque nationale  </a:t>
            </a:r>
            <a:r>
              <a:rPr sz="1600" spc="-5" dirty="0">
                <a:latin typeface="Papyrus"/>
                <a:cs typeface="Papyrus"/>
              </a:rPr>
              <a:t>de </a:t>
            </a:r>
            <a:r>
              <a:rPr sz="1600" spc="-10" dirty="0">
                <a:latin typeface="Papyrus"/>
                <a:cs typeface="Papyrus"/>
              </a:rPr>
              <a:t>France. </a:t>
            </a:r>
            <a:r>
              <a:rPr sz="1600" spc="-5" dirty="0">
                <a:latin typeface="Cambria"/>
                <a:cs typeface="Cambria"/>
              </a:rPr>
              <a:t>Υ</a:t>
            </a:r>
            <a:r>
              <a:rPr sz="1600" spc="-5" dirty="0">
                <a:latin typeface="Papyrus"/>
                <a:cs typeface="Papyrus"/>
              </a:rPr>
              <a:t>π</a:t>
            </a:r>
            <a:r>
              <a:rPr sz="1600" spc="-5" dirty="0">
                <a:latin typeface="Cambria"/>
                <a:cs typeface="Cambria"/>
              </a:rPr>
              <a:t>ό την </a:t>
            </a:r>
            <a:r>
              <a:rPr sz="1600" spc="-10" dirty="0">
                <a:latin typeface="Cambria"/>
                <a:cs typeface="Cambria"/>
              </a:rPr>
              <a:t>άδεια </a:t>
            </a:r>
            <a:r>
              <a:rPr sz="1600" spc="-10" dirty="0">
                <a:latin typeface="Papyrus"/>
                <a:cs typeface="Papyrus"/>
              </a:rPr>
              <a:t>Public </a:t>
            </a:r>
            <a:r>
              <a:rPr sz="1600" spc="-5" dirty="0">
                <a:latin typeface="Papyrus"/>
                <a:cs typeface="Papyrus"/>
              </a:rPr>
              <a:t>domain </a:t>
            </a:r>
            <a:r>
              <a:rPr sz="1600" spc="-5" dirty="0">
                <a:latin typeface="Cambria"/>
                <a:cs typeface="Cambria"/>
              </a:rPr>
              <a:t>μέσω  </a:t>
            </a:r>
            <a:r>
              <a:rPr sz="1600" spc="-5" dirty="0">
                <a:latin typeface="Papyrus"/>
                <a:cs typeface="Papyrus"/>
              </a:rPr>
              <a:t>Wikimedia Commons -  </a:t>
            </a:r>
            <a:r>
              <a:rPr sz="1600" spc="-10" dirty="0">
                <a:latin typeface="Papyrus"/>
                <a:cs typeface="Papyrus"/>
              </a:rPr>
              <a:t>http://commons.wikimedia.org/wiki/File:Exe  </a:t>
            </a:r>
            <a:r>
              <a:rPr sz="1600" spc="-5" dirty="0">
                <a:latin typeface="Papyrus"/>
                <a:cs typeface="Papyrus"/>
              </a:rPr>
              <a:t>cution_robespierre,_saint_just....jpg#mediavie  w</a:t>
            </a:r>
            <a:r>
              <a:rPr sz="1600" spc="-15" dirty="0">
                <a:latin typeface="Papyrus"/>
                <a:cs typeface="Papyrus"/>
              </a:rPr>
              <a:t>e</a:t>
            </a:r>
            <a:r>
              <a:rPr sz="1600" spc="-5" dirty="0">
                <a:latin typeface="Papyrus"/>
                <a:cs typeface="Papyrus"/>
              </a:rPr>
              <a:t>r/File</a:t>
            </a:r>
            <a:r>
              <a:rPr sz="1600" spc="-15" dirty="0">
                <a:latin typeface="Papyrus"/>
                <a:cs typeface="Papyrus"/>
              </a:rPr>
              <a:t>:</a:t>
            </a:r>
            <a:r>
              <a:rPr sz="1600" spc="-10" dirty="0">
                <a:latin typeface="Papyrus"/>
                <a:cs typeface="Papyrus"/>
              </a:rPr>
              <a:t>E</a:t>
            </a:r>
            <a:r>
              <a:rPr sz="1600" spc="-15" dirty="0">
                <a:latin typeface="Papyrus"/>
                <a:cs typeface="Papyrus"/>
              </a:rPr>
              <a:t>xe</a:t>
            </a:r>
            <a:r>
              <a:rPr sz="1600" spc="-5" dirty="0">
                <a:latin typeface="Papyrus"/>
                <a:cs typeface="Papyrus"/>
              </a:rPr>
              <a:t>c</a:t>
            </a:r>
            <a:r>
              <a:rPr sz="1600" spc="-10" dirty="0">
                <a:latin typeface="Papyrus"/>
                <a:cs typeface="Papyrus"/>
              </a:rPr>
              <a:t>u</a:t>
            </a:r>
            <a:r>
              <a:rPr sz="1600" dirty="0">
                <a:latin typeface="Papyrus"/>
                <a:cs typeface="Papyrus"/>
              </a:rPr>
              <a:t>ti</a:t>
            </a:r>
            <a:r>
              <a:rPr sz="1600" spc="-10" dirty="0">
                <a:latin typeface="Papyrus"/>
                <a:cs typeface="Papyrus"/>
              </a:rPr>
              <a:t>on</a:t>
            </a:r>
            <a:r>
              <a:rPr sz="1600" spc="-15" dirty="0">
                <a:latin typeface="Papyrus"/>
                <a:cs typeface="Papyrus"/>
              </a:rPr>
              <a:t>_</a:t>
            </a:r>
            <a:r>
              <a:rPr sz="1600" spc="-10" dirty="0">
                <a:latin typeface="Papyrus"/>
                <a:cs typeface="Papyrus"/>
              </a:rPr>
              <a:t>r</a:t>
            </a:r>
            <a:r>
              <a:rPr sz="1600" dirty="0">
                <a:latin typeface="Papyrus"/>
                <a:cs typeface="Papyrus"/>
              </a:rPr>
              <a:t>o</a:t>
            </a:r>
            <a:r>
              <a:rPr sz="1600" spc="-5" dirty="0">
                <a:latin typeface="Papyrus"/>
                <a:cs typeface="Papyrus"/>
              </a:rPr>
              <a:t>b</a:t>
            </a:r>
            <a:r>
              <a:rPr sz="1600" spc="-15" dirty="0">
                <a:latin typeface="Papyrus"/>
                <a:cs typeface="Papyrus"/>
              </a:rPr>
              <a:t>e</a:t>
            </a:r>
            <a:r>
              <a:rPr sz="1600" spc="-10" dirty="0">
                <a:latin typeface="Papyrus"/>
                <a:cs typeface="Papyrus"/>
              </a:rPr>
              <a:t>spier</a:t>
            </a:r>
            <a:r>
              <a:rPr sz="1600" dirty="0">
                <a:latin typeface="Papyrus"/>
                <a:cs typeface="Papyrus"/>
              </a:rPr>
              <a:t>r</a:t>
            </a:r>
            <a:r>
              <a:rPr sz="1600" spc="-15" dirty="0">
                <a:latin typeface="Papyrus"/>
                <a:cs typeface="Papyrus"/>
              </a:rPr>
              <a:t>e</a:t>
            </a:r>
            <a:r>
              <a:rPr sz="1600" spc="-10" dirty="0">
                <a:latin typeface="Papyrus"/>
                <a:cs typeface="Papyrus"/>
              </a:rPr>
              <a:t>,</a:t>
            </a:r>
            <a:r>
              <a:rPr sz="1600" spc="-15" dirty="0">
                <a:latin typeface="Papyrus"/>
                <a:cs typeface="Papyrus"/>
              </a:rPr>
              <a:t>_</a:t>
            </a:r>
            <a:r>
              <a:rPr sz="1600" spc="-10" dirty="0">
                <a:latin typeface="Papyrus"/>
                <a:cs typeface="Papyrus"/>
              </a:rPr>
              <a:t>sai</a:t>
            </a:r>
            <a:r>
              <a:rPr sz="1600" dirty="0">
                <a:latin typeface="Papyrus"/>
                <a:cs typeface="Papyrus"/>
              </a:rPr>
              <a:t>n</a:t>
            </a:r>
            <a:r>
              <a:rPr sz="1600" spc="-10" dirty="0">
                <a:latin typeface="Papyrus"/>
                <a:cs typeface="Papyrus"/>
              </a:rPr>
              <a:t>t</a:t>
            </a:r>
            <a:r>
              <a:rPr sz="1600" spc="-15" dirty="0">
                <a:latin typeface="Papyrus"/>
                <a:cs typeface="Papyrus"/>
              </a:rPr>
              <a:t>_</a:t>
            </a:r>
            <a:r>
              <a:rPr sz="1600" dirty="0">
                <a:latin typeface="Papyrus"/>
                <a:cs typeface="Papyrus"/>
              </a:rPr>
              <a:t>j</a:t>
            </a:r>
            <a:r>
              <a:rPr sz="1600" spc="-5" dirty="0">
                <a:latin typeface="Papyrus"/>
                <a:cs typeface="Papyrus"/>
              </a:rPr>
              <a:t>ust.</a:t>
            </a:r>
            <a:r>
              <a:rPr sz="1600" spc="-15" dirty="0">
                <a:latin typeface="Papyrus"/>
                <a:cs typeface="Papyrus"/>
              </a:rPr>
              <a:t>.</a:t>
            </a:r>
            <a:r>
              <a:rPr sz="1600" spc="-5" dirty="0">
                <a:latin typeface="Papyrus"/>
                <a:cs typeface="Papyrus"/>
              </a:rPr>
              <a:t>.</a:t>
            </a:r>
            <a:endParaRPr sz="1600">
              <a:latin typeface="Papyrus"/>
              <a:cs typeface="Papyrus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Papyrus"/>
                <a:cs typeface="Papyrus"/>
              </a:rPr>
              <a:t>.jpg</a:t>
            </a:r>
            <a:endParaRPr sz="16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76655" y="109726"/>
            <a:ext cx="8072755" cy="6638925"/>
            <a:chOff x="676655" y="109726"/>
            <a:chExt cx="8072755" cy="6638925"/>
          </a:xfrm>
        </p:grpSpPr>
        <p:sp>
          <p:nvSpPr>
            <p:cNvPr id="8" name="object 8"/>
            <p:cNvSpPr/>
            <p:nvPr/>
          </p:nvSpPr>
          <p:spPr>
            <a:xfrm>
              <a:off x="8156448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655" y="109726"/>
              <a:ext cx="8072628" cy="6638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8267" y="73863"/>
            <a:ext cx="6270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006FC0"/>
                </a:solidFill>
                <a:latin typeface="Arial"/>
                <a:cs typeface="Arial"/>
              </a:rPr>
              <a:t>▲ </a:t>
            </a:r>
            <a:r>
              <a:rPr sz="1800" b="0" i="1" spc="-25" dirty="0">
                <a:solidFill>
                  <a:srgbClr val="111111"/>
                </a:solidFill>
                <a:latin typeface="Cambria"/>
                <a:cs typeface="Cambria"/>
              </a:rPr>
              <a:t>Ανα</a:t>
            </a:r>
            <a:r>
              <a:rPr sz="1900" b="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b="0" i="1" spc="-25" dirty="0">
                <a:solidFill>
                  <a:srgbClr val="111111"/>
                </a:solidFill>
                <a:latin typeface="Cambria"/>
                <a:cs typeface="Cambria"/>
              </a:rPr>
              <a:t>αράσταση </a:t>
            </a:r>
            <a:r>
              <a:rPr sz="1800" b="0" i="1" spc="-5" dirty="0">
                <a:solidFill>
                  <a:srgbClr val="111111"/>
                </a:solidFill>
                <a:latin typeface="Cambria"/>
                <a:cs typeface="Cambria"/>
              </a:rPr>
              <a:t>εκτέλεσης </a:t>
            </a:r>
            <a:r>
              <a:rPr sz="1800" b="0" i="1" spc="5" dirty="0">
                <a:solidFill>
                  <a:srgbClr val="111111"/>
                </a:solidFill>
                <a:latin typeface="Cambria"/>
                <a:cs typeface="Cambria"/>
              </a:rPr>
              <a:t>σε </a:t>
            </a:r>
            <a:r>
              <a:rPr sz="1800" b="0" i="1" spc="-10" dirty="0">
                <a:solidFill>
                  <a:srgbClr val="111111"/>
                </a:solidFill>
                <a:latin typeface="Cambria"/>
                <a:cs typeface="Cambria"/>
              </a:rPr>
              <a:t>γκιλοτίνα</a:t>
            </a:r>
            <a:r>
              <a:rPr sz="1900" b="0" i="1" spc="-10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1800" b="0" i="1" dirty="0">
                <a:solidFill>
                  <a:srgbClr val="111111"/>
                </a:solidFill>
                <a:latin typeface="Cambria"/>
                <a:cs typeface="Cambria"/>
              </a:rPr>
              <a:t>Η</a:t>
            </a:r>
            <a:r>
              <a:rPr sz="1800" b="0" i="1" spc="33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Cambria"/>
                <a:cs typeface="Cambria"/>
              </a:rPr>
              <a:t>γκιλοτίνα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8586" y="252476"/>
            <a:ext cx="2012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30" dirty="0">
                <a:solidFill>
                  <a:srgbClr val="111111"/>
                </a:solidFill>
                <a:latin typeface="Cambria"/>
                <a:cs typeface="Cambria"/>
              </a:rPr>
              <a:t>ήταν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βασικό</a:t>
            </a:r>
            <a:r>
              <a:rPr sz="1800" i="1" spc="20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μέσο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657942"/>
            <a:ext cx="8484870" cy="1137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70"/>
              </a:spcBef>
            </a:pP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θανάτωσης </a:t>
            </a:r>
            <a:r>
              <a:rPr sz="1800" i="1" spc="-30" dirty="0">
                <a:solidFill>
                  <a:srgbClr val="111111"/>
                </a:solidFill>
                <a:latin typeface="Cambria"/>
                <a:cs typeface="Cambria"/>
              </a:rPr>
              <a:t>κατά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Γαλλική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ανάσταση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,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ειδή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η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εκτέλεση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γινόταν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γρήγορα και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ο 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κατάδικος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δεν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υ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έφερε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για 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ολλή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ώρα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Πήρε </a:t>
            </a:r>
            <a:r>
              <a:rPr sz="1800" i="1" spc="-30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γαλλικό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της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όνομα 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(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γκιλοτίνα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)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900" i="1" spc="-2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ό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τον 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εφευρέτη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της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,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γιατρό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Γκιγιοτέν</a:t>
            </a:r>
            <a:r>
              <a:rPr sz="1900" i="1" spc="-20" dirty="0">
                <a:solidFill>
                  <a:srgbClr val="111111"/>
                </a:solidFill>
                <a:latin typeface="Papyrus"/>
                <a:cs typeface="Papyrus"/>
              </a:rPr>
              <a:t>,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ο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ο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οίος 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ρότεινε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μέθοδο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αυτή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στη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Γαλλική 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Εθνοσυνέλευση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φθινό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ωρο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</a:t>
            </a:r>
            <a:r>
              <a:rPr sz="1800" i="1" spc="1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900" i="1" spc="-55" dirty="0">
                <a:solidFill>
                  <a:srgbClr val="111111"/>
                </a:solidFill>
                <a:latin typeface="Papyrus"/>
                <a:cs typeface="Papyrus"/>
              </a:rPr>
              <a:t>1789.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8824" y="836675"/>
            <a:ext cx="3229355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51375" y="752430"/>
            <a:ext cx="3542029" cy="44303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35560">
              <a:lnSpc>
                <a:spcPct val="94800"/>
              </a:lnSpc>
              <a:spcBef>
                <a:spcPts val="21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◄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Πίνακας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Ζακ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-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Λουί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Νταβίντ  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αρουσιάζει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Μαρά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νεκρό </a:t>
            </a:r>
            <a:r>
              <a:rPr sz="1800" i="1" spc="-40" dirty="0">
                <a:solidFill>
                  <a:srgbClr val="FFFFFF"/>
                </a:solidFill>
                <a:latin typeface="Cambria"/>
                <a:cs typeface="Cambria"/>
              </a:rPr>
              <a:t>στο 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λουτρό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Ο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Ζαν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-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Πολ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Μαρά  </a:t>
            </a:r>
            <a:r>
              <a:rPr sz="1900" i="1" spc="-55" dirty="0">
                <a:solidFill>
                  <a:srgbClr val="FFFFFF"/>
                </a:solidFill>
                <a:latin typeface="Papyrus"/>
                <a:cs typeface="Papyrus"/>
              </a:rPr>
              <a:t>(1743–1793)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ήταν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γιατρός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την 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αρχή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οστήριζε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ανάσταση 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κατάργηση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της</a:t>
            </a:r>
            <a:r>
              <a:rPr sz="1800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μοναρχίας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  <a:p>
            <a:pPr marL="12700" marR="41275">
              <a:lnSpc>
                <a:spcPts val="2160"/>
              </a:lnSpc>
              <a:spcBef>
                <a:spcPts val="50"/>
              </a:spcBef>
            </a:pPr>
            <a:r>
              <a:rPr sz="1800" i="1" spc="-6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z="1900" i="1" spc="-65" dirty="0">
                <a:solidFill>
                  <a:srgbClr val="FFFFFF"/>
                </a:solidFill>
                <a:latin typeface="Papyrus"/>
                <a:cs typeface="Papyrus"/>
              </a:rPr>
              <a:t>1792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έγινε μέλος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της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Συνέλευσης  και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καταδίωξε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με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σκληρότητα τους 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αντι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άλους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στην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ερίοδο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endParaRPr sz="1800">
              <a:latin typeface="Cambria"/>
              <a:cs typeface="Cambria"/>
            </a:endParaRPr>
          </a:p>
          <a:p>
            <a:pPr marL="12700" marR="403860">
              <a:lnSpc>
                <a:spcPts val="2160"/>
              </a:lnSpc>
              <a:spcBef>
                <a:spcPts val="5"/>
              </a:spcBef>
            </a:pP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τρόμου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45" dirty="0">
                <a:solidFill>
                  <a:srgbClr val="FFFFFF"/>
                </a:solidFill>
                <a:latin typeface="Cambria"/>
                <a:cs typeface="Cambria"/>
              </a:rPr>
              <a:t>Τον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Ιούλιο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900" i="1" spc="-55" dirty="0">
                <a:solidFill>
                  <a:srgbClr val="FFFFFF"/>
                </a:solidFill>
                <a:latin typeface="Papyrus"/>
                <a:cs typeface="Papyrus"/>
              </a:rPr>
              <a:t>1793,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η 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Σαρλότ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Κορντέ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ανήκε</a:t>
            </a:r>
            <a:r>
              <a:rPr sz="180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στους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050"/>
              </a:lnSpc>
            </a:pP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γιρονδίνους</a:t>
            </a:r>
            <a:r>
              <a:rPr sz="1900" i="1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δολοφόνησε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Μαρά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94800"/>
              </a:lnSpc>
              <a:spcBef>
                <a:spcPts val="55"/>
              </a:spcBef>
            </a:pP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μέσα </a:t>
            </a:r>
            <a:r>
              <a:rPr sz="1800" i="1" spc="-40" dirty="0">
                <a:solidFill>
                  <a:srgbClr val="FFFFFF"/>
                </a:solidFill>
                <a:latin typeface="Cambria"/>
                <a:cs typeface="Cambria"/>
              </a:rPr>
              <a:t>στο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ίτι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Ο Μαρά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έφερε 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μια δερματική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αρρώστια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γι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’ 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αυτό 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ερνούσε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ολλές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ώρες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μέσα  </a:t>
            </a:r>
            <a:r>
              <a:rPr sz="1800" i="1" spc="-40" dirty="0">
                <a:solidFill>
                  <a:srgbClr val="FFFFFF"/>
                </a:solidFill>
                <a:latin typeface="Cambria"/>
                <a:cs typeface="Cambria"/>
              </a:rPr>
              <a:t>στο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νερό</a:t>
            </a:r>
            <a:r>
              <a:rPr sz="1900" i="1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900" i="1" spc="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1793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291840" y="0"/>
            <a:ext cx="5416550" cy="6858000"/>
            <a:chOff x="3291840" y="0"/>
            <a:chExt cx="5416550" cy="6858000"/>
          </a:xfrm>
        </p:grpSpPr>
        <p:sp>
          <p:nvSpPr>
            <p:cNvPr id="9" name="object 9"/>
            <p:cNvSpPr/>
            <p:nvPr/>
          </p:nvSpPr>
          <p:spPr>
            <a:xfrm>
              <a:off x="8156448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1840" y="0"/>
              <a:ext cx="5416296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6938" y="0"/>
            <a:ext cx="2679065" cy="57899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271145" algn="r">
              <a:lnSpc>
                <a:spcPct val="95700"/>
              </a:lnSpc>
              <a:spcBef>
                <a:spcPts val="190"/>
              </a:spcBef>
              <a:buFont typeface="Arial"/>
              <a:buChar char="►"/>
              <a:tabLst>
                <a:tab pos="560070" algn="l"/>
              </a:tabLst>
            </a:pP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Πίνακας</a:t>
            </a:r>
            <a:r>
              <a:rPr sz="1800" b="1" i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800" b="1" i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35" dirty="0">
                <a:solidFill>
                  <a:srgbClr val="FFFFFF"/>
                </a:solidFill>
                <a:latin typeface="Cambria"/>
                <a:cs typeface="Cambria"/>
              </a:rPr>
              <a:t>Γάλλου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30" dirty="0">
                <a:solidFill>
                  <a:srgbClr val="FFFFFF"/>
                </a:solidFill>
                <a:latin typeface="Cambria"/>
                <a:cs typeface="Cambria"/>
              </a:rPr>
              <a:t>ζωγράφου</a:t>
            </a:r>
            <a:r>
              <a:rPr sz="1800" b="1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Λουί</a:t>
            </a:r>
            <a:r>
              <a:rPr sz="1900" b="1" i="1" spc="-25" dirty="0">
                <a:solidFill>
                  <a:srgbClr val="FFFFFF"/>
                </a:solidFill>
                <a:latin typeface="Papyrus"/>
                <a:cs typeface="Papyrus"/>
              </a:rPr>
              <a:t>-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Λεο</a:t>
            </a:r>
            <a:r>
              <a:rPr sz="1900" b="1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όλντ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Μ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ουαγί</a:t>
            </a:r>
            <a:r>
              <a:rPr sz="1800" b="1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-55" dirty="0">
                <a:solidFill>
                  <a:srgbClr val="FFFFFF"/>
                </a:solidFill>
                <a:latin typeface="Papyrus"/>
                <a:cs typeface="Papyrus"/>
              </a:rPr>
              <a:t>(1791</a:t>
            </a:r>
            <a:r>
              <a:rPr sz="1900" b="1" i="1" spc="-4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900" b="1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20" dirty="0">
                <a:solidFill>
                  <a:srgbClr val="FFFFFF"/>
                </a:solidFill>
                <a:latin typeface="Cambria"/>
                <a:cs typeface="Cambria"/>
              </a:rPr>
              <a:t>ερί</a:t>
            </a:r>
            <a:r>
              <a:rPr sz="1900" b="1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20" dirty="0">
                <a:solidFill>
                  <a:srgbClr val="FFFFFF"/>
                </a:solidFill>
                <a:latin typeface="Cambria"/>
                <a:cs typeface="Cambria"/>
              </a:rPr>
              <a:t>ου</a:t>
            </a:r>
            <a:r>
              <a:rPr sz="1900" b="1" i="1" spc="-20" dirty="0">
                <a:solidFill>
                  <a:srgbClr val="FFFFFF"/>
                </a:solidFill>
                <a:latin typeface="Papyrus"/>
                <a:cs typeface="Papyrus"/>
              </a:rPr>
              <a:t>) </a:t>
            </a:r>
            <a:r>
              <a:rPr sz="1900" b="1" i="1" spc="-2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με</a:t>
            </a:r>
            <a:r>
              <a:rPr sz="1800" b="1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r>
              <a:rPr sz="1800" b="1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Μαξιμιλιανό 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Ροβεσ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ιέρο</a:t>
            </a:r>
            <a:r>
              <a:rPr sz="1800" b="1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-50" dirty="0">
                <a:solidFill>
                  <a:srgbClr val="FFFFFF"/>
                </a:solidFill>
                <a:latin typeface="Papyrus"/>
                <a:cs typeface="Papyrus"/>
              </a:rPr>
              <a:t>(1758–1794). </a:t>
            </a:r>
            <a:r>
              <a:rPr sz="1900" b="1" i="1" spc="-2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1800" b="1" i="1" spc="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Ροβεσ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ιέρος</a:t>
            </a:r>
            <a:r>
              <a:rPr sz="1800" b="1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ήταν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 δικηγόρος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r>
              <a:rPr sz="1800" b="1" i="1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-50" dirty="0">
                <a:solidFill>
                  <a:srgbClr val="FFFFFF"/>
                </a:solidFill>
                <a:latin typeface="Papyrus"/>
                <a:cs typeface="Papyrus"/>
              </a:rPr>
              <a:t>1793</a:t>
            </a:r>
            <a:endParaRPr sz="1900">
              <a:latin typeface="Papyrus"/>
              <a:cs typeface="Papyrus"/>
            </a:endParaRPr>
          </a:p>
          <a:p>
            <a:pPr marL="411480" marR="6350" indent="639445" algn="r">
              <a:lnSpc>
                <a:spcPct val="96200"/>
              </a:lnSpc>
              <a:spcBef>
                <a:spcPts val="65"/>
              </a:spcBef>
            </a:pP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έγινε</a:t>
            </a:r>
            <a:r>
              <a:rPr sz="1800" b="1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μέλος</a:t>
            </a:r>
            <a:r>
              <a:rPr sz="1800" b="1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της  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900" b="1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ιτρο</a:t>
            </a:r>
            <a:r>
              <a:rPr sz="1900" b="1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ής</a:t>
            </a:r>
            <a:r>
              <a:rPr sz="1800" b="1" i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Κοινής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Σωτηρίας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900" b="1" i="1" spc="-6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Ήταν</a:t>
            </a:r>
            <a:r>
              <a:rPr sz="18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ο 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μεγάλος</a:t>
            </a:r>
            <a:r>
              <a:rPr sz="18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ηγέτης</a:t>
            </a:r>
            <a:r>
              <a:rPr sz="1800" b="1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mbria"/>
                <a:cs typeface="Cambria"/>
              </a:rPr>
              <a:t>στην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ερίοδο του</a:t>
            </a:r>
            <a:r>
              <a:rPr sz="1800" b="1" i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30" dirty="0">
                <a:solidFill>
                  <a:srgbClr val="FFFFFF"/>
                </a:solidFill>
                <a:latin typeface="Cambria"/>
                <a:cs typeface="Cambria"/>
              </a:rPr>
              <a:t>Τρόμου</a:t>
            </a:r>
            <a:r>
              <a:rPr sz="1900" b="1" i="1" spc="-3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  <a:p>
            <a:pPr marL="129539" marR="6350" indent="281940" algn="r">
              <a:lnSpc>
                <a:spcPct val="96400"/>
              </a:lnSpc>
              <a:spcBef>
                <a:spcPts val="55"/>
              </a:spcBef>
            </a:pPr>
            <a:r>
              <a:rPr sz="1800" b="1" i="1" spc="-20" dirty="0">
                <a:solidFill>
                  <a:srgbClr val="FFFFFF"/>
                </a:solidFill>
                <a:latin typeface="Cambria"/>
                <a:cs typeface="Cambria"/>
              </a:rPr>
              <a:t>Καταδίωξε</a:t>
            </a:r>
            <a:r>
              <a:rPr sz="1800" b="1" i="1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ακόμη</a:t>
            </a:r>
            <a:r>
              <a:rPr sz="18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 συμμάχους </a:t>
            </a:r>
            <a:r>
              <a:rPr sz="1800" b="1" i="1" spc="-20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800" b="1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ό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ως</a:t>
            </a:r>
            <a:r>
              <a:rPr sz="18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45" dirty="0">
                <a:solidFill>
                  <a:srgbClr val="FFFFFF"/>
                </a:solidFill>
                <a:latin typeface="Cambria"/>
                <a:cs typeface="Cambria"/>
              </a:rPr>
              <a:t>το 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Δαντόν</a:t>
            </a:r>
            <a:r>
              <a:rPr sz="1900" b="1" i="1" spc="-1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900" b="1" i="1" spc="-8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1800" b="1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Ροβεσ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ιέρος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είχε 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αρόμοιο</a:t>
            </a:r>
            <a:r>
              <a:rPr sz="1800" b="1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τέλος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με 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τους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αντί</a:t>
            </a:r>
            <a:r>
              <a:rPr sz="1900" b="1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αλούς</a:t>
            </a:r>
            <a:r>
              <a:rPr sz="18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900" b="1" i="1" spc="-25" dirty="0">
                <a:solidFill>
                  <a:srgbClr val="FFFFFF"/>
                </a:solidFill>
                <a:latin typeface="Papyrus"/>
                <a:cs typeface="Papyrus"/>
              </a:rPr>
              <a:t>:</a:t>
            </a:r>
            <a:r>
              <a:rPr sz="1900" b="1" i="1" spc="-3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με  </a:t>
            </a:r>
            <a:r>
              <a:rPr sz="1800" b="1" i="1" spc="-2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θάνατό</a:t>
            </a:r>
            <a:r>
              <a:rPr sz="1800" b="1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800" b="1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mbria"/>
                <a:cs typeface="Cambria"/>
              </a:rPr>
              <a:t>στην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 γκιλοτίνα</a:t>
            </a:r>
            <a:r>
              <a:rPr sz="1800" b="1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τερματίζεται</a:t>
            </a:r>
            <a:endParaRPr sz="1800">
              <a:latin typeface="Cambria"/>
              <a:cs typeface="Cambria"/>
            </a:endParaRPr>
          </a:p>
          <a:p>
            <a:pPr marL="1424940" marR="6350" indent="-276225" algn="r">
              <a:lnSpc>
                <a:spcPts val="2160"/>
              </a:lnSpc>
              <a:spcBef>
                <a:spcPts val="75"/>
              </a:spcBef>
            </a:pP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18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r>
              <a:rPr sz="1800" b="1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ερίοδος </a:t>
            </a:r>
            <a:r>
              <a:rPr sz="1800" b="1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800" b="1" i="1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30" dirty="0">
                <a:solidFill>
                  <a:srgbClr val="FFFFFF"/>
                </a:solidFill>
                <a:latin typeface="Cambria"/>
                <a:cs typeface="Cambria"/>
              </a:rPr>
              <a:t>Τρόμου</a:t>
            </a:r>
            <a:r>
              <a:rPr sz="1900" b="1" i="1" spc="-3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1304" y="333756"/>
            <a:ext cx="4143755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9590" y="5590133"/>
            <a:ext cx="165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304165" algn="l"/>
              </a:tabLst>
            </a:pP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Sansculottes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06848" y="447192"/>
            <a:ext cx="126238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0" i="1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500" b="0" i="1" spc="-6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b="0" i="1" spc="-5" dirty="0">
                <a:solidFill>
                  <a:srgbClr val="FFFFFF"/>
                </a:solidFill>
                <a:latin typeface="Cambria"/>
                <a:cs typeface="Cambria"/>
              </a:rPr>
              <a:t>ίκλη</a:t>
            </a:r>
            <a:r>
              <a:rPr sz="2400" b="0" i="1" dirty="0">
                <a:solidFill>
                  <a:srgbClr val="FFFFFF"/>
                </a:solidFill>
                <a:latin typeface="Cambria"/>
                <a:cs typeface="Cambria"/>
              </a:rPr>
              <a:t>σ</a:t>
            </a:r>
            <a:r>
              <a:rPr sz="2400" b="0" i="1" spc="-5" dirty="0">
                <a:solidFill>
                  <a:srgbClr val="FFFFFF"/>
                </a:solidFill>
                <a:latin typeface="Cambria"/>
                <a:cs typeface="Cambria"/>
              </a:rPr>
              <a:t>ις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6848" y="1195578"/>
            <a:ext cx="3976370" cy="32042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855344">
              <a:lnSpc>
                <a:spcPct val="102200"/>
              </a:lnSpc>
              <a:spcBef>
                <a:spcPts val="3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Μ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ολιβάρ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!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Είσαι του</a:t>
            </a:r>
            <a:r>
              <a:rPr sz="20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Ρήγα 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Φερραίου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αιδί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,</a:t>
            </a:r>
            <a:endParaRPr sz="2000">
              <a:latin typeface="Papyrus"/>
              <a:cs typeface="Papyrus"/>
            </a:endParaRPr>
          </a:p>
          <a:p>
            <a:pPr marL="12700" marR="133985">
              <a:lnSpc>
                <a:spcPct val="100000"/>
              </a:lnSpc>
              <a:tabLst>
                <a:tab pos="3032125" algn="l"/>
              </a:tabLst>
            </a:pPr>
            <a:r>
              <a:rPr sz="2000" spc="-5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Αντωνίου 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Οικονόμου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― 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ου 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τόσο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άδικα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τον</a:t>
            </a:r>
            <a:r>
              <a:rPr sz="20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σφάξαν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―	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20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του  Πασβαντζόγλου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αδελφός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,</a:t>
            </a:r>
            <a:endParaRPr sz="2000">
              <a:latin typeface="Papyrus"/>
              <a:cs typeface="Papyrus"/>
            </a:endParaRPr>
          </a:p>
          <a:p>
            <a:pPr marL="12700">
              <a:lnSpc>
                <a:spcPts val="2370"/>
              </a:lnSpc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’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όνειρο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20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μεγάλου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ts val="2850"/>
              </a:lnSpc>
            </a:pP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Μαξιμιλιανού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ντε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Ρομ</a:t>
            </a:r>
            <a:r>
              <a:rPr sz="24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εσ</a:t>
            </a:r>
            <a:r>
              <a:rPr sz="24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ιέρ</a:t>
            </a:r>
            <a:endParaRPr sz="2400">
              <a:latin typeface="Cambria"/>
              <a:cs typeface="Cambria"/>
            </a:endParaRPr>
          </a:p>
          <a:p>
            <a:pPr marL="281940">
              <a:lnSpc>
                <a:spcPct val="100000"/>
              </a:lnSpc>
              <a:spcBef>
                <a:spcPts val="65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ξαναζεί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στο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μέτω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ό</a:t>
            </a:r>
            <a:r>
              <a:rPr sz="20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σου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Ένα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μονάχα είναι γνωστό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, π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ως</a:t>
            </a:r>
            <a:r>
              <a:rPr sz="2000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είμαι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ο γυιός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σου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0" y="4995048"/>
            <a:ext cx="2392680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b="1" i="1" spc="-10" dirty="0">
                <a:solidFill>
                  <a:srgbClr val="FFFFFF"/>
                </a:solidFill>
                <a:latin typeface="Cambria"/>
                <a:cs typeface="Cambria"/>
              </a:rPr>
              <a:t>Νίκος</a:t>
            </a:r>
            <a:r>
              <a:rPr sz="2000" b="1" i="1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mbria"/>
                <a:cs typeface="Cambria"/>
              </a:rPr>
              <a:t>Εγγονό</a:t>
            </a:r>
            <a:r>
              <a:rPr sz="2100" b="1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i="1" spc="-10" dirty="0">
                <a:solidFill>
                  <a:srgbClr val="FFFFFF"/>
                </a:solidFill>
                <a:latin typeface="Cambria"/>
                <a:cs typeface="Cambria"/>
              </a:rPr>
              <a:t>ουλος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459" y="188976"/>
            <a:ext cx="3898391" cy="468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6" y="333756"/>
            <a:ext cx="7066788" cy="3628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3016" y="4209243"/>
            <a:ext cx="6899909" cy="1412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4800"/>
              </a:lnSpc>
              <a:spcBef>
                <a:spcPts val="215"/>
              </a:spcBef>
            </a:pPr>
            <a:r>
              <a:rPr sz="1800" i="1" dirty="0">
                <a:solidFill>
                  <a:srgbClr val="111111"/>
                </a:solidFill>
                <a:latin typeface="Arial"/>
                <a:cs typeface="Arial"/>
              </a:rPr>
              <a:t>▲ </a:t>
            </a:r>
            <a:r>
              <a:rPr sz="1800" i="1" spc="-6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αρακάτω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ζωγραφικό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έργο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δείχνει ένα δικαστήριο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στη </a:t>
            </a:r>
            <a:r>
              <a:rPr sz="1800" i="1" spc="-40" dirty="0">
                <a:solidFill>
                  <a:srgbClr val="111111"/>
                </a:solidFill>
                <a:latin typeface="Cambria"/>
                <a:cs typeface="Cambria"/>
              </a:rPr>
              <a:t>Γαλλία 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στην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2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οχή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της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ανάστασης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: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οι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δικαστές 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(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δεξιά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)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δικάζουν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έναν εχθρό 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της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ανάστασης 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(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αριστερά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).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Πώς 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αρουσιάζει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ο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ζωγράφος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τους 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δικαστές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;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Ο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ζωγράφος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είναι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υ</a:t>
            </a:r>
            <a:r>
              <a:rPr sz="1900" i="1" spc="-2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έρ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ή </a:t>
            </a:r>
            <a:r>
              <a:rPr sz="1800" i="1" spc="-30" dirty="0">
                <a:solidFill>
                  <a:srgbClr val="111111"/>
                </a:solidFill>
                <a:latin typeface="Cambria"/>
                <a:cs typeface="Cambria"/>
              </a:rPr>
              <a:t>κατά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της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ανάστασης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; 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Δικαιολογήστε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την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άντησή</a:t>
            </a:r>
            <a:r>
              <a:rPr sz="1800" i="1" spc="-3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σας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152400"/>
            <a:ext cx="86868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Η πρώτη φάση της γαλλικής επανάστασης  Μάιος 1789- Αύγουστος 1792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Συντακτική Εθνοσυνέλευση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4 Ιουλίου 1789 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Κατάληψη Βαστίλης (=φυλακή, μισητό σύμβολο της απολυταρχίας)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Κυριαρχία  μετριοπαθών  και φιλελεύθερων απόψεων 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Ψήφιση της «Διακήρυξης των Δικαιωμάτων του Ανθρώπου και του Πολίτη», ένα κείμενο που εξέφραζε φιλελεύθερες ιδέες, όπως η ελευθερία, η ισότητα και η αδελφοσύνη 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l-GR" sz="2000" b="1" u="sng" dirty="0" smtClean="0"/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5 Οκτωβρίου 1789 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Κατάληψη των ανακτόρων των Βερσαλλιών από τον επαναστατημένο λαό, για να αποδεχθεί ο βασιλιάς τα προηγούμενα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Χωρισμός της χώρας σε νομούς, επαρχίες και κοινότητες 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1791 Ψήφιση φιλελεύθερου συντάγματος που περιόρισε τις εξουσίες του βασιλιά προς όφελος του Κοινοβουλίου. 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Δικαίωμα ψήφου μόνο στους «ενεργούς» πολίτες, δηλαδή σε όσους πλήρωναν φόρους, ενώ αποκλείσθηκαν οι γυναίκες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Η εκκλησιαστική περιουσία δόθηκε στο κράτος.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Κατάργηση   κάποιων φόρων </a:t>
            </a:r>
          </a:p>
          <a:p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l-GR" sz="2000" dirty="0" smtClean="0"/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10 Αυγούστου 1792  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Κατάληψη από τον λαό των ανακτόρων του </a:t>
            </a:r>
            <a:r>
              <a:rPr lang="el-GR" sz="2000" u="sng" dirty="0" err="1" smtClean="0">
                <a:latin typeface="Times New Roman" pitchFamily="18" charset="0"/>
                <a:cs typeface="Times New Roman" pitchFamily="18" charset="0"/>
              </a:rPr>
              <a:t>Κεραμεικού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   λόγω πείνας, ύποπτης στάσης βασιλιά και ήττας Γαλλίας σε πόλεμο με Αυστρία και  Πρωσία</a:t>
            </a: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59" y="1844039"/>
            <a:ext cx="8467344" cy="172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8"/>
          <p:cNvGrpSpPr/>
          <p:nvPr/>
        </p:nvGrpSpPr>
        <p:grpSpPr>
          <a:xfrm>
            <a:off x="228600" y="228600"/>
            <a:ext cx="3733800" cy="3886200"/>
            <a:chOff x="3291840" y="0"/>
            <a:chExt cx="5416550" cy="6858000"/>
          </a:xfrm>
        </p:grpSpPr>
        <p:sp>
          <p:nvSpPr>
            <p:cNvPr id="3" name="object 9"/>
            <p:cNvSpPr/>
            <p:nvPr/>
          </p:nvSpPr>
          <p:spPr>
            <a:xfrm>
              <a:off x="8156448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0"/>
            <p:cNvSpPr/>
            <p:nvPr/>
          </p:nvSpPr>
          <p:spPr>
            <a:xfrm>
              <a:off x="3291840" y="0"/>
              <a:ext cx="5416296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4 - Επεξήγηση με στρογγυλεμένο παραλληλόγραμμο"/>
          <p:cNvSpPr/>
          <p:nvPr/>
        </p:nvSpPr>
        <p:spPr>
          <a:xfrm>
            <a:off x="3352800" y="762000"/>
            <a:ext cx="5486400" cy="2590800"/>
          </a:xfrm>
          <a:prstGeom prst="wedgeRoundRectCallout">
            <a:avLst>
              <a:gd name="adj1" fmla="val -77270"/>
              <a:gd name="adj2" fmla="val -42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4267200" y="1219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Είμαι ο Ροβεσπιέρος.</a:t>
            </a:r>
            <a:endParaRPr lang="el-G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57200" y="457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ΕΡΩΤΗΣΕΙΣ -ΑΚΟΛΟΥΘΟΥΝ ΟΙ ΑΠΑΝΤΗΣΕΙΣ ΣΤΗΝ ΕΠΟΜΕΝΗ ΔΙΑΦΑΝΕΙΑ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1.Ποιος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είναι ο ορισμός του όρου Σύνταγμα και Συντακτική συνέλευση;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2.Τι σημαίνουν οι λέξεις μετριοπαθής, ριζοσπαστικός και  αντιδραστικός;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endParaRPr lang="el-G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2286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Αναθεωρητική Βουλή: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 Βουλή που εκλέγεται έχοντας τη δυνατότητα να αναθεωρήσει οποιοδήποτε άρθρο του συντάγματος, εκτός αυτών που ορίζουν τη μορφή του πολιτεύματος. </a:t>
            </a:r>
          </a:p>
          <a:p>
            <a:pPr algn="just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Συντακτική Βουλή: 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Βουλή που εκλέγεται προκειμένου να συντάξει σύνταγμα στο οποίο πρωτίστως καθορίζεται η μορφή του πολιτεύματος.</a:t>
            </a:r>
          </a:p>
          <a:p>
            <a:pPr algn="just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Σύνταγμα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 είναι ο θεμελιώδης νόμος επάνω στον οποίο βασίζεται η διαμόρφωση ολόκληρης της νομοθεσίας μιας χώρας όσον αφορά 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τα δικαιώματα και υποχρεώσεις του πολίτη, 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την οργάνωση του κράτους και των θεσμών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τους βασικούς κανόνες λειτουργίας του κράτους και των θεσμών.</a:t>
            </a:r>
          </a:p>
          <a:p>
            <a:pPr algn="just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σύνταγμα περιορίζει τις εξουσίες του ενός ή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των λίγων.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228600"/>
            <a:ext cx="8915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Ριζοσπάστης: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Αυτός που </a:t>
            </a:r>
          </a:p>
          <a:p>
            <a:pPr algn="just"/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αρνείται το παρελθόν και </a:t>
            </a:r>
          </a:p>
          <a:p>
            <a:pPr algn="just"/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υιοθετεί ή προτείνει κάτι το ριζικά καινούριο όσον αφορά 		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α.την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  <a:hlinkClick r:id="rId2" tooltip="πολιτική"/>
              </a:rPr>
              <a:t>πολιτική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 και </a:t>
            </a:r>
          </a:p>
          <a:p>
            <a:pPr algn="just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β.κοινωνική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  <a:hlinkClick r:id="rId3" tooltip="συγκρότηση"/>
              </a:rPr>
              <a:t>συγκρότηση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συν.επαναστάτης, μεταρρυθμιστής 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αντ.συντηρητικός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 αντιδραστικός</a:t>
            </a:r>
          </a:p>
          <a:p>
            <a:pPr algn="just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Αντιδραστικός: </a:t>
            </a:r>
          </a:p>
          <a:p>
            <a:pPr algn="just"/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Αυτός που αντιστέκεται στην πρόοδο, συντηρητικός</a:t>
            </a:r>
          </a:p>
          <a:p>
            <a:pPr algn="just"/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αντ. προοδευτικός</a:t>
            </a:r>
          </a:p>
          <a:p>
            <a:pPr algn="just"/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Μετριοπαθής </a:t>
            </a:r>
          </a:p>
          <a:p>
            <a:pPr algn="just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1.Αυτός που αποφεύγει τις ακραίες θέσεις και την αδιαλλαξία.  συν. διαλλακτικός, συμβιβαστικός</a:t>
            </a:r>
          </a:p>
          <a:p>
            <a:pPr algn="just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2.αντ. φανατικός, αδιάλλακτος</a:t>
            </a:r>
          </a:p>
          <a:p>
            <a:pPr algn="just"/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33771" y="228600"/>
          <a:ext cx="8581629" cy="6455612"/>
        </p:xfrm>
        <a:graphic>
          <a:graphicData uri="http://schemas.openxmlformats.org/drawingml/2006/table">
            <a:tbl>
              <a:tblPr/>
              <a:tblGrid>
                <a:gridCol w="2896985"/>
                <a:gridCol w="2899055"/>
                <a:gridCol w="2785589"/>
              </a:tblGrid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ΠΡΙΝ</a:t>
                      </a:r>
                      <a:endParaRPr lang="el-GR" sz="2800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ΤΩΡΑ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1789-1799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ΜΕΤΑ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1799-1815</a:t>
                      </a:r>
                      <a:endParaRPr lang="el-GR" sz="2800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4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«Παλαιό</a:t>
                      </a:r>
                      <a:r>
                        <a:rPr lang="el-GR" sz="2800" baseline="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  καθεστώς»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Απολυταρχία</a:t>
                      </a:r>
                      <a:endParaRPr lang="el-GR" sz="2800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Γαλλική  επανάσταση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Διακήρυξη  των  δικαιωμάτων</a:t>
                      </a:r>
                      <a:r>
                        <a:rPr lang="el-GR" sz="2800" baseline="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  του ανθρώπου  και  του  πολίτη</a:t>
                      </a:r>
                      <a:endParaRPr lang="el-GR" sz="2800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Ναπολεόντειοι  πόλεμοι («εξαγωγή»  της</a:t>
                      </a:r>
                      <a:r>
                        <a:rPr lang="el-GR" sz="2800" baseline="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  επανάστασης  στην  Ευρώπη</a:t>
                      </a:r>
                      <a:r>
                        <a:rPr lang="el-GR" sz="2800" dirty="0" smtClean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l-GR" sz="2800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Eugène Delacroix - La liberté guidant le peuple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Documents and Settings\user\Desktop\Eugène_Delacroix_-_La_liberté_guidant_le_peu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806575"/>
            <a:ext cx="5175250" cy="411321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3408" y="533527"/>
            <a:ext cx="5830570" cy="984885"/>
          </a:xfrm>
        </p:spPr>
        <p:txBody>
          <a:bodyPr/>
          <a:lstStyle/>
          <a:p>
            <a:pPr algn="ctr" eaLnBrk="1" hangingPunct="1"/>
            <a:r>
              <a:rPr lang="el-GR" alt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Ελευθερία , </a:t>
            </a:r>
            <a:r>
              <a:rPr lang="el-GR" altLang="el-GR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Ισότης</a:t>
            </a:r>
            <a:r>
              <a:rPr lang="el-GR" alt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Αδελφότης </a:t>
            </a:r>
            <a:br>
              <a:rPr lang="el-GR" alt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ή θάνατος</a:t>
            </a:r>
          </a:p>
        </p:txBody>
      </p:sp>
      <p:pic>
        <p:nvPicPr>
          <p:cNvPr id="3077" name="Picture 5" descr="C:\Documents and Settings\ΚΛΑΔΟΥ ΑΘΗΝΑ\Τα έγγραφά μου\Οι εικόνες μου\ΓΑΛΛ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1600200"/>
            <a:ext cx="3386138" cy="4865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187440" y="0"/>
            <a:ext cx="81280" cy="6859270"/>
            <a:chOff x="6187440" y="0"/>
            <a:chExt cx="81280" cy="6859270"/>
          </a:xfrm>
        </p:grpSpPr>
        <p:sp>
          <p:nvSpPr>
            <p:cNvPr id="4" name="object 4"/>
            <p:cNvSpPr/>
            <p:nvPr/>
          </p:nvSpPr>
          <p:spPr>
            <a:xfrm>
              <a:off x="6249162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93536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80479" y="261381"/>
            <a:ext cx="2124075" cy="17151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800" i="1" dirty="0">
                <a:solidFill>
                  <a:srgbClr val="111111"/>
                </a:solidFill>
                <a:latin typeface="Times New Roman"/>
                <a:cs typeface="Times New Roman"/>
              </a:rPr>
              <a:t>◄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Πίνακας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 </a:t>
            </a:r>
            <a:r>
              <a:rPr sz="1900" i="1" spc="-65" dirty="0">
                <a:solidFill>
                  <a:srgbClr val="111111"/>
                </a:solidFill>
                <a:latin typeface="Papyrus"/>
                <a:cs typeface="Papyrus"/>
              </a:rPr>
              <a:t>1788 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 </a:t>
            </a:r>
            <a:r>
              <a:rPr sz="1800" i="1" spc="-40" dirty="0">
                <a:solidFill>
                  <a:srgbClr val="111111"/>
                </a:solidFill>
                <a:latin typeface="Cambria"/>
                <a:cs typeface="Cambria"/>
              </a:rPr>
              <a:t>Γάλλου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ζωγράφου 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Αντουάν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Φρανσουά 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Καλέ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με </a:t>
            </a:r>
            <a:r>
              <a:rPr sz="1800" i="1" spc="-70" dirty="0">
                <a:solidFill>
                  <a:srgbClr val="111111"/>
                </a:solidFill>
                <a:latin typeface="Cambria"/>
                <a:cs typeface="Cambria"/>
              </a:rPr>
              <a:t>το  </a:t>
            </a:r>
            <a:r>
              <a:rPr sz="2000" b="1" i="1" spc="-10" dirty="0">
                <a:solidFill>
                  <a:srgbClr val="111111"/>
                </a:solidFill>
                <a:latin typeface="Cambria"/>
                <a:cs typeface="Cambria"/>
              </a:rPr>
              <a:t>Λουδοβίκο </a:t>
            </a:r>
            <a:r>
              <a:rPr sz="2000" b="1" i="1" spc="-5" dirty="0">
                <a:solidFill>
                  <a:srgbClr val="111111"/>
                </a:solidFill>
                <a:latin typeface="Cambria"/>
                <a:cs typeface="Cambria"/>
              </a:rPr>
              <a:t>ΙΣΤ </a:t>
            </a:r>
            <a:r>
              <a:rPr sz="2000" b="1" i="1" spc="-10" dirty="0">
                <a:solidFill>
                  <a:srgbClr val="111111"/>
                </a:solidFill>
                <a:latin typeface="Cambria"/>
                <a:cs typeface="Cambria"/>
              </a:rPr>
              <a:t>΄</a:t>
            </a:r>
            <a:r>
              <a:rPr sz="2100" i="1" spc="-10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Ο 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Λουδοβίκος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έγινε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80479" y="1950541"/>
            <a:ext cx="2018030" cy="14001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7500"/>
              </a:lnSpc>
              <a:spcBef>
                <a:spcPts val="155"/>
              </a:spcBef>
            </a:pPr>
            <a:r>
              <a:rPr sz="1800" b="0" i="1" spc="-5" dirty="0">
                <a:solidFill>
                  <a:srgbClr val="111111"/>
                </a:solidFill>
                <a:latin typeface="Cambria"/>
                <a:cs typeface="Cambria"/>
              </a:rPr>
              <a:t>βασιλιάς </a:t>
            </a:r>
            <a:r>
              <a:rPr sz="1800" b="0" i="1" dirty="0">
                <a:solidFill>
                  <a:srgbClr val="111111"/>
                </a:solidFill>
                <a:latin typeface="Cambria"/>
                <a:cs typeface="Cambria"/>
              </a:rPr>
              <a:t>της </a:t>
            </a:r>
            <a:r>
              <a:rPr sz="1800" b="0" i="1" spc="-35" dirty="0">
                <a:solidFill>
                  <a:srgbClr val="111111"/>
                </a:solidFill>
                <a:latin typeface="Cambria"/>
                <a:cs typeface="Cambria"/>
              </a:rPr>
              <a:t>Γαλλίας  το </a:t>
            </a:r>
            <a:r>
              <a:rPr sz="1900" b="0" i="1" spc="-55" dirty="0">
                <a:solidFill>
                  <a:srgbClr val="111111"/>
                </a:solidFill>
                <a:latin typeface="Papyrus"/>
                <a:cs typeface="Papyrus"/>
              </a:rPr>
              <a:t>1774, </a:t>
            </a:r>
            <a:r>
              <a:rPr sz="1800" b="0" i="1" spc="-5" dirty="0">
                <a:solidFill>
                  <a:srgbClr val="111111"/>
                </a:solidFill>
                <a:latin typeface="Cambria"/>
                <a:cs typeface="Cambria"/>
              </a:rPr>
              <a:t>αλλά </a:t>
            </a:r>
            <a:r>
              <a:rPr sz="1800" b="0" i="1" dirty="0">
                <a:solidFill>
                  <a:srgbClr val="111111"/>
                </a:solidFill>
                <a:latin typeface="Cambria"/>
                <a:cs typeface="Cambria"/>
              </a:rPr>
              <a:t>δεν  </a:t>
            </a:r>
            <a:r>
              <a:rPr sz="1800" b="0" i="1" spc="-5" dirty="0">
                <a:solidFill>
                  <a:srgbClr val="111111"/>
                </a:solidFill>
                <a:latin typeface="Cambria"/>
                <a:cs typeface="Cambria"/>
              </a:rPr>
              <a:t>έδειξε ιδιαίτερες  ικανότητες </a:t>
            </a:r>
            <a:r>
              <a:rPr sz="1800" b="0" i="1" spc="-20" dirty="0">
                <a:solidFill>
                  <a:srgbClr val="111111"/>
                </a:solidFill>
                <a:latin typeface="Cambria"/>
                <a:cs typeface="Cambria"/>
              </a:rPr>
              <a:t>στη  </a:t>
            </a:r>
            <a:r>
              <a:rPr sz="1800" b="0" i="1" spc="-5" dirty="0">
                <a:solidFill>
                  <a:srgbClr val="111111"/>
                </a:solidFill>
                <a:latin typeface="Cambria"/>
                <a:cs typeface="Cambria"/>
              </a:rPr>
              <a:t>διακυβέρνηση</a:t>
            </a:r>
            <a:r>
              <a:rPr sz="1900" b="0" i="1" spc="-5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4300" y="333756"/>
            <a:ext cx="2138172" cy="301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" y="333756"/>
            <a:ext cx="3314700" cy="424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57200" y="762000"/>
            <a:ext cx="838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ΕΡΩΤΗΣΗ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ΑΚΟΛΟΥΘΕΙ  Η ΑΠΑΝΤΗΣΗ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ΣΤΗΝ ΕΠΟΜΕΝΗ ΔΙΑΦΑΝΕΙΑ </a:t>
            </a:r>
            <a:endParaRPr lang="el-G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3.Ποια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ήταν η οργάνωση της γαλλικής κοινωνίας στα τέλη του 18</a:t>
            </a:r>
            <a:r>
              <a:rPr lang="el-GR" sz="3200" baseline="30000" dirty="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αιώνα;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600" y="3048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Διαφωτισμός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1.Αμερικανική επανάσταση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2.Γαλλική επανάσταση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Μένουν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3.Ελληνική επανάσταση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4.Άλλα επαναστατικά κινήματα στην Ευρώπη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www.k-mag.gr/wp-content/uploads/2017/08/thumbnail_kouvari-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5486400" cy="307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540" y="300939"/>
            <a:ext cx="709993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FFFFFF"/>
                </a:solidFill>
                <a:latin typeface="Comic Sans MS"/>
                <a:cs typeface="Comic Sans MS"/>
              </a:rPr>
              <a:t>Η </a:t>
            </a:r>
            <a:r>
              <a:rPr sz="2400" b="0" dirty="0">
                <a:solidFill>
                  <a:srgbClr val="FFFFFF"/>
                </a:solidFill>
                <a:latin typeface="Comic Sans MS"/>
                <a:cs typeface="Comic Sans MS"/>
              </a:rPr>
              <a:t>ΚΑΤΑΣΤΑΣΗ </a:t>
            </a:r>
            <a:r>
              <a:rPr sz="2400" b="0" spc="-5" dirty="0">
                <a:solidFill>
                  <a:srgbClr val="FFFFFF"/>
                </a:solidFill>
                <a:latin typeface="Comic Sans MS"/>
                <a:cs typeface="Comic Sans MS"/>
              </a:rPr>
              <a:t>ΣΤΗ ΓΑΛΛΙΑ </a:t>
            </a:r>
            <a:r>
              <a:rPr sz="2400" b="0" dirty="0">
                <a:solidFill>
                  <a:srgbClr val="FFFFFF"/>
                </a:solidFill>
                <a:latin typeface="Comic Sans MS"/>
                <a:cs typeface="Comic Sans MS"/>
              </a:rPr>
              <a:t>ΤΟ </a:t>
            </a:r>
            <a:r>
              <a:rPr sz="3000" b="0" dirty="0">
                <a:solidFill>
                  <a:srgbClr val="FFFFFF"/>
                </a:solidFill>
                <a:latin typeface="Comic Sans MS"/>
                <a:cs typeface="Comic Sans MS"/>
              </a:rPr>
              <a:t>18</a:t>
            </a:r>
            <a:r>
              <a:rPr sz="3000" b="0" baseline="25000" dirty="0">
                <a:solidFill>
                  <a:srgbClr val="FFFFFF"/>
                </a:solidFill>
                <a:latin typeface="Comic Sans MS"/>
                <a:cs typeface="Comic Sans MS"/>
              </a:rPr>
              <a:t>Ο</a:t>
            </a:r>
            <a:r>
              <a:rPr sz="3000" b="0" spc="450" baseline="250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omic Sans MS"/>
                <a:cs typeface="Comic Sans MS"/>
              </a:rPr>
              <a:t>ΑΙΩΝΑ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2791" y="833627"/>
            <a:ext cx="6789420" cy="5840095"/>
            <a:chOff x="1002791" y="833627"/>
            <a:chExt cx="6789420" cy="5840095"/>
          </a:xfrm>
        </p:grpSpPr>
        <p:sp>
          <p:nvSpPr>
            <p:cNvPr id="11" name="object 11"/>
            <p:cNvSpPr/>
            <p:nvPr/>
          </p:nvSpPr>
          <p:spPr>
            <a:xfrm>
              <a:off x="1002791" y="833627"/>
              <a:ext cx="5839968" cy="58399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0687" y="1411223"/>
              <a:ext cx="3811523" cy="970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80687" y="2481072"/>
              <a:ext cx="3811523" cy="9707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4537" y="2695829"/>
              <a:ext cx="142874" cy="149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0687" y="3550920"/>
              <a:ext cx="3811523" cy="9707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3653" y="3765930"/>
              <a:ext cx="142875" cy="149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80687" y="4620768"/>
              <a:ext cx="3811523" cy="13563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7612" y="4848606"/>
              <a:ext cx="142875" cy="149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37786" y="1686890"/>
            <a:ext cx="3495675" cy="40944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Θεσμοθετημένες 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τάξεις</a:t>
            </a:r>
            <a:r>
              <a:rPr sz="20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ήταν</a:t>
            </a:r>
            <a:r>
              <a:rPr sz="2000" b="1" spc="-20" dirty="0">
                <a:solidFill>
                  <a:srgbClr val="FFFFFF"/>
                </a:solidFill>
                <a:latin typeface="Papyrus"/>
                <a:cs typeface="Papyrus"/>
              </a:rPr>
              <a:t>: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Papyrus"/>
              <a:cs typeface="Papyrus"/>
            </a:endParaRPr>
          </a:p>
          <a:p>
            <a:pPr marL="3175" algn="ctr">
              <a:lnSpc>
                <a:spcPct val="100000"/>
              </a:lnSpc>
              <a:tabLst>
                <a:tab pos="1790700" algn="l"/>
              </a:tabLst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κλήρος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(0.5	</a:t>
            </a: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ληθυσμού</a:t>
            </a: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),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Papyrus"/>
              <a:cs typeface="Papyrus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Οι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ευγενείς </a:t>
            </a:r>
            <a:r>
              <a:rPr sz="2000" b="1" spc="5" dirty="0">
                <a:solidFill>
                  <a:srgbClr val="FFFFFF"/>
                </a:solidFill>
                <a:latin typeface="Papyrus"/>
                <a:cs typeface="Papyrus"/>
              </a:rPr>
              <a:t>(1.5</a:t>
            </a:r>
            <a:r>
              <a:rPr sz="2000" b="1" spc="-9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ληθυσμού</a:t>
            </a: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),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50">
              <a:latin typeface="Papyrus"/>
              <a:cs typeface="Papyrus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Η </a:t>
            </a:r>
            <a:r>
              <a:rPr sz="2000" b="1" spc="-45" dirty="0">
                <a:solidFill>
                  <a:srgbClr val="FFFFFF"/>
                </a:solidFill>
                <a:latin typeface="Cambria"/>
                <a:cs typeface="Cambria"/>
              </a:rPr>
              <a:t>Τρίτη 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τάξης </a:t>
            </a:r>
            <a:r>
              <a:rPr sz="2000" b="1" spc="5" dirty="0">
                <a:solidFill>
                  <a:srgbClr val="FFFFFF"/>
                </a:solidFill>
                <a:latin typeface="Papyrus"/>
                <a:cs typeface="Papyrus"/>
              </a:rPr>
              <a:t>(98</a:t>
            </a:r>
            <a:r>
              <a:rPr sz="2000" b="1" spc="-4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endParaRPr sz="2000">
              <a:latin typeface="Cambria"/>
              <a:cs typeface="Cambria"/>
            </a:endParaRPr>
          </a:p>
          <a:p>
            <a:pPr marL="589280" marR="578485" algn="ctr">
              <a:lnSpc>
                <a:spcPts val="2830"/>
              </a:lnSpc>
              <a:spcBef>
                <a:spcPts val="170"/>
              </a:spcBef>
            </a:pP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ληθυσμού</a:t>
            </a: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),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r>
              <a:rPr sz="2000" b="1" spc="-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μόνη  φορολογούμενη</a:t>
            </a: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246329"/>
            <a:ext cx="705104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5" dirty="0">
                <a:solidFill>
                  <a:srgbClr val="FFFFFF"/>
                </a:solidFill>
                <a:latin typeface="Comic Sans MS"/>
                <a:cs typeface="Comic Sans MS"/>
              </a:rPr>
              <a:t>Γ</a:t>
            </a:r>
            <a:r>
              <a:rPr sz="1900" i="1" spc="5" dirty="0">
                <a:solidFill>
                  <a:srgbClr val="FFFFFF"/>
                </a:solidFill>
                <a:latin typeface="Comic Sans MS"/>
                <a:cs typeface="Comic Sans MS"/>
              </a:rPr>
              <a:t>ΕΛΟΙΟΓΡΑΦΙΑ </a:t>
            </a:r>
            <a:r>
              <a:rPr sz="1900" i="1" spc="10" dirty="0">
                <a:solidFill>
                  <a:srgbClr val="FFFFFF"/>
                </a:solidFill>
                <a:latin typeface="Comic Sans MS"/>
                <a:cs typeface="Comic Sans MS"/>
              </a:rPr>
              <a:t>ΠΟΥ ΑΠΕΙΚΟΝΙΖΕΙ ΤΗΝ </a:t>
            </a:r>
            <a:r>
              <a:rPr sz="1900" i="1" spc="5" dirty="0">
                <a:solidFill>
                  <a:srgbClr val="FFFFFF"/>
                </a:solidFill>
                <a:latin typeface="Comic Sans MS"/>
                <a:cs typeface="Comic Sans MS"/>
              </a:rPr>
              <a:t>ΤΡΙΤΗ</a:t>
            </a:r>
            <a:r>
              <a:rPr sz="1900" i="1" spc="2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00" i="1" spc="10" dirty="0">
                <a:solidFill>
                  <a:srgbClr val="FFFFFF"/>
                </a:solidFill>
                <a:latin typeface="Comic Sans MS"/>
                <a:cs typeface="Comic Sans MS"/>
              </a:rPr>
              <a:t>ΤΑΞΗ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i="1" spc="10" dirty="0">
                <a:solidFill>
                  <a:srgbClr val="FFFFFF"/>
                </a:solidFill>
                <a:latin typeface="Comic Sans MS"/>
                <a:cs typeface="Comic Sans MS"/>
              </a:rPr>
              <a:t>ΝΑ ΚΟΥΒΑΛΑ </a:t>
            </a:r>
            <a:r>
              <a:rPr sz="1900" i="1" spc="15" dirty="0">
                <a:solidFill>
                  <a:srgbClr val="FFFFFF"/>
                </a:solidFill>
                <a:latin typeface="Comic Sans MS"/>
                <a:cs typeface="Comic Sans MS"/>
              </a:rPr>
              <a:t>ΤΟΝ </a:t>
            </a:r>
            <a:r>
              <a:rPr sz="1900" i="1" spc="10" dirty="0">
                <a:solidFill>
                  <a:srgbClr val="FFFFFF"/>
                </a:solidFill>
                <a:latin typeface="Comic Sans MS"/>
                <a:cs typeface="Comic Sans MS"/>
              </a:rPr>
              <a:t>ΚΛΗΡΟ ΚΑΙ </a:t>
            </a:r>
            <a:r>
              <a:rPr sz="1900" i="1" spc="15" dirty="0">
                <a:solidFill>
                  <a:srgbClr val="FFFFFF"/>
                </a:solidFill>
                <a:latin typeface="Comic Sans MS"/>
                <a:cs typeface="Comic Sans MS"/>
              </a:rPr>
              <a:t>ΤΗΝ</a:t>
            </a:r>
            <a:r>
              <a:rPr sz="1900" i="1" spc="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00" i="1" spc="5" dirty="0">
                <a:solidFill>
                  <a:srgbClr val="FFFFFF"/>
                </a:solidFill>
                <a:latin typeface="Comic Sans MS"/>
                <a:cs typeface="Comic Sans MS"/>
              </a:rPr>
              <a:t>ΑΡΙΣΤΟΚΡΑΤΙΑ</a:t>
            </a:r>
            <a:r>
              <a:rPr sz="2400" i="1" spc="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51147" y="1124711"/>
            <a:ext cx="3459479" cy="4146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9590" y="249377"/>
            <a:ext cx="82689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001F5F"/>
                </a:solidFill>
                <a:latin typeface="Comic Sans MS"/>
                <a:cs typeface="Comic Sans MS"/>
              </a:rPr>
              <a:t>Σ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ΚΙΤΣΟ </a:t>
            </a:r>
            <a:r>
              <a:rPr sz="1800" i="1" spc="-5" dirty="0">
                <a:solidFill>
                  <a:srgbClr val="001F5F"/>
                </a:solidFill>
                <a:latin typeface="Comic Sans MS"/>
                <a:cs typeface="Comic Sans MS"/>
              </a:rPr>
              <a:t>(1786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ΠΕΡΙΠΟΥ</a:t>
            </a:r>
            <a:r>
              <a:rPr sz="1800" i="1" spc="-10" dirty="0">
                <a:solidFill>
                  <a:srgbClr val="001F5F"/>
                </a:solidFill>
                <a:latin typeface="Comic Sans MS"/>
                <a:cs typeface="Comic Sans MS"/>
              </a:rPr>
              <a:t>)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ΠΟΥ </a:t>
            </a:r>
            <a:r>
              <a:rPr sz="1450" i="1" spc="-15" dirty="0">
                <a:solidFill>
                  <a:srgbClr val="001F5F"/>
                </a:solidFill>
                <a:latin typeface="Comic Sans MS"/>
                <a:cs typeface="Comic Sans MS"/>
              </a:rPr>
              <a:t>ΣΑΤΙΡΙΖΕΙ ΤΗΝ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ΟΙΚΟΝΟΜΙΚΗ </a:t>
            </a:r>
            <a:r>
              <a:rPr sz="1450" i="1" spc="-15" dirty="0">
                <a:solidFill>
                  <a:srgbClr val="001F5F"/>
                </a:solidFill>
                <a:latin typeface="Comic Sans MS"/>
                <a:cs typeface="Comic Sans MS"/>
              </a:rPr>
              <a:t>ΚΡΙΣΗ ΣΤΗ </a:t>
            </a:r>
            <a:r>
              <a:rPr sz="1800" i="1" spc="-15" dirty="0">
                <a:solidFill>
                  <a:srgbClr val="001F5F"/>
                </a:solidFill>
                <a:latin typeface="Comic Sans MS"/>
                <a:cs typeface="Comic Sans MS"/>
              </a:rPr>
              <a:t>Γ</a:t>
            </a:r>
            <a:r>
              <a:rPr sz="1450" i="1" spc="-15" dirty="0">
                <a:solidFill>
                  <a:srgbClr val="001F5F"/>
                </a:solidFill>
                <a:latin typeface="Comic Sans MS"/>
                <a:cs typeface="Comic Sans MS"/>
              </a:rPr>
              <a:t>ΑΛΛΙΑ  </a:t>
            </a:r>
            <a:r>
              <a:rPr sz="1450" i="1" spc="-5" dirty="0">
                <a:solidFill>
                  <a:srgbClr val="001F5F"/>
                </a:solidFill>
                <a:latin typeface="Comic Sans MS"/>
                <a:cs typeface="Comic Sans MS"/>
              </a:rPr>
              <a:t>ΤΗ </a:t>
            </a:r>
            <a:r>
              <a:rPr sz="1450" i="1" spc="-15" dirty="0">
                <a:solidFill>
                  <a:srgbClr val="001F5F"/>
                </a:solidFill>
                <a:latin typeface="Comic Sans MS"/>
                <a:cs typeface="Comic Sans MS"/>
              </a:rPr>
              <a:t>ΔΕΚΑΕΤΙΑ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ΤΟΥ </a:t>
            </a:r>
            <a:r>
              <a:rPr sz="1800" i="1" spc="-5" dirty="0">
                <a:solidFill>
                  <a:srgbClr val="001F5F"/>
                </a:solidFill>
                <a:latin typeface="Comic Sans MS"/>
                <a:cs typeface="Comic Sans MS"/>
              </a:rPr>
              <a:t>1780. </a:t>
            </a:r>
            <a:r>
              <a:rPr sz="1800" i="1" dirty="0">
                <a:solidFill>
                  <a:srgbClr val="001F5F"/>
                </a:solidFill>
                <a:latin typeface="Comic Sans MS"/>
                <a:cs typeface="Comic Sans MS"/>
              </a:rPr>
              <a:t>Ο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ΒΑΣΙΛΙΑΣ </a:t>
            </a:r>
            <a:r>
              <a:rPr sz="1800" i="1" spc="-10" dirty="0">
                <a:solidFill>
                  <a:srgbClr val="001F5F"/>
                </a:solidFill>
                <a:latin typeface="Comic Sans MS"/>
                <a:cs typeface="Comic Sans MS"/>
              </a:rPr>
              <a:t>Λ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ΟΥΔΟΒΙΚΟΣ </a:t>
            </a:r>
            <a:r>
              <a:rPr sz="1800" i="1" spc="-5" dirty="0">
                <a:solidFill>
                  <a:srgbClr val="001F5F"/>
                </a:solidFill>
                <a:latin typeface="Comic Sans MS"/>
                <a:cs typeface="Comic Sans MS"/>
              </a:rPr>
              <a:t>ΙΣΤ </a:t>
            </a:r>
            <a:r>
              <a:rPr sz="1800" i="1" dirty="0">
                <a:solidFill>
                  <a:srgbClr val="001F5F"/>
                </a:solidFill>
                <a:latin typeface="Comic Sans MS"/>
                <a:cs typeface="Comic Sans MS"/>
              </a:rPr>
              <a:t>΄ </a:t>
            </a:r>
            <a:r>
              <a:rPr sz="1450" i="1" spc="-15" dirty="0">
                <a:solidFill>
                  <a:srgbClr val="001F5F"/>
                </a:solidFill>
                <a:latin typeface="Comic Sans MS"/>
                <a:cs typeface="Comic Sans MS"/>
              </a:rPr>
              <a:t>ΚΑΙ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Ο </a:t>
            </a:r>
            <a:r>
              <a:rPr sz="1800" i="1" spc="-15" dirty="0">
                <a:solidFill>
                  <a:srgbClr val="001F5F"/>
                </a:solidFill>
                <a:latin typeface="Comic Sans MS"/>
                <a:cs typeface="Comic Sans MS"/>
              </a:rPr>
              <a:t>Υ</a:t>
            </a:r>
            <a:r>
              <a:rPr sz="1450" i="1" spc="-15" dirty="0">
                <a:solidFill>
                  <a:srgbClr val="001F5F"/>
                </a:solidFill>
                <a:latin typeface="Comic Sans MS"/>
                <a:cs typeface="Comic Sans MS"/>
              </a:rPr>
              <a:t>ΠΟΥΡΓΟΣ  </a:t>
            </a:r>
            <a:r>
              <a:rPr sz="1800" i="1" spc="-10" dirty="0">
                <a:solidFill>
                  <a:srgbClr val="001F5F"/>
                </a:solidFill>
                <a:latin typeface="Comic Sans MS"/>
                <a:cs typeface="Comic Sans MS"/>
              </a:rPr>
              <a:t>Ο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ΙΚΟΝΟΜΙΚΩΝ ΜΠΡΟΣΤΑ </a:t>
            </a:r>
            <a:r>
              <a:rPr sz="1450" i="1" spc="-5" dirty="0">
                <a:solidFill>
                  <a:srgbClr val="001F5F"/>
                </a:solidFill>
                <a:latin typeface="Comic Sans MS"/>
                <a:cs typeface="Comic Sans MS"/>
              </a:rPr>
              <a:t>ΣΕ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ΑΔΕΙΑ ΣΕΝΤΟΥΚΙΑ</a:t>
            </a:r>
            <a:r>
              <a:rPr sz="1800" i="1" spc="-10" dirty="0">
                <a:solidFill>
                  <a:srgbClr val="001F5F"/>
                </a:solidFill>
                <a:latin typeface="Comic Sans MS"/>
                <a:cs typeface="Comic Sans MS"/>
              </a:rPr>
              <a:t>, </a:t>
            </a:r>
            <a:r>
              <a:rPr sz="1450" i="1" spc="-15" dirty="0">
                <a:solidFill>
                  <a:srgbClr val="001F5F"/>
                </a:solidFill>
                <a:latin typeface="Comic Sans MS"/>
                <a:cs typeface="Comic Sans MS"/>
              </a:rPr>
              <a:t>ΚΑΙ ΕΝΑΣ ΑΡΙΣΤΟΚΡΑΤΗΣ ΚΑΙ 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ΕΝΑΣ ΚΛΗΡΙΚΟΣ ΦΕΥΓΟΥΝ </a:t>
            </a:r>
            <a:r>
              <a:rPr sz="1450" i="1" spc="-15" dirty="0">
                <a:solidFill>
                  <a:srgbClr val="001F5F"/>
                </a:solidFill>
                <a:latin typeface="Comic Sans MS"/>
                <a:cs typeface="Comic Sans MS"/>
              </a:rPr>
              <a:t>ΦΟΡΤΩΜΕΝΟΙ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ΜΕ</a:t>
            </a:r>
            <a:r>
              <a:rPr sz="1450" i="1" spc="2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450" i="1" spc="-10" dirty="0">
                <a:solidFill>
                  <a:srgbClr val="001F5F"/>
                </a:solidFill>
                <a:latin typeface="Comic Sans MS"/>
                <a:cs typeface="Comic Sans MS"/>
              </a:rPr>
              <a:t>ΤΣΟΥΒΑΛΙΑ ΧΡΗΜΑΤΑ</a:t>
            </a:r>
            <a:r>
              <a:rPr sz="1800" i="1" spc="-10" dirty="0">
                <a:solidFill>
                  <a:srgbClr val="001F5F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9347" y="1699259"/>
            <a:ext cx="6827519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1533" y="905763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0" spc="-9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pc="-5" dirty="0">
                <a:latin typeface="Papyrus"/>
                <a:cs typeface="Papyrus"/>
              </a:rPr>
              <a:t>π</a:t>
            </a:r>
            <a:r>
              <a:rPr spc="-5" dirty="0"/>
              <a:t>αλαιό </a:t>
            </a:r>
            <a:r>
              <a:rPr spc="-35" dirty="0"/>
              <a:t>καθεστώς</a:t>
            </a:r>
            <a:r>
              <a:rPr spc="-360" dirty="0"/>
              <a:t> </a:t>
            </a:r>
            <a:r>
              <a:rPr sz="2400" b="0" dirty="0">
                <a:solidFill>
                  <a:srgbClr val="FFFFFF"/>
                </a:solidFill>
                <a:latin typeface="Cambria"/>
                <a:cs typeface="Cambria"/>
              </a:rPr>
              <a:t>γεννούσε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4839" y="2691892"/>
            <a:ext cx="140207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919" y="3910965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4527" y="1129106"/>
            <a:ext cx="7430134" cy="44951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15265" marR="207010" indent="-635" algn="ctr">
              <a:lnSpc>
                <a:spcPct val="90000"/>
              </a:lnSpc>
              <a:spcBef>
                <a:spcPts val="39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δυσαρέσκεια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ιδίως της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αστικής τάξης 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του ανώτερου 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στρώματος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της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τρίτης τάξης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),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η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οία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αν και</a:t>
            </a:r>
            <a:r>
              <a:rPr sz="24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δέσ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οζε  στην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οικονομία</a:t>
            </a:r>
            <a:r>
              <a:rPr sz="2400" spc="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ήταν α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οκλεισμένη α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ό τη λήψη</a:t>
            </a:r>
            <a:r>
              <a:rPr sz="2400" spc="-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των  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ολιτικών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οφάσεων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400">
              <a:latin typeface="Papyrus"/>
              <a:cs typeface="Papyrus"/>
            </a:endParaRPr>
          </a:p>
          <a:p>
            <a:pPr marL="200025" marR="125095" algn="ctr">
              <a:lnSpc>
                <a:spcPct val="90100"/>
              </a:lnSpc>
              <a:spcBef>
                <a:spcPts val="595"/>
              </a:spcBef>
            </a:pP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Παράλληλα</a:t>
            </a:r>
            <a:r>
              <a:rPr sz="2400" spc="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η δυσφορία εξα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λωνόταν στο σύνολο</a:t>
            </a:r>
            <a:r>
              <a:rPr sz="2400" spc="-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της 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τρίτης τάξης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καθώς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ό τα μέσα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18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αιώνα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οι  συνθήκες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ζωής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ιδεινώνονταν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διαρκώς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400">
              <a:latin typeface="Papyrus"/>
              <a:cs typeface="Papyrus"/>
            </a:endParaRPr>
          </a:p>
          <a:p>
            <a:pPr algn="ctr">
              <a:lnSpc>
                <a:spcPts val="4395"/>
              </a:lnSpc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Μάλιστα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κατά τον </a:t>
            </a:r>
            <a:r>
              <a:rPr sz="4000" b="1" spc="-5" dirty="0">
                <a:solidFill>
                  <a:srgbClr val="FFFF00"/>
                </a:solidFill>
                <a:latin typeface="Cambria"/>
                <a:cs typeface="Cambria"/>
              </a:rPr>
              <a:t>φοβερό </a:t>
            </a:r>
            <a:r>
              <a:rPr sz="4000" b="1" spc="-10" dirty="0">
                <a:solidFill>
                  <a:srgbClr val="FFFF00"/>
                </a:solidFill>
                <a:latin typeface="Cambria"/>
                <a:cs typeface="Cambria"/>
              </a:rPr>
              <a:t>χειμώνα</a:t>
            </a:r>
            <a:r>
              <a:rPr sz="4000" b="1" spc="-9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b="1" spc="-60" dirty="0">
                <a:solidFill>
                  <a:srgbClr val="FFFF00"/>
                </a:solidFill>
                <a:latin typeface="Cambria"/>
                <a:cs typeface="Cambria"/>
              </a:rPr>
              <a:t>του</a:t>
            </a:r>
            <a:endParaRPr sz="4000">
              <a:latin typeface="Cambria"/>
              <a:cs typeface="Cambria"/>
            </a:endParaRPr>
          </a:p>
          <a:p>
            <a:pPr algn="ctr">
              <a:lnSpc>
                <a:spcPts val="4320"/>
              </a:lnSpc>
            </a:pPr>
            <a:r>
              <a:rPr sz="4000" b="1" spc="5" dirty="0">
                <a:solidFill>
                  <a:srgbClr val="FFFF00"/>
                </a:solidFill>
                <a:latin typeface="Papyrus"/>
                <a:cs typeface="Papyrus"/>
              </a:rPr>
              <a:t>1788-1789</a:t>
            </a:r>
            <a:r>
              <a:rPr sz="2400" spc="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η 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είνα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οδήγησε τον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λαό</a:t>
            </a:r>
            <a:r>
              <a:rPr sz="24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σε</a:t>
            </a:r>
            <a:endParaRPr sz="2400">
              <a:latin typeface="Cambria"/>
              <a:cs typeface="Cambria"/>
            </a:endParaRPr>
          </a:p>
          <a:p>
            <a:pPr marL="358775" marR="349885" algn="ctr">
              <a:lnSpc>
                <a:spcPct val="96700"/>
              </a:lnSpc>
              <a:spcBef>
                <a:spcPts val="20"/>
              </a:spcBef>
            </a:pPr>
            <a:r>
              <a:rPr sz="4000" b="1" spc="-5" dirty="0">
                <a:solidFill>
                  <a:srgbClr val="FF0000"/>
                </a:solidFill>
                <a:latin typeface="Cambria"/>
                <a:cs typeface="Cambria"/>
              </a:rPr>
              <a:t>λεηλασίες 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λούσιων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σ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ιτιών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κρατικών  α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οθηκών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4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38200" y="533401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ΕΡΩΤΗΣΗ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ΑΚΟΛΟΥΘΕΙ Η ΑΠΑΝΤΗΣΗ 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ΣΤΗΝ ΕΠΟΜΕΝΗ ΔΙΑΦΑΝΕΙΑ</a:t>
            </a:r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4.Ποια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ήταν τα αίτια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της Γαλλικής Επανάστασης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228600"/>
            <a:ext cx="8686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Αίτια Γαλλικής Επανάστασης</a:t>
            </a:r>
          </a:p>
          <a:p>
            <a:pPr algn="just"/>
            <a:r>
              <a:rPr lang="el-G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Επίδραση του Διαφωτισμού στην αστική τάξη</a:t>
            </a:r>
          </a:p>
          <a:p>
            <a:pPr algn="just"/>
            <a:r>
              <a:rPr lang="el-GR" sz="3200" dirty="0" smtClean="0"/>
              <a:t>→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Αποστροφή της αστικής τάξης για το παλαιό καθεστώς/απολυταρχία</a:t>
            </a:r>
          </a:p>
          <a:p>
            <a:pPr algn="just"/>
            <a:r>
              <a:rPr lang="el-G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Καταδυνάστευση της τρίτης τάξης από το παλαιό καθεστώς. Υποχρέωση να καταβάλλουν φόρους , σε αντίθεση με τους ευγενείς και τον κλήρο. </a:t>
            </a:r>
            <a:r>
              <a:rPr lang="el-GR" sz="3200" dirty="0" smtClean="0"/>
              <a:t>→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 Δυσφορία/δυσαρέσκεια της τρίτης τάξης</a:t>
            </a:r>
          </a:p>
          <a:p>
            <a:pPr algn="just"/>
            <a:r>
              <a:rPr lang="el-G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Αποκλεισμός της τρίτης τάξης από τη λήψη αποφάσεων </a:t>
            </a:r>
            <a:r>
              <a:rPr lang="el-GR" sz="3200" dirty="0" smtClean="0"/>
              <a:t>→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 Δυσφορία/δυσαρέσκεια της τρίτης τάξης</a:t>
            </a:r>
          </a:p>
          <a:p>
            <a:pPr algn="just"/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2286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Αίτια Γαλλικής Επανάστασης</a:t>
            </a:r>
          </a:p>
          <a:p>
            <a:pPr algn="just"/>
            <a:r>
              <a:rPr lang="el-GR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Βαρείς χειμώνες +κακές σοδειές+ ραγδαία αύξηση </a:t>
            </a:r>
            <a:r>
              <a:rPr lang="el-GR" sz="3600" b="1" dirty="0" err="1" smtClean="0">
                <a:latin typeface="Times New Roman" pitchFamily="18" charset="0"/>
                <a:cs typeface="Times New Roman" pitchFamily="18" charset="0"/>
              </a:rPr>
              <a:t>πληθυσμού</a:t>
            </a:r>
            <a:r>
              <a:rPr lang="el-GR" sz="3600" dirty="0" err="1" smtClean="0"/>
              <a:t>→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             Εκτίναξη τιμής βασικών αγαθών, όπως του ψωμιού</a:t>
            </a:r>
          </a:p>
          <a:p>
            <a:pPr algn="just"/>
            <a:r>
              <a:rPr lang="el-GR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Διασπάθιση δημόσιου χρήματος από το παλάτι</a:t>
            </a:r>
          </a:p>
          <a:p>
            <a:pPr algn="just"/>
            <a:r>
              <a:rPr lang="el-GR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Συμμετοχή της Γαλλίας στον Πόλεμο της Ανεξαρτησίας</a:t>
            </a:r>
          </a:p>
          <a:p>
            <a:pPr algn="just"/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2286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Να συμπληρώσετε το κείμενο που ακολουθεί αξιοποιώντας τις πληροφορίες του σχολικού βιβλίου και της προφορικής αφήγησης :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ΤΑ  ΑΙΤΙΑ  ΤΗΣ  ΓΑΛΛΙΚΗΣ  ΕΠΑΝΑΣΤΑΣΗΣ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	Μία  σειρά  γενεσιουργών  αιτίων  οδηγούν  το  γαλλικό  λαό  να  επαναστατήσει  μεταξύ  των  ετών  ………………..  και  …………………. </a:t>
            </a:r>
          </a:p>
          <a:p>
            <a:pPr algn="just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	Καταρχάς ,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η  ανερχόμενη  ………………………..  τάξη  επηρεάζεται  βαθύτατα  από  τις  ιδέες  του  Διαφωτισμού. Όπως  ξέρουμε  ο  Διαφωτισμός  καλλιεργεί  μία  αποστροφή  προς  την  απόλυτη  ……………………….. 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Μία  άλλη  παράμετρος  που  πρέπει  να  ληφθεί  υπόψη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είναι  ότι η  ……………………….  τάξη , που  αντιπροσωπεύει  το  97%  του  γαλλικού  πληθυσμού , καταδυναστεύεται  από  το  παλαιό  καθεστώς  , καθώς  είναι  υποχρεωμένη  να  πληρώνει  ……………………. , ενώ  αντίθετα  δεν  πληρώνουν  φόρους  οι  …………………………  και  ο  …………………………. 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Επίσης ,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η  ………………. ……………….  είναι  αποκλεισμένη  από  τη  λήψη  των  πολιτικών   αποφάσεων (μόνο 1/3  των  αντιπροσώπων  της  Συνέλευσης  των  Γενικών  τάξεων  εκπροσωπούν  την  τρίτη  τάξη).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Επιπλέον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, από  τα  μέσα  του  18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αιώνα  μία  σειρά  από  βαρείς  χειμώνες  και  συνεπώς  …………….. ………………….  σε  συνδυασμό  με  τη  ραγδαία  ……………….. του  γαλλικού  πληθυσμού  οδηγούν  στην  ………………….. των  τιμών  βασικών  αγαθών, όπως  το  ψωμί .</a:t>
            </a:r>
          </a:p>
          <a:p>
            <a:pPr algn="just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	Σε  ότι  αφορά  το  κράτος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δηλαδή  το  παλάτι, αυτό ………………….    το  δημόσιο  χρήμα  αγνοώντας  τα  προβλήματα  του  πληθυσμού.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Σαν  να  μην  έφτανε  αυτό,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η Γαλλία αναμειγνύεται ενεργά στον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hlinkClick r:id="rId2" tooltip="Αμερικανική Επανάσταση"/>
              </a:rPr>
              <a:t>…………………… …………………της ………………………..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hlinkClick r:id="rId3" tooltip="1775"/>
              </a:rPr>
              <a:t>1775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hlinkClick r:id="rId4" tooltip="1783"/>
              </a:rPr>
              <a:t>1783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 και  παρότι κατορθώνει να κερδίσει την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hlinkClick r:id="rId5" tooltip="Αγγλία"/>
              </a:rPr>
              <a:t>Αγγλία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το οικονομικό βάρος είναι τέτοιο που την οδηγεί σε ………………………..</a:t>
            </a: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5567" y="620268"/>
            <a:ext cx="6419087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1765" y="5157927"/>
            <a:ext cx="581342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▲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Χαρακτικό με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Γενική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Συνέλευση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των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Τριών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Τάξεων</a:t>
            </a:r>
            <a:r>
              <a:rPr sz="1800" i="1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στη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230"/>
              </a:lnSpc>
            </a:pP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Γαλλία το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1789.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381001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ΕΡΩΤΗΣΕΙΣ -ΑΚΟΛΟΥΘΟΥΝ ΟΙ ΑΠΑΝΤΗΣΕΙΣ ΣΤΗΝ ΕΠΟΜΕΝΗ ΔΙΑΦΑΝΕΙΑ </a:t>
            </a:r>
            <a:endParaRPr lang="el-G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6.Πόσες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και ποιες είναι οι φάσεις της Γαλλικής Επανάστασης και ποιοι κατείχαν την εξουσία σε καθεμία από αυτές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7.Ποιο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είναι το περιεχόμενο των όρων </a:t>
            </a:r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γιρονδίνοι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/πεδινοί και ορεινοί;</a:t>
            </a:r>
            <a:endParaRPr lang="el-G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0"/>
            <a:ext cx="7772400" cy="6858000"/>
          </a:xfrm>
          <a:custGeom>
            <a:avLst/>
            <a:gdLst/>
            <a:ahLst/>
            <a:cxnLst/>
            <a:rect l="l" t="t" r="r" b="b"/>
            <a:pathLst>
              <a:path w="7772400" h="6858000">
                <a:moveTo>
                  <a:pt x="0" y="6858000"/>
                </a:moveTo>
                <a:lnTo>
                  <a:pt x="7772400" y="68580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637" y="0"/>
            <a:ext cx="245745" cy="6858000"/>
          </a:xfrm>
          <a:custGeom>
            <a:avLst/>
            <a:gdLst/>
            <a:ahLst/>
            <a:cxnLst/>
            <a:rect l="l" t="t" r="r" b="b"/>
            <a:pathLst>
              <a:path w="245745" h="6858000">
                <a:moveTo>
                  <a:pt x="0" y="6858000"/>
                </a:moveTo>
                <a:lnTo>
                  <a:pt x="245362" y="6858000"/>
                </a:lnTo>
                <a:lnTo>
                  <a:pt x="2453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AAAAA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AAAAA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AAAAA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CACA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90600" y="0"/>
            <a:ext cx="228600" cy="6858000"/>
            <a:chOff x="990600" y="0"/>
            <a:chExt cx="228600" cy="6858000"/>
          </a:xfrm>
        </p:grpSpPr>
        <p:sp>
          <p:nvSpPr>
            <p:cNvPr id="10" name="object 10"/>
            <p:cNvSpPr/>
            <p:nvPr/>
          </p:nvSpPr>
          <p:spPr>
            <a:xfrm>
              <a:off x="990600" y="0"/>
              <a:ext cx="151130" cy="6858000"/>
            </a:xfrm>
            <a:custGeom>
              <a:avLst/>
              <a:gdLst/>
              <a:ahLst/>
              <a:cxnLst/>
              <a:rect l="l" t="t" r="r" b="b"/>
              <a:pathLst>
                <a:path w="151130" h="6858000">
                  <a:moveTo>
                    <a:pt x="0" y="6858000"/>
                  </a:moveTo>
                  <a:lnTo>
                    <a:pt x="150875" y="6858000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ACACA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1476" y="0"/>
              <a:ext cx="78105" cy="6858000"/>
            </a:xfrm>
            <a:custGeom>
              <a:avLst/>
              <a:gdLst/>
              <a:ahLst/>
              <a:cxnLst/>
              <a:rect l="l" t="t" r="r" b="b"/>
              <a:pathLst>
                <a:path w="78105" h="6858000">
                  <a:moveTo>
                    <a:pt x="0" y="6858000"/>
                  </a:moveTo>
                  <a:lnTo>
                    <a:pt x="77724" y="6858000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7E7E7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7E7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24483" y="0"/>
            <a:ext cx="119380" cy="6858000"/>
            <a:chOff x="824483" y="0"/>
            <a:chExt cx="119380" cy="6858000"/>
          </a:xfrm>
        </p:grpSpPr>
        <p:sp>
          <p:nvSpPr>
            <p:cNvPr id="15" name="object 15"/>
            <p:cNvSpPr/>
            <p:nvPr/>
          </p:nvSpPr>
          <p:spPr>
            <a:xfrm>
              <a:off x="88544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8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09600" y="0"/>
            <a:ext cx="7690484" cy="6858000"/>
            <a:chOff x="609600" y="0"/>
            <a:chExt cx="7690484" cy="6858000"/>
          </a:xfrm>
        </p:grpSpPr>
        <p:sp>
          <p:nvSpPr>
            <p:cNvPr id="21" name="object 21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AAAAAA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9600" y="3429000"/>
              <a:ext cx="1341120" cy="2080260"/>
            </a:xfrm>
            <a:custGeom>
              <a:avLst/>
              <a:gdLst/>
              <a:ahLst/>
              <a:cxnLst/>
              <a:rect l="l" t="t" r="r" b="b"/>
              <a:pathLst>
                <a:path w="1341120" h="2080260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80260">
                  <a:moveTo>
                    <a:pt x="1341120" y="1759458"/>
                  </a:moveTo>
                  <a:lnTo>
                    <a:pt x="1337640" y="1712061"/>
                  </a:lnTo>
                  <a:lnTo>
                    <a:pt x="1327531" y="1666811"/>
                  </a:lnTo>
                  <a:lnTo>
                    <a:pt x="1311300" y="1624228"/>
                  </a:lnTo>
                  <a:lnTo>
                    <a:pt x="1289431" y="1584782"/>
                  </a:lnTo>
                  <a:lnTo>
                    <a:pt x="1262418" y="1548993"/>
                  </a:lnTo>
                  <a:lnTo>
                    <a:pt x="1230782" y="1517357"/>
                  </a:lnTo>
                  <a:lnTo>
                    <a:pt x="1194993" y="1490345"/>
                  </a:lnTo>
                  <a:lnTo>
                    <a:pt x="1155547" y="1468475"/>
                  </a:lnTo>
                  <a:lnTo>
                    <a:pt x="1112964" y="1452245"/>
                  </a:lnTo>
                  <a:lnTo>
                    <a:pt x="1067714" y="1442135"/>
                  </a:lnTo>
                  <a:lnTo>
                    <a:pt x="1020318" y="1438656"/>
                  </a:lnTo>
                  <a:lnTo>
                    <a:pt x="972908" y="1442135"/>
                  </a:lnTo>
                  <a:lnTo>
                    <a:pt x="927658" y="1452245"/>
                  </a:lnTo>
                  <a:lnTo>
                    <a:pt x="885075" y="1468475"/>
                  </a:lnTo>
                  <a:lnTo>
                    <a:pt x="845629" y="1490345"/>
                  </a:lnTo>
                  <a:lnTo>
                    <a:pt x="809840" y="1517357"/>
                  </a:lnTo>
                  <a:lnTo>
                    <a:pt x="778205" y="1548993"/>
                  </a:lnTo>
                  <a:lnTo>
                    <a:pt x="751192" y="1584782"/>
                  </a:lnTo>
                  <a:lnTo>
                    <a:pt x="729322" y="1624228"/>
                  </a:lnTo>
                  <a:lnTo>
                    <a:pt x="713092" y="1666811"/>
                  </a:lnTo>
                  <a:lnTo>
                    <a:pt x="702983" y="1712061"/>
                  </a:lnTo>
                  <a:lnTo>
                    <a:pt x="699516" y="1759458"/>
                  </a:lnTo>
                  <a:lnTo>
                    <a:pt x="702983" y="1806867"/>
                  </a:lnTo>
                  <a:lnTo>
                    <a:pt x="713092" y="1852117"/>
                  </a:lnTo>
                  <a:lnTo>
                    <a:pt x="729322" y="1894700"/>
                  </a:lnTo>
                  <a:lnTo>
                    <a:pt x="751192" y="1934146"/>
                  </a:lnTo>
                  <a:lnTo>
                    <a:pt x="778205" y="1969935"/>
                  </a:lnTo>
                  <a:lnTo>
                    <a:pt x="809840" y="2001570"/>
                  </a:lnTo>
                  <a:lnTo>
                    <a:pt x="845629" y="2028583"/>
                  </a:lnTo>
                  <a:lnTo>
                    <a:pt x="885075" y="2050453"/>
                  </a:lnTo>
                  <a:lnTo>
                    <a:pt x="927658" y="2066683"/>
                  </a:lnTo>
                  <a:lnTo>
                    <a:pt x="972908" y="2076792"/>
                  </a:lnTo>
                  <a:lnTo>
                    <a:pt x="1020318" y="2080260"/>
                  </a:lnTo>
                  <a:lnTo>
                    <a:pt x="1067714" y="2076792"/>
                  </a:lnTo>
                  <a:lnTo>
                    <a:pt x="1112964" y="2066683"/>
                  </a:lnTo>
                  <a:lnTo>
                    <a:pt x="1155547" y="2050453"/>
                  </a:lnTo>
                  <a:lnTo>
                    <a:pt x="1194993" y="2028583"/>
                  </a:lnTo>
                  <a:lnTo>
                    <a:pt x="1230782" y="2001570"/>
                  </a:lnTo>
                  <a:lnTo>
                    <a:pt x="1262418" y="1969935"/>
                  </a:lnTo>
                  <a:lnTo>
                    <a:pt x="1289431" y="1934146"/>
                  </a:lnTo>
                  <a:lnTo>
                    <a:pt x="1311300" y="1894700"/>
                  </a:lnTo>
                  <a:lnTo>
                    <a:pt x="1327531" y="1852117"/>
                  </a:lnTo>
                  <a:lnTo>
                    <a:pt x="1337640" y="1806867"/>
                  </a:lnTo>
                  <a:lnTo>
                    <a:pt x="1341120" y="1759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91183" y="5500115"/>
              <a:ext cx="137159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49780" y="187452"/>
              <a:ext cx="6249924" cy="2974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364994" y="3126740"/>
            <a:ext cx="6203950" cy="267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8035" marR="1049655" indent="-14935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99"/>
                </a:solidFill>
                <a:latin typeface="Comic Sans MS"/>
                <a:cs typeface="Comic Sans MS"/>
              </a:rPr>
              <a:t>«Διακήρυξη </a:t>
            </a:r>
            <a:r>
              <a:rPr sz="1800" spc="-5" dirty="0">
                <a:solidFill>
                  <a:srgbClr val="FFFF99"/>
                </a:solidFill>
                <a:latin typeface="Comic Sans MS"/>
                <a:cs typeface="Comic Sans MS"/>
              </a:rPr>
              <a:t>των </a:t>
            </a:r>
            <a:r>
              <a:rPr sz="1800" dirty="0">
                <a:solidFill>
                  <a:srgbClr val="FFFF99"/>
                </a:solidFill>
                <a:latin typeface="Comic Sans MS"/>
                <a:cs typeface="Comic Sans MS"/>
              </a:rPr>
              <a:t>δικαιωμάτων </a:t>
            </a:r>
            <a:r>
              <a:rPr sz="1800" spc="-5" dirty="0">
                <a:solidFill>
                  <a:srgbClr val="FFFF99"/>
                </a:solidFill>
                <a:latin typeface="Comic Sans MS"/>
                <a:cs typeface="Comic Sans MS"/>
              </a:rPr>
              <a:t>του</a:t>
            </a:r>
            <a:r>
              <a:rPr sz="1800" spc="-114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99"/>
                </a:solidFill>
                <a:latin typeface="Comic Sans MS"/>
                <a:cs typeface="Comic Sans MS"/>
              </a:rPr>
              <a:t>ανθρώπου  </a:t>
            </a:r>
            <a:r>
              <a:rPr sz="1800" spc="-5" dirty="0">
                <a:solidFill>
                  <a:srgbClr val="FFFF99"/>
                </a:solidFill>
                <a:latin typeface="Comic Sans MS"/>
                <a:cs typeface="Comic Sans MS"/>
              </a:rPr>
              <a:t>και </a:t>
            </a:r>
            <a:r>
              <a:rPr sz="1800" dirty="0">
                <a:solidFill>
                  <a:srgbClr val="FFFF99"/>
                </a:solidFill>
                <a:latin typeface="Comic Sans MS"/>
                <a:cs typeface="Comic Sans MS"/>
              </a:rPr>
              <a:t>του</a:t>
            </a:r>
            <a:r>
              <a:rPr sz="1800" spc="-10" dirty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99"/>
                </a:solidFill>
                <a:latin typeface="Comic Sans MS"/>
                <a:cs typeface="Comic Sans MS"/>
              </a:rPr>
              <a:t>πολίτη»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3. </a:t>
            </a:r>
            <a:r>
              <a:rPr sz="2400" b="1" dirty="0">
                <a:solidFill>
                  <a:srgbClr val="FFFFFF"/>
                </a:solidFill>
                <a:latin typeface="Comic Sans MS"/>
                <a:cs typeface="Comic Sans MS"/>
              </a:rPr>
              <a:t>Η </a:t>
            </a:r>
            <a:r>
              <a:rPr sz="1900" b="1" spc="10" dirty="0">
                <a:solidFill>
                  <a:srgbClr val="FFFFFF"/>
                </a:solidFill>
                <a:latin typeface="Comic Sans MS"/>
                <a:cs typeface="Comic Sans MS"/>
              </a:rPr>
              <a:t>ΕΚΡΗΞΗ ΚΑΙ </a:t>
            </a:r>
            <a:r>
              <a:rPr sz="1900" b="1" spc="15" dirty="0">
                <a:solidFill>
                  <a:srgbClr val="FFFFFF"/>
                </a:solidFill>
                <a:latin typeface="Comic Sans MS"/>
                <a:cs typeface="Comic Sans MS"/>
              </a:rPr>
              <a:t>Η </a:t>
            </a:r>
            <a:r>
              <a:rPr sz="1900" b="1" spc="10" dirty="0">
                <a:solidFill>
                  <a:srgbClr val="FFFFFF"/>
                </a:solidFill>
                <a:latin typeface="Comic Sans MS"/>
                <a:cs typeface="Comic Sans MS"/>
              </a:rPr>
              <a:t>ΕΞΕΛΙΞΗ</a:t>
            </a:r>
            <a:r>
              <a:rPr sz="1900" b="1" spc="8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900" b="1" spc="10" dirty="0">
                <a:solidFill>
                  <a:srgbClr val="FFFFFF"/>
                </a:solidFill>
                <a:latin typeface="Comic Sans MS"/>
                <a:cs typeface="Comic Sans MS"/>
              </a:rPr>
              <a:t>ΤΗΣ</a:t>
            </a:r>
            <a:endParaRPr sz="1900">
              <a:latin typeface="Comic Sans MS"/>
              <a:cs typeface="Comic Sans MS"/>
            </a:endParaRPr>
          </a:p>
          <a:p>
            <a:pPr marL="143510">
              <a:lnSpc>
                <a:spcPct val="100000"/>
              </a:lnSpc>
              <a:spcBef>
                <a:spcPts val="370"/>
              </a:spcBef>
            </a:pPr>
            <a:r>
              <a:rPr sz="2250" b="1" spc="-10" dirty="0">
                <a:solidFill>
                  <a:srgbClr val="FFFFFF"/>
                </a:solidFill>
                <a:latin typeface="Comic Sans MS"/>
                <a:cs typeface="Comic Sans MS"/>
              </a:rPr>
              <a:t>ΓΑΛΛΙΚΗΣ </a:t>
            </a:r>
            <a:r>
              <a:rPr sz="2250" b="1" spc="-5" dirty="0">
                <a:solidFill>
                  <a:srgbClr val="FFFFFF"/>
                </a:solidFill>
                <a:latin typeface="Comic Sans MS"/>
                <a:cs typeface="Comic Sans MS"/>
              </a:rPr>
              <a:t>ΕΠΑΝΑΣΤΑΣΗΣ</a:t>
            </a:r>
            <a:r>
              <a:rPr sz="2250" b="1" spc="3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(1789-1794)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Comic Sans MS"/>
              <a:cs typeface="Comic Sans MS"/>
            </a:endParaRPr>
          </a:p>
          <a:p>
            <a:pPr marR="754380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BEE3FF"/>
                </a:solidFill>
                <a:latin typeface="Cambria"/>
                <a:cs typeface="Cambria"/>
              </a:rPr>
              <a:t>Μ</a:t>
            </a:r>
            <a:r>
              <a:rPr sz="1800" b="1" spc="-10" dirty="0">
                <a:solidFill>
                  <a:srgbClr val="BEE3FF"/>
                </a:solidFill>
                <a:latin typeface="Papyrus"/>
                <a:cs typeface="Papyrus"/>
              </a:rPr>
              <a:t>π</a:t>
            </a:r>
            <a:r>
              <a:rPr sz="1800" b="1" spc="-10" dirty="0">
                <a:solidFill>
                  <a:srgbClr val="BEE3FF"/>
                </a:solidFill>
                <a:latin typeface="Cambria"/>
                <a:cs typeface="Cambria"/>
              </a:rPr>
              <a:t>ακάλης</a:t>
            </a:r>
            <a:r>
              <a:rPr sz="1800" b="1" spc="-40" dirty="0">
                <a:solidFill>
                  <a:srgbClr val="BEE3F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BEE3FF"/>
                </a:solidFill>
                <a:latin typeface="Cambria"/>
                <a:cs typeface="Cambria"/>
              </a:rPr>
              <a:t>Κώστας</a:t>
            </a:r>
            <a:endParaRPr sz="1800">
              <a:latin typeface="Cambria"/>
              <a:cs typeface="Cambria"/>
            </a:endParaRPr>
          </a:p>
          <a:p>
            <a:pPr marR="756285" algn="ctr">
              <a:lnSpc>
                <a:spcPct val="100000"/>
              </a:lnSpc>
              <a:spcBef>
                <a:spcPts val="505"/>
              </a:spcBef>
            </a:pPr>
            <a:r>
              <a:rPr sz="1800" b="1" spc="-5" dirty="0">
                <a:solidFill>
                  <a:srgbClr val="BEE3FF"/>
                </a:solidFill>
                <a:latin typeface="Papyrus"/>
                <a:cs typeface="Papyrus"/>
              </a:rPr>
              <a:t>history-logotexnia.blogspot.com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1.Η πρώτη φάση της γαλλικής επανάστασης  Μάιος 1789- Αύγουστος 1792</a:t>
            </a:r>
            <a:endParaRPr lang="el-G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32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εξουσία</a:t>
            </a:r>
            <a:r>
              <a:rPr kumimoji="0" lang="el-GR" sz="3200" b="1" i="0" u="sng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στους μετριοπαθείς </a:t>
            </a:r>
            <a:r>
              <a:rPr kumimoji="0" lang="el-GR" sz="3200" b="1" i="0" u="sng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γιρονδίνους</a:t>
            </a:r>
            <a:r>
              <a:rPr kumimoji="0" lang="el-GR" sz="3200" b="1" i="0" u="sng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/πεδινούς</a:t>
            </a:r>
            <a:endParaRPr kumimoji="0" lang="el-GR" sz="3200" b="1" i="0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2.Η δεύτερη φάση της γαλλικής επανάστασης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Σεπτέμβριος 1792- Αύγουστος 1794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εξουσία στους ριζοσπάστες ορεινούς</a:t>
            </a:r>
            <a:endParaRPr kumimoji="0" lang="el-GR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 Η τρίτη  φάση της γαλλικής επανάστασης  1794-1799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32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εξουσία στους μετριοπαθείς </a:t>
            </a:r>
            <a:r>
              <a:rPr kumimoji="0" lang="el-GR" sz="3200" b="1" i="0" u="sng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Θερμιδοριανούς</a:t>
            </a:r>
            <a:r>
              <a:rPr kumimoji="0" lang="el-GR" sz="3200" b="1" i="0" u="sng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και </a:t>
            </a:r>
            <a:r>
              <a:rPr kumimoji="0" lang="el-GR" sz="3200" b="1" i="0" u="sng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μετά στον Ναπολέοντα Βοναπάρτη</a:t>
            </a:r>
            <a:endParaRPr kumimoji="0" lang="el-GR" sz="3200" b="1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alt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l-GR" altLang="el-GR" sz="20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1524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Η   αρχή </a:t>
            </a:r>
            <a:endParaRPr lang="el-GR" sz="3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81001" y="1447800"/>
            <a:ext cx="8458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ΕΡΩΤΗΣΗ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ΑΚΟΛΟΥΘΕΙ Η ΑΠΑΝΤΗΣΗ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ΣΤΗΝ ΕΠΟΜΕΝΗ ΔΙΑΦΑΝΕΙΑ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5.Ποια ήταν η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αφορμή της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Γαλλικής Επανάστασης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l-GR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109722" y="2161794"/>
            <a:ext cx="5596890" cy="4102100"/>
            <a:chOff x="3109722" y="2161794"/>
            <a:chExt cx="5596890" cy="4102100"/>
          </a:xfrm>
        </p:grpSpPr>
        <p:sp>
          <p:nvSpPr>
            <p:cNvPr id="8" name="object 8"/>
            <p:cNvSpPr/>
            <p:nvPr/>
          </p:nvSpPr>
          <p:spPr>
            <a:xfrm>
              <a:off x="8156448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9722" y="2161793"/>
              <a:ext cx="5564505" cy="3992879"/>
            </a:xfrm>
            <a:custGeom>
              <a:avLst/>
              <a:gdLst/>
              <a:ahLst/>
              <a:cxnLst/>
              <a:rect l="l" t="t" r="r" b="b"/>
              <a:pathLst>
                <a:path w="5564505" h="3992879">
                  <a:moveTo>
                    <a:pt x="5564124" y="0"/>
                  </a:moveTo>
                  <a:lnTo>
                    <a:pt x="2781300" y="0"/>
                  </a:lnTo>
                  <a:lnTo>
                    <a:pt x="0" y="0"/>
                  </a:lnTo>
                  <a:lnTo>
                    <a:pt x="0" y="3992880"/>
                  </a:lnTo>
                  <a:lnTo>
                    <a:pt x="2781300" y="3992880"/>
                  </a:lnTo>
                  <a:lnTo>
                    <a:pt x="5564124" y="3992880"/>
                  </a:lnTo>
                  <a:lnTo>
                    <a:pt x="5564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830455" y="4070350"/>
            <a:ext cx="136525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28422" y="260604"/>
          <a:ext cx="8345170" cy="6336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300"/>
                <a:gridCol w="2781300"/>
                <a:gridCol w="2782570"/>
              </a:tblGrid>
              <a:tr h="1901190">
                <a:tc gridSpan="3">
                  <a:txBody>
                    <a:bodyPr/>
                    <a:lstStyle/>
                    <a:p>
                      <a:pPr marL="82550" marR="74930" algn="just">
                        <a:lnSpc>
                          <a:spcPct val="118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 βασιλιάς Λουδοβίκο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ΙΣΤ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’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συγκάλεσε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συνέλευση των τάξεων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(5 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Μαΐου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1789).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Εκεί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23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οι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αντι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ρόσω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οι της τρίτης τάξης α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αίτησαν  μεταρρυθμίσεις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23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αλλά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 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βασιλιάς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ζήτησε </a:t>
                      </a:r>
                      <a:r>
                        <a:rPr sz="23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να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ε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ιβληθούν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νέοι  φόροι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ου θα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λήρωναν 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α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οκλειστικά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τα μέλη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της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τρίτης</a:t>
                      </a:r>
                      <a:r>
                        <a:rPr sz="2300" spc="-2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τάξης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.</a:t>
                      </a:r>
                      <a:endParaRPr sz="2300">
                        <a:latin typeface="Papyrus"/>
                        <a:cs typeface="Papyrus"/>
                      </a:endParaRPr>
                    </a:p>
                  </a:txBody>
                  <a:tcPr marL="0" marR="0" marT="40640" marB="0">
                    <a:solidFill>
                      <a:srgbClr val="C51B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54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spc="-3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Τότε</a:t>
                      </a:r>
                      <a:r>
                        <a:rPr sz="1900" spc="-3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οι αντι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ρόσω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οι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της τρίτης</a:t>
                      </a:r>
                      <a:r>
                        <a:rPr sz="1900" spc="-4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τάξης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00330" marB="0"/>
                </a:tc>
              </a:tr>
              <a:tr h="2735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Οι αντι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ρόσω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οι</a:t>
                      </a:r>
                      <a:r>
                        <a:rPr sz="1900" spc="-3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της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marL="81915" marR="77470" algn="ctr">
                        <a:lnSpc>
                          <a:spcPts val="2700"/>
                        </a:lnSpc>
                        <a:spcBef>
                          <a:spcPts val="145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τρίτης τάξης</a:t>
                      </a:r>
                      <a:r>
                        <a:rPr sz="1900" spc="-8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αντέδρασαν  και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με 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το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ε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ιχείρημα</a:t>
                      </a:r>
                      <a:r>
                        <a:rPr sz="1900" spc="-6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ότι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εκ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ροσω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ούσαν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το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98</a:t>
                      </a:r>
                      <a:endParaRPr sz="1900">
                        <a:latin typeface="Papyrus"/>
                        <a:cs typeface="Papyrus"/>
                      </a:endParaRPr>
                    </a:p>
                    <a:p>
                      <a:pPr marL="297180" marR="293370" algn="ctr">
                        <a:lnSpc>
                          <a:spcPct val="117900"/>
                        </a:lnSpc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των </a:t>
                      </a:r>
                      <a:r>
                        <a:rPr sz="1900" spc="-1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Γάλλων</a:t>
                      </a:r>
                      <a:r>
                        <a:rPr sz="1900" spc="-1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αυτο</a:t>
                      </a:r>
                      <a:r>
                        <a:rPr sz="1900" spc="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</a:t>
                      </a:r>
                      <a:r>
                        <a:rPr sz="1900" spc="2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ν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ακηρ</a:t>
                      </a:r>
                      <a:r>
                        <a:rPr sz="1900" spc="-2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ύ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χθη</a:t>
                      </a:r>
                      <a:r>
                        <a:rPr sz="1900" spc="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κ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αν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Εθνική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συνέλευση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.</a:t>
                      </a:r>
                      <a:endParaRPr sz="1900">
                        <a:latin typeface="Papyrus"/>
                        <a:cs typeface="Papyrus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00355" marR="128905" indent="-165100">
                        <a:lnSpc>
                          <a:spcPct val="118200"/>
                        </a:lnSpc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 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βασιλιάς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ωστόσο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δεν  τους 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αναγνώρισε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και  διέταξε </a:t>
                      </a:r>
                      <a:r>
                        <a:rPr sz="1900" spc="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να κλείσει</a:t>
                      </a:r>
                      <a:r>
                        <a:rPr sz="1900" spc="-5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η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αίθουσα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ό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ου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συνεδρίαζαν οι</a:t>
                      </a:r>
                      <a:r>
                        <a:rPr sz="1900" spc="-1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τάξεις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.</a:t>
                      </a:r>
                      <a:endParaRPr sz="1900">
                        <a:latin typeface="Papyrus"/>
                        <a:cs typeface="Papyrus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συγκεντρώθηκαν</a:t>
                      </a:r>
                      <a:r>
                        <a:rPr sz="1900" spc="1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στην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αίθουσα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του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marL="299720" marR="292735" algn="ctr">
                        <a:lnSpc>
                          <a:spcPts val="2690"/>
                        </a:lnSpc>
                        <a:spcBef>
                          <a:spcPts val="155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σφαιριστηρίου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</a:t>
                      </a:r>
                      <a:r>
                        <a:rPr sz="1900" spc="-5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ό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ου  ορκίστηκαν ότι</a:t>
                      </a:r>
                      <a:r>
                        <a:rPr sz="1900" spc="-3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θα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συντάξουν σύνταγμα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(20</a:t>
                      </a:r>
                      <a:endParaRPr sz="1900">
                        <a:latin typeface="Papyrus"/>
                        <a:cs typeface="Papyru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Ιουνίου 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1789).</a:t>
                      </a:r>
                      <a:r>
                        <a:rPr sz="1900" spc="-2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 </a:t>
                      </a:r>
                      <a:r>
                        <a:rPr sz="1900" spc="-3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Στο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λευρό τους</a:t>
                      </a:r>
                      <a:r>
                        <a:rPr sz="1900" spc="-8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τάχθηκαν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ορισμένοι </a:t>
                      </a:r>
                      <a:r>
                        <a:rPr sz="1900" spc="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κληρικοί</a:t>
                      </a:r>
                      <a:r>
                        <a:rPr sz="1900" spc="-4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και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30480" marB="0"/>
                </a:tc>
              </a:tr>
              <a:tr h="489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ευγενείς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.</a:t>
                      </a:r>
                      <a:endParaRPr sz="1900">
                        <a:latin typeface="Papyrus"/>
                        <a:cs typeface="Papyrus"/>
                      </a:endParaRPr>
                    </a:p>
                  </a:txBody>
                  <a:tcPr marL="0" marR="0" marT="29209" marB="0"/>
                </a:tc>
              </a:tr>
              <a:tr h="45567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1B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527"/>
            <a:ext cx="83820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πρώτη φάση της γαλλικής επανάστασης (Μάιος 1789-</a:t>
            </a:r>
            <a:r>
              <a:rPr lang="el-GR" b="1" dirty="0" smtClean="0">
                <a:solidFill>
                  <a:schemeClr val="tx1"/>
                </a:solidFill>
              </a:rPr>
              <a:t>Αύγουστος 1792)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971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Βερσαλίες, Μάιος 1789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συνέλευση των τάξεων υπό τον βασιλιά Λουδοβίκο ΙΣΤ΄. Ο λαός ζητά μεταρρυθμίσεις και ο βασιλιάς νέους φόρους. 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• Οι αντιπρόσωποι της τρίτης τάξης αυτοανακηρύχτηκαν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Εθνική Συνέλευση. 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• 20 Ιουνίου 1789: οι αντιπρόσωποι της τρίτης τάξης ορκίζονται ότι θα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υντάξουν Σύνταγμα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(όρκος του σφαιριστηρίου). 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• 9 Ιουλίου 1789 : υποχώρηση βασιλιά, η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Εθνοσυνέλευση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αυτοανακηρύχτηκε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Συντακτική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14 Ιουλίου 1789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«έξυπνος ελιγμός» βασιλιά, συγκέντρωση φρουράς για διάλυση της συνέλευσης, κατάληψη Βαστίλης από τον λαό του Παρισιού </a:t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( 14 Ιουλίου: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εθνική γιορτή Γάλλων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• 4 Αυγούστου 1789 : η Συντακτική προχωρά σε κατάργηση των προνομίων. 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26 Αυγούστου 1789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Διακήρυξη των δικαιωμάτων του ανθρώπου και του πολίτη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(βασισμένη στις αρχές του Διαφωτισμού). 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5 Oκτωβρίου 1789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κατάληψη των ανακτόρων των Βερσαλιών από τον λαό.</a:t>
            </a: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https://tetradiogallikon.weebly.com/eta-gammaalphalambdalambdaiotakappaeta-epsilonpialphanualphasigmataualphasigmaeta.html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15009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152400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Επιδιώξεις των τριών ρευμάτων στη Συντακτική Βουλή</a:t>
            </a:r>
            <a:endParaRPr lang="el-GR" sz="3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09600" y="2286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ΕΡΩΤΗΣΗ -ΑΚΟΛΟΥΘΕΙ Η ΑΠΑΝΤΗΣΗ ΣΤΗΝ ΕΠΟΜΕΝΗ ΔΙΑΦΑΝΕΙΑ</a:t>
            </a: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8.Ποιες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ήταν οι επιδιώξεις των 3 πολιτικών ρευμάτων της Συντακτικής συνέλευσης; </a:t>
            </a:r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3448" y="0"/>
            <a:ext cx="8256270" cy="9055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ct val="110100"/>
              </a:lnSpc>
              <a:spcBef>
                <a:spcPts val="330"/>
              </a:spcBef>
            </a:pPr>
            <a:r>
              <a:rPr sz="1800" b="0" spc="-5" dirty="0">
                <a:solidFill>
                  <a:srgbClr val="FFFFFF"/>
                </a:solidFill>
                <a:latin typeface="Comic Sans MS"/>
                <a:cs typeface="Comic Sans MS"/>
              </a:rPr>
              <a:t>Σ</a:t>
            </a:r>
            <a:r>
              <a:rPr sz="1450" b="0" spc="-5" dirty="0">
                <a:solidFill>
                  <a:srgbClr val="FFFFFF"/>
                </a:solidFill>
                <a:latin typeface="Comic Sans MS"/>
                <a:cs typeface="Comic Sans MS"/>
              </a:rPr>
              <a:t>ΤΗ </a:t>
            </a:r>
            <a:r>
              <a:rPr sz="1800" b="0" spc="-10" dirty="0">
                <a:solidFill>
                  <a:srgbClr val="FFFFFF"/>
                </a:solidFill>
                <a:latin typeface="Comic Sans MS"/>
                <a:cs typeface="Comic Sans MS"/>
              </a:rPr>
              <a:t>Σ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ΥΝΤΑΚΤΙΚΗ ΣΥΝΕΛΕΥΣΗ ΕΙΧΑΝ ΔΙΑΜΟΡΦΩΘΕΙ </a:t>
            </a:r>
            <a:r>
              <a:rPr sz="1450" b="0" spc="-5" dirty="0">
                <a:solidFill>
                  <a:srgbClr val="FFFFFF"/>
                </a:solidFill>
                <a:latin typeface="Comic Sans MS"/>
                <a:cs typeface="Comic Sans MS"/>
              </a:rPr>
              <a:t>ΤΡΙΑ 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ΠΟΛΙΤΙΚΑ ΡΕΥΜΑΤΑ </a:t>
            </a:r>
            <a:r>
              <a:rPr sz="1450" b="0" spc="-15" dirty="0">
                <a:solidFill>
                  <a:srgbClr val="FFFFFF"/>
                </a:solidFill>
                <a:latin typeface="Comic Sans MS"/>
                <a:cs typeface="Comic Sans MS"/>
              </a:rPr>
              <a:t>ΠΟΥ  ΠΗΡΑΝ </a:t>
            </a:r>
            <a:r>
              <a:rPr sz="1450" b="0" spc="-5" dirty="0">
                <a:solidFill>
                  <a:srgbClr val="FFFFFF"/>
                </a:solidFill>
                <a:latin typeface="Comic Sans MS"/>
                <a:cs typeface="Comic Sans MS"/>
              </a:rPr>
              <a:t>ΤΑ 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ΟΝΟΜΑΤΑ ΤΟΥΣ ΑΠΟ </a:t>
            </a:r>
            <a:r>
              <a:rPr sz="1450" b="0" spc="-5" dirty="0">
                <a:solidFill>
                  <a:srgbClr val="FFFFFF"/>
                </a:solidFill>
                <a:latin typeface="Comic Sans MS"/>
                <a:cs typeface="Comic Sans MS"/>
              </a:rPr>
              <a:t>ΤΙΣ 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ΘΕΣΕΙΣ ΣΤΙΣ ΟΠΟΙΕΣ ΚΑΘΟΝΤΑΝ ΟΙ  ΥΠΟΣΤΗΡΙΚΤΕΣ ΤΟΥΣ ΣΤΗΝ ΑΙΘΟΥΣΑ</a:t>
            </a:r>
            <a:r>
              <a:rPr sz="1450" b="0" spc="3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ΣΥΝΕΔΡΙΑΣΕΩΝ</a:t>
            </a:r>
            <a:r>
              <a:rPr sz="1800" b="0" spc="-1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00371" y="1431036"/>
            <a:ext cx="2718816" cy="3570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39715" y="2010536"/>
            <a:ext cx="1577975" cy="196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 marR="161290" indent="63500" algn="just">
              <a:lnSpc>
                <a:spcPct val="1181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Δεξιά 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: 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Δεν  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ε</a:t>
            </a:r>
            <a:r>
              <a:rPr sz="1800" b="1" spc="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ιθυμ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ο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ύσε  </a:t>
            </a:r>
            <a:r>
              <a:rPr sz="1800" b="1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εραιτέρω</a:t>
            </a:r>
            <a:endParaRPr sz="1800">
              <a:latin typeface="Cambria"/>
              <a:cs typeface="Cambria"/>
            </a:endParaRPr>
          </a:p>
          <a:p>
            <a:pPr marL="12700" marR="5080" algn="ctr">
              <a:lnSpc>
                <a:spcPct val="117800"/>
              </a:lnSpc>
              <a:spcBef>
                <a:spcPts val="10"/>
              </a:spcBef>
            </a:pP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μεταβολές</a:t>
            </a:r>
            <a:r>
              <a:rPr sz="1800" b="1" spc="-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ambria"/>
                <a:cs typeface="Cambria"/>
              </a:rPr>
              <a:t>του  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αλαιού  </a:t>
            </a:r>
            <a:r>
              <a:rPr sz="1800" b="1" spc="-25" dirty="0">
                <a:solidFill>
                  <a:srgbClr val="006FC0"/>
                </a:solidFill>
                <a:latin typeface="Cambria"/>
                <a:cs typeface="Cambria"/>
              </a:rPr>
              <a:t>καθεστώτος</a:t>
            </a:r>
            <a:r>
              <a:rPr sz="1800" b="1" spc="-25" dirty="0">
                <a:solidFill>
                  <a:srgbClr val="006FC0"/>
                </a:solidFill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93976" y="3805428"/>
            <a:ext cx="4741164" cy="2583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53333" y="4528794"/>
            <a:ext cx="2887980" cy="128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9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006600"/>
                </a:solidFill>
                <a:latin typeface="Cambria"/>
                <a:cs typeface="Cambria"/>
              </a:rPr>
              <a:t>Κέντρο</a:t>
            </a:r>
            <a:r>
              <a:rPr sz="1400" b="1" spc="-15" dirty="0">
                <a:solidFill>
                  <a:srgbClr val="006600"/>
                </a:solidFill>
                <a:latin typeface="Papyrus"/>
                <a:cs typeface="Papyrus"/>
              </a:rPr>
              <a:t>: 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Α</a:t>
            </a:r>
            <a:r>
              <a:rPr sz="1400" b="1" spc="-10" dirty="0">
                <a:solidFill>
                  <a:srgbClr val="006600"/>
                </a:solidFill>
                <a:latin typeface="Papyrus"/>
                <a:cs typeface="Papyrus"/>
              </a:rPr>
              <a:t>π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οδεχόταν </a:t>
            </a:r>
            <a:r>
              <a:rPr sz="1400" b="1" spc="-5" dirty="0">
                <a:solidFill>
                  <a:srgbClr val="006600"/>
                </a:solidFill>
                <a:latin typeface="Cambria"/>
                <a:cs typeface="Cambria"/>
              </a:rPr>
              <a:t>τη</a:t>
            </a:r>
            <a:r>
              <a:rPr sz="1400" b="1" spc="-8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6600"/>
                </a:solidFill>
                <a:latin typeface="Cambria"/>
                <a:cs typeface="Cambria"/>
              </a:rPr>
              <a:t>διατήρηση  της 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μοναρχίας </a:t>
            </a:r>
            <a:r>
              <a:rPr sz="1400" b="1" spc="-5" dirty="0">
                <a:solidFill>
                  <a:srgbClr val="006600"/>
                </a:solidFill>
                <a:latin typeface="Cambria"/>
                <a:cs typeface="Cambria"/>
              </a:rPr>
              <a:t>αλλά με 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τη  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συμμετοχή 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ευγενών</a:t>
            </a:r>
            <a:r>
              <a:rPr sz="1400" b="1" spc="-7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και</a:t>
            </a:r>
            <a:endParaRPr sz="1400">
              <a:latin typeface="Cambria"/>
              <a:cs typeface="Cambria"/>
            </a:endParaRPr>
          </a:p>
          <a:p>
            <a:pPr marL="260985" marR="252095" algn="ctr">
              <a:lnSpc>
                <a:spcPct val="117900"/>
              </a:lnSpc>
              <a:spcBef>
                <a:spcPts val="15"/>
              </a:spcBef>
            </a:pPr>
            <a:r>
              <a:rPr sz="1400" b="1" spc="-5" dirty="0">
                <a:solidFill>
                  <a:srgbClr val="006600"/>
                </a:solidFill>
                <a:latin typeface="Cambria"/>
                <a:cs typeface="Cambria"/>
              </a:rPr>
              <a:t>μεγαλοαστών 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στη λήψη</a:t>
            </a:r>
            <a:r>
              <a:rPr sz="1400" b="1" spc="-150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400" b="1" spc="-15" dirty="0">
                <a:solidFill>
                  <a:srgbClr val="006600"/>
                </a:solidFill>
                <a:latin typeface="Cambria"/>
                <a:cs typeface="Cambria"/>
              </a:rPr>
              <a:t>των  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α</a:t>
            </a:r>
            <a:r>
              <a:rPr sz="1400" b="1" dirty="0">
                <a:solidFill>
                  <a:srgbClr val="006600"/>
                </a:solidFill>
                <a:latin typeface="Papyrus"/>
                <a:cs typeface="Papyrus"/>
              </a:rPr>
              <a:t>π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οφάσεων</a:t>
            </a:r>
            <a:r>
              <a:rPr sz="1400" b="1" dirty="0">
                <a:solidFill>
                  <a:srgbClr val="006600"/>
                </a:solidFill>
                <a:latin typeface="Papyrus"/>
                <a:cs typeface="Papyrus"/>
              </a:rPr>
              <a:t>.</a:t>
            </a:r>
            <a:endParaRPr sz="1400">
              <a:latin typeface="Papyrus"/>
              <a:cs typeface="Papyru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01595" y="1431036"/>
            <a:ext cx="2325624" cy="3433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87827" y="2010536"/>
            <a:ext cx="1546860" cy="196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81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Αριστερά</a:t>
            </a: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: 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Οραμα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τ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ι</a:t>
            </a:r>
            <a:r>
              <a:rPr sz="1800" b="1" spc="-105" dirty="0">
                <a:solidFill>
                  <a:srgbClr val="FF0000"/>
                </a:solidFill>
                <a:latin typeface="Cambria"/>
                <a:cs typeface="Cambria"/>
              </a:rPr>
              <a:t>ζ</a:t>
            </a:r>
            <a:r>
              <a:rPr sz="1800" b="1" spc="-45" dirty="0">
                <a:solidFill>
                  <a:srgbClr val="FF0000"/>
                </a:solidFill>
                <a:latin typeface="Cambria"/>
                <a:cs typeface="Cambria"/>
              </a:rPr>
              <a:t>ό</a:t>
            </a:r>
            <a:r>
              <a:rPr sz="1800" b="1" spc="-70" dirty="0">
                <a:solidFill>
                  <a:srgbClr val="FF0000"/>
                </a:solidFill>
                <a:latin typeface="Cambria"/>
                <a:cs typeface="Cambria"/>
              </a:rPr>
              <a:t>τ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αν 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ένα     </a:t>
            </a: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ολίτευμα</a:t>
            </a:r>
            <a:endParaRPr sz="1800">
              <a:latin typeface="Cambria"/>
              <a:cs typeface="Cambria"/>
            </a:endParaRPr>
          </a:p>
          <a:p>
            <a:pPr marL="76200" marR="69850" indent="-5080" algn="ctr">
              <a:lnSpc>
                <a:spcPct val="117800"/>
              </a:lnSpc>
            </a:pP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σαν </a:t>
            </a:r>
            <a:r>
              <a:rPr sz="1800" b="1" spc="-70" dirty="0">
                <a:solidFill>
                  <a:srgbClr val="FF0000"/>
                </a:solidFill>
                <a:latin typeface="Cambria"/>
                <a:cs typeface="Cambria"/>
              </a:rPr>
              <a:t>το 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αμερι</a:t>
            </a:r>
            <a:r>
              <a:rPr sz="1800" b="1" spc="-35" dirty="0">
                <a:solidFill>
                  <a:srgbClr val="FF0000"/>
                </a:solidFill>
                <a:latin typeface="Cambria"/>
                <a:cs typeface="Cambria"/>
              </a:rPr>
              <a:t>κ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ανι</a:t>
            </a:r>
            <a:r>
              <a:rPr sz="1800" b="1" spc="-35" dirty="0">
                <a:solidFill>
                  <a:srgbClr val="FF0000"/>
                </a:solidFill>
                <a:latin typeface="Cambria"/>
                <a:cs typeface="Cambria"/>
              </a:rPr>
              <a:t>κ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ό</a:t>
            </a: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95400" y="1219200"/>
            <a:ext cx="5600700" cy="5067300"/>
            <a:chOff x="1807464" y="1165860"/>
            <a:chExt cx="5600700" cy="5067300"/>
          </a:xfrm>
        </p:grpSpPr>
        <p:sp>
          <p:nvSpPr>
            <p:cNvPr id="17" name="object 17"/>
            <p:cNvSpPr/>
            <p:nvPr/>
          </p:nvSpPr>
          <p:spPr>
            <a:xfrm>
              <a:off x="4497324" y="1325880"/>
              <a:ext cx="2910839" cy="36926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51045" y="1354582"/>
              <a:ext cx="2804032" cy="35858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60676" y="4838700"/>
              <a:ext cx="4162044" cy="13944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14651" y="4867529"/>
              <a:ext cx="4054475" cy="12871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07464" y="1165860"/>
              <a:ext cx="2618232" cy="38191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0140" y="1194054"/>
              <a:ext cx="2512596" cy="37125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122" y="304800"/>
            <a:ext cx="7999477" cy="5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3400" y="38100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ΕΡΩΤΗΣΗ -ΑΚΟΛΟΥΘΕΙ Η ΑΠΑΝΤΗΣΗ ΣΤΗΝ ΕΠΟΜΕΝΗ ΔΙΑΦΑΝΕΙΑ</a:t>
            </a: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9.Τι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προβλέπει το σύνταγμα του 1791 για το πολίτευμα της Γαλλίας;</a:t>
            </a:r>
            <a:endParaRPr lang="el-G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75971"/>
            <a:ext cx="8610600" cy="13111282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ΕΡΩΤΗΣΕΙΣ ΒΑΣΙΣΜΕΝΕΣ ΣΤΗΝ ΕΝΟΤΗΤΑ 3</a:t>
            </a:r>
            <a:b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Μετά το τέλος της ενότητας πρέπει να γνωρίζετε τις απαντήσεις στις παρακάτω ερωτήσεις.</a:t>
            </a:r>
            <a:b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Ποιος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ο ορισμός του όρου Σύνταγμα και Συντακτική συνέλευση;</a:t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Τι σημαίνουν οι λέξεις μετριοπαθής, ριζοσπαστικός και  αντιδραστικός;</a:t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Ποια ήταν η οργάνωση της γαλλικής κοινωνίας στα τέλη του 18</a:t>
            </a:r>
            <a:r>
              <a:rPr lang="el-GR" sz="2400" b="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αιώνα;</a:t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Ποια ήταν τα αίτια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της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Επανάστασης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Ποια ήταν 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αφορμή της Επανάστασης;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Πόσες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και ποιες είναι οι φάσεις της Γαλλικής Επανάστασης και ποιοι κατείχαν την εξουσία σε καθεμία από αυτές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Ποιο είναι το περιεχόμενο των όρων </a:t>
            </a:r>
            <a:r>
              <a:rPr lang="el-GR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γιρονδίνοι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/πεδινοί και ορεινοί;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Ποιες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ήταν οι επιδιώξεις των 3 πολιτικών ρευμάτων της Συντακτικής συνέλευσης;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408" y="533527"/>
            <a:ext cx="5830570" cy="430887"/>
          </a:xfrm>
        </p:spPr>
        <p:txBody>
          <a:bodyPr/>
          <a:lstStyle/>
          <a:p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πρώτο Σύνταγμα της Γαλλίας</a:t>
            </a:r>
            <a:endParaRPr lang="el-G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143000"/>
            <a:ext cx="4191000" cy="5238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Δημιουργία τριών πολιτικών ρευμάτων </a:t>
            </a:r>
          </a:p>
          <a:p>
            <a:r>
              <a:rPr lang="el-GR" b="1" dirty="0" smtClean="0"/>
              <a:t>Δεξιά</a:t>
            </a:r>
            <a:r>
              <a:rPr lang="el-GR" dirty="0" smtClean="0"/>
              <a:t> : όχι άλλες μεταβολές </a:t>
            </a:r>
            <a:r>
              <a:rPr lang="el-GR" dirty="0"/>
              <a:t>σ</a:t>
            </a:r>
            <a:r>
              <a:rPr lang="el-GR" dirty="0" smtClean="0"/>
              <a:t>το παλαιό καθεστώς. </a:t>
            </a:r>
            <a:endParaRPr lang="el-GR" dirty="0"/>
          </a:p>
          <a:p>
            <a:r>
              <a:rPr lang="el-GR" b="1" dirty="0" smtClean="0"/>
              <a:t>Κέντρο</a:t>
            </a:r>
            <a:r>
              <a:rPr lang="el-GR" dirty="0" smtClean="0"/>
              <a:t> : διατήρηση μοναρχίας, με συμμετοχή ευγενών και μεγαλοαστών στις αποφάσεις. </a:t>
            </a:r>
          </a:p>
          <a:p>
            <a:r>
              <a:rPr lang="el-GR" b="1" dirty="0" smtClean="0"/>
              <a:t>Αριστερά</a:t>
            </a:r>
            <a:r>
              <a:rPr lang="el-GR" dirty="0" smtClean="0"/>
              <a:t> : πρότυπο το αμερικανικό πολίτευμα.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Λέσχες</a:t>
            </a:r>
            <a:r>
              <a:rPr lang="el-GR" dirty="0" smtClean="0"/>
              <a:t> : πολιτικές οργανώσεις ευρύτερης συμμετοχής (Ιακωβίνοι, Κορδελιέροι) </a:t>
            </a:r>
          </a:p>
          <a:p>
            <a:pPr marL="0" indent="0">
              <a:buNone/>
            </a:pPr>
            <a:r>
              <a:rPr lang="el-GR" dirty="0" smtClean="0"/>
              <a:t>→ διάδοση πολιτικών ιδεών από τα πολιτικά φυλλάδια και τις εφημερίδες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Τ</a:t>
            </a:r>
            <a:r>
              <a:rPr lang="el-GR" b="1" dirty="0" smtClean="0">
                <a:solidFill>
                  <a:srgbClr val="FF0000"/>
                </a:solidFill>
              </a:rPr>
              <a:t>ο α΄ Σύνταγμα της Γαλλίας (1791) 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u="sng" dirty="0" smtClean="0"/>
              <a:t>Πολίτευμα</a:t>
            </a:r>
            <a:r>
              <a:rPr lang="el-GR" dirty="0" smtClean="0"/>
              <a:t> : </a:t>
            </a:r>
            <a:r>
              <a:rPr lang="el-GR" b="1" dirty="0" smtClean="0"/>
              <a:t>Συνταγματική μοναρχία 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u="sng" dirty="0" smtClean="0"/>
              <a:t>Έθνος</a:t>
            </a:r>
            <a:r>
              <a:rPr lang="el-GR" dirty="0" smtClean="0"/>
              <a:t> : </a:t>
            </a:r>
            <a:r>
              <a:rPr lang="el-GR" b="1" dirty="0" smtClean="0"/>
              <a:t>κυρίαρχο 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u="sng" dirty="0" smtClean="0"/>
              <a:t>Νομοθετικό σώμα </a:t>
            </a:r>
            <a:r>
              <a:rPr lang="el-GR" dirty="0" smtClean="0"/>
              <a:t>: η Νομοθετική Συνέλευση (</a:t>
            </a:r>
            <a:r>
              <a:rPr lang="el-GR" b="1" dirty="0" smtClean="0"/>
              <a:t>Βουλή</a:t>
            </a:r>
            <a:r>
              <a:rPr lang="el-GR" dirty="0" smtClean="0"/>
              <a:t>) 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u="sng" dirty="0" smtClean="0"/>
              <a:t>Εκτελεστική εξουσία </a:t>
            </a:r>
            <a:r>
              <a:rPr lang="el-GR" dirty="0" smtClean="0"/>
              <a:t>: </a:t>
            </a:r>
            <a:r>
              <a:rPr lang="el-GR" b="1" dirty="0" smtClean="0"/>
              <a:t>βασιλιάς και 6 υπουργοί 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u="sng" dirty="0" smtClean="0"/>
              <a:t>Δικαστική εξουσία </a:t>
            </a:r>
            <a:r>
              <a:rPr lang="el-GR" dirty="0" smtClean="0"/>
              <a:t>: </a:t>
            </a:r>
            <a:r>
              <a:rPr lang="el-GR" b="1" dirty="0" smtClean="0"/>
              <a:t>ανεξάρτητη 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u="sng" dirty="0" smtClean="0"/>
              <a:t>Δικαίωμα ψήφου </a:t>
            </a:r>
            <a:r>
              <a:rPr lang="el-GR" dirty="0" smtClean="0"/>
              <a:t>: </a:t>
            </a:r>
            <a:r>
              <a:rPr lang="el-GR" b="1" dirty="0" smtClean="0"/>
              <a:t>όσοι είχαν περιουσία και πλήρωναν φόρους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3249455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34967" y="188976"/>
            <a:ext cx="4772025" cy="6480175"/>
            <a:chOff x="3934967" y="188976"/>
            <a:chExt cx="4772025" cy="6480175"/>
          </a:xfrm>
        </p:grpSpPr>
        <p:sp>
          <p:nvSpPr>
            <p:cNvPr id="8" name="object 8"/>
            <p:cNvSpPr/>
            <p:nvPr/>
          </p:nvSpPr>
          <p:spPr>
            <a:xfrm>
              <a:off x="8156447" y="5714999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4967" y="188976"/>
              <a:ext cx="4506595" cy="6480175"/>
            </a:xfrm>
            <a:custGeom>
              <a:avLst/>
              <a:gdLst/>
              <a:ahLst/>
              <a:cxnLst/>
              <a:rect l="l" t="t" r="r" b="b"/>
              <a:pathLst>
                <a:path w="4506595" h="6480175">
                  <a:moveTo>
                    <a:pt x="4055872" y="0"/>
                  </a:moveTo>
                  <a:lnTo>
                    <a:pt x="450596" y="0"/>
                  </a:lnTo>
                  <a:lnTo>
                    <a:pt x="401509" y="2644"/>
                  </a:lnTo>
                  <a:lnTo>
                    <a:pt x="353951" y="10395"/>
                  </a:lnTo>
                  <a:lnTo>
                    <a:pt x="308197" y="22977"/>
                  </a:lnTo>
                  <a:lnTo>
                    <a:pt x="264521" y="40115"/>
                  </a:lnTo>
                  <a:lnTo>
                    <a:pt x="223200" y="61533"/>
                  </a:lnTo>
                  <a:lnTo>
                    <a:pt x="184507" y="86957"/>
                  </a:lnTo>
                  <a:lnTo>
                    <a:pt x="148719" y="116111"/>
                  </a:lnTo>
                  <a:lnTo>
                    <a:pt x="116111" y="148719"/>
                  </a:lnTo>
                  <a:lnTo>
                    <a:pt x="86957" y="184507"/>
                  </a:lnTo>
                  <a:lnTo>
                    <a:pt x="61533" y="223200"/>
                  </a:lnTo>
                  <a:lnTo>
                    <a:pt x="40115" y="264521"/>
                  </a:lnTo>
                  <a:lnTo>
                    <a:pt x="22977" y="308197"/>
                  </a:lnTo>
                  <a:lnTo>
                    <a:pt x="10395" y="353951"/>
                  </a:lnTo>
                  <a:lnTo>
                    <a:pt x="2644" y="401509"/>
                  </a:lnTo>
                  <a:lnTo>
                    <a:pt x="0" y="450596"/>
                  </a:lnTo>
                  <a:lnTo>
                    <a:pt x="0" y="6029401"/>
                  </a:lnTo>
                  <a:lnTo>
                    <a:pt x="2644" y="6078503"/>
                  </a:lnTo>
                  <a:lnTo>
                    <a:pt x="10395" y="6126074"/>
                  </a:lnTo>
                  <a:lnTo>
                    <a:pt x="22977" y="6171839"/>
                  </a:lnTo>
                  <a:lnTo>
                    <a:pt x="40115" y="6215522"/>
                  </a:lnTo>
                  <a:lnTo>
                    <a:pt x="61533" y="6256849"/>
                  </a:lnTo>
                  <a:lnTo>
                    <a:pt x="86957" y="6295545"/>
                  </a:lnTo>
                  <a:lnTo>
                    <a:pt x="116111" y="6331335"/>
                  </a:lnTo>
                  <a:lnTo>
                    <a:pt x="148719" y="6363945"/>
                  </a:lnTo>
                  <a:lnTo>
                    <a:pt x="184507" y="6393098"/>
                  </a:lnTo>
                  <a:lnTo>
                    <a:pt x="223200" y="6418520"/>
                  </a:lnTo>
                  <a:lnTo>
                    <a:pt x="264521" y="6439937"/>
                  </a:lnTo>
                  <a:lnTo>
                    <a:pt x="308197" y="6457073"/>
                  </a:lnTo>
                  <a:lnTo>
                    <a:pt x="353951" y="6469653"/>
                  </a:lnTo>
                  <a:lnTo>
                    <a:pt x="401509" y="6477403"/>
                  </a:lnTo>
                  <a:lnTo>
                    <a:pt x="450596" y="6480048"/>
                  </a:lnTo>
                  <a:lnTo>
                    <a:pt x="4055872" y="6480048"/>
                  </a:lnTo>
                  <a:lnTo>
                    <a:pt x="4104958" y="6477403"/>
                  </a:lnTo>
                  <a:lnTo>
                    <a:pt x="4152516" y="6469653"/>
                  </a:lnTo>
                  <a:lnTo>
                    <a:pt x="4198270" y="6457073"/>
                  </a:lnTo>
                  <a:lnTo>
                    <a:pt x="4241946" y="6439937"/>
                  </a:lnTo>
                  <a:lnTo>
                    <a:pt x="4283267" y="6418520"/>
                  </a:lnTo>
                  <a:lnTo>
                    <a:pt x="4321960" y="6393098"/>
                  </a:lnTo>
                  <a:lnTo>
                    <a:pt x="4357748" y="6363945"/>
                  </a:lnTo>
                  <a:lnTo>
                    <a:pt x="4390356" y="6331335"/>
                  </a:lnTo>
                  <a:lnTo>
                    <a:pt x="4419510" y="6295545"/>
                  </a:lnTo>
                  <a:lnTo>
                    <a:pt x="4444934" y="6256849"/>
                  </a:lnTo>
                  <a:lnTo>
                    <a:pt x="4466352" y="6215522"/>
                  </a:lnTo>
                  <a:lnTo>
                    <a:pt x="4483490" y="6171839"/>
                  </a:lnTo>
                  <a:lnTo>
                    <a:pt x="4496072" y="6126074"/>
                  </a:lnTo>
                  <a:lnTo>
                    <a:pt x="4503823" y="6078503"/>
                  </a:lnTo>
                  <a:lnTo>
                    <a:pt x="4506468" y="6029401"/>
                  </a:lnTo>
                  <a:lnTo>
                    <a:pt x="4506468" y="450596"/>
                  </a:lnTo>
                  <a:lnTo>
                    <a:pt x="4503823" y="401509"/>
                  </a:lnTo>
                  <a:lnTo>
                    <a:pt x="4496072" y="353951"/>
                  </a:lnTo>
                  <a:lnTo>
                    <a:pt x="4483490" y="308197"/>
                  </a:lnTo>
                  <a:lnTo>
                    <a:pt x="4466352" y="264521"/>
                  </a:lnTo>
                  <a:lnTo>
                    <a:pt x="4444934" y="223200"/>
                  </a:lnTo>
                  <a:lnTo>
                    <a:pt x="4419510" y="184507"/>
                  </a:lnTo>
                  <a:lnTo>
                    <a:pt x="4390356" y="148719"/>
                  </a:lnTo>
                  <a:lnTo>
                    <a:pt x="4357748" y="116111"/>
                  </a:lnTo>
                  <a:lnTo>
                    <a:pt x="4321960" y="86957"/>
                  </a:lnTo>
                  <a:lnTo>
                    <a:pt x="4283267" y="61533"/>
                  </a:lnTo>
                  <a:lnTo>
                    <a:pt x="4241946" y="40115"/>
                  </a:lnTo>
                  <a:lnTo>
                    <a:pt x="4198270" y="22977"/>
                  </a:lnTo>
                  <a:lnTo>
                    <a:pt x="4152516" y="10395"/>
                  </a:lnTo>
                  <a:lnTo>
                    <a:pt x="4104958" y="2644"/>
                  </a:lnTo>
                  <a:lnTo>
                    <a:pt x="4055872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30877" y="873633"/>
            <a:ext cx="2915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85F"/>
                </a:solidFill>
                <a:latin typeface="Cambria"/>
                <a:cs typeface="Cambria"/>
              </a:rPr>
              <a:t>Διάκριση</a:t>
            </a:r>
            <a:r>
              <a:rPr sz="2800" spc="-65" dirty="0">
                <a:solidFill>
                  <a:srgbClr val="00385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85F"/>
                </a:solidFill>
                <a:latin typeface="Cambria"/>
                <a:cs typeface="Cambria"/>
              </a:rPr>
              <a:t>εξουσιών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1639" y="188976"/>
            <a:ext cx="2118360" cy="6480175"/>
          </a:xfrm>
          <a:custGeom>
            <a:avLst/>
            <a:gdLst/>
            <a:ahLst/>
            <a:cxnLst/>
            <a:rect l="l" t="t" r="r" b="b"/>
            <a:pathLst>
              <a:path w="2118360" h="6480175">
                <a:moveTo>
                  <a:pt x="1906524" y="0"/>
                </a:moveTo>
                <a:lnTo>
                  <a:pt x="211836" y="0"/>
                </a:lnTo>
                <a:lnTo>
                  <a:pt x="163272" y="5596"/>
                </a:lnTo>
                <a:lnTo>
                  <a:pt x="118687" y="21535"/>
                </a:lnTo>
                <a:lnTo>
                  <a:pt x="79354" y="46546"/>
                </a:lnTo>
                <a:lnTo>
                  <a:pt x="46546" y="79354"/>
                </a:lnTo>
                <a:lnTo>
                  <a:pt x="21535" y="118687"/>
                </a:lnTo>
                <a:lnTo>
                  <a:pt x="5596" y="163272"/>
                </a:lnTo>
                <a:lnTo>
                  <a:pt x="0" y="211836"/>
                </a:lnTo>
                <a:lnTo>
                  <a:pt x="0" y="6268212"/>
                </a:lnTo>
                <a:lnTo>
                  <a:pt x="5596" y="6316783"/>
                </a:lnTo>
                <a:lnTo>
                  <a:pt x="21535" y="6361371"/>
                </a:lnTo>
                <a:lnTo>
                  <a:pt x="46546" y="6400704"/>
                </a:lnTo>
                <a:lnTo>
                  <a:pt x="79354" y="6433509"/>
                </a:lnTo>
                <a:lnTo>
                  <a:pt x="118687" y="6458516"/>
                </a:lnTo>
                <a:lnTo>
                  <a:pt x="163272" y="6474453"/>
                </a:lnTo>
                <a:lnTo>
                  <a:pt x="211836" y="6480048"/>
                </a:lnTo>
                <a:lnTo>
                  <a:pt x="1906524" y="6480048"/>
                </a:lnTo>
                <a:lnTo>
                  <a:pt x="1955087" y="6474453"/>
                </a:lnTo>
                <a:lnTo>
                  <a:pt x="1999672" y="6458516"/>
                </a:lnTo>
                <a:lnTo>
                  <a:pt x="2039005" y="6433509"/>
                </a:lnTo>
                <a:lnTo>
                  <a:pt x="2071813" y="6400704"/>
                </a:lnTo>
                <a:lnTo>
                  <a:pt x="2096824" y="6361371"/>
                </a:lnTo>
                <a:lnTo>
                  <a:pt x="2112763" y="6316783"/>
                </a:lnTo>
                <a:lnTo>
                  <a:pt x="2118360" y="6268212"/>
                </a:lnTo>
                <a:lnTo>
                  <a:pt x="2118360" y="211836"/>
                </a:lnTo>
                <a:lnTo>
                  <a:pt x="2112763" y="163272"/>
                </a:lnTo>
                <a:lnTo>
                  <a:pt x="2096824" y="118687"/>
                </a:lnTo>
                <a:lnTo>
                  <a:pt x="2071813" y="79354"/>
                </a:lnTo>
                <a:lnTo>
                  <a:pt x="2039005" y="46546"/>
                </a:lnTo>
                <a:lnTo>
                  <a:pt x="1999672" y="21535"/>
                </a:lnTo>
                <a:lnTo>
                  <a:pt x="1955087" y="5596"/>
                </a:lnTo>
                <a:lnTo>
                  <a:pt x="1906524" y="0"/>
                </a:lnTo>
                <a:close/>
              </a:path>
            </a:pathLst>
          </a:custGeom>
          <a:solidFill>
            <a:srgbClr val="BE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27935" y="542511"/>
            <a:ext cx="1445260" cy="103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18300"/>
              </a:lnSpc>
              <a:spcBef>
                <a:spcPts val="100"/>
              </a:spcBef>
            </a:pPr>
            <a:r>
              <a:rPr sz="2800" b="0" dirty="0">
                <a:solidFill>
                  <a:srgbClr val="00385F"/>
                </a:solidFill>
                <a:latin typeface="Cambria"/>
                <a:cs typeface="Cambria"/>
              </a:rPr>
              <a:t>Έθνος  </a:t>
            </a:r>
            <a:r>
              <a:rPr sz="2800" b="0" spc="-5" dirty="0">
                <a:solidFill>
                  <a:srgbClr val="00385F"/>
                </a:solidFill>
                <a:latin typeface="Cambria"/>
                <a:cs typeface="Cambria"/>
              </a:rPr>
              <a:t>κυρία</a:t>
            </a:r>
            <a:r>
              <a:rPr sz="2800" b="0" spc="-40" dirty="0">
                <a:solidFill>
                  <a:srgbClr val="00385F"/>
                </a:solidFill>
                <a:latin typeface="Cambria"/>
                <a:cs typeface="Cambria"/>
              </a:rPr>
              <a:t>ρ</a:t>
            </a:r>
            <a:r>
              <a:rPr sz="2800" b="0" spc="-5" dirty="0">
                <a:solidFill>
                  <a:srgbClr val="00385F"/>
                </a:solidFill>
                <a:latin typeface="Cambria"/>
                <a:cs typeface="Cambria"/>
              </a:rPr>
              <a:t>χο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9955" y="188976"/>
            <a:ext cx="346075" cy="6480175"/>
          </a:xfrm>
          <a:custGeom>
            <a:avLst/>
            <a:gdLst/>
            <a:ahLst/>
            <a:cxnLst/>
            <a:rect l="l" t="t" r="r" b="b"/>
            <a:pathLst>
              <a:path w="346075" h="6480175">
                <a:moveTo>
                  <a:pt x="311353" y="0"/>
                </a:moveTo>
                <a:lnTo>
                  <a:pt x="34594" y="0"/>
                </a:lnTo>
                <a:lnTo>
                  <a:pt x="21131" y="2718"/>
                </a:lnTo>
                <a:lnTo>
                  <a:pt x="10134" y="10128"/>
                </a:lnTo>
                <a:lnTo>
                  <a:pt x="2719" y="21109"/>
                </a:lnTo>
                <a:lnTo>
                  <a:pt x="0" y="34544"/>
                </a:lnTo>
                <a:lnTo>
                  <a:pt x="0" y="6445453"/>
                </a:lnTo>
                <a:lnTo>
                  <a:pt x="2719" y="6458916"/>
                </a:lnTo>
                <a:lnTo>
                  <a:pt x="10134" y="6469913"/>
                </a:lnTo>
                <a:lnTo>
                  <a:pt x="21131" y="6477328"/>
                </a:lnTo>
                <a:lnTo>
                  <a:pt x="34594" y="6480048"/>
                </a:lnTo>
                <a:lnTo>
                  <a:pt x="311353" y="6480048"/>
                </a:lnTo>
                <a:lnTo>
                  <a:pt x="324816" y="6477328"/>
                </a:lnTo>
                <a:lnTo>
                  <a:pt x="335813" y="6469913"/>
                </a:lnTo>
                <a:lnTo>
                  <a:pt x="343228" y="6458916"/>
                </a:lnTo>
                <a:lnTo>
                  <a:pt x="345948" y="6445453"/>
                </a:lnTo>
                <a:lnTo>
                  <a:pt x="345948" y="34544"/>
                </a:lnTo>
                <a:lnTo>
                  <a:pt x="343228" y="21109"/>
                </a:lnTo>
                <a:lnTo>
                  <a:pt x="335813" y="10128"/>
                </a:lnTo>
                <a:lnTo>
                  <a:pt x="324816" y="2718"/>
                </a:lnTo>
                <a:lnTo>
                  <a:pt x="31135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2295" y="305815"/>
            <a:ext cx="200660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dirty="0">
                <a:solidFill>
                  <a:srgbClr val="00385F"/>
                </a:solidFill>
                <a:latin typeface="Cambria"/>
                <a:cs typeface="Cambria"/>
              </a:rPr>
              <a:t>Σ</a:t>
            </a:r>
            <a:endParaRPr sz="2400">
              <a:latin typeface="Cambria"/>
              <a:cs typeface="Cambria"/>
            </a:endParaRPr>
          </a:p>
          <a:p>
            <a:pPr marL="12700" marR="5080" algn="just">
              <a:lnSpc>
                <a:spcPct val="89300"/>
              </a:lnSpc>
              <a:spcBef>
                <a:spcPts val="135"/>
              </a:spcBef>
            </a:pPr>
            <a:r>
              <a:rPr sz="2400" dirty="0">
                <a:solidFill>
                  <a:srgbClr val="00385F"/>
                </a:solidFill>
                <a:latin typeface="Cambria"/>
                <a:cs typeface="Cambria"/>
              </a:rPr>
              <a:t>ύ  ν  τ  α  γ  μ  α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831" y="3069335"/>
            <a:ext cx="1242060" cy="2542540"/>
          </a:xfrm>
          <a:custGeom>
            <a:avLst/>
            <a:gdLst/>
            <a:ahLst/>
            <a:cxnLst/>
            <a:rect l="l" t="t" r="r" b="b"/>
            <a:pathLst>
              <a:path w="1242060" h="2542540">
                <a:moveTo>
                  <a:pt x="1117854" y="0"/>
                </a:moveTo>
                <a:lnTo>
                  <a:pt x="124206" y="0"/>
                </a:lnTo>
                <a:lnTo>
                  <a:pt x="75861" y="9763"/>
                </a:lnTo>
                <a:lnTo>
                  <a:pt x="36380" y="36385"/>
                </a:lnTo>
                <a:lnTo>
                  <a:pt x="9761" y="75866"/>
                </a:lnTo>
                <a:lnTo>
                  <a:pt x="0" y="124205"/>
                </a:lnTo>
                <a:lnTo>
                  <a:pt x="0" y="2417826"/>
                </a:lnTo>
                <a:lnTo>
                  <a:pt x="9761" y="2466165"/>
                </a:lnTo>
                <a:lnTo>
                  <a:pt x="36380" y="2505646"/>
                </a:lnTo>
                <a:lnTo>
                  <a:pt x="75861" y="2532268"/>
                </a:lnTo>
                <a:lnTo>
                  <a:pt x="124206" y="2542032"/>
                </a:lnTo>
                <a:lnTo>
                  <a:pt x="1117854" y="2542032"/>
                </a:lnTo>
                <a:lnTo>
                  <a:pt x="1166193" y="2532268"/>
                </a:lnTo>
                <a:lnTo>
                  <a:pt x="1205674" y="2505646"/>
                </a:lnTo>
                <a:lnTo>
                  <a:pt x="1232296" y="2466165"/>
                </a:lnTo>
                <a:lnTo>
                  <a:pt x="1242060" y="2417826"/>
                </a:lnTo>
                <a:lnTo>
                  <a:pt x="1242060" y="124205"/>
                </a:lnTo>
                <a:lnTo>
                  <a:pt x="1232296" y="75866"/>
                </a:lnTo>
                <a:lnTo>
                  <a:pt x="1205674" y="36385"/>
                </a:lnTo>
                <a:lnTo>
                  <a:pt x="1166193" y="9763"/>
                </a:lnTo>
                <a:lnTo>
                  <a:pt x="1117854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6204" y="3129787"/>
            <a:ext cx="1169670" cy="22936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9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endParaRPr sz="1800">
              <a:latin typeface="Cambria"/>
              <a:cs typeface="Cambria"/>
            </a:endParaRPr>
          </a:p>
          <a:p>
            <a:pPr marL="15240" marR="6985" algn="ctr">
              <a:lnSpc>
                <a:spcPct val="1181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Συ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τακτ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ική  ψήφισε 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(1791)</a:t>
            </a:r>
            <a:r>
              <a:rPr sz="1800" spc="-3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endParaRPr sz="1800">
              <a:latin typeface="Cambria"/>
              <a:cs typeface="Cambria"/>
            </a:endParaRPr>
          </a:p>
          <a:p>
            <a:pPr marL="95885" marR="86995" indent="160020">
              <a:lnSpc>
                <a:spcPct val="117800"/>
              </a:lnSpc>
            </a:pP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ρώτο 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σύνταγμα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της</a:t>
            </a:r>
            <a:r>
              <a:rPr sz="18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Γαλλίας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09319" y="3212592"/>
            <a:ext cx="2379345" cy="1141095"/>
            <a:chOff x="1409319" y="3212592"/>
            <a:chExt cx="2379345" cy="1141095"/>
          </a:xfrm>
        </p:grpSpPr>
        <p:sp>
          <p:nvSpPr>
            <p:cNvPr id="18" name="object 18"/>
            <p:cNvSpPr/>
            <p:nvPr/>
          </p:nvSpPr>
          <p:spPr>
            <a:xfrm>
              <a:off x="1422019" y="3701034"/>
              <a:ext cx="414020" cy="639445"/>
            </a:xfrm>
            <a:custGeom>
              <a:avLst/>
              <a:gdLst/>
              <a:ahLst/>
              <a:cxnLst/>
              <a:rect l="l" t="t" r="r" b="b"/>
              <a:pathLst>
                <a:path w="414019" h="639445">
                  <a:moveTo>
                    <a:pt x="0" y="639445"/>
                  </a:moveTo>
                  <a:lnTo>
                    <a:pt x="41363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6420" y="3212592"/>
              <a:ext cx="1952625" cy="977265"/>
            </a:xfrm>
            <a:custGeom>
              <a:avLst/>
              <a:gdLst/>
              <a:ahLst/>
              <a:cxnLst/>
              <a:rect l="l" t="t" r="r" b="b"/>
              <a:pathLst>
                <a:path w="1952625" h="977264">
                  <a:moveTo>
                    <a:pt x="1854581" y="0"/>
                  </a:moveTo>
                  <a:lnTo>
                    <a:pt x="97662" y="0"/>
                  </a:lnTo>
                  <a:lnTo>
                    <a:pt x="59632" y="7669"/>
                  </a:lnTo>
                  <a:lnTo>
                    <a:pt x="28590" y="28590"/>
                  </a:lnTo>
                  <a:lnTo>
                    <a:pt x="7669" y="59632"/>
                  </a:lnTo>
                  <a:lnTo>
                    <a:pt x="0" y="97662"/>
                  </a:lnTo>
                  <a:lnTo>
                    <a:pt x="0" y="879221"/>
                  </a:lnTo>
                  <a:lnTo>
                    <a:pt x="7669" y="917251"/>
                  </a:lnTo>
                  <a:lnTo>
                    <a:pt x="28590" y="948293"/>
                  </a:lnTo>
                  <a:lnTo>
                    <a:pt x="59632" y="969214"/>
                  </a:lnTo>
                  <a:lnTo>
                    <a:pt x="97662" y="976884"/>
                  </a:lnTo>
                  <a:lnTo>
                    <a:pt x="1854581" y="976884"/>
                  </a:lnTo>
                  <a:lnTo>
                    <a:pt x="1892611" y="969214"/>
                  </a:lnTo>
                  <a:lnTo>
                    <a:pt x="1923653" y="948293"/>
                  </a:lnTo>
                  <a:lnTo>
                    <a:pt x="1944574" y="917251"/>
                  </a:lnTo>
                  <a:lnTo>
                    <a:pt x="1952244" y="879221"/>
                  </a:lnTo>
                  <a:lnTo>
                    <a:pt x="1952244" y="97662"/>
                  </a:lnTo>
                  <a:lnTo>
                    <a:pt x="1944574" y="59632"/>
                  </a:lnTo>
                  <a:lnTo>
                    <a:pt x="1923653" y="28590"/>
                  </a:lnTo>
                  <a:lnTo>
                    <a:pt x="1892611" y="7669"/>
                  </a:lnTo>
                  <a:lnTo>
                    <a:pt x="185458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011172" y="3299841"/>
            <a:ext cx="160274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=</a:t>
            </a:r>
            <a:r>
              <a:rPr sz="1800" spc="-95" dirty="0">
                <a:solidFill>
                  <a:srgbClr val="111111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συνταγματική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μοναρχία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75455" y="3212592"/>
            <a:ext cx="4961890" cy="2028825"/>
            <a:chOff x="3775455" y="3212592"/>
            <a:chExt cx="4961890" cy="2028825"/>
          </a:xfrm>
        </p:grpSpPr>
        <p:sp>
          <p:nvSpPr>
            <p:cNvPr id="22" name="object 22"/>
            <p:cNvSpPr/>
            <p:nvPr/>
          </p:nvSpPr>
          <p:spPr>
            <a:xfrm>
              <a:off x="3788155" y="3701034"/>
              <a:ext cx="1576070" cy="526415"/>
            </a:xfrm>
            <a:custGeom>
              <a:avLst/>
              <a:gdLst/>
              <a:ahLst/>
              <a:cxnLst/>
              <a:rect l="l" t="t" r="r" b="b"/>
              <a:pathLst>
                <a:path w="1576070" h="526414">
                  <a:moveTo>
                    <a:pt x="0" y="0"/>
                  </a:moveTo>
                  <a:lnTo>
                    <a:pt x="1575943" y="525907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64480" y="3212592"/>
              <a:ext cx="3373120" cy="2028825"/>
            </a:xfrm>
            <a:custGeom>
              <a:avLst/>
              <a:gdLst/>
              <a:ahLst/>
              <a:cxnLst/>
              <a:rect l="l" t="t" r="r" b="b"/>
              <a:pathLst>
                <a:path w="3373120" h="2028825">
                  <a:moveTo>
                    <a:pt x="3169793" y="0"/>
                  </a:moveTo>
                  <a:lnTo>
                    <a:pt x="202819" y="0"/>
                  </a:lnTo>
                  <a:lnTo>
                    <a:pt x="156314" y="5356"/>
                  </a:lnTo>
                  <a:lnTo>
                    <a:pt x="113624" y="20614"/>
                  </a:lnTo>
                  <a:lnTo>
                    <a:pt x="75965" y="44557"/>
                  </a:lnTo>
                  <a:lnTo>
                    <a:pt x="44557" y="75965"/>
                  </a:lnTo>
                  <a:lnTo>
                    <a:pt x="20614" y="113624"/>
                  </a:lnTo>
                  <a:lnTo>
                    <a:pt x="5356" y="156314"/>
                  </a:lnTo>
                  <a:lnTo>
                    <a:pt x="0" y="202819"/>
                  </a:lnTo>
                  <a:lnTo>
                    <a:pt x="0" y="1825625"/>
                  </a:lnTo>
                  <a:lnTo>
                    <a:pt x="5356" y="1872129"/>
                  </a:lnTo>
                  <a:lnTo>
                    <a:pt x="20614" y="1914819"/>
                  </a:lnTo>
                  <a:lnTo>
                    <a:pt x="44557" y="1952478"/>
                  </a:lnTo>
                  <a:lnTo>
                    <a:pt x="75965" y="1983886"/>
                  </a:lnTo>
                  <a:lnTo>
                    <a:pt x="113624" y="2007829"/>
                  </a:lnTo>
                  <a:lnTo>
                    <a:pt x="156314" y="2023087"/>
                  </a:lnTo>
                  <a:lnTo>
                    <a:pt x="202819" y="2028444"/>
                  </a:lnTo>
                  <a:lnTo>
                    <a:pt x="3169793" y="2028444"/>
                  </a:lnTo>
                  <a:lnTo>
                    <a:pt x="3216297" y="2023087"/>
                  </a:lnTo>
                  <a:lnTo>
                    <a:pt x="3258987" y="2007829"/>
                  </a:lnTo>
                  <a:lnTo>
                    <a:pt x="3296646" y="1983886"/>
                  </a:lnTo>
                  <a:lnTo>
                    <a:pt x="3328054" y="1952478"/>
                  </a:lnTo>
                  <a:lnTo>
                    <a:pt x="3351997" y="1914819"/>
                  </a:lnTo>
                  <a:lnTo>
                    <a:pt x="3367255" y="1872129"/>
                  </a:lnTo>
                  <a:lnTo>
                    <a:pt x="3372612" y="1825625"/>
                  </a:lnTo>
                  <a:lnTo>
                    <a:pt x="3372612" y="202819"/>
                  </a:lnTo>
                  <a:lnTo>
                    <a:pt x="3367255" y="156314"/>
                  </a:lnTo>
                  <a:lnTo>
                    <a:pt x="3351997" y="113624"/>
                  </a:lnTo>
                  <a:lnTo>
                    <a:pt x="3328054" y="75965"/>
                  </a:lnTo>
                  <a:lnTo>
                    <a:pt x="3296646" y="44557"/>
                  </a:lnTo>
                  <a:lnTo>
                    <a:pt x="3258987" y="20614"/>
                  </a:lnTo>
                  <a:lnTo>
                    <a:pt x="3216297" y="5356"/>
                  </a:lnTo>
                  <a:lnTo>
                    <a:pt x="31697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78271" y="3296183"/>
            <a:ext cx="3146425" cy="175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170815" indent="-1905" algn="ctr">
              <a:lnSpc>
                <a:spcPct val="1175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Νομοθετικό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σώμα ορίστηκε η  Νομοθετική συνέλευση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Βουλή</a:t>
            </a:r>
            <a:r>
              <a:rPr sz="1600" spc="-10" dirty="0">
                <a:solidFill>
                  <a:srgbClr val="FFFFFF"/>
                </a:solidFill>
                <a:latin typeface="Papyrus"/>
                <a:cs typeface="Papyrus"/>
              </a:rPr>
              <a:t>),</a:t>
            </a:r>
            <a:endParaRPr sz="1600">
              <a:latin typeface="Papyrus"/>
              <a:cs typeface="Papyrus"/>
            </a:endParaRPr>
          </a:p>
          <a:p>
            <a:pPr marL="12065" marR="5080" algn="ctr">
              <a:lnSpc>
                <a:spcPct val="118100"/>
              </a:lnSpc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μετά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6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εκλογές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Δικαίωμα ψήφου  αναγνωρίστηκε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μόνο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σε όσους  κατείχαν 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εριουσία και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λήρωναν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φόρους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600">
              <a:latin typeface="Papyrus"/>
              <a:cs typeface="Papyru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75455" y="1988820"/>
            <a:ext cx="4961890" cy="1725295"/>
            <a:chOff x="3775455" y="1988820"/>
            <a:chExt cx="4961890" cy="1725295"/>
          </a:xfrm>
        </p:grpSpPr>
        <p:sp>
          <p:nvSpPr>
            <p:cNvPr id="26" name="object 26"/>
            <p:cNvSpPr/>
            <p:nvPr/>
          </p:nvSpPr>
          <p:spPr>
            <a:xfrm>
              <a:off x="3788155" y="2477008"/>
              <a:ext cx="1576070" cy="1224280"/>
            </a:xfrm>
            <a:custGeom>
              <a:avLst/>
              <a:gdLst/>
              <a:ahLst/>
              <a:cxnLst/>
              <a:rect l="l" t="t" r="r" b="b"/>
              <a:pathLst>
                <a:path w="1576070" h="1224279">
                  <a:moveTo>
                    <a:pt x="0" y="1224025"/>
                  </a:moveTo>
                  <a:lnTo>
                    <a:pt x="157594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64480" y="1988820"/>
              <a:ext cx="3373120" cy="977265"/>
            </a:xfrm>
            <a:custGeom>
              <a:avLst/>
              <a:gdLst/>
              <a:ahLst/>
              <a:cxnLst/>
              <a:rect l="l" t="t" r="r" b="b"/>
              <a:pathLst>
                <a:path w="3373120" h="977264">
                  <a:moveTo>
                    <a:pt x="3274949" y="0"/>
                  </a:moveTo>
                  <a:lnTo>
                    <a:pt x="97662" y="0"/>
                  </a:lnTo>
                  <a:lnTo>
                    <a:pt x="59632" y="7669"/>
                  </a:lnTo>
                  <a:lnTo>
                    <a:pt x="28590" y="28590"/>
                  </a:lnTo>
                  <a:lnTo>
                    <a:pt x="7669" y="59632"/>
                  </a:lnTo>
                  <a:lnTo>
                    <a:pt x="0" y="97662"/>
                  </a:lnTo>
                  <a:lnTo>
                    <a:pt x="0" y="879220"/>
                  </a:lnTo>
                  <a:lnTo>
                    <a:pt x="7669" y="917251"/>
                  </a:lnTo>
                  <a:lnTo>
                    <a:pt x="28590" y="948293"/>
                  </a:lnTo>
                  <a:lnTo>
                    <a:pt x="59632" y="969214"/>
                  </a:lnTo>
                  <a:lnTo>
                    <a:pt x="97662" y="976883"/>
                  </a:lnTo>
                  <a:lnTo>
                    <a:pt x="3274949" y="976883"/>
                  </a:lnTo>
                  <a:lnTo>
                    <a:pt x="3312979" y="969214"/>
                  </a:lnTo>
                  <a:lnTo>
                    <a:pt x="3344021" y="948293"/>
                  </a:lnTo>
                  <a:lnTo>
                    <a:pt x="3364942" y="917251"/>
                  </a:lnTo>
                  <a:lnTo>
                    <a:pt x="3372612" y="879220"/>
                  </a:lnTo>
                  <a:lnTo>
                    <a:pt x="3372612" y="97662"/>
                  </a:lnTo>
                  <a:lnTo>
                    <a:pt x="3364942" y="59632"/>
                  </a:lnTo>
                  <a:lnTo>
                    <a:pt x="3344021" y="28590"/>
                  </a:lnTo>
                  <a:lnTo>
                    <a:pt x="3312979" y="7669"/>
                  </a:lnTo>
                  <a:lnTo>
                    <a:pt x="32749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19165" y="2121560"/>
            <a:ext cx="3065145" cy="59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175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Η εκτελεστική εξουσία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ανατέθηκε 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στον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βασιλιά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και σε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έξι</a:t>
            </a:r>
            <a:r>
              <a:rPr sz="16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ουργούς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600">
              <a:latin typeface="Papyrus"/>
              <a:cs typeface="Papyru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75455" y="3688334"/>
            <a:ext cx="4958715" cy="2720340"/>
            <a:chOff x="3775455" y="3688334"/>
            <a:chExt cx="4958715" cy="2720340"/>
          </a:xfrm>
        </p:grpSpPr>
        <p:sp>
          <p:nvSpPr>
            <p:cNvPr id="30" name="object 30"/>
            <p:cNvSpPr/>
            <p:nvPr/>
          </p:nvSpPr>
          <p:spPr>
            <a:xfrm>
              <a:off x="3788155" y="3701034"/>
              <a:ext cx="1573530" cy="2219325"/>
            </a:xfrm>
            <a:custGeom>
              <a:avLst/>
              <a:gdLst/>
              <a:ahLst/>
              <a:cxnLst/>
              <a:rect l="l" t="t" r="r" b="b"/>
              <a:pathLst>
                <a:path w="1573529" h="2219325">
                  <a:moveTo>
                    <a:pt x="0" y="0"/>
                  </a:moveTo>
                  <a:lnTo>
                    <a:pt x="1573530" y="22189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61431" y="5431536"/>
              <a:ext cx="3373120" cy="977265"/>
            </a:xfrm>
            <a:custGeom>
              <a:avLst/>
              <a:gdLst/>
              <a:ahLst/>
              <a:cxnLst/>
              <a:rect l="l" t="t" r="r" b="b"/>
              <a:pathLst>
                <a:path w="3373120" h="977264">
                  <a:moveTo>
                    <a:pt x="3274948" y="0"/>
                  </a:moveTo>
                  <a:lnTo>
                    <a:pt x="97662" y="0"/>
                  </a:lnTo>
                  <a:lnTo>
                    <a:pt x="59632" y="7669"/>
                  </a:lnTo>
                  <a:lnTo>
                    <a:pt x="28590" y="28590"/>
                  </a:lnTo>
                  <a:lnTo>
                    <a:pt x="7669" y="59632"/>
                  </a:lnTo>
                  <a:lnTo>
                    <a:pt x="0" y="97662"/>
                  </a:lnTo>
                  <a:lnTo>
                    <a:pt x="0" y="879195"/>
                  </a:lnTo>
                  <a:lnTo>
                    <a:pt x="7669" y="917219"/>
                  </a:lnTo>
                  <a:lnTo>
                    <a:pt x="28590" y="948270"/>
                  </a:lnTo>
                  <a:lnTo>
                    <a:pt x="59632" y="969206"/>
                  </a:lnTo>
                  <a:lnTo>
                    <a:pt x="97662" y="976883"/>
                  </a:lnTo>
                  <a:lnTo>
                    <a:pt x="3274948" y="976883"/>
                  </a:lnTo>
                  <a:lnTo>
                    <a:pt x="3312979" y="969206"/>
                  </a:lnTo>
                  <a:lnTo>
                    <a:pt x="3344021" y="948270"/>
                  </a:lnTo>
                  <a:lnTo>
                    <a:pt x="3364942" y="917219"/>
                  </a:lnTo>
                  <a:lnTo>
                    <a:pt x="3372612" y="879195"/>
                  </a:lnTo>
                  <a:lnTo>
                    <a:pt x="3372612" y="97662"/>
                  </a:lnTo>
                  <a:lnTo>
                    <a:pt x="3364942" y="59632"/>
                  </a:lnTo>
                  <a:lnTo>
                    <a:pt x="3344021" y="28590"/>
                  </a:lnTo>
                  <a:lnTo>
                    <a:pt x="3312979" y="7669"/>
                  </a:lnTo>
                  <a:lnTo>
                    <a:pt x="32749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403850" y="5421274"/>
            <a:ext cx="3289935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5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Η δικαστική εξουσία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αφαιρέθηκε α</a:t>
            </a:r>
            <a:r>
              <a:rPr sz="16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ό 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τον βασιλιά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16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κηρύχθηκε</a:t>
            </a:r>
            <a:endParaRPr sz="16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345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ανεξάρτητη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600">
              <a:latin typeface="Papyrus"/>
              <a:cs typeface="Papyru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09319" y="4327778"/>
            <a:ext cx="2379345" cy="2045970"/>
            <a:chOff x="1409319" y="4327778"/>
            <a:chExt cx="2379345" cy="2045970"/>
          </a:xfrm>
        </p:grpSpPr>
        <p:sp>
          <p:nvSpPr>
            <p:cNvPr id="34" name="object 34"/>
            <p:cNvSpPr/>
            <p:nvPr/>
          </p:nvSpPr>
          <p:spPr>
            <a:xfrm>
              <a:off x="1422019" y="4340478"/>
              <a:ext cx="414020" cy="1388745"/>
            </a:xfrm>
            <a:custGeom>
              <a:avLst/>
              <a:gdLst/>
              <a:ahLst/>
              <a:cxnLst/>
              <a:rect l="l" t="t" r="r" b="b"/>
              <a:pathLst>
                <a:path w="414019" h="1388745">
                  <a:moveTo>
                    <a:pt x="0" y="0"/>
                  </a:moveTo>
                  <a:lnTo>
                    <a:pt x="413638" y="13885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36420" y="5085587"/>
              <a:ext cx="1952625" cy="1287780"/>
            </a:xfrm>
            <a:custGeom>
              <a:avLst/>
              <a:gdLst/>
              <a:ahLst/>
              <a:cxnLst/>
              <a:rect l="l" t="t" r="r" b="b"/>
              <a:pathLst>
                <a:path w="1952625" h="1287779">
                  <a:moveTo>
                    <a:pt x="1823466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8"/>
                  </a:lnTo>
                  <a:lnTo>
                    <a:pt x="0" y="1159002"/>
                  </a:lnTo>
                  <a:lnTo>
                    <a:pt x="10120" y="1209127"/>
                  </a:lnTo>
                  <a:lnTo>
                    <a:pt x="37718" y="1250061"/>
                  </a:lnTo>
                  <a:lnTo>
                    <a:pt x="78652" y="1277659"/>
                  </a:lnTo>
                  <a:lnTo>
                    <a:pt x="128778" y="1287780"/>
                  </a:lnTo>
                  <a:lnTo>
                    <a:pt x="1823466" y="1287780"/>
                  </a:lnTo>
                  <a:lnTo>
                    <a:pt x="1873591" y="1277659"/>
                  </a:lnTo>
                  <a:lnTo>
                    <a:pt x="1914524" y="1250061"/>
                  </a:lnTo>
                  <a:lnTo>
                    <a:pt x="1942123" y="1209127"/>
                  </a:lnTo>
                  <a:lnTo>
                    <a:pt x="1952244" y="1159002"/>
                  </a:lnTo>
                  <a:lnTo>
                    <a:pt x="1952244" y="128778"/>
                  </a:lnTo>
                  <a:lnTo>
                    <a:pt x="1942123" y="78652"/>
                  </a:lnTo>
                  <a:lnTo>
                    <a:pt x="1914524" y="37718"/>
                  </a:lnTo>
                  <a:lnTo>
                    <a:pt x="1873591" y="10120"/>
                  </a:lnTo>
                  <a:lnTo>
                    <a:pt x="182346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084323" y="5166426"/>
            <a:ext cx="145415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8100"/>
              </a:lnSpc>
              <a:spcBef>
                <a:spcPts val="100"/>
              </a:spcBef>
            </a:pPr>
            <a:r>
              <a:rPr sz="1800" spc="-7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έθνος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spc="10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ακ</a:t>
            </a:r>
            <a:r>
              <a:rPr sz="1800" spc="-15" dirty="0">
                <a:solidFill>
                  <a:srgbClr val="111111"/>
                </a:solidFill>
                <a:latin typeface="Cambria"/>
                <a:cs typeface="Cambria"/>
              </a:rPr>
              <a:t>η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ρ</a:t>
            </a:r>
            <a:r>
              <a:rPr sz="1800" spc="-15" dirty="0">
                <a:solidFill>
                  <a:srgbClr val="111111"/>
                </a:solidFill>
                <a:latin typeface="Cambria"/>
                <a:cs typeface="Cambria"/>
              </a:rPr>
              <a:t>ύ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χτη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κ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κυρίαρχο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3400" y="381001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ΕΡΩΤΗΣΗ -ΑΚΟΛΟΥΘΕΙ Η ΑΠΑΝΤΗΣΗ ΣΤΗΝ ΕΠΟΜΕΝΗ ΔΙΑΦΑΝΕΙΑ</a:t>
            </a: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10.Ποιες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είναι οι εξελίξεις που δρομολογήθηκαν αμέσως μετά την επανάσταση; </a:t>
            </a:r>
            <a:endParaRPr lang="el-GR" sz="3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Εξελίξεις που δρομολογήθηκαν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μετά την επανάσταση</a:t>
            </a:r>
            <a:endParaRPr lang="el-G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250"/>
            <a:ext cx="8534399" cy="46697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1.Σοβαρά οικονομικά προβλήματα → εθνικοποίηση της περιουσίας του κλήρου ως εγγύηση για την έκδοση χαρτονομίσματος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2.Οι κληρικοί ως λειτουργοί του κράτους με υπακοή στην πολιτεία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3.Κατάργηση συντεχνιών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4.Απαγόρευση απεργιών</a:t>
            </a:r>
          </a:p>
          <a:p>
            <a:pPr marL="0" indent="0">
              <a:buNone/>
            </a:pPr>
            <a:endParaRPr lang="el-G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Αντιδράσεις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Ρυθμίσεις μη αποδεκτές από εκκλησία-βασιλιά(προσπάθησε να διαφύγει)</a:t>
            </a:r>
          </a:p>
          <a:p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64292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l-GR" sz="2400" b="0" u="sng" dirty="0">
                <a:latin typeface="Times New Roman" pitchFamily="18" charset="0"/>
                <a:cs typeface="Times New Roman" pitchFamily="18" charset="0"/>
              </a:rPr>
              <a:t>Σεπτέμβριος 1791 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: εκλογές. Οι Γιρονδίνοι (αντιπρόσωποι από περιοχή </a:t>
            </a:r>
            <a:r>
              <a:rPr lang="el-GR" sz="2400" b="0" dirty="0" err="1">
                <a:latin typeface="Times New Roman" pitchFamily="18" charset="0"/>
                <a:cs typeface="Times New Roman" pitchFamily="18" charset="0"/>
              </a:rPr>
              <a:t>Γιρόνδη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 της Γαλλίας) ελέγχουν τη νομοθετική συνέλευση.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b="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0" u="sng" dirty="0">
                <a:latin typeface="Times New Roman" pitchFamily="18" charset="0"/>
                <a:cs typeface="Times New Roman" pitchFamily="18" charset="0"/>
              </a:rPr>
              <a:t>Προβλήματα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α) ο βασιλιάς +αριστοκράτες σχεδίαζαν καταστολή του κινήματος με τη βοήθεια βασιλέων Αυστρίας και Πρωσίας.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β) οι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sans-culottes 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αξίωναν έκπτωση του βασιλιά.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4267200" cy="4525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1.Βασιλιάς και αριστοκράτες σχεδίαζαν σε συνεννόηση με την Πρωσία και την Αυστρία να ανατρέψει την επανάσταση.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2.Οι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sans-culottes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ζητούσαν την απομάκρυνση του βασιλιά.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3.Οι Γιρονδίνοι προώθησαν την κήρυξη πολέμου σε Πρωσία και Αυστρία </a:t>
            </a:r>
            <a:b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→ συσπείρωση λαού γύρω από την κυβέρνηση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kern="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Ήττες γαλλικού στρατού, ύποπτη στάση βασιλιά, πείνα </a:t>
            </a:r>
            <a:b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→  κατάληψη ανακτόρων </a:t>
            </a:r>
            <a:r>
              <a:rPr kumimoji="0" lang="el-G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Κεραμεικού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(10 Αυγούστου 1792)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→ περιορισμός βασιλιά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→  ανάθεση εξουσίας στον </a:t>
            </a:r>
            <a:r>
              <a:rPr kumimoji="0" lang="el-G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Δαντόν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(στέλεχος των </a:t>
            </a:r>
            <a:r>
              <a:rPr kumimoji="0" lang="el-G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Κορδελιέρων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Αποφάσεις Νομοθετικής συνέλευσης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1.Αναγνώριση καθολικού δικαιώματος ψήφου στους άνδρες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2.Δήμευση περιουσιών των αριστοκρατών που είχαν φύγει στο εξωτερικό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3.Διαχωρισμός εκκλησίας – κράτους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4.Κήρυξη Γαλλίας σε κίνδυνο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5.Νίκη επί της Πρωσίας στο </a:t>
            </a:r>
            <a:r>
              <a:rPr kumimoji="0" lang="el-G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Βαλμί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(20 Σεπτεμβρίου 1792)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→ διάσωση επανάστασης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14400" y="4572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Ενέργειες Νομοθετικής συνέλευσης (Γιρονδίνοι)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/>
          <p:nvPr/>
        </p:nvSpPr>
        <p:spPr>
          <a:xfrm>
            <a:off x="533400" y="381000"/>
            <a:ext cx="3742944" cy="4210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2 - Επεξήγηση με στρογγυλεμένο παραλληλόγραμμο"/>
          <p:cNvSpPr/>
          <p:nvPr/>
        </p:nvSpPr>
        <p:spPr>
          <a:xfrm>
            <a:off x="3352800" y="762000"/>
            <a:ext cx="5791200" cy="2590800"/>
          </a:xfrm>
          <a:prstGeom prst="wedgeRoundRectCallout">
            <a:avLst>
              <a:gd name="adj1" fmla="val -71116"/>
              <a:gd name="adj2" fmla="val 44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4495800" y="1219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Είμαι ο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Δαντόν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81000" y="3810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ΕΡΩΤΗΣΗ -ΑΚΟΛΟΥΘΕΙ Η ΑΠΑΝΤΗΣΗ ΣΤΗΝ ΕΠΟΜΕΝΗ ΔΙΑΦΑΝΕΙΑ</a:t>
            </a:r>
          </a:p>
          <a:p>
            <a:pPr algn="ctr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11.Στη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διάρκεια της πρώτης φάσης της επανάστασης  έγιναν τρεις καταλήψεις. Ποιες ήταν αυτές και για ποιους λόγους έγιναν; </a:t>
            </a:r>
            <a:endParaRPr lang="el-GR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Καταλήψεις κτηρίων</a:t>
            </a:r>
          </a:p>
          <a:p>
            <a:pPr algn="just"/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14 Ιουλίου 1789   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 λαός του Παρισιού κατέλαβε τη Βαστίλη.     ΓΙΑΤΙ; 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Πληροφορήθηκαν ότι ο βασιλιάς οργανώνει παρασκηνιακά τη διάλυση της Εθνοσυνέλευσης. </a:t>
            </a:r>
          </a:p>
          <a:p>
            <a:pPr algn="just"/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5 Οκτωβρίου 1789 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  επαναστατημένος λαός του Παρισιού κατέλαβε τα ανάκτορα των Βερσαλλιών. ΓΙΑΤΙ;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Για να αποδεχθεί ο βασιλιάς 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την κατάργηση προνομίων των ευγενών και του κλήρου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τη Διακήρυξη των Δικαιωμάτων του Ανθρώπου και του Πολίτη. </a:t>
            </a:r>
          </a:p>
          <a:p>
            <a:pPr algn="just"/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10 Αυγούστου 1792   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 επαναστατημένος λαός  κατέλαβε τα ανάκτορα  του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Κεραμεικού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 .  ΓΙΑΤΙ;</a:t>
            </a:r>
          </a:p>
          <a:p>
            <a:pPr lvl="3" algn="just"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πείνα</a:t>
            </a:r>
          </a:p>
          <a:p>
            <a:pPr lvl="3" algn="just"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ύποπτη στάση βασιλιά</a:t>
            </a:r>
          </a:p>
          <a:p>
            <a:pPr lvl="3" algn="just"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ήττα Γαλλίας σε πόλεμο με Αυστρία και  Πρωσία</a:t>
            </a:r>
          </a:p>
          <a:p>
            <a:pPr algn="just">
              <a:buFont typeface="Arial" pitchFamily="34" charset="0"/>
              <a:buChar char="•"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152400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Ο βασιλιάς  βρισκόταν σε συνεννόηση  με τους βασιλείς της Αυστρίας και της Πρωσίας. Σχεδιασμός επέμβασης εναντίον του επαναστατικού καθεστώτος.</a:t>
            </a:r>
            <a:endParaRPr lang="el-G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75971"/>
            <a:ext cx="8610600" cy="12126397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ΕΡΩΤΗΣΕΙΣ ΒΑΣΙΣΜΕΝΕΣ ΣΤΗΝ ΕΝΟΤΗΤΑ 3</a:t>
            </a:r>
            <a:b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Μετά το τέλος της ενότητας πρέπει να γνωρίζετε τις απαντήσεις στις παρακάτω ερωτήσεις.</a:t>
            </a:r>
            <a:b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Τι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προβλέπει το σύνταγμα του 1791 για το πολίτευμα της Γαλλίας;</a:t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Ποιες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οι εξελίξεις που δρομολογήθηκαν αμέσως μετά την επανάσταση;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Στη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διάρκεια της πρώτης φάσης της επανάστασης  έγιναν τρεις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καταλήψεις. Ποιες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ήταν αυτές και για ποιους λόγους έγιναν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Ποιος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ο ρόλος του βασιλιά Λουδοβίκου ΙΣΤ κατά την πρώτη φάση της Γαλλικής επανάστασης;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Ποια 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είναι τα βασικά γεγονότα της δεύτερης και της τρίτης φάσης της επανάστασης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Πόσες και ποιες εθνοσυνελεύσεις υπήρξαν στη διάρκεια της Γαλλικής Επανάστασης; Σε ποια φάση ανήκει η καθεμία;</a:t>
            </a:r>
            <a:r>
              <a:rPr lang="el-GR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4399" y="228600"/>
            <a:ext cx="662096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  <a:latin typeface="Comic Sans MS"/>
                <a:cs typeface="Comic Sans MS"/>
              </a:rPr>
              <a:t>14 ΙΟΥΛΙΟΥ 1789 </a:t>
            </a:r>
            <a:r>
              <a:rPr sz="2200" spc="-5" dirty="0">
                <a:solidFill>
                  <a:srgbClr val="FF0000"/>
                </a:solidFill>
                <a:latin typeface="Comic Sans MS"/>
                <a:cs typeface="Comic Sans MS"/>
              </a:rPr>
              <a:t>– </a:t>
            </a:r>
            <a:r>
              <a:rPr sz="2200" spc="5" dirty="0">
                <a:solidFill>
                  <a:srgbClr val="FF0000"/>
                </a:solidFill>
                <a:latin typeface="Comic Sans MS"/>
                <a:cs typeface="Comic Sans MS"/>
              </a:rPr>
              <a:t>Κ</a:t>
            </a:r>
            <a:r>
              <a:rPr sz="1750" spc="5" dirty="0">
                <a:solidFill>
                  <a:srgbClr val="FF0000"/>
                </a:solidFill>
                <a:latin typeface="Comic Sans MS"/>
                <a:cs typeface="Comic Sans MS"/>
              </a:rPr>
              <a:t>ΑΤΑΛΗΨΗ</a:t>
            </a:r>
            <a:r>
              <a:rPr sz="1750" spc="1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FF0000"/>
                </a:solidFill>
                <a:latin typeface="Comic Sans MS"/>
                <a:cs typeface="Comic Sans MS"/>
              </a:rPr>
              <a:t>Β</a:t>
            </a:r>
            <a:r>
              <a:rPr sz="1750" dirty="0">
                <a:solidFill>
                  <a:srgbClr val="FF0000"/>
                </a:solidFill>
                <a:latin typeface="Comic Sans MS"/>
                <a:cs typeface="Comic Sans MS"/>
              </a:rPr>
              <a:t>ΑΣΤΙΛΗΣ</a:t>
            </a:r>
            <a:endParaRPr sz="175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6800" y="838200"/>
            <a:ext cx="6605016" cy="475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4308" y="5715000"/>
            <a:ext cx="62509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5390"/>
                </a:solidFill>
                <a:latin typeface="Cambria"/>
                <a:cs typeface="Cambria"/>
              </a:rPr>
              <a:t>Η </a:t>
            </a:r>
            <a:r>
              <a:rPr sz="1800" b="1" spc="5" dirty="0">
                <a:solidFill>
                  <a:srgbClr val="005390"/>
                </a:solidFill>
                <a:latin typeface="Papyrus"/>
                <a:cs typeface="Papyrus"/>
              </a:rPr>
              <a:t>14</a:t>
            </a:r>
            <a:r>
              <a:rPr sz="1800" b="1" spc="5" dirty="0">
                <a:solidFill>
                  <a:srgbClr val="005390"/>
                </a:solidFill>
                <a:latin typeface="Cambria"/>
                <a:cs typeface="Cambria"/>
              </a:rPr>
              <a:t>η </a:t>
            </a:r>
            <a:r>
              <a:rPr sz="1800" b="1" spc="-15" dirty="0">
                <a:solidFill>
                  <a:srgbClr val="005390"/>
                </a:solidFill>
                <a:latin typeface="Cambria"/>
                <a:cs typeface="Cambria"/>
              </a:rPr>
              <a:t>Ιουλίου </a:t>
            </a:r>
            <a:r>
              <a:rPr sz="1800" b="1" spc="-5" dirty="0">
                <a:solidFill>
                  <a:srgbClr val="005390"/>
                </a:solidFill>
                <a:latin typeface="Cambria"/>
                <a:cs typeface="Cambria"/>
              </a:rPr>
              <a:t>α</a:t>
            </a:r>
            <a:r>
              <a:rPr sz="1800" b="1" spc="-5" dirty="0">
                <a:solidFill>
                  <a:srgbClr val="00539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5390"/>
                </a:solidFill>
                <a:latin typeface="Cambria"/>
                <a:cs typeface="Cambria"/>
              </a:rPr>
              <a:t>οτελεί </a:t>
            </a:r>
            <a:r>
              <a:rPr sz="1800" b="1" dirty="0">
                <a:solidFill>
                  <a:srgbClr val="005390"/>
                </a:solidFill>
                <a:latin typeface="Cambria"/>
                <a:cs typeface="Cambria"/>
              </a:rPr>
              <a:t>σήμερα εθνική </a:t>
            </a:r>
            <a:r>
              <a:rPr sz="1800" b="1" spc="-10" dirty="0">
                <a:solidFill>
                  <a:srgbClr val="005390"/>
                </a:solidFill>
                <a:latin typeface="Cambria"/>
                <a:cs typeface="Cambria"/>
              </a:rPr>
              <a:t>γιορτή </a:t>
            </a:r>
            <a:r>
              <a:rPr sz="1800" b="1" spc="-20" dirty="0">
                <a:solidFill>
                  <a:srgbClr val="005390"/>
                </a:solidFill>
                <a:latin typeface="Cambria"/>
                <a:cs typeface="Cambria"/>
              </a:rPr>
              <a:t>των</a:t>
            </a:r>
            <a:r>
              <a:rPr sz="1800" b="1" spc="-120" dirty="0">
                <a:solidFill>
                  <a:srgbClr val="005390"/>
                </a:solidFill>
                <a:latin typeface="Cambria"/>
                <a:cs typeface="Cambria"/>
              </a:rPr>
              <a:t> </a:t>
            </a:r>
            <a:r>
              <a:rPr sz="1800" b="1" spc="-35" dirty="0">
                <a:solidFill>
                  <a:srgbClr val="005390"/>
                </a:solidFill>
                <a:latin typeface="Cambria"/>
                <a:cs typeface="Cambria"/>
              </a:rPr>
              <a:t>Γάλλων</a:t>
            </a:r>
            <a:r>
              <a:rPr sz="1800" b="1" spc="-35" dirty="0">
                <a:solidFill>
                  <a:srgbClr val="005390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59" y="188976"/>
            <a:ext cx="7921752" cy="419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9590" y="4496644"/>
            <a:ext cx="7548880" cy="2235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4800"/>
              </a:lnSpc>
              <a:spcBef>
                <a:spcPts val="215"/>
              </a:spcBef>
            </a:pPr>
            <a:r>
              <a:rPr sz="1800" dirty="0">
                <a:solidFill>
                  <a:srgbClr val="0D0D0D"/>
                </a:solidFill>
                <a:latin typeface="Arial"/>
                <a:cs typeface="Arial"/>
              </a:rPr>
              <a:t>▲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Σκίτσο </a:t>
            </a:r>
            <a:r>
              <a:rPr sz="1900" i="1" spc="-50" dirty="0">
                <a:solidFill>
                  <a:srgbClr val="001F5F"/>
                </a:solidFill>
                <a:latin typeface="Papyrus"/>
                <a:cs typeface="Papyrus"/>
              </a:rPr>
              <a:t>(1790)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με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την 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ορεία </a:t>
            </a:r>
            <a:r>
              <a:rPr sz="1800" i="1" spc="-35" dirty="0">
                <a:solidFill>
                  <a:srgbClr val="001F5F"/>
                </a:solidFill>
                <a:latin typeface="Cambria"/>
                <a:cs typeface="Cambria"/>
              </a:rPr>
              <a:t>των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γυναικών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στις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Βερσαλίες </a:t>
            </a:r>
            <a:r>
              <a:rPr sz="1900" i="1" spc="-15" dirty="0">
                <a:solidFill>
                  <a:srgbClr val="001F5F"/>
                </a:solidFill>
                <a:latin typeface="Papyrus"/>
                <a:cs typeface="Papyrus"/>
              </a:rPr>
              <a:t>(π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ροάστιο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του 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Παρισιού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ό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ου </a:t>
            </a:r>
            <a:r>
              <a:rPr sz="1800" i="1" spc="-30" dirty="0">
                <a:solidFill>
                  <a:srgbClr val="001F5F"/>
                </a:solidFill>
                <a:latin typeface="Cambria"/>
                <a:cs typeface="Cambria"/>
              </a:rPr>
              <a:t>ήταν </a:t>
            </a:r>
            <a:r>
              <a:rPr sz="1800" i="1" spc="-35" dirty="0">
                <a:solidFill>
                  <a:srgbClr val="001F5F"/>
                </a:solidFill>
                <a:latin typeface="Cambria"/>
                <a:cs typeface="Cambria"/>
              </a:rPr>
              <a:t>το 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αλάτι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). </a:t>
            </a:r>
            <a:r>
              <a:rPr sz="1800" i="1" spc="-45" dirty="0">
                <a:solidFill>
                  <a:srgbClr val="001F5F"/>
                </a:solidFill>
                <a:latin typeface="Cambria"/>
                <a:cs typeface="Cambria"/>
              </a:rPr>
              <a:t>Τον</a:t>
            </a:r>
            <a:r>
              <a:rPr sz="1800" i="1" spc="3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Οκτώβρη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του </a:t>
            </a:r>
            <a:r>
              <a:rPr sz="1900" i="1" spc="-50" dirty="0">
                <a:solidFill>
                  <a:srgbClr val="001F5F"/>
                </a:solidFill>
                <a:latin typeface="Papyrus"/>
                <a:cs typeface="Papyrus"/>
              </a:rPr>
              <a:t>1789,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οι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κάτοικοι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του 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Παρισιού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κυρίως γυναίκες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έκαναν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μια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μεγάλη </a:t>
            </a:r>
            <a:r>
              <a:rPr sz="1900" i="1" spc="-1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ορεία στις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Βερσαλίες 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ζητώντας α</a:t>
            </a:r>
            <a:r>
              <a:rPr sz="1900" i="1" spc="-2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ό </a:t>
            </a:r>
            <a:r>
              <a:rPr sz="1800" i="1" spc="-35" dirty="0">
                <a:solidFill>
                  <a:srgbClr val="001F5F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βασιλιά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ψωμί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Δεν </a:t>
            </a:r>
            <a:r>
              <a:rPr sz="1800" i="1" spc="-30" dirty="0">
                <a:solidFill>
                  <a:srgbClr val="001F5F"/>
                </a:solidFill>
                <a:latin typeface="Cambria"/>
                <a:cs typeface="Cambria"/>
              </a:rPr>
              <a:t>ήταν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η </a:t>
            </a:r>
            <a:r>
              <a:rPr sz="1900" i="1" spc="-2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ρώτη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φορά </a:t>
            </a:r>
            <a:r>
              <a:rPr sz="1900" i="1" spc="-2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ου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οι γυναίκες 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διαμαρτύρονταν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για την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τιμή 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του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ψωμιού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μια και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αυτές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ψώνιζαν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και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γνώριζαν  </a:t>
            </a:r>
            <a:r>
              <a:rPr sz="1900" i="1" spc="-2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ολύ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καλά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τις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τιμές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Οι γυναίκες ανάγκασαν </a:t>
            </a:r>
            <a:r>
              <a:rPr sz="1800" i="1" spc="-35" dirty="0">
                <a:solidFill>
                  <a:srgbClr val="001F5F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βασιλιά να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φύγει 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α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ό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τις 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Βερσαλίες και </a:t>
            </a:r>
            <a:r>
              <a:rPr sz="1800" i="1" spc="5" dirty="0">
                <a:solidFill>
                  <a:srgbClr val="001F5F"/>
                </a:solidFill>
                <a:latin typeface="Cambria"/>
                <a:cs typeface="Cambria"/>
              </a:rPr>
              <a:t>να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μείνει </a:t>
            </a:r>
            <a:r>
              <a:rPr sz="1800" i="1" spc="-40" dirty="0">
                <a:solidFill>
                  <a:srgbClr val="001F5F"/>
                </a:solidFill>
                <a:latin typeface="Cambria"/>
                <a:cs typeface="Cambria"/>
              </a:rPr>
              <a:t>στο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Παρίσι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Εκεί οι 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ε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αναστάτες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μ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ορούσαν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να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τον 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ελέγχουν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καλύτερα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ΑΠΟΤΕΛΕΣΜΑΤΑ&#10; Σχετική βελτίωση του βιοτικού επιπέδου των&#10;κατώτερων στρωμάτων&#10; Αντιδράσεις στα ακραία μέτρα&#10; Ο Ροβεσπιέρ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540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1524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Ο ρόλος του βασιλιά </a:t>
            </a:r>
            <a:endParaRPr lang="el-GR" sz="3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81000" y="304801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ΕΡΩΤΗΣΗ -ΑΚΟΛΟΥΘΕΙ Η ΑΠΑΝΤΗΣΗ ΣΤΗΝ ΕΠΟΜΕΝΗ ΔΙΑΦΑΝΕΙΑ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12.Ποιος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είναι ο ρόλος του βασιλιά Λουδοβίκου ΙΣΤ κατά την πρώτη φάση της Γαλλικής επανάστασης;</a:t>
            </a:r>
            <a:endParaRPr lang="el-GR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" y="2286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Ο ρόλος του βασιλιά Λουδοβίκου ΙΣΤ κατά την πρώτη φάση της γαλλικής επανάστασης</a:t>
            </a:r>
          </a:p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Μη αναγνώριση της Εθνοσυνέλευσης. Κλείσιμο πόρτας συνεδρίου.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Προσποιείται ότι υποχωρεί. Συγκέντρωση στρατού για να διαλύσει την Εθνοσυνέλευση. 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Αναγκαστική αποδοχή των αποφάσεων του λαού 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Προσπάθεια  του βασιλιά να διαφύγει από τη Γαλλία. Έγινε αντιληπτός και αναγκάστηκε να επιστρέψει. </a:t>
            </a:r>
          </a:p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Συνεννόηση  με τους βασιλείς της Αυστρίας και της Πρωσίας. Σχεδιασμός επέμβασης εναντίον του επαναστατικού καθεστώτος.</a:t>
            </a:r>
          </a:p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Μετά την κατάληψη των ανακτόρων του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Κεραμεικού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καταφεύγει στη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Νομοθετική.Τίθεται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υπό περιορισμό.</a:t>
            </a:r>
          </a:p>
          <a:p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81000" y="304801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ΕΡΩΤΗΣΗ -ΑΚΟΛΟΥΘΕΙ Η ΑΠΑΝΤΗΣΗ ΣΤΗΝ ΕΠΟΜΕΝΗ ΔΙΑΦΑΝΕΙΑ</a:t>
            </a: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13.Ποια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είναι τα βασικά γεγονότα της δεύτερης και της τρίτης φάσης της επανάστασης; </a:t>
            </a:r>
            <a:endParaRPr lang="el-GR" sz="3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228600"/>
            <a:ext cx="8686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δεύτερη φάση της γαλλικής επανάστασης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Σεπτέμβριος 1792- Αύγουστος 1794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Η εξουσία στα χέρια ακραίων ριζοσπαστών(=φανατικών επαναστατών γνωστών ως ορεινών)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Επιβολή καθεστώτος τρομοκρατίας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Εκτέλεση βασιλιά Λουδοβίκου και βασίλισσας  Αντουανέτας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Εκτέλεση χιλιάδων Γάλλων πολιτών </a:t>
            </a: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8"/>
          <p:cNvGrpSpPr/>
          <p:nvPr/>
        </p:nvGrpSpPr>
        <p:grpSpPr>
          <a:xfrm>
            <a:off x="228600" y="228600"/>
            <a:ext cx="3733800" cy="3886200"/>
            <a:chOff x="3291840" y="0"/>
            <a:chExt cx="5416550" cy="6858000"/>
          </a:xfrm>
        </p:grpSpPr>
        <p:sp>
          <p:nvSpPr>
            <p:cNvPr id="3" name="object 9"/>
            <p:cNvSpPr/>
            <p:nvPr/>
          </p:nvSpPr>
          <p:spPr>
            <a:xfrm>
              <a:off x="8156448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0"/>
            <p:cNvSpPr/>
            <p:nvPr/>
          </p:nvSpPr>
          <p:spPr>
            <a:xfrm>
              <a:off x="3291840" y="0"/>
              <a:ext cx="5416296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4 - Επεξήγηση με στρογγυλεμένο παραλληλόγραμμο"/>
          <p:cNvSpPr/>
          <p:nvPr/>
        </p:nvSpPr>
        <p:spPr>
          <a:xfrm>
            <a:off x="3352800" y="762000"/>
            <a:ext cx="5486400" cy="2590800"/>
          </a:xfrm>
          <a:prstGeom prst="wedgeRoundRectCallout">
            <a:avLst>
              <a:gd name="adj1" fmla="val -77270"/>
              <a:gd name="adj2" fmla="val -42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4267200" y="1219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Είμαι ο Ροβεσπιέρος.</a:t>
            </a:r>
            <a:endParaRPr lang="el-GR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527"/>
            <a:ext cx="8458200" cy="635000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δεύτερη</a:t>
            </a:r>
            <a:r>
              <a:rPr lang="el-G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φάση </a:t>
            </a:r>
            <a:r>
              <a:rPr lang="el-G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της γαλλικής </a:t>
            </a:r>
            <a:r>
              <a:rPr lang="el-G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επανάστασης </a:t>
            </a:r>
            <a:r>
              <a:rPr lang="el-G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(Σεπτέμβριος 1792-Ιούλιος 1794)</a:t>
            </a:r>
            <a:endParaRPr lang="el-G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9250"/>
            <a:ext cx="8534399" cy="46697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Ανάδειξη Συμβατικής συνέλευσης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μετά από εκλογές, που έλαβε τις αποφάσεις:</a:t>
            </a: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1.Κατάργηση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(μετά από πρόταση των Ορεινών)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απόλυτης μοναρχίας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(21 Σεπτεμβρίου 1792),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θέσπιση αβασίλευτης δημοκρατίας</a:t>
            </a: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2.Υιοθέτηση νέου ημερολογίου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(1793 έτος Ι της Δημοκρατίας)</a:t>
            </a: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3.Καταδίκη βασιλικού ζεύγους σε θάνατο με καρατόμηση</a:t>
            </a:r>
          </a:p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4.Συνέχιση πολέμου για κατάληψη εδαφών στο Βέλγιο και στις όχθες του Ρήνου ποταμού 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→ αντίδραση πολλών ευρωπαικών κρατών, που συσπειρώνονται εναντίον της Γαλλίας</a:t>
            </a:r>
          </a:p>
          <a:p>
            <a:pPr marL="0" indent="0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→ αντεπαναστατικές εξεγέρσεις στο εσωτερικό, πείνα ανυπόφορη για τα κατώτερα κοινωνικά στρώματα</a:t>
            </a:r>
          </a:p>
          <a:p>
            <a:pPr marL="0" indent="0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Ορεινοί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 Γάλλοι βουλευτές, που κάθονταν στα πιο ψηλά καθίσματα της αίθουσας των Συνελεύσεων, σε αντίθεση με τους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Γιρονδίνους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(=προέρχονταν από την περιοχή Ζιρόντ της νοτιοδυτικής Γαλλίας) ή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Πεδινούς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που κάθονταν στα χαμηλότερα καθίσματα.</a:t>
            </a:r>
          </a:p>
        </p:txBody>
      </p:sp>
    </p:spTree>
    <p:extLst>
      <p:ext uri="{BB962C8B-B14F-4D97-AF65-F5344CB8AC3E}">
        <p14:creationId xmlns:p14="http://schemas.microsoft.com/office/powerpoint/2010/main" xmlns="" val="178943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2400" y="0"/>
            <a:ext cx="8763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ΓΡΑΠΤΕΣ ΕΡΓΑΣΙΕΣ ΣΧΕΤΙΚΕΣ ΜΕ ΤΗΝ ΕΝΟΤΗΤΑ 3</a:t>
            </a:r>
          </a:p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Αν δεν είχε γίνει η Γαλλική Επανάσταση…</a:t>
            </a:r>
          </a:p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Να συμπληρώσετε την παραπάνω υπόθεση γράφοντας μία παράγραφο.</a:t>
            </a:r>
          </a:p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Οι πρωταγωνιστές της Γαλλικής Επανάστασης παίρνουν τον λόγο, συστήνονται και μιλούν σύντομα για τον ρόλο τους στη </a:t>
            </a:r>
            <a:r>
              <a:rPr lang="el-GR" sz="3600" smtClean="0">
                <a:latin typeface="Times New Roman" pitchFamily="18" charset="0"/>
                <a:cs typeface="Times New Roman" pitchFamily="18" charset="0"/>
              </a:rPr>
              <a:t>Γαλλική Επανάσταση.</a:t>
            </a:r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714" y="533400"/>
            <a:ext cx="7911085" cy="3774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742" y="4353642"/>
            <a:ext cx="7979258" cy="215424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96200"/>
              </a:lnSpc>
              <a:spcBef>
                <a:spcPts val="18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▲ </a:t>
            </a:r>
            <a:r>
              <a:rPr sz="2400" i="1" spc="-45" dirty="0">
                <a:solidFill>
                  <a:srgbClr val="111111"/>
                </a:solidFill>
                <a:latin typeface="Cambria"/>
                <a:cs typeface="Cambria"/>
              </a:rPr>
              <a:t>Τον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Ιανουάριο 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του </a:t>
            </a:r>
            <a:r>
              <a:rPr sz="2400" i="1" spc="-65" dirty="0">
                <a:solidFill>
                  <a:srgbClr val="111111"/>
                </a:solidFill>
                <a:latin typeface="Papyrus"/>
                <a:cs typeface="Papyrus"/>
              </a:rPr>
              <a:t>1793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οι 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24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αναστάτες 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εκτέλεσαν </a:t>
            </a:r>
            <a:r>
              <a:rPr sz="24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Λουδοβίκο ΙΣΤ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΄ μαζί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με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τη  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σύζυγό του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Μαρία 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Αντουανέτα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και </a:t>
            </a:r>
            <a:r>
              <a:rPr sz="2400" i="1" spc="-55" dirty="0">
                <a:solidFill>
                  <a:srgbClr val="111111"/>
                </a:solidFill>
                <a:latin typeface="Cambria"/>
                <a:cs typeface="Cambria"/>
              </a:rPr>
              <a:t>τα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δύο  </a:t>
            </a:r>
            <a:r>
              <a:rPr sz="24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2400" i="1" spc="-15" dirty="0">
                <a:solidFill>
                  <a:srgbClr val="111111"/>
                </a:solidFill>
                <a:latin typeface="Cambria"/>
                <a:cs typeface="Cambria"/>
              </a:rPr>
              <a:t>αιδιά 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τους</a:t>
            </a:r>
            <a:r>
              <a:rPr sz="2400" i="1" spc="-25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Η Συμβατική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Εθνοσυνέλευση  </a:t>
            </a:r>
            <a:r>
              <a:rPr sz="2400" i="1" spc="-20" dirty="0">
                <a:solidFill>
                  <a:srgbClr val="111111"/>
                </a:solidFill>
                <a:latin typeface="Cambria"/>
                <a:cs typeface="Cambria"/>
              </a:rPr>
              <a:t>τους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κατηγόρησε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για </a:t>
            </a:r>
            <a:r>
              <a:rPr sz="2400" i="1" spc="-1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2400" i="1" spc="-10" dirty="0">
                <a:solidFill>
                  <a:srgbClr val="111111"/>
                </a:solidFill>
                <a:latin typeface="Cambria"/>
                <a:cs typeface="Cambria"/>
              </a:rPr>
              <a:t>ροδοσία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και 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τους  </a:t>
            </a:r>
            <a:r>
              <a:rPr sz="2400" i="1" spc="-15" dirty="0">
                <a:solidFill>
                  <a:srgbClr val="111111"/>
                </a:solidFill>
                <a:latin typeface="Cambria"/>
                <a:cs typeface="Cambria"/>
              </a:rPr>
              <a:t>καταδίκασε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σε </a:t>
            </a:r>
            <a:r>
              <a:rPr sz="2400" i="1" spc="-15" dirty="0">
                <a:solidFill>
                  <a:srgbClr val="111111"/>
                </a:solidFill>
                <a:latin typeface="Cambria"/>
                <a:cs typeface="Cambria"/>
              </a:rPr>
              <a:t>θάνατο</a:t>
            </a:r>
            <a:r>
              <a:rPr sz="2400" i="1" spc="-15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Χαρακτικό 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του </a:t>
            </a:r>
            <a:r>
              <a:rPr sz="2400" i="1" spc="-65" dirty="0">
                <a:solidFill>
                  <a:srgbClr val="111111"/>
                </a:solidFill>
                <a:latin typeface="Papyrus"/>
                <a:cs typeface="Papyrus"/>
              </a:rPr>
              <a:t>1793  </a:t>
            </a:r>
            <a:r>
              <a:rPr sz="2400" i="1" spc="-5" dirty="0">
                <a:solidFill>
                  <a:srgbClr val="111111"/>
                </a:solidFill>
                <a:latin typeface="Cambria"/>
                <a:cs typeface="Cambria"/>
              </a:rPr>
              <a:t>με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τη Μαρία 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Αντουανέτα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τη </a:t>
            </a:r>
            <a:r>
              <a:rPr sz="2400" i="1" spc="-10" dirty="0">
                <a:solidFill>
                  <a:srgbClr val="111111"/>
                </a:solidFill>
                <a:latin typeface="Cambria"/>
                <a:cs typeface="Cambria"/>
              </a:rPr>
              <a:t>στιγμή </a:t>
            </a:r>
            <a:r>
              <a:rPr sz="24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ου </a:t>
            </a:r>
            <a:r>
              <a:rPr sz="2400" i="1" dirty="0">
                <a:solidFill>
                  <a:srgbClr val="111111"/>
                </a:solidFill>
                <a:latin typeface="Cambria"/>
                <a:cs typeface="Cambria"/>
              </a:rPr>
              <a:t>την  οδηγούν </a:t>
            </a:r>
            <a:r>
              <a:rPr sz="2400" i="1" spc="-15" dirty="0">
                <a:solidFill>
                  <a:srgbClr val="111111"/>
                </a:solidFill>
                <a:latin typeface="Cambria"/>
                <a:cs typeface="Cambria"/>
              </a:rPr>
              <a:t>στην</a:t>
            </a:r>
            <a:r>
              <a:rPr sz="2400" i="1" spc="-2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2400" i="1" spc="-10" dirty="0">
                <a:solidFill>
                  <a:srgbClr val="111111"/>
                </a:solidFill>
                <a:latin typeface="Cambria"/>
                <a:cs typeface="Cambria"/>
              </a:rPr>
              <a:t>γκιλοτίνα</a:t>
            </a:r>
            <a:r>
              <a:rPr sz="2400" i="1" spc="-10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24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76655" y="109726"/>
            <a:ext cx="8072755" cy="6638925"/>
            <a:chOff x="676655" y="109726"/>
            <a:chExt cx="8072755" cy="6638925"/>
          </a:xfrm>
        </p:grpSpPr>
        <p:sp>
          <p:nvSpPr>
            <p:cNvPr id="8" name="object 8"/>
            <p:cNvSpPr/>
            <p:nvPr/>
          </p:nvSpPr>
          <p:spPr>
            <a:xfrm>
              <a:off x="8156448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655" y="109726"/>
              <a:ext cx="8072628" cy="6638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8267" y="73863"/>
            <a:ext cx="6270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006FC0"/>
                </a:solidFill>
                <a:latin typeface="Arial"/>
                <a:cs typeface="Arial"/>
              </a:rPr>
              <a:t>▲ </a:t>
            </a:r>
            <a:r>
              <a:rPr sz="1800" b="0" i="1" spc="-25" dirty="0">
                <a:solidFill>
                  <a:srgbClr val="111111"/>
                </a:solidFill>
                <a:latin typeface="Cambria"/>
                <a:cs typeface="Cambria"/>
              </a:rPr>
              <a:t>Ανα</a:t>
            </a:r>
            <a:r>
              <a:rPr sz="1900" b="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b="0" i="1" spc="-25" dirty="0">
                <a:solidFill>
                  <a:srgbClr val="111111"/>
                </a:solidFill>
                <a:latin typeface="Cambria"/>
                <a:cs typeface="Cambria"/>
              </a:rPr>
              <a:t>αράσταση </a:t>
            </a:r>
            <a:r>
              <a:rPr sz="1800" b="0" i="1" spc="-5" dirty="0">
                <a:solidFill>
                  <a:srgbClr val="111111"/>
                </a:solidFill>
                <a:latin typeface="Cambria"/>
                <a:cs typeface="Cambria"/>
              </a:rPr>
              <a:t>εκτέλεσης </a:t>
            </a:r>
            <a:r>
              <a:rPr sz="1800" b="0" i="1" spc="5" dirty="0">
                <a:solidFill>
                  <a:srgbClr val="111111"/>
                </a:solidFill>
                <a:latin typeface="Cambria"/>
                <a:cs typeface="Cambria"/>
              </a:rPr>
              <a:t>σε </a:t>
            </a:r>
            <a:r>
              <a:rPr sz="1800" b="0" i="1" spc="-10" dirty="0">
                <a:solidFill>
                  <a:srgbClr val="111111"/>
                </a:solidFill>
                <a:latin typeface="Cambria"/>
                <a:cs typeface="Cambria"/>
              </a:rPr>
              <a:t>γκιλοτίνα</a:t>
            </a:r>
            <a:r>
              <a:rPr sz="1900" b="0" i="1" spc="-10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1800" b="0" i="1" dirty="0">
                <a:solidFill>
                  <a:srgbClr val="111111"/>
                </a:solidFill>
                <a:latin typeface="Cambria"/>
                <a:cs typeface="Cambria"/>
              </a:rPr>
              <a:t>Η</a:t>
            </a:r>
            <a:r>
              <a:rPr sz="1800" b="0" i="1" spc="33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Cambria"/>
                <a:cs typeface="Cambria"/>
              </a:rPr>
              <a:t>γκιλοτίνα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8586" y="252476"/>
            <a:ext cx="2012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30" dirty="0">
                <a:solidFill>
                  <a:srgbClr val="111111"/>
                </a:solidFill>
                <a:latin typeface="Cambria"/>
                <a:cs typeface="Cambria"/>
              </a:rPr>
              <a:t>ήταν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βασικό</a:t>
            </a:r>
            <a:r>
              <a:rPr sz="1800" i="1" spc="20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μέσο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657942"/>
            <a:ext cx="8484870" cy="1137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70"/>
              </a:spcBef>
            </a:pP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θανάτωσης </a:t>
            </a:r>
            <a:r>
              <a:rPr sz="1800" i="1" spc="-30" dirty="0">
                <a:solidFill>
                  <a:srgbClr val="111111"/>
                </a:solidFill>
                <a:latin typeface="Cambria"/>
                <a:cs typeface="Cambria"/>
              </a:rPr>
              <a:t>κατά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Γαλλική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ανάσταση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,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ειδή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η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εκτέλεση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γινόταν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γρήγορα και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ο 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κατάδικος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δεν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υ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έφερε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για 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ολλή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ώρα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Πήρε </a:t>
            </a:r>
            <a:r>
              <a:rPr sz="1800" i="1" spc="-30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γαλλικό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της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όνομα 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(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γκιλοτίνα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)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900" i="1" spc="-2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ό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τον 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εφευρέτη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της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,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γιατρό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Γκιγιοτέν</a:t>
            </a:r>
            <a:r>
              <a:rPr sz="1900" i="1" spc="-20" dirty="0">
                <a:solidFill>
                  <a:srgbClr val="111111"/>
                </a:solidFill>
                <a:latin typeface="Papyrus"/>
                <a:cs typeface="Papyrus"/>
              </a:rPr>
              <a:t>,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ο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ο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οίος 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ρότεινε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μέθοδο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αυτή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στη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Γαλλική 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Εθνοσυνέλευση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φθινό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ωρο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</a:t>
            </a:r>
            <a:r>
              <a:rPr sz="1800" i="1" spc="1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900" i="1" spc="-55" dirty="0">
                <a:solidFill>
                  <a:srgbClr val="111111"/>
                </a:solidFill>
                <a:latin typeface="Papyrus"/>
                <a:cs typeface="Papyrus"/>
              </a:rPr>
              <a:t>1789.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228600"/>
            <a:ext cx="8686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Η τρίτη  φάση της γαλλικής επανάστασης  1794-1799 </a:t>
            </a:r>
          </a:p>
          <a:p>
            <a:pPr algn="just">
              <a:defRPr/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sz="3600" dirty="0" err="1" smtClean="0">
                <a:latin typeface="Times New Roman" pitchFamily="18" charset="0"/>
                <a:cs typeface="Times New Roman" pitchFamily="18" charset="0"/>
              </a:rPr>
              <a:t>Θερμιδοριανοί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  (μετριοπαθείς επαναστάτες)  στην εξουσία </a:t>
            </a:r>
          </a:p>
          <a:p>
            <a:pPr algn="just">
              <a:defRPr/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Καταργούν τα ριζοσπαστικά μέτρα των Ορεινών.</a:t>
            </a:r>
          </a:p>
          <a:p>
            <a:pPr algn="just">
              <a:defRPr/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Ψηφίζουν νέο σύνταγμα (1795). </a:t>
            </a:r>
          </a:p>
          <a:p>
            <a:pPr algn="just">
              <a:defRPr/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Η εκτελεστική εξουσία ανατίθεται στο Διευθυντήριο (5μελές συμβούλιο). </a:t>
            </a:r>
          </a:p>
          <a:p>
            <a:pPr algn="just">
              <a:defRPr/>
            </a:pPr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9 Νοεμβρίου 1799 Κατάληψη της εξουσίας από τον Ναπολέοντα Βοναπάρτη.</a:t>
            </a:r>
          </a:p>
          <a:p>
            <a:pPr algn="just">
              <a:defRPr/>
            </a:pPr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57200" y="0"/>
            <a:ext cx="8305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ΕΡΩΤΗΣΗ -ΑΚΟΛΟΥΘΕΙ Η ΑΠΑΝΤΗΣΗ ΣΤΗΝ ΕΠΟΜΕΝΗ ΔΙΑΦΑΝΕΙΑ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14.Πόσες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 ποιες εθνοσυνελεύσεις υπήρξαν στη διάρκεια της Γαλλικής Επανάστασης; Σε ποια φάση ανήκει η καθεμία;</a:t>
            </a:r>
            <a:endParaRPr lang="el-GR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91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</a:tabLst>
            </a:pP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ΟΙ  ΤΡΕΙΣ  ΕΘΝΟΣΥΝΕΛΕΥΣΕΙΣ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</a:tabLst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ΣΥΝΤΑΚΤΙΚΗ    ΕΘΝΟΣΥΝΕΛΕΥΣΗ </a:t>
            </a:r>
            <a:r>
              <a:rPr kumimoji="0" lang="el-G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(ΠΡΩΤΗ ΦΑΣΗ)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14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Απειθεί  προς  τον  ………………………… (όρκος  του  σφαιριστηρίου  20  Ιουνίου  1789).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14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Αυτοανακηρύσσεται ………………………………………….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14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Μετά  την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κατάληψη  της  ………………………………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από  τον  λαό (14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Ιουλίου  1789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ψηφίζει  την  κατάργηση  του  διαχωρισμού  του  λαού  σε  τάξεις  και  άρα  των  ……………………………………………………  των  ευγενών  και  του  κλήρου  ( 4  Αυγούστου  1789 )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14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Ψηφίζει  τη  διακήρυξη  των  ……………………………… του  ανθρώπου  και  του  πολίτη  (26  Αυγούστου  1789)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14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Μεταφέρεται  στο  Παρίσι  μετά την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κατάληψη  των  ………………………………  των  </a:t>
            </a: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Βερσαλιών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από  τον  επαναστατημένο  λαό (5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Οκτωβρίου  1789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14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Ψηφίζει  το πρώτο  ……………………………..  (1791)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14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Εγκαθιδρύει  το  πολίτευμα  της  συνταγματικής  ………………………….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14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Διαχωρίζει  τις  τρεις  ………………………………….. :νομοθετική  εξουσία →  Βουλή , εκτελεστική  εξουσία →  βασιλιάς  και  έξι  υπουργοί , δικαστική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εξουσία→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ανεξάρτητη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8839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ΝΟΜΟΘΕΤΙΚΗ  ΕΘΝΟΣΥΝΕΛΕΥΣΗ (ΠΡΩΤΗ ΦΑΣΗ)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Προήλθε  από  τις  εκλογές  του  1791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Ελεγχόταν  από  τους  ……………………………….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Αντιμετώπισε  δύο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προβλήματα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στο  </a:t>
            </a:r>
            <a:r>
              <a:rPr kumimoji="0" lang="el-G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εξωτερικό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ο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βασιλιάς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και  ορισμένοι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αριστοκράτες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σε  συνεννόηση  με  τους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βασιλείς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της  Αυστρίας  και  της  Πρωσίας  σχεδίαζαν  …………………………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εναντίον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του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επαναστατικού   καθεστώτος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και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στο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εσωτερικό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τα  πιο  ριζοσπαστικά  τμήματα  του  λαού – οι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«αβράκωτοι»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αξίωναν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την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……………………….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του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βασιλιά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Κήρυξε  τον  πόλεμο   εναντίον της  ……………….. και  της  ………………..προκειμένου  να  συσπειρώσει  το  λαό  και  να  σώσει  την  επανάσταση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Έθεσε  τον  βασιλιά  υπό  …………………………. (μετά  την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κατάληψη  των  ανακτόρων  του  </a:t>
            </a: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Κεραμεικού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Αυγούστου  1792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Έδωσε  την  εκτελεστική  εξουσία  σε  ένα  συμβούλιο  με  επικεφαλής  τον 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Δαντόν</a:t>
            </a:r>
            <a:r>
              <a:rPr lang="el-G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Αναγνώρισε  το  δικαίωμα  της  ………………………………ψηφοφορίας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Διαχώρισε  την  ……………………………. από  το  κράτος.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Δήμευσε  τις  …………………………των  αριστοκρατών    που  διέφυγαν  στο  εξωτερικό.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Κήρυξε  την  πατρίδα  σε  ……………………..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8915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ΣΥΜΒΑΤΙΚΗ  ΕΘΝΟΣΥΝΕΛΕΥΣΗ – ΔΕΥΤΕΡΗ  ΦΑΣΗ  ΤΗΣ  ΓΑΛΛΙΚΗΣ  ΕΠΑΝΑΣΤΑΣΗΣ  9-1792 ΩΣ   7-1794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Αναδείχτηκε  μετά  από  καθολική  ψηφοφορία  το  Σεπτέμβριο  του  1792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Ύστερα  από  πρόταση  των  Ορεινών  κατάργησε    τη  ………………………..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Εγκαθίδρυσε  για  πρώτη  φορά  στην  Ευρώπη  το  πολίτευμα  της  ……………………………………  δημοκρατίας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Άλλαξε  το  ημερολόγιο  και  καθιέρωσε  …………………………της  Δημοκρατίας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Καταδίκασε  τον  βασιλιά  και  τη  βασίλισσα  σε  ………………………….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Συνέχισε   τον  πόλεμο  με  στόχο  την  κατάληψη  των  εδαφών  που  θεωρούνταν  γαλλικά  στο  Βέλγιο    και  στις  όχθες  του  ποταμού  Ρήνου 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Έπρεπε  να  αντιμετωπίσει  δύο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προβλήματα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στο </a:t>
            </a:r>
            <a:r>
              <a:rPr kumimoji="0" lang="el-G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εξωτερικό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η  συνέχιση  του  πολέμου  συσπείρωσε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εναντίον 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της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Γαλλίας  </a:t>
            </a:r>
            <a:r>
              <a:rPr kumimoji="0" lang="el-G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πολλές  ευρωπαϊκές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χώρες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και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στο </a:t>
            </a:r>
            <a:r>
              <a:rPr kumimoji="0" lang="el-G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εσωτερικό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σημειώθηκαν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…………………………………. εξεγέρσεις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και  η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οικονομική  κατάσταση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επιδεινωνόταν, ιδίως  για  τα  ασθενέστερα  κοινωνικά  στρώματα .    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Μετά  από  πιέσεις  των  Ορεινών , η  Συνέλευση  σύστησε  την  Επιτροπή  Δημόσιας  Σωτηρίας  και  την  Επιτροπή  Γενικής  Ασφάλειας  , καθώς  και  επαναστατικά  δικαστήρια  ,  με  στόχο  την  καταστολή  της  αντεπανάστασης.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Διέταξε  τη  ……………………………………..των  ηγετών  των  Γιρονδίνων.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Ενέκρινε  το  Σύνταγμα  του  έτους  ……………………………..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4800" y="2286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Τα γεγονότα αναλυτικότερα </a:t>
            </a:r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109722" y="2161794"/>
            <a:ext cx="5596890" cy="4102100"/>
            <a:chOff x="3109722" y="2161794"/>
            <a:chExt cx="5596890" cy="4102100"/>
          </a:xfrm>
        </p:grpSpPr>
        <p:sp>
          <p:nvSpPr>
            <p:cNvPr id="8" name="object 8"/>
            <p:cNvSpPr/>
            <p:nvPr/>
          </p:nvSpPr>
          <p:spPr>
            <a:xfrm>
              <a:off x="8156448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9722" y="2161793"/>
              <a:ext cx="5564505" cy="3992879"/>
            </a:xfrm>
            <a:custGeom>
              <a:avLst/>
              <a:gdLst/>
              <a:ahLst/>
              <a:cxnLst/>
              <a:rect l="l" t="t" r="r" b="b"/>
              <a:pathLst>
                <a:path w="5564505" h="3992879">
                  <a:moveTo>
                    <a:pt x="5564124" y="0"/>
                  </a:moveTo>
                  <a:lnTo>
                    <a:pt x="2781300" y="0"/>
                  </a:lnTo>
                  <a:lnTo>
                    <a:pt x="0" y="0"/>
                  </a:lnTo>
                  <a:lnTo>
                    <a:pt x="0" y="3992880"/>
                  </a:lnTo>
                  <a:lnTo>
                    <a:pt x="2781300" y="3992880"/>
                  </a:lnTo>
                  <a:lnTo>
                    <a:pt x="5564124" y="3992880"/>
                  </a:lnTo>
                  <a:lnTo>
                    <a:pt x="5564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830455" y="4070350"/>
            <a:ext cx="136525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28422" y="260604"/>
          <a:ext cx="8345170" cy="6336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300"/>
                <a:gridCol w="2781300"/>
                <a:gridCol w="2782570"/>
              </a:tblGrid>
              <a:tr h="1901190">
                <a:tc gridSpan="3">
                  <a:txBody>
                    <a:bodyPr/>
                    <a:lstStyle/>
                    <a:p>
                      <a:pPr marL="82550" marR="74930" algn="just">
                        <a:lnSpc>
                          <a:spcPct val="118000"/>
                        </a:lnSpc>
                        <a:spcBef>
                          <a:spcPts val="320"/>
                        </a:spcBef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 βασιλιάς Λουδοβίκο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ΙΣΤ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’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συγκάλεσε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συνέλευση των τάξεων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(5 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Μαΐου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1789).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Εκεί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23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οι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αντι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ρόσω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οι της τρίτης τάξης α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αίτησαν  μεταρρυθμίσεις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23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αλλά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 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βασιλιάς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ζήτησε </a:t>
                      </a:r>
                      <a:r>
                        <a:rPr sz="23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να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ε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ιβληθούν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νέοι  φόροι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ου θα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λήρωναν 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α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οκλειστικά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τα μέλη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της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τρίτης</a:t>
                      </a:r>
                      <a:r>
                        <a:rPr sz="2300" spc="-2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τάξης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Papyrus"/>
                          <a:cs typeface="Papyrus"/>
                        </a:rPr>
                        <a:t>.</a:t>
                      </a:r>
                      <a:endParaRPr sz="2300">
                        <a:latin typeface="Papyrus"/>
                        <a:cs typeface="Papyrus"/>
                      </a:endParaRPr>
                    </a:p>
                  </a:txBody>
                  <a:tcPr marL="0" marR="0" marT="40640" marB="0">
                    <a:solidFill>
                      <a:srgbClr val="C51B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54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spc="-3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Τότε</a:t>
                      </a:r>
                      <a:r>
                        <a:rPr sz="1900" spc="-3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οι αντι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ρόσω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οι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της τρίτης</a:t>
                      </a:r>
                      <a:r>
                        <a:rPr sz="1900" spc="-4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τάξης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100330" marB="0"/>
                </a:tc>
              </a:tr>
              <a:tr h="2735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Οι αντι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ρόσω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οι</a:t>
                      </a:r>
                      <a:r>
                        <a:rPr sz="1900" spc="-3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της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marL="81915" marR="77470" algn="ctr">
                        <a:lnSpc>
                          <a:spcPts val="2700"/>
                        </a:lnSpc>
                        <a:spcBef>
                          <a:spcPts val="145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τρίτης τάξης</a:t>
                      </a:r>
                      <a:r>
                        <a:rPr sz="1900" spc="-8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αντέδρασαν  και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με 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το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ε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ιχείρημα</a:t>
                      </a:r>
                      <a:r>
                        <a:rPr sz="1900" spc="-6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ότι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εκ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ροσω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ούσαν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το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98</a:t>
                      </a:r>
                      <a:endParaRPr sz="1900">
                        <a:latin typeface="Papyrus"/>
                        <a:cs typeface="Papyrus"/>
                      </a:endParaRPr>
                    </a:p>
                    <a:p>
                      <a:pPr marL="297180" marR="293370" algn="ctr">
                        <a:lnSpc>
                          <a:spcPct val="117900"/>
                        </a:lnSpc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των </a:t>
                      </a:r>
                      <a:r>
                        <a:rPr sz="1900" spc="-1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Γάλλων</a:t>
                      </a:r>
                      <a:r>
                        <a:rPr sz="1900" spc="-1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αυτο</a:t>
                      </a:r>
                      <a:r>
                        <a:rPr sz="1900" spc="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</a:t>
                      </a:r>
                      <a:r>
                        <a:rPr sz="1900" spc="2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ν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ακηρ</a:t>
                      </a:r>
                      <a:r>
                        <a:rPr sz="1900" spc="-2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ύ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χθη</a:t>
                      </a:r>
                      <a:r>
                        <a:rPr sz="1900" spc="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κ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αν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Εθνική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συνέλευση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.</a:t>
                      </a:r>
                      <a:endParaRPr sz="1900">
                        <a:latin typeface="Papyrus"/>
                        <a:cs typeface="Papyrus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00355" marR="128905" indent="-165100">
                        <a:lnSpc>
                          <a:spcPct val="118200"/>
                        </a:lnSpc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 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βασιλιάς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ωστόσο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δεν  τους 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αναγνώρισε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και  διέταξε </a:t>
                      </a:r>
                      <a:r>
                        <a:rPr sz="1900" spc="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να κλείσει</a:t>
                      </a:r>
                      <a:r>
                        <a:rPr sz="1900" spc="-5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η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αίθουσα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ό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ου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συνεδρίαζαν οι</a:t>
                      </a:r>
                      <a:r>
                        <a:rPr sz="1900" spc="-1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τάξεις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.</a:t>
                      </a:r>
                      <a:endParaRPr sz="1900">
                        <a:latin typeface="Papyrus"/>
                        <a:cs typeface="Papyrus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συγκεντρώθηκαν</a:t>
                      </a:r>
                      <a:r>
                        <a:rPr sz="1900" spc="1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στην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αίθουσα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του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marL="299720" marR="292735" algn="ctr">
                        <a:lnSpc>
                          <a:spcPts val="2690"/>
                        </a:lnSpc>
                        <a:spcBef>
                          <a:spcPts val="155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σφαιριστηρίου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,</a:t>
                      </a:r>
                      <a:r>
                        <a:rPr sz="1900" spc="-5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ό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ου  ορκίστηκαν ότι</a:t>
                      </a:r>
                      <a:r>
                        <a:rPr sz="1900" spc="-3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θα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συντάξουν σύνταγμα</a:t>
                      </a:r>
                      <a:r>
                        <a:rPr sz="1900" spc="-1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(20</a:t>
                      </a:r>
                      <a:endParaRPr sz="1900">
                        <a:latin typeface="Papyrus"/>
                        <a:cs typeface="Papyru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Ιουνίου </a:t>
                      </a:r>
                      <a:r>
                        <a:rPr sz="190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1789).</a:t>
                      </a:r>
                      <a:r>
                        <a:rPr sz="1900" spc="-20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 </a:t>
                      </a:r>
                      <a:r>
                        <a:rPr sz="1900" spc="-3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Στο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π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λευρό τους</a:t>
                      </a:r>
                      <a:r>
                        <a:rPr sz="1900" spc="-8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τάχθηκαν</a:t>
                      </a:r>
                      <a:endParaRPr sz="19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90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ορισμένοι </a:t>
                      </a:r>
                      <a:r>
                        <a:rPr sz="1900" spc="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κληρικοί</a:t>
                      </a:r>
                      <a:r>
                        <a:rPr sz="1900" spc="-40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και</a:t>
                      </a:r>
                      <a:endParaRPr sz="1900">
                        <a:latin typeface="Cambria"/>
                        <a:cs typeface="Cambria"/>
                      </a:endParaRPr>
                    </a:p>
                  </a:txBody>
                  <a:tcPr marL="0" marR="0" marT="30480" marB="0"/>
                </a:tc>
              </a:tr>
              <a:tr h="489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spc="-5" dirty="0">
                          <a:solidFill>
                            <a:srgbClr val="111111"/>
                          </a:solidFill>
                          <a:latin typeface="Cambria"/>
                          <a:cs typeface="Cambria"/>
                        </a:rPr>
                        <a:t>ευγενείς</a:t>
                      </a:r>
                      <a:r>
                        <a:rPr sz="1900" spc="-5" dirty="0">
                          <a:solidFill>
                            <a:srgbClr val="111111"/>
                          </a:solidFill>
                          <a:latin typeface="Papyrus"/>
                          <a:cs typeface="Papyrus"/>
                        </a:rPr>
                        <a:t>.</a:t>
                      </a:r>
                      <a:endParaRPr sz="1900">
                        <a:latin typeface="Papyrus"/>
                        <a:cs typeface="Papyrus"/>
                      </a:endParaRPr>
                    </a:p>
                  </a:txBody>
                  <a:tcPr marL="0" marR="0" marT="29209" marB="0"/>
                </a:tc>
              </a:tr>
              <a:tr h="45567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1B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74090"/>
            <a:ext cx="77749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omic Sans MS"/>
                <a:cs typeface="Comic Sans MS"/>
              </a:rPr>
              <a:t>«Ο </a:t>
            </a:r>
            <a:r>
              <a:rPr sz="1450" i="1" spc="-15" dirty="0">
                <a:solidFill>
                  <a:srgbClr val="FFFFFF"/>
                </a:solidFill>
                <a:latin typeface="Comic Sans MS"/>
                <a:cs typeface="Comic Sans MS"/>
              </a:rPr>
              <a:t>ΟΡΚΟΣ ΤΟΥ 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ΣΦΑΙΡΙΣΤΗΡΙΟΥ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», 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ΣΧΕΔΙΟ </a:t>
            </a:r>
            <a:r>
              <a:rPr sz="1800" i="1" dirty="0">
                <a:solidFill>
                  <a:srgbClr val="FFFFFF"/>
                </a:solidFill>
                <a:latin typeface="Comic Sans MS"/>
                <a:cs typeface="Comic Sans MS"/>
              </a:rPr>
              <a:t>(1791) </a:t>
            </a:r>
            <a:r>
              <a:rPr sz="1450" i="1" spc="-15" dirty="0">
                <a:solidFill>
                  <a:srgbClr val="FFFFFF"/>
                </a:solidFill>
                <a:latin typeface="Comic Sans MS"/>
                <a:cs typeface="Comic Sans MS"/>
              </a:rPr>
              <a:t>ΤΟΥ 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Γ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ΑΛΛΟΥ </a:t>
            </a:r>
            <a:r>
              <a:rPr sz="1450" i="1" spc="-15" dirty="0">
                <a:solidFill>
                  <a:srgbClr val="FFFFFF"/>
                </a:solidFill>
                <a:latin typeface="Comic Sans MS"/>
                <a:cs typeface="Comic Sans MS"/>
              </a:rPr>
              <a:t>ΖΩΓΡΑΦΟΥ  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Ζ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ΑΚ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-Λ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ΟΥΙ 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Ν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ΤΑΒΙΝΤ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. Τ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ΟΝ 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Ι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ΟΥΝΙΟ ΤΟΥ </a:t>
            </a:r>
            <a:r>
              <a:rPr sz="1800" i="1" spc="-5" dirty="0">
                <a:solidFill>
                  <a:srgbClr val="FFFFFF"/>
                </a:solidFill>
                <a:latin typeface="Comic Sans MS"/>
                <a:cs typeface="Comic Sans MS"/>
              </a:rPr>
              <a:t>1789 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Η 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Ε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ΘΝΟΣΥΝΕΛΕΥΣΗ ΕΔΩΣΕ  </a:t>
            </a:r>
            <a:r>
              <a:rPr sz="1450" i="1" spc="-15" dirty="0">
                <a:solidFill>
                  <a:srgbClr val="FFFFFF"/>
                </a:solidFill>
                <a:latin typeface="Comic Sans MS"/>
                <a:cs typeface="Comic Sans MS"/>
              </a:rPr>
              <a:t>ΟΡΚΟ ΟΤΙ ΘΑ ΔΗΜΙΟΥΡΓΗΣΕΙ 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ΕΝΑ </a:t>
            </a:r>
            <a:r>
              <a:rPr sz="1450" i="1" spc="-15" dirty="0">
                <a:solidFill>
                  <a:srgbClr val="FFFFFF"/>
                </a:solidFill>
                <a:latin typeface="Comic Sans MS"/>
                <a:cs typeface="Comic Sans MS"/>
              </a:rPr>
              <a:t>ΣΥΝΤΑΓΜΑ ΓΙΑ </a:t>
            </a:r>
            <a:r>
              <a:rPr sz="1450" i="1" spc="-5" dirty="0">
                <a:solidFill>
                  <a:srgbClr val="FFFFFF"/>
                </a:solidFill>
                <a:latin typeface="Comic Sans MS"/>
                <a:cs typeface="Comic Sans MS"/>
              </a:rPr>
              <a:t>ΤΗ 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Γ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ΑΛΛΙΑ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. </a:t>
            </a:r>
            <a:r>
              <a:rPr sz="1800" i="1" dirty="0">
                <a:solidFill>
                  <a:srgbClr val="FFFFFF"/>
                </a:solidFill>
                <a:latin typeface="Comic Sans MS"/>
                <a:cs typeface="Comic Sans MS"/>
              </a:rPr>
              <a:t>Ο </a:t>
            </a:r>
            <a:r>
              <a:rPr sz="1450" i="1" spc="-15" dirty="0">
                <a:solidFill>
                  <a:srgbClr val="FFFFFF"/>
                </a:solidFill>
                <a:latin typeface="Comic Sans MS"/>
                <a:cs typeface="Comic Sans MS"/>
              </a:rPr>
              <a:t>ΒΑΣΙΛΙΑΣ  ΑΝΑΓΚΑΣΤΗΚΕ 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ΝΑ ΣΥΜΦΩΝΗΣΕΙ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. Ε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ΤΣΙ </a:t>
            </a:r>
            <a:r>
              <a:rPr sz="1450" i="1" spc="-15" dirty="0">
                <a:solidFill>
                  <a:srgbClr val="FFFFFF"/>
                </a:solidFill>
                <a:latin typeface="Comic Sans MS"/>
                <a:cs typeface="Comic Sans MS"/>
              </a:rPr>
              <a:t>ΗΡΘΕ 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ΤΟ ΤΕΛΟΣ ΓΙΑ ΤΗΝ </a:t>
            </a:r>
            <a:r>
              <a:rPr sz="1450" i="1" spc="-15" dirty="0">
                <a:solidFill>
                  <a:srgbClr val="FFFFFF"/>
                </a:solidFill>
                <a:latin typeface="Comic Sans MS"/>
                <a:cs typeface="Comic Sans MS"/>
              </a:rPr>
              <a:t>ΑΠΟΛΥΤΗ  </a:t>
            </a:r>
            <a:r>
              <a:rPr sz="1450" i="1" spc="-10" dirty="0">
                <a:solidFill>
                  <a:srgbClr val="FFFFFF"/>
                </a:solidFill>
                <a:latin typeface="Comic Sans MS"/>
                <a:cs typeface="Comic Sans MS"/>
              </a:rPr>
              <a:t>ΜΟΝΑΡΧΙΑ</a:t>
            </a:r>
            <a:r>
              <a:rPr sz="1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904" y="2276855"/>
            <a:ext cx="6544056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2400" y="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Οι πρωταγωνιστές της Γαλλικής Επανάστασης παίρνουν τον λόγο</a:t>
            </a:r>
          </a:p>
          <a:p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Αρχείο:Ludvig XVI av Frankrike porträtterad av AF Call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219200"/>
            <a:ext cx="3124200" cy="3581400"/>
          </a:xfrm>
          <a:prstGeom prst="rect">
            <a:avLst/>
          </a:prstGeom>
          <a:noFill/>
        </p:spPr>
      </p:pic>
      <p:sp>
        <p:nvSpPr>
          <p:cNvPr id="10" name="9 - Επεξήγηση με στρογγυλεμένο παραλληλόγραμμο"/>
          <p:cNvSpPr/>
          <p:nvPr/>
        </p:nvSpPr>
        <p:spPr>
          <a:xfrm>
            <a:off x="3352800" y="1295400"/>
            <a:ext cx="5562600" cy="2895600"/>
          </a:xfrm>
          <a:prstGeom prst="wedgeRoundRectCallout">
            <a:avLst>
              <a:gd name="adj1" fmla="val -71116"/>
              <a:gd name="adj2" fmla="val 44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3886201" y="18288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Είμαι ο Λουδοβίκος 16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ος,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βασιλιάς της Γαλλίας. Έγινα  βασιλιάς της Γαλλίας το 1774 στην ηλικία των 19 ετών. Είναι βέβαιο ότι δεν ήμουν έτοιμος για τον θρόνο.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691820" y="1526984"/>
            <a:ext cx="2096135" cy="4954905"/>
            <a:chOff x="6691820" y="1526984"/>
            <a:chExt cx="2096135" cy="4954905"/>
          </a:xfrm>
        </p:grpSpPr>
        <p:sp>
          <p:nvSpPr>
            <p:cNvPr id="9" name="object 9"/>
            <p:cNvSpPr/>
            <p:nvPr/>
          </p:nvSpPr>
          <p:spPr>
            <a:xfrm>
              <a:off x="8156447" y="5715000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4838" y="1540509"/>
              <a:ext cx="2070100" cy="4927600"/>
            </a:xfrm>
            <a:custGeom>
              <a:avLst/>
              <a:gdLst/>
              <a:ahLst/>
              <a:cxnLst/>
              <a:rect l="l" t="t" r="r" b="b"/>
              <a:pathLst>
                <a:path w="2070100" h="4927600">
                  <a:moveTo>
                    <a:pt x="2069592" y="0"/>
                  </a:moveTo>
                  <a:lnTo>
                    <a:pt x="0" y="0"/>
                  </a:lnTo>
                  <a:lnTo>
                    <a:pt x="0" y="2053590"/>
                  </a:lnTo>
                  <a:lnTo>
                    <a:pt x="0" y="2463800"/>
                  </a:lnTo>
                  <a:lnTo>
                    <a:pt x="0" y="4927600"/>
                  </a:lnTo>
                  <a:lnTo>
                    <a:pt x="2069592" y="4927600"/>
                  </a:lnTo>
                  <a:lnTo>
                    <a:pt x="2069592" y="2463800"/>
                  </a:lnTo>
                  <a:lnTo>
                    <a:pt x="2069592" y="2053590"/>
                  </a:lnTo>
                  <a:lnTo>
                    <a:pt x="2069592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4837" y="1540002"/>
              <a:ext cx="2070100" cy="4928870"/>
            </a:xfrm>
            <a:custGeom>
              <a:avLst/>
              <a:gdLst/>
              <a:ahLst/>
              <a:cxnLst/>
              <a:rect l="l" t="t" r="r" b="b"/>
              <a:pathLst>
                <a:path w="2070100" h="4928870">
                  <a:moveTo>
                    <a:pt x="0" y="0"/>
                  </a:moveTo>
                  <a:lnTo>
                    <a:pt x="344931" y="0"/>
                  </a:lnTo>
                  <a:lnTo>
                    <a:pt x="862329" y="0"/>
                  </a:lnTo>
                  <a:lnTo>
                    <a:pt x="2069591" y="0"/>
                  </a:lnTo>
                  <a:lnTo>
                    <a:pt x="2069591" y="821436"/>
                  </a:lnTo>
                  <a:lnTo>
                    <a:pt x="2069591" y="2053589"/>
                  </a:lnTo>
                  <a:lnTo>
                    <a:pt x="2069591" y="4928616"/>
                  </a:lnTo>
                  <a:lnTo>
                    <a:pt x="862329" y="4928616"/>
                  </a:lnTo>
                  <a:lnTo>
                    <a:pt x="344931" y="4928616"/>
                  </a:lnTo>
                  <a:lnTo>
                    <a:pt x="0" y="4928616"/>
                  </a:lnTo>
                  <a:lnTo>
                    <a:pt x="0" y="2053589"/>
                  </a:lnTo>
                  <a:lnTo>
                    <a:pt x="0" y="2464308"/>
                  </a:lnTo>
                  <a:lnTo>
                    <a:pt x="0" y="82143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95235" y="1518919"/>
            <a:ext cx="1636395" cy="32645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495"/>
              </a:spcBef>
            </a:pP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: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στις 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14</a:t>
            </a:r>
            <a:r>
              <a:rPr sz="1800" spc="-95" dirty="0">
                <a:solidFill>
                  <a:srgbClr val="111111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Ιουλίου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1789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 λαός</a:t>
            </a:r>
            <a:r>
              <a:rPr sz="1800" spc="-14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του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Παρι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ι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ο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ύ</a:t>
            </a:r>
            <a:endParaRPr sz="1800">
              <a:latin typeface="Cambria"/>
              <a:cs typeface="Cambria"/>
            </a:endParaRPr>
          </a:p>
          <a:p>
            <a:pPr marL="36830" marR="5080" indent="368935" algn="r">
              <a:lnSpc>
                <a:spcPct val="117900"/>
              </a:lnSpc>
              <a:spcBef>
                <a:spcPts val="10"/>
              </a:spcBef>
            </a:pP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κατέλαβε</a:t>
            </a:r>
            <a:r>
              <a:rPr sz="1800" spc="-8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τη  Βαστίλη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,</a:t>
            </a:r>
            <a:r>
              <a:rPr sz="1800" spc="-65" dirty="0">
                <a:solidFill>
                  <a:srgbClr val="111111"/>
                </a:solidFill>
                <a:latin typeface="Papyrus"/>
                <a:cs typeface="Papyrus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τό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ο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 φυλάκισης</a:t>
            </a:r>
            <a:r>
              <a:rPr sz="1800" spc="-10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και  βα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αν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ι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τ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ηρ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ίω</a:t>
            </a:r>
            <a:r>
              <a:rPr sz="1800" spc="-25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, 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μισητό</a:t>
            </a:r>
            <a:r>
              <a:rPr sz="1800" spc="-8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σύμβολο</a:t>
            </a:r>
            <a:endParaRPr sz="1800">
              <a:latin typeface="Cambria"/>
              <a:cs typeface="Cambria"/>
            </a:endParaRPr>
          </a:p>
          <a:p>
            <a:pPr marL="187960" marR="5715" indent="1101725" algn="r">
              <a:lnSpc>
                <a:spcPct val="117800"/>
              </a:lnSpc>
              <a:spcBef>
                <a:spcPts val="15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της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ολυτα</a:t>
            </a:r>
            <a:r>
              <a:rPr sz="1800" spc="-20" dirty="0">
                <a:solidFill>
                  <a:srgbClr val="111111"/>
                </a:solidFill>
                <a:latin typeface="Cambria"/>
                <a:cs typeface="Cambria"/>
              </a:rPr>
              <a:t>ρ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χί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ς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91820" y="377888"/>
            <a:ext cx="2096135" cy="1175385"/>
            <a:chOff x="6691820" y="377888"/>
            <a:chExt cx="2096135" cy="1175385"/>
          </a:xfrm>
        </p:grpSpPr>
        <p:sp>
          <p:nvSpPr>
            <p:cNvPr id="14" name="object 14"/>
            <p:cNvSpPr/>
            <p:nvPr/>
          </p:nvSpPr>
          <p:spPr>
            <a:xfrm>
              <a:off x="6704837" y="390905"/>
              <a:ext cx="2070100" cy="1149350"/>
            </a:xfrm>
            <a:custGeom>
              <a:avLst/>
              <a:gdLst/>
              <a:ahLst/>
              <a:cxnLst/>
              <a:rect l="l" t="t" r="r" b="b"/>
              <a:pathLst>
                <a:path w="2070100" h="1149350">
                  <a:moveTo>
                    <a:pt x="2069592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2069592" y="1149096"/>
                  </a:lnTo>
                  <a:lnTo>
                    <a:pt x="206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04837" y="390905"/>
              <a:ext cx="2070100" cy="1149350"/>
            </a:xfrm>
            <a:custGeom>
              <a:avLst/>
              <a:gdLst/>
              <a:ahLst/>
              <a:cxnLst/>
              <a:rect l="l" t="t" r="r" b="b"/>
              <a:pathLst>
                <a:path w="2070100" h="1149350">
                  <a:moveTo>
                    <a:pt x="0" y="1149096"/>
                  </a:moveTo>
                  <a:lnTo>
                    <a:pt x="2069592" y="1149096"/>
                  </a:lnTo>
                  <a:lnTo>
                    <a:pt x="2069592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25907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566152" y="519811"/>
            <a:ext cx="346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6FC0"/>
                </a:solidFill>
                <a:latin typeface="Papyrus"/>
                <a:cs typeface="Papyrus"/>
              </a:rPr>
              <a:t>4</a:t>
            </a:r>
            <a:endParaRPr sz="4400">
              <a:latin typeface="Papyrus"/>
              <a:cs typeface="Papyru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20704" y="1526984"/>
            <a:ext cx="2356485" cy="4627245"/>
            <a:chOff x="4620704" y="1526984"/>
            <a:chExt cx="2356485" cy="4627245"/>
          </a:xfrm>
        </p:grpSpPr>
        <p:sp>
          <p:nvSpPr>
            <p:cNvPr id="18" name="object 18"/>
            <p:cNvSpPr/>
            <p:nvPr/>
          </p:nvSpPr>
          <p:spPr>
            <a:xfrm>
              <a:off x="4633721" y="1540002"/>
              <a:ext cx="2330450" cy="4601210"/>
            </a:xfrm>
            <a:custGeom>
              <a:avLst/>
              <a:gdLst/>
              <a:ahLst/>
              <a:cxnLst/>
              <a:rect l="l" t="t" r="r" b="b"/>
              <a:pathLst>
                <a:path w="2330450" h="4601210">
                  <a:moveTo>
                    <a:pt x="2071116" y="0"/>
                  </a:moveTo>
                  <a:lnTo>
                    <a:pt x="0" y="0"/>
                  </a:lnTo>
                  <a:lnTo>
                    <a:pt x="0" y="4600956"/>
                  </a:lnTo>
                  <a:lnTo>
                    <a:pt x="2071116" y="4600956"/>
                  </a:lnTo>
                  <a:lnTo>
                    <a:pt x="2071116" y="3834129"/>
                  </a:lnTo>
                  <a:lnTo>
                    <a:pt x="2329942" y="3258820"/>
                  </a:lnTo>
                  <a:lnTo>
                    <a:pt x="2071116" y="2683891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33721" y="1540002"/>
              <a:ext cx="2330450" cy="4601210"/>
            </a:xfrm>
            <a:custGeom>
              <a:avLst/>
              <a:gdLst/>
              <a:ahLst/>
              <a:cxnLst/>
              <a:rect l="l" t="t" r="r" b="b"/>
              <a:pathLst>
                <a:path w="2330450" h="4601210">
                  <a:moveTo>
                    <a:pt x="0" y="0"/>
                  </a:moveTo>
                  <a:lnTo>
                    <a:pt x="1208151" y="0"/>
                  </a:lnTo>
                  <a:lnTo>
                    <a:pt x="1725929" y="0"/>
                  </a:lnTo>
                  <a:lnTo>
                    <a:pt x="2071116" y="0"/>
                  </a:lnTo>
                  <a:lnTo>
                    <a:pt x="2071116" y="2683891"/>
                  </a:lnTo>
                  <a:lnTo>
                    <a:pt x="2329942" y="3258820"/>
                  </a:lnTo>
                  <a:lnTo>
                    <a:pt x="2071116" y="3834129"/>
                  </a:lnTo>
                  <a:lnTo>
                    <a:pt x="2071116" y="4600956"/>
                  </a:lnTo>
                  <a:lnTo>
                    <a:pt x="1725929" y="4600956"/>
                  </a:lnTo>
                  <a:lnTo>
                    <a:pt x="1208151" y="4600956"/>
                  </a:lnTo>
                  <a:lnTo>
                    <a:pt x="0" y="4600956"/>
                  </a:lnTo>
                  <a:lnTo>
                    <a:pt x="0" y="3834129"/>
                  </a:lnTo>
                  <a:lnTo>
                    <a:pt x="0" y="2683891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36946" y="1518919"/>
            <a:ext cx="1626235" cy="391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715" indent="313690" algn="r">
              <a:lnSpc>
                <a:spcPct val="1182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Όταν</a:t>
            </a:r>
            <a:r>
              <a:rPr sz="1800" spc="-11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έγιναν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γνωστές</a:t>
            </a:r>
            <a:r>
              <a:rPr sz="1800" spc="-114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οι  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ρ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σκηνιακ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έ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ς  κινήσεις</a:t>
            </a:r>
            <a:r>
              <a:rPr sz="1800" spc="-114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του</a:t>
            </a:r>
            <a:endParaRPr sz="1800">
              <a:latin typeface="Cambria"/>
              <a:cs typeface="Cambria"/>
            </a:endParaRPr>
          </a:p>
          <a:p>
            <a:pPr marL="526415" marR="7620" indent="266700" algn="r">
              <a:lnSpc>
                <a:spcPct val="117800"/>
              </a:lnSpc>
            </a:pP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βασ</a:t>
            </a:r>
            <a:r>
              <a:rPr sz="1800" spc="45" dirty="0">
                <a:solidFill>
                  <a:srgbClr val="111111"/>
                </a:solidFill>
                <a:latin typeface="Cambria"/>
                <a:cs typeface="Cambria"/>
              </a:rPr>
              <a:t>ι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λιά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, 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ρ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γι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σ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μέ</a:t>
            </a:r>
            <a:r>
              <a:rPr sz="1800" spc="15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οι</a:t>
            </a:r>
            <a:endParaRPr sz="1800">
              <a:latin typeface="Cambria"/>
              <a:cs typeface="Cambria"/>
            </a:endParaRPr>
          </a:p>
          <a:p>
            <a:pPr marR="8255" algn="r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ολ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ί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ς</a:t>
            </a:r>
            <a:endParaRPr sz="1800">
              <a:latin typeface="Cambria"/>
              <a:cs typeface="Cambria"/>
            </a:endParaRPr>
          </a:p>
          <a:p>
            <a:pPr marR="7620" algn="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λίστηκαν</a:t>
            </a:r>
            <a:r>
              <a:rPr sz="1800" spc="-11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για</a:t>
            </a:r>
            <a:endParaRPr sz="1800">
              <a:latin typeface="Cambria"/>
              <a:cs typeface="Cambria"/>
            </a:endParaRPr>
          </a:p>
          <a:p>
            <a:pPr marL="76200" marR="5080" indent="1289050" algn="r">
              <a:lnSpc>
                <a:spcPct val="117800"/>
              </a:lnSpc>
              <a:spcBef>
                <a:spcPts val="15"/>
              </a:spcBef>
            </a:pPr>
            <a:r>
              <a:rPr sz="1800" spc="20" dirty="0">
                <a:solidFill>
                  <a:srgbClr val="111111"/>
                </a:solidFill>
                <a:latin typeface="Cambria"/>
                <a:cs typeface="Cambria"/>
              </a:rPr>
              <a:t>να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υ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ρ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ι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σ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ο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ύν</a:t>
            </a:r>
            <a:endParaRPr sz="1800">
              <a:latin typeface="Cambria"/>
              <a:cs typeface="Cambria"/>
            </a:endParaRPr>
          </a:p>
          <a:p>
            <a:pPr marL="12700" marR="6985" indent="1254125" algn="r">
              <a:lnSpc>
                <a:spcPct val="117800"/>
              </a:lnSpc>
              <a:spcBef>
                <a:spcPts val="1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την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Εθ</a:t>
            </a:r>
            <a:r>
              <a:rPr sz="1800" spc="10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σ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υ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έλ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υση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: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20704" y="544004"/>
            <a:ext cx="2097405" cy="1012190"/>
            <a:chOff x="4620704" y="544004"/>
            <a:chExt cx="2097405" cy="1012190"/>
          </a:xfrm>
        </p:grpSpPr>
        <p:sp>
          <p:nvSpPr>
            <p:cNvPr id="22" name="object 22"/>
            <p:cNvSpPr/>
            <p:nvPr/>
          </p:nvSpPr>
          <p:spPr>
            <a:xfrm>
              <a:off x="4633721" y="557021"/>
              <a:ext cx="2071370" cy="986155"/>
            </a:xfrm>
            <a:custGeom>
              <a:avLst/>
              <a:gdLst/>
              <a:ahLst/>
              <a:cxnLst/>
              <a:rect l="l" t="t" r="r" b="b"/>
              <a:pathLst>
                <a:path w="2071370" h="986155">
                  <a:moveTo>
                    <a:pt x="2071116" y="0"/>
                  </a:moveTo>
                  <a:lnTo>
                    <a:pt x="0" y="0"/>
                  </a:lnTo>
                  <a:lnTo>
                    <a:pt x="0" y="986027"/>
                  </a:lnTo>
                  <a:lnTo>
                    <a:pt x="2071116" y="986027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3721" y="557021"/>
              <a:ext cx="2071370" cy="986155"/>
            </a:xfrm>
            <a:custGeom>
              <a:avLst/>
              <a:gdLst/>
              <a:ahLst/>
              <a:cxnLst/>
              <a:rect l="l" t="t" r="r" b="b"/>
              <a:pathLst>
                <a:path w="2071370" h="986155">
                  <a:moveTo>
                    <a:pt x="0" y="986027"/>
                  </a:moveTo>
                  <a:lnTo>
                    <a:pt x="2071116" y="986027"/>
                  </a:lnTo>
                  <a:lnTo>
                    <a:pt x="2071116" y="0"/>
                  </a:lnTo>
                  <a:lnTo>
                    <a:pt x="0" y="0"/>
                  </a:lnTo>
                  <a:lnTo>
                    <a:pt x="0" y="986027"/>
                  </a:lnTo>
                  <a:close/>
                </a:path>
              </a:pathLst>
            </a:custGeom>
            <a:ln w="25908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95671" y="604469"/>
            <a:ext cx="346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6FC0"/>
                </a:solidFill>
                <a:latin typeface="Papyrus"/>
                <a:cs typeface="Papyrus"/>
              </a:rPr>
              <a:t>3</a:t>
            </a:r>
            <a:endParaRPr sz="4400">
              <a:latin typeface="Papyrus"/>
              <a:cs typeface="Papyru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51112" y="1526984"/>
            <a:ext cx="2354580" cy="4298315"/>
            <a:chOff x="2551112" y="1526984"/>
            <a:chExt cx="2354580" cy="4298315"/>
          </a:xfrm>
        </p:grpSpPr>
        <p:sp>
          <p:nvSpPr>
            <p:cNvPr id="26" name="object 26"/>
            <p:cNvSpPr/>
            <p:nvPr/>
          </p:nvSpPr>
          <p:spPr>
            <a:xfrm>
              <a:off x="2564129" y="1540002"/>
              <a:ext cx="2328545" cy="4272280"/>
            </a:xfrm>
            <a:custGeom>
              <a:avLst/>
              <a:gdLst/>
              <a:ahLst/>
              <a:cxnLst/>
              <a:rect l="l" t="t" r="r" b="b"/>
              <a:pathLst>
                <a:path w="2328545" h="4272280">
                  <a:moveTo>
                    <a:pt x="2069592" y="0"/>
                  </a:moveTo>
                  <a:lnTo>
                    <a:pt x="0" y="0"/>
                  </a:lnTo>
                  <a:lnTo>
                    <a:pt x="0" y="4271772"/>
                  </a:lnTo>
                  <a:lnTo>
                    <a:pt x="2069592" y="4271772"/>
                  </a:lnTo>
                  <a:lnTo>
                    <a:pt x="2069592" y="3559810"/>
                  </a:lnTo>
                  <a:lnTo>
                    <a:pt x="2328291" y="3025648"/>
                  </a:lnTo>
                  <a:lnTo>
                    <a:pt x="2069592" y="2491867"/>
                  </a:lnTo>
                  <a:lnTo>
                    <a:pt x="2069592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64129" y="1540002"/>
              <a:ext cx="2328545" cy="4272280"/>
            </a:xfrm>
            <a:custGeom>
              <a:avLst/>
              <a:gdLst/>
              <a:ahLst/>
              <a:cxnLst/>
              <a:rect l="l" t="t" r="r" b="b"/>
              <a:pathLst>
                <a:path w="2328545" h="4272280">
                  <a:moveTo>
                    <a:pt x="0" y="0"/>
                  </a:moveTo>
                  <a:lnTo>
                    <a:pt x="1207261" y="0"/>
                  </a:lnTo>
                  <a:lnTo>
                    <a:pt x="1724659" y="0"/>
                  </a:lnTo>
                  <a:lnTo>
                    <a:pt x="2069592" y="0"/>
                  </a:lnTo>
                  <a:lnTo>
                    <a:pt x="2069592" y="2491867"/>
                  </a:lnTo>
                  <a:lnTo>
                    <a:pt x="2328291" y="3025648"/>
                  </a:lnTo>
                  <a:lnTo>
                    <a:pt x="2069592" y="3559810"/>
                  </a:lnTo>
                  <a:lnTo>
                    <a:pt x="2069592" y="4271772"/>
                  </a:lnTo>
                  <a:lnTo>
                    <a:pt x="1724659" y="4271772"/>
                  </a:lnTo>
                  <a:lnTo>
                    <a:pt x="1207261" y="4271772"/>
                  </a:lnTo>
                  <a:lnTo>
                    <a:pt x="0" y="4271772"/>
                  </a:lnTo>
                  <a:lnTo>
                    <a:pt x="0" y="3559810"/>
                  </a:lnTo>
                  <a:lnTo>
                    <a:pt x="0" y="249186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39033" y="1518919"/>
            <a:ext cx="1652270" cy="391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5080" indent="231140" algn="r">
              <a:lnSpc>
                <a:spcPct val="118100"/>
              </a:lnSpc>
              <a:spcBef>
                <a:spcPts val="105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Η</a:t>
            </a:r>
            <a:r>
              <a:rPr sz="1800" spc="-8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υ</a:t>
            </a:r>
            <a:r>
              <a:rPr sz="1800" spc="-1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οχώρηση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 του</a:t>
            </a:r>
            <a:r>
              <a:rPr sz="1800" spc="-9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Λουδοβίκου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ΙΣΤ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’,</a:t>
            </a:r>
            <a:r>
              <a:rPr sz="1800" spc="-65" dirty="0">
                <a:solidFill>
                  <a:srgbClr val="111111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ωστόσο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  <a:p>
            <a:pPr marL="12700" marR="5080" indent="205740" algn="r">
              <a:lnSpc>
                <a:spcPct val="117900"/>
              </a:lnSpc>
              <a:spcBef>
                <a:spcPts val="1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δεν</a:t>
            </a:r>
            <a:r>
              <a:rPr sz="1800" spc="-6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ήταν</a:t>
            </a:r>
            <a:r>
              <a:rPr sz="1800" spc="-6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αρά 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μια</a:t>
            </a:r>
            <a:r>
              <a:rPr sz="1800" spc="-114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κίνηση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τακτικής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,</a:t>
            </a:r>
            <a:r>
              <a:rPr sz="1800" spc="-70" dirty="0">
                <a:solidFill>
                  <a:srgbClr val="111111"/>
                </a:solidFill>
                <a:latin typeface="Papyrus"/>
                <a:cs typeface="Papyrus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καθώς 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την</a:t>
            </a:r>
            <a:r>
              <a:rPr sz="1800" spc="-6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ίδια</a:t>
            </a:r>
            <a:r>
              <a:rPr sz="1800" spc="-4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στιγμή 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συγ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κ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έντρωνε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  <a:p>
            <a:pPr marL="132715" marR="7620" indent="20955" algn="r">
              <a:lnSpc>
                <a:spcPct val="117800"/>
              </a:lnSpc>
              <a:spcBef>
                <a:spcPts val="15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κρυφά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,</a:t>
            </a:r>
            <a:r>
              <a:rPr sz="1800" spc="-95" dirty="0">
                <a:solidFill>
                  <a:srgbClr val="111111"/>
                </a:solidFill>
                <a:latin typeface="Papyrus"/>
                <a:cs typeface="Papyrus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στρατό 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για </a:t>
            </a:r>
            <a:r>
              <a:rPr sz="1800" spc="10" dirty="0">
                <a:solidFill>
                  <a:srgbClr val="111111"/>
                </a:solidFill>
                <a:latin typeface="Cambria"/>
                <a:cs typeface="Cambria"/>
              </a:rPr>
              <a:t>να</a:t>
            </a:r>
            <a:r>
              <a:rPr sz="1800" spc="-10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διαλύσει</a:t>
            </a:r>
            <a:endParaRPr sz="1800">
              <a:latin typeface="Cambria"/>
              <a:cs typeface="Cambria"/>
            </a:endParaRPr>
          </a:p>
          <a:p>
            <a:pPr marL="40005" marR="5715" indent="1254125" algn="r">
              <a:lnSpc>
                <a:spcPct val="117800"/>
              </a:lnSpc>
              <a:spcBef>
                <a:spcPts val="1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την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Εθ</a:t>
            </a:r>
            <a:r>
              <a:rPr sz="1800" spc="10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σ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υ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έλ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υση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551112" y="705548"/>
            <a:ext cx="2096135" cy="847725"/>
            <a:chOff x="2551112" y="705548"/>
            <a:chExt cx="2096135" cy="847725"/>
          </a:xfrm>
        </p:grpSpPr>
        <p:sp>
          <p:nvSpPr>
            <p:cNvPr id="30" name="object 30"/>
            <p:cNvSpPr/>
            <p:nvPr/>
          </p:nvSpPr>
          <p:spPr>
            <a:xfrm>
              <a:off x="2564129" y="718566"/>
              <a:ext cx="2070100" cy="821690"/>
            </a:xfrm>
            <a:custGeom>
              <a:avLst/>
              <a:gdLst/>
              <a:ahLst/>
              <a:cxnLst/>
              <a:rect l="l" t="t" r="r" b="b"/>
              <a:pathLst>
                <a:path w="2070100" h="821690">
                  <a:moveTo>
                    <a:pt x="2069592" y="0"/>
                  </a:moveTo>
                  <a:lnTo>
                    <a:pt x="0" y="0"/>
                  </a:lnTo>
                  <a:lnTo>
                    <a:pt x="0" y="821436"/>
                  </a:lnTo>
                  <a:lnTo>
                    <a:pt x="2069592" y="821436"/>
                  </a:lnTo>
                  <a:lnTo>
                    <a:pt x="206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64129" y="718566"/>
              <a:ext cx="2070100" cy="821690"/>
            </a:xfrm>
            <a:custGeom>
              <a:avLst/>
              <a:gdLst/>
              <a:ahLst/>
              <a:cxnLst/>
              <a:rect l="l" t="t" r="r" b="b"/>
              <a:pathLst>
                <a:path w="2070100" h="821690">
                  <a:moveTo>
                    <a:pt x="0" y="821436"/>
                  </a:moveTo>
                  <a:lnTo>
                    <a:pt x="2069592" y="821436"/>
                  </a:lnTo>
                  <a:lnTo>
                    <a:pt x="2069592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ln w="25908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25190" y="684402"/>
            <a:ext cx="346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6FC0"/>
                </a:solidFill>
                <a:latin typeface="Papyrus"/>
                <a:cs typeface="Papyrus"/>
              </a:rPr>
              <a:t>2</a:t>
            </a:r>
            <a:endParaRPr sz="4400">
              <a:latin typeface="Papyrus"/>
              <a:cs typeface="Papyru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6448" y="1526984"/>
            <a:ext cx="2793365" cy="3968750"/>
            <a:chOff x="286448" y="1526984"/>
            <a:chExt cx="2793365" cy="3968750"/>
          </a:xfrm>
        </p:grpSpPr>
        <p:sp>
          <p:nvSpPr>
            <p:cNvPr id="34" name="object 34"/>
            <p:cNvSpPr/>
            <p:nvPr/>
          </p:nvSpPr>
          <p:spPr>
            <a:xfrm>
              <a:off x="299466" y="1540002"/>
              <a:ext cx="2767330" cy="3942715"/>
            </a:xfrm>
            <a:custGeom>
              <a:avLst/>
              <a:gdLst/>
              <a:ahLst/>
              <a:cxnLst/>
              <a:rect l="l" t="t" r="r" b="b"/>
              <a:pathLst>
                <a:path w="2767330" h="3942715">
                  <a:moveTo>
                    <a:pt x="2459736" y="0"/>
                  </a:moveTo>
                  <a:lnTo>
                    <a:pt x="0" y="0"/>
                  </a:lnTo>
                  <a:lnTo>
                    <a:pt x="0" y="3942588"/>
                  </a:lnTo>
                  <a:lnTo>
                    <a:pt x="2459736" y="3942588"/>
                  </a:lnTo>
                  <a:lnTo>
                    <a:pt x="2459736" y="3285490"/>
                  </a:lnTo>
                  <a:lnTo>
                    <a:pt x="2767203" y="2792476"/>
                  </a:lnTo>
                  <a:lnTo>
                    <a:pt x="2459736" y="2299843"/>
                  </a:lnTo>
                  <a:lnTo>
                    <a:pt x="245973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9466" y="1540002"/>
              <a:ext cx="2767330" cy="3942715"/>
            </a:xfrm>
            <a:custGeom>
              <a:avLst/>
              <a:gdLst/>
              <a:ahLst/>
              <a:cxnLst/>
              <a:rect l="l" t="t" r="r" b="b"/>
              <a:pathLst>
                <a:path w="2767330" h="3942715">
                  <a:moveTo>
                    <a:pt x="0" y="0"/>
                  </a:moveTo>
                  <a:lnTo>
                    <a:pt x="1434846" y="0"/>
                  </a:lnTo>
                  <a:lnTo>
                    <a:pt x="2049779" y="0"/>
                  </a:lnTo>
                  <a:lnTo>
                    <a:pt x="2459736" y="0"/>
                  </a:lnTo>
                  <a:lnTo>
                    <a:pt x="2459736" y="2299843"/>
                  </a:lnTo>
                  <a:lnTo>
                    <a:pt x="2767203" y="2792476"/>
                  </a:lnTo>
                  <a:lnTo>
                    <a:pt x="2459736" y="3285490"/>
                  </a:lnTo>
                  <a:lnTo>
                    <a:pt x="2459736" y="3942588"/>
                  </a:lnTo>
                  <a:lnTo>
                    <a:pt x="2049779" y="3942588"/>
                  </a:lnTo>
                  <a:lnTo>
                    <a:pt x="1434846" y="3942588"/>
                  </a:lnTo>
                  <a:lnTo>
                    <a:pt x="0" y="3942588"/>
                  </a:lnTo>
                  <a:lnTo>
                    <a:pt x="0" y="3285490"/>
                  </a:lnTo>
                  <a:lnTo>
                    <a:pt x="0" y="229984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59079" y="1518919"/>
            <a:ext cx="205740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176530" algn="r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Η</a:t>
            </a:r>
            <a:r>
              <a:rPr sz="1800" spc="-114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Εθνοσυνέλευση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αυ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το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spc="20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ακηρ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ύ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χθηκε</a:t>
            </a:r>
            <a:endParaRPr sz="1800">
              <a:latin typeface="Cambria"/>
              <a:cs typeface="Cambria"/>
            </a:endParaRPr>
          </a:p>
          <a:p>
            <a:pPr marL="12700" marR="7620" indent="890269" algn="r">
              <a:lnSpc>
                <a:spcPts val="2560"/>
              </a:lnSpc>
              <a:spcBef>
                <a:spcPts val="135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Συ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τακτ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ική 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συνέλευση 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9</a:t>
            </a:r>
            <a:r>
              <a:rPr sz="1800" spc="-125" dirty="0">
                <a:solidFill>
                  <a:srgbClr val="111111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Ιουλίου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1789),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με 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σκο</a:t>
            </a:r>
            <a:r>
              <a:rPr sz="1800" spc="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ό</a:t>
            </a:r>
            <a:r>
              <a:rPr sz="1800" spc="-9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111111"/>
                </a:solidFill>
                <a:latin typeface="Cambria"/>
                <a:cs typeface="Cambria"/>
              </a:rPr>
              <a:t>να</a:t>
            </a:r>
            <a:endParaRPr sz="1800">
              <a:latin typeface="Cambria"/>
              <a:cs typeface="Cambria"/>
            </a:endParaRPr>
          </a:p>
          <a:p>
            <a:pPr marL="32639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δώσει στη</a:t>
            </a:r>
            <a:r>
              <a:rPr sz="1800" spc="-13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111111"/>
                </a:solidFill>
                <a:latin typeface="Cambria"/>
                <a:cs typeface="Cambria"/>
              </a:rPr>
              <a:t>Γαλλία</a:t>
            </a:r>
            <a:endParaRPr sz="1800">
              <a:latin typeface="Cambria"/>
              <a:cs typeface="Cambria"/>
            </a:endParaRPr>
          </a:p>
          <a:p>
            <a:pPr marR="7620" algn="r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σύνταγμ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80059" y="870203"/>
            <a:ext cx="2097405" cy="683260"/>
            <a:chOff x="480059" y="870203"/>
            <a:chExt cx="2097405" cy="683260"/>
          </a:xfrm>
        </p:grpSpPr>
        <p:sp>
          <p:nvSpPr>
            <p:cNvPr id="38" name="object 38"/>
            <p:cNvSpPr/>
            <p:nvPr/>
          </p:nvSpPr>
          <p:spPr>
            <a:xfrm>
              <a:off x="493013" y="883157"/>
              <a:ext cx="2071370" cy="657225"/>
            </a:xfrm>
            <a:custGeom>
              <a:avLst/>
              <a:gdLst/>
              <a:ahLst/>
              <a:cxnLst/>
              <a:rect l="l" t="t" r="r" b="b"/>
              <a:pathLst>
                <a:path w="2071370" h="657225">
                  <a:moveTo>
                    <a:pt x="2071116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2071116" y="656844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3013" y="883157"/>
              <a:ext cx="2071370" cy="657225"/>
            </a:xfrm>
            <a:custGeom>
              <a:avLst/>
              <a:gdLst/>
              <a:ahLst/>
              <a:cxnLst/>
              <a:rect l="l" t="t" r="r" b="b"/>
              <a:pathLst>
                <a:path w="2071370" h="657225">
                  <a:moveTo>
                    <a:pt x="0" y="656844"/>
                  </a:moveTo>
                  <a:lnTo>
                    <a:pt x="2071116" y="656844"/>
                  </a:lnTo>
                  <a:lnTo>
                    <a:pt x="2071116" y="0"/>
                  </a:lnTo>
                  <a:lnTo>
                    <a:pt x="0" y="0"/>
                  </a:lnTo>
                  <a:lnTo>
                    <a:pt x="0" y="656844"/>
                  </a:lnTo>
                  <a:close/>
                </a:path>
              </a:pathLst>
            </a:custGeom>
            <a:ln w="25908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354582" y="766318"/>
            <a:ext cx="346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6FC0"/>
                </a:solidFill>
                <a:latin typeface="Papyrus"/>
                <a:cs typeface="Papyrus"/>
              </a:rPr>
              <a:t>1</a:t>
            </a:r>
            <a:endParaRPr sz="44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5967" y="431114"/>
            <a:ext cx="66294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  <a:latin typeface="Comic Sans MS"/>
                <a:cs typeface="Comic Sans MS"/>
              </a:rPr>
              <a:t>14 ΙΟΥΛΙΟΥ 1789 </a:t>
            </a:r>
            <a:r>
              <a:rPr sz="2200" spc="-5" dirty="0">
                <a:solidFill>
                  <a:srgbClr val="FF0000"/>
                </a:solidFill>
                <a:latin typeface="Comic Sans MS"/>
                <a:cs typeface="Comic Sans MS"/>
              </a:rPr>
              <a:t>– </a:t>
            </a:r>
            <a:r>
              <a:rPr sz="2200" spc="5" dirty="0">
                <a:solidFill>
                  <a:srgbClr val="FF0000"/>
                </a:solidFill>
                <a:latin typeface="Comic Sans MS"/>
                <a:cs typeface="Comic Sans MS"/>
              </a:rPr>
              <a:t>Κ</a:t>
            </a:r>
            <a:r>
              <a:rPr sz="1750" spc="5" dirty="0">
                <a:solidFill>
                  <a:srgbClr val="FF0000"/>
                </a:solidFill>
                <a:latin typeface="Comic Sans MS"/>
                <a:cs typeface="Comic Sans MS"/>
              </a:rPr>
              <a:t>ΑΤΑΛΗΨΗ</a:t>
            </a:r>
            <a:r>
              <a:rPr sz="1750" spc="1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FF0000"/>
                </a:solidFill>
                <a:latin typeface="Comic Sans MS"/>
                <a:cs typeface="Comic Sans MS"/>
              </a:rPr>
              <a:t>Β</a:t>
            </a:r>
            <a:r>
              <a:rPr sz="1750" dirty="0">
                <a:solidFill>
                  <a:srgbClr val="FF0000"/>
                </a:solidFill>
                <a:latin typeface="Comic Sans MS"/>
                <a:cs typeface="Comic Sans MS"/>
              </a:rPr>
              <a:t>ΑΣΤΙΛΗΣ</a:t>
            </a:r>
            <a:endParaRPr sz="175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2416" y="1126236"/>
            <a:ext cx="6605016" cy="475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4308" y="5950711"/>
            <a:ext cx="625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5390"/>
                </a:solidFill>
                <a:latin typeface="Cambria"/>
                <a:cs typeface="Cambria"/>
              </a:rPr>
              <a:t>Η </a:t>
            </a:r>
            <a:r>
              <a:rPr sz="1800" b="1" spc="5" dirty="0">
                <a:solidFill>
                  <a:srgbClr val="005390"/>
                </a:solidFill>
                <a:latin typeface="Papyrus"/>
                <a:cs typeface="Papyrus"/>
              </a:rPr>
              <a:t>14</a:t>
            </a:r>
            <a:r>
              <a:rPr sz="1800" b="1" spc="5" dirty="0">
                <a:solidFill>
                  <a:srgbClr val="005390"/>
                </a:solidFill>
                <a:latin typeface="Cambria"/>
                <a:cs typeface="Cambria"/>
              </a:rPr>
              <a:t>η </a:t>
            </a:r>
            <a:r>
              <a:rPr sz="1800" b="1" spc="-15" dirty="0">
                <a:solidFill>
                  <a:srgbClr val="005390"/>
                </a:solidFill>
                <a:latin typeface="Cambria"/>
                <a:cs typeface="Cambria"/>
              </a:rPr>
              <a:t>Ιουλίου </a:t>
            </a:r>
            <a:r>
              <a:rPr sz="1800" b="1" spc="-5" dirty="0">
                <a:solidFill>
                  <a:srgbClr val="005390"/>
                </a:solidFill>
                <a:latin typeface="Cambria"/>
                <a:cs typeface="Cambria"/>
              </a:rPr>
              <a:t>α</a:t>
            </a:r>
            <a:r>
              <a:rPr sz="1800" b="1" spc="-5" dirty="0">
                <a:solidFill>
                  <a:srgbClr val="00539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5390"/>
                </a:solidFill>
                <a:latin typeface="Cambria"/>
                <a:cs typeface="Cambria"/>
              </a:rPr>
              <a:t>οτελεί </a:t>
            </a:r>
            <a:r>
              <a:rPr sz="1800" b="1" dirty="0">
                <a:solidFill>
                  <a:srgbClr val="005390"/>
                </a:solidFill>
                <a:latin typeface="Cambria"/>
                <a:cs typeface="Cambria"/>
              </a:rPr>
              <a:t>σήμερα εθνική </a:t>
            </a:r>
            <a:r>
              <a:rPr sz="1800" b="1" spc="-10" dirty="0">
                <a:solidFill>
                  <a:srgbClr val="005390"/>
                </a:solidFill>
                <a:latin typeface="Cambria"/>
                <a:cs typeface="Cambria"/>
              </a:rPr>
              <a:t>γιορτή </a:t>
            </a:r>
            <a:r>
              <a:rPr sz="1800" b="1" spc="-20" dirty="0">
                <a:solidFill>
                  <a:srgbClr val="005390"/>
                </a:solidFill>
                <a:latin typeface="Cambria"/>
                <a:cs typeface="Cambria"/>
              </a:rPr>
              <a:t>των</a:t>
            </a:r>
            <a:r>
              <a:rPr sz="1800" b="1" spc="-120" dirty="0">
                <a:solidFill>
                  <a:srgbClr val="005390"/>
                </a:solidFill>
                <a:latin typeface="Cambria"/>
                <a:cs typeface="Cambria"/>
              </a:rPr>
              <a:t> </a:t>
            </a:r>
            <a:r>
              <a:rPr sz="1800" b="1" spc="-35" dirty="0">
                <a:solidFill>
                  <a:srgbClr val="005390"/>
                </a:solidFill>
                <a:latin typeface="Cambria"/>
                <a:cs typeface="Cambria"/>
              </a:rPr>
              <a:t>Γάλλων</a:t>
            </a:r>
            <a:r>
              <a:rPr sz="1800" b="1" spc="-35" dirty="0">
                <a:solidFill>
                  <a:srgbClr val="005390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868" y="188976"/>
            <a:ext cx="2590800" cy="193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3628" y="2350007"/>
            <a:ext cx="3096768" cy="2071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559808" y="248411"/>
            <a:ext cx="4130040" cy="1970405"/>
            <a:chOff x="4559808" y="248411"/>
            <a:chExt cx="4130040" cy="1970405"/>
          </a:xfrm>
        </p:grpSpPr>
        <p:sp>
          <p:nvSpPr>
            <p:cNvPr id="11" name="object 11"/>
            <p:cNvSpPr/>
            <p:nvPr/>
          </p:nvSpPr>
          <p:spPr>
            <a:xfrm>
              <a:off x="4572762" y="261365"/>
              <a:ext cx="4104640" cy="1944370"/>
            </a:xfrm>
            <a:custGeom>
              <a:avLst/>
              <a:gdLst/>
              <a:ahLst/>
              <a:cxnLst/>
              <a:rect l="l" t="t" r="r" b="b"/>
              <a:pathLst>
                <a:path w="4104640" h="1944370">
                  <a:moveTo>
                    <a:pt x="1710054" y="1728215"/>
                  </a:moveTo>
                  <a:lnTo>
                    <a:pt x="684022" y="1728215"/>
                  </a:lnTo>
                  <a:lnTo>
                    <a:pt x="1197102" y="1944242"/>
                  </a:lnTo>
                  <a:lnTo>
                    <a:pt x="1710054" y="1728215"/>
                  </a:lnTo>
                  <a:close/>
                </a:path>
                <a:path w="4104640" h="1944370">
                  <a:moveTo>
                    <a:pt x="3816095" y="0"/>
                  </a:moveTo>
                  <a:lnTo>
                    <a:pt x="288036" y="0"/>
                  </a:ln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5"/>
                  </a:lnTo>
                  <a:lnTo>
                    <a:pt x="0" y="1440179"/>
                  </a:lnTo>
                  <a:lnTo>
                    <a:pt x="3768" y="1486913"/>
                  </a:lnTo>
                  <a:lnTo>
                    <a:pt x="14679" y="1531242"/>
                  </a:lnTo>
                  <a:lnTo>
                    <a:pt x="32140" y="1572572"/>
                  </a:lnTo>
                  <a:lnTo>
                    <a:pt x="55558" y="1610313"/>
                  </a:lnTo>
                  <a:lnTo>
                    <a:pt x="84343" y="1643872"/>
                  </a:lnTo>
                  <a:lnTo>
                    <a:pt x="117902" y="1672657"/>
                  </a:lnTo>
                  <a:lnTo>
                    <a:pt x="155643" y="1696075"/>
                  </a:lnTo>
                  <a:lnTo>
                    <a:pt x="196973" y="1713536"/>
                  </a:lnTo>
                  <a:lnTo>
                    <a:pt x="241302" y="1724447"/>
                  </a:lnTo>
                  <a:lnTo>
                    <a:pt x="288036" y="1728215"/>
                  </a:lnTo>
                  <a:lnTo>
                    <a:pt x="3816095" y="1728215"/>
                  </a:lnTo>
                  <a:lnTo>
                    <a:pt x="3862829" y="1724447"/>
                  </a:lnTo>
                  <a:lnTo>
                    <a:pt x="3907158" y="1713536"/>
                  </a:lnTo>
                  <a:lnTo>
                    <a:pt x="3948488" y="1696075"/>
                  </a:lnTo>
                  <a:lnTo>
                    <a:pt x="3986229" y="1672657"/>
                  </a:lnTo>
                  <a:lnTo>
                    <a:pt x="4019788" y="1643872"/>
                  </a:lnTo>
                  <a:lnTo>
                    <a:pt x="4048573" y="1610313"/>
                  </a:lnTo>
                  <a:lnTo>
                    <a:pt x="4071991" y="1572572"/>
                  </a:lnTo>
                  <a:lnTo>
                    <a:pt x="4089452" y="1531242"/>
                  </a:lnTo>
                  <a:lnTo>
                    <a:pt x="4100363" y="1486913"/>
                  </a:lnTo>
                  <a:lnTo>
                    <a:pt x="4104132" y="1440179"/>
                  </a:lnTo>
                  <a:lnTo>
                    <a:pt x="4104132" y="288035"/>
                  </a:lnTo>
                  <a:lnTo>
                    <a:pt x="4100363" y="241302"/>
                  </a:lnTo>
                  <a:lnTo>
                    <a:pt x="4089452" y="196973"/>
                  </a:lnTo>
                  <a:lnTo>
                    <a:pt x="4071991" y="155643"/>
                  </a:lnTo>
                  <a:lnTo>
                    <a:pt x="4048573" y="117902"/>
                  </a:lnTo>
                  <a:lnTo>
                    <a:pt x="4019788" y="84343"/>
                  </a:lnTo>
                  <a:lnTo>
                    <a:pt x="3986229" y="55558"/>
                  </a:lnTo>
                  <a:lnTo>
                    <a:pt x="3948488" y="32140"/>
                  </a:lnTo>
                  <a:lnTo>
                    <a:pt x="3907158" y="14679"/>
                  </a:lnTo>
                  <a:lnTo>
                    <a:pt x="3862829" y="3768"/>
                  </a:lnTo>
                  <a:lnTo>
                    <a:pt x="381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762" y="261365"/>
              <a:ext cx="4104640" cy="1944370"/>
            </a:xfrm>
            <a:custGeom>
              <a:avLst/>
              <a:gdLst/>
              <a:ahLst/>
              <a:cxnLst/>
              <a:rect l="l" t="t" r="r" b="b"/>
              <a:pathLst>
                <a:path w="4104640" h="1944370">
                  <a:moveTo>
                    <a:pt x="0" y="288035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684022" y="0"/>
                  </a:lnTo>
                  <a:lnTo>
                    <a:pt x="1710054" y="0"/>
                  </a:lnTo>
                  <a:lnTo>
                    <a:pt x="3816095" y="0"/>
                  </a:lnTo>
                  <a:lnTo>
                    <a:pt x="3862829" y="3768"/>
                  </a:lnTo>
                  <a:lnTo>
                    <a:pt x="3907158" y="14679"/>
                  </a:lnTo>
                  <a:lnTo>
                    <a:pt x="3948488" y="32140"/>
                  </a:lnTo>
                  <a:lnTo>
                    <a:pt x="3986229" y="55558"/>
                  </a:lnTo>
                  <a:lnTo>
                    <a:pt x="4019788" y="84343"/>
                  </a:lnTo>
                  <a:lnTo>
                    <a:pt x="4048573" y="117902"/>
                  </a:lnTo>
                  <a:lnTo>
                    <a:pt x="4071991" y="155643"/>
                  </a:lnTo>
                  <a:lnTo>
                    <a:pt x="4089452" y="196973"/>
                  </a:lnTo>
                  <a:lnTo>
                    <a:pt x="4100363" y="241302"/>
                  </a:lnTo>
                  <a:lnTo>
                    <a:pt x="4104132" y="288035"/>
                  </a:lnTo>
                  <a:lnTo>
                    <a:pt x="4104132" y="1008125"/>
                  </a:lnTo>
                  <a:lnTo>
                    <a:pt x="4104132" y="1440179"/>
                  </a:lnTo>
                  <a:lnTo>
                    <a:pt x="4100363" y="1486913"/>
                  </a:lnTo>
                  <a:lnTo>
                    <a:pt x="4089452" y="1531242"/>
                  </a:lnTo>
                  <a:lnTo>
                    <a:pt x="4071991" y="1572572"/>
                  </a:lnTo>
                  <a:lnTo>
                    <a:pt x="4048573" y="1610313"/>
                  </a:lnTo>
                  <a:lnTo>
                    <a:pt x="4019788" y="1643872"/>
                  </a:lnTo>
                  <a:lnTo>
                    <a:pt x="3986229" y="1672657"/>
                  </a:lnTo>
                  <a:lnTo>
                    <a:pt x="3948488" y="1696075"/>
                  </a:lnTo>
                  <a:lnTo>
                    <a:pt x="3907158" y="1713536"/>
                  </a:lnTo>
                  <a:lnTo>
                    <a:pt x="3862829" y="1724447"/>
                  </a:lnTo>
                  <a:lnTo>
                    <a:pt x="3816095" y="1728215"/>
                  </a:lnTo>
                  <a:lnTo>
                    <a:pt x="1710054" y="1728215"/>
                  </a:lnTo>
                  <a:lnTo>
                    <a:pt x="1197102" y="1944242"/>
                  </a:lnTo>
                  <a:lnTo>
                    <a:pt x="684022" y="1728215"/>
                  </a:lnTo>
                  <a:lnTo>
                    <a:pt x="288036" y="1728215"/>
                  </a:lnTo>
                  <a:lnTo>
                    <a:pt x="241302" y="1724447"/>
                  </a:lnTo>
                  <a:lnTo>
                    <a:pt x="196973" y="1713536"/>
                  </a:lnTo>
                  <a:lnTo>
                    <a:pt x="155643" y="1696075"/>
                  </a:lnTo>
                  <a:lnTo>
                    <a:pt x="117902" y="1672657"/>
                  </a:lnTo>
                  <a:lnTo>
                    <a:pt x="84343" y="1643872"/>
                  </a:lnTo>
                  <a:lnTo>
                    <a:pt x="55558" y="1610313"/>
                  </a:lnTo>
                  <a:lnTo>
                    <a:pt x="32140" y="1572572"/>
                  </a:lnTo>
                  <a:lnTo>
                    <a:pt x="14679" y="1531242"/>
                  </a:lnTo>
                  <a:lnTo>
                    <a:pt x="3768" y="1486913"/>
                  </a:lnTo>
                  <a:lnTo>
                    <a:pt x="0" y="1440179"/>
                  </a:lnTo>
                  <a:lnTo>
                    <a:pt x="0" y="1008125"/>
                  </a:lnTo>
                  <a:lnTo>
                    <a:pt x="0" y="288035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34458" y="530097"/>
            <a:ext cx="33807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10160" indent="787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D71A4"/>
                </a:solidFill>
                <a:latin typeface="Papyrus"/>
                <a:cs typeface="Papyrus"/>
              </a:rPr>
              <a:t>“</a:t>
            </a:r>
            <a:r>
              <a:rPr sz="1800" spc="-5" dirty="0">
                <a:solidFill>
                  <a:srgbClr val="0D71A4"/>
                </a:solidFill>
                <a:latin typeface="Cambria"/>
                <a:cs typeface="Cambria"/>
              </a:rPr>
              <a:t>Πρώτη Μαΐου κι </a:t>
            </a:r>
            <a:r>
              <a:rPr sz="1800" dirty="0">
                <a:solidFill>
                  <a:srgbClr val="0D71A4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0D71A4"/>
                </a:solidFill>
                <a:latin typeface="Papyrus"/>
                <a:cs typeface="Papyrus"/>
              </a:rPr>
              <a:t>π’ </a:t>
            </a:r>
            <a:r>
              <a:rPr sz="1800" dirty="0">
                <a:solidFill>
                  <a:srgbClr val="0D71A4"/>
                </a:solidFill>
                <a:latin typeface="Cambria"/>
                <a:cs typeface="Cambria"/>
              </a:rPr>
              <a:t>τη </a:t>
            </a:r>
            <a:r>
              <a:rPr sz="1800" spc="5" dirty="0">
                <a:solidFill>
                  <a:srgbClr val="0D71A4"/>
                </a:solidFill>
                <a:latin typeface="Cambria"/>
                <a:cs typeface="Cambria"/>
              </a:rPr>
              <a:t>Βαστίλη  </a:t>
            </a:r>
            <a:r>
              <a:rPr sz="1800" dirty="0">
                <a:solidFill>
                  <a:srgbClr val="0D71A4"/>
                </a:solidFill>
                <a:latin typeface="Cambria"/>
                <a:cs typeface="Cambria"/>
              </a:rPr>
              <a:t>ξεκινάνε οι </a:t>
            </a:r>
            <a:r>
              <a:rPr sz="1800" spc="-5" dirty="0">
                <a:solidFill>
                  <a:srgbClr val="0D71A4"/>
                </a:solidFill>
                <a:latin typeface="Cambria"/>
                <a:cs typeface="Cambria"/>
              </a:rPr>
              <a:t>καρδιές </a:t>
            </a:r>
            <a:r>
              <a:rPr sz="1800" dirty="0">
                <a:solidFill>
                  <a:srgbClr val="0D71A4"/>
                </a:solidFill>
                <a:latin typeface="Cambria"/>
                <a:cs typeface="Cambria"/>
              </a:rPr>
              <a:t>των</a:t>
            </a:r>
            <a:r>
              <a:rPr sz="1800" spc="-110" dirty="0">
                <a:solidFill>
                  <a:srgbClr val="0D71A4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D71A4"/>
                </a:solidFill>
                <a:latin typeface="Cambria"/>
                <a:cs typeface="Cambria"/>
              </a:rPr>
              <a:t>φοιτητών</a:t>
            </a:r>
            <a:endParaRPr sz="1800">
              <a:latin typeface="Cambria"/>
              <a:cs typeface="Cambria"/>
            </a:endParaRPr>
          </a:p>
          <a:p>
            <a:pPr marL="12700" marR="5080" indent="153670">
              <a:lnSpc>
                <a:spcPct val="100000"/>
              </a:lnSpc>
            </a:pPr>
            <a:r>
              <a:rPr sz="1800" spc="5" dirty="0">
                <a:solidFill>
                  <a:srgbClr val="0D71A4"/>
                </a:solidFill>
                <a:latin typeface="Cambria"/>
                <a:cs typeface="Cambria"/>
              </a:rPr>
              <a:t>χίλιες </a:t>
            </a:r>
            <a:r>
              <a:rPr sz="1800" dirty="0">
                <a:solidFill>
                  <a:srgbClr val="0D71A4"/>
                </a:solidFill>
                <a:latin typeface="Cambria"/>
                <a:cs typeface="Cambria"/>
              </a:rPr>
              <a:t>σημαίες κόκκινες μαύρες  Ο Φεντερίκο η </a:t>
            </a:r>
            <a:r>
              <a:rPr sz="1800" spc="-10" dirty="0">
                <a:solidFill>
                  <a:srgbClr val="0D71A4"/>
                </a:solidFill>
                <a:latin typeface="Cambria"/>
                <a:cs typeface="Cambria"/>
              </a:rPr>
              <a:t>Κατρίν </a:t>
            </a:r>
            <a:r>
              <a:rPr sz="1800" dirty="0">
                <a:solidFill>
                  <a:srgbClr val="0D71A4"/>
                </a:solidFill>
                <a:latin typeface="Cambria"/>
                <a:cs typeface="Cambria"/>
              </a:rPr>
              <a:t>και η</a:t>
            </a:r>
            <a:r>
              <a:rPr sz="1800" spc="-100" dirty="0">
                <a:solidFill>
                  <a:srgbClr val="0D71A4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D71A4"/>
                </a:solidFill>
                <a:latin typeface="Cambria"/>
                <a:cs typeface="Cambria"/>
              </a:rPr>
              <a:t>Σιμόν</a:t>
            </a:r>
            <a:r>
              <a:rPr sz="1800" dirty="0">
                <a:solidFill>
                  <a:srgbClr val="0D71A4"/>
                </a:solidFill>
                <a:latin typeface="Papyrus"/>
                <a:cs typeface="Papyrus"/>
              </a:rPr>
              <a:t>”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459" y="4436364"/>
            <a:ext cx="2657856" cy="2115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82524" y="2409444"/>
            <a:ext cx="3556000" cy="1887855"/>
            <a:chOff x="382524" y="2409444"/>
            <a:chExt cx="3556000" cy="1887855"/>
          </a:xfrm>
        </p:grpSpPr>
        <p:sp>
          <p:nvSpPr>
            <p:cNvPr id="16" name="object 16"/>
            <p:cNvSpPr/>
            <p:nvPr/>
          </p:nvSpPr>
          <p:spPr>
            <a:xfrm>
              <a:off x="395478" y="2422398"/>
              <a:ext cx="3529965" cy="1862455"/>
            </a:xfrm>
            <a:custGeom>
              <a:avLst/>
              <a:gdLst/>
              <a:ahLst/>
              <a:cxnLst/>
              <a:rect l="l" t="t" r="r" b="b"/>
              <a:pathLst>
                <a:path w="3529965" h="1862454">
                  <a:moveTo>
                    <a:pt x="1470660" y="1655064"/>
                  </a:moveTo>
                  <a:lnTo>
                    <a:pt x="588263" y="1655064"/>
                  </a:lnTo>
                  <a:lnTo>
                    <a:pt x="1029462" y="1861946"/>
                  </a:lnTo>
                  <a:lnTo>
                    <a:pt x="1470660" y="1655064"/>
                  </a:lnTo>
                  <a:close/>
                </a:path>
                <a:path w="3529965" h="1862454">
                  <a:moveTo>
                    <a:pt x="3253740" y="0"/>
                  </a:moveTo>
                  <a:lnTo>
                    <a:pt x="275856" y="0"/>
                  </a:lnTo>
                  <a:lnTo>
                    <a:pt x="226271" y="4442"/>
                  </a:lnTo>
                  <a:lnTo>
                    <a:pt x="179602" y="17251"/>
                  </a:lnTo>
                  <a:lnTo>
                    <a:pt x="136627" y="37648"/>
                  </a:lnTo>
                  <a:lnTo>
                    <a:pt x="98126" y="64856"/>
                  </a:lnTo>
                  <a:lnTo>
                    <a:pt x="64878" y="98098"/>
                  </a:lnTo>
                  <a:lnTo>
                    <a:pt x="37663" y="136595"/>
                  </a:lnTo>
                  <a:lnTo>
                    <a:pt x="17258" y="179570"/>
                  </a:lnTo>
                  <a:lnTo>
                    <a:pt x="4444" y="226246"/>
                  </a:lnTo>
                  <a:lnTo>
                    <a:pt x="0" y="275843"/>
                  </a:lnTo>
                  <a:lnTo>
                    <a:pt x="0" y="1379220"/>
                  </a:lnTo>
                  <a:lnTo>
                    <a:pt x="4444" y="1428817"/>
                  </a:lnTo>
                  <a:lnTo>
                    <a:pt x="17258" y="1475493"/>
                  </a:lnTo>
                  <a:lnTo>
                    <a:pt x="37663" y="1518468"/>
                  </a:lnTo>
                  <a:lnTo>
                    <a:pt x="64878" y="1556965"/>
                  </a:lnTo>
                  <a:lnTo>
                    <a:pt x="98126" y="1590207"/>
                  </a:lnTo>
                  <a:lnTo>
                    <a:pt x="136627" y="1617415"/>
                  </a:lnTo>
                  <a:lnTo>
                    <a:pt x="179602" y="1637812"/>
                  </a:lnTo>
                  <a:lnTo>
                    <a:pt x="226271" y="1650621"/>
                  </a:lnTo>
                  <a:lnTo>
                    <a:pt x="275856" y="1655064"/>
                  </a:lnTo>
                  <a:lnTo>
                    <a:pt x="3253740" y="1655064"/>
                  </a:lnTo>
                  <a:lnTo>
                    <a:pt x="3303337" y="1650621"/>
                  </a:lnTo>
                  <a:lnTo>
                    <a:pt x="3350013" y="1637812"/>
                  </a:lnTo>
                  <a:lnTo>
                    <a:pt x="3392988" y="1617415"/>
                  </a:lnTo>
                  <a:lnTo>
                    <a:pt x="3431485" y="1590207"/>
                  </a:lnTo>
                  <a:lnTo>
                    <a:pt x="3464727" y="1556965"/>
                  </a:lnTo>
                  <a:lnTo>
                    <a:pt x="3491935" y="1518468"/>
                  </a:lnTo>
                  <a:lnTo>
                    <a:pt x="3512332" y="1475493"/>
                  </a:lnTo>
                  <a:lnTo>
                    <a:pt x="3525141" y="1428817"/>
                  </a:lnTo>
                  <a:lnTo>
                    <a:pt x="3529584" y="1379220"/>
                  </a:lnTo>
                  <a:lnTo>
                    <a:pt x="3529584" y="275843"/>
                  </a:lnTo>
                  <a:lnTo>
                    <a:pt x="3525141" y="226246"/>
                  </a:lnTo>
                  <a:lnTo>
                    <a:pt x="3512332" y="179570"/>
                  </a:lnTo>
                  <a:lnTo>
                    <a:pt x="3491935" y="136595"/>
                  </a:lnTo>
                  <a:lnTo>
                    <a:pt x="3464727" y="98098"/>
                  </a:lnTo>
                  <a:lnTo>
                    <a:pt x="3431485" y="64856"/>
                  </a:lnTo>
                  <a:lnTo>
                    <a:pt x="3392988" y="37648"/>
                  </a:lnTo>
                  <a:lnTo>
                    <a:pt x="3350013" y="17251"/>
                  </a:lnTo>
                  <a:lnTo>
                    <a:pt x="3303337" y="4442"/>
                  </a:lnTo>
                  <a:lnTo>
                    <a:pt x="3253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8" y="2422398"/>
              <a:ext cx="3529965" cy="1862455"/>
            </a:xfrm>
            <a:custGeom>
              <a:avLst/>
              <a:gdLst/>
              <a:ahLst/>
              <a:cxnLst/>
              <a:rect l="l" t="t" r="r" b="b"/>
              <a:pathLst>
                <a:path w="3529965" h="1862454">
                  <a:moveTo>
                    <a:pt x="0" y="275843"/>
                  </a:moveTo>
                  <a:lnTo>
                    <a:pt x="4444" y="226246"/>
                  </a:lnTo>
                  <a:lnTo>
                    <a:pt x="17258" y="179570"/>
                  </a:lnTo>
                  <a:lnTo>
                    <a:pt x="37663" y="136595"/>
                  </a:lnTo>
                  <a:lnTo>
                    <a:pt x="64878" y="98098"/>
                  </a:lnTo>
                  <a:lnTo>
                    <a:pt x="98126" y="64856"/>
                  </a:lnTo>
                  <a:lnTo>
                    <a:pt x="136627" y="37648"/>
                  </a:lnTo>
                  <a:lnTo>
                    <a:pt x="179602" y="17251"/>
                  </a:lnTo>
                  <a:lnTo>
                    <a:pt x="226271" y="4442"/>
                  </a:lnTo>
                  <a:lnTo>
                    <a:pt x="275856" y="0"/>
                  </a:lnTo>
                  <a:lnTo>
                    <a:pt x="588263" y="0"/>
                  </a:lnTo>
                  <a:lnTo>
                    <a:pt x="1470660" y="0"/>
                  </a:lnTo>
                  <a:lnTo>
                    <a:pt x="3253740" y="0"/>
                  </a:lnTo>
                  <a:lnTo>
                    <a:pt x="3303337" y="4442"/>
                  </a:lnTo>
                  <a:lnTo>
                    <a:pt x="3350013" y="17251"/>
                  </a:lnTo>
                  <a:lnTo>
                    <a:pt x="3392988" y="37648"/>
                  </a:lnTo>
                  <a:lnTo>
                    <a:pt x="3431485" y="64856"/>
                  </a:lnTo>
                  <a:lnTo>
                    <a:pt x="3464727" y="98098"/>
                  </a:lnTo>
                  <a:lnTo>
                    <a:pt x="3491935" y="136595"/>
                  </a:lnTo>
                  <a:lnTo>
                    <a:pt x="3512332" y="179570"/>
                  </a:lnTo>
                  <a:lnTo>
                    <a:pt x="3525141" y="226246"/>
                  </a:lnTo>
                  <a:lnTo>
                    <a:pt x="3529584" y="275843"/>
                  </a:lnTo>
                  <a:lnTo>
                    <a:pt x="3529584" y="965453"/>
                  </a:lnTo>
                  <a:lnTo>
                    <a:pt x="3529584" y="1379220"/>
                  </a:lnTo>
                  <a:lnTo>
                    <a:pt x="3525141" y="1428817"/>
                  </a:lnTo>
                  <a:lnTo>
                    <a:pt x="3512332" y="1475493"/>
                  </a:lnTo>
                  <a:lnTo>
                    <a:pt x="3491935" y="1518468"/>
                  </a:lnTo>
                  <a:lnTo>
                    <a:pt x="3464727" y="1556965"/>
                  </a:lnTo>
                  <a:lnTo>
                    <a:pt x="3431485" y="1590207"/>
                  </a:lnTo>
                  <a:lnTo>
                    <a:pt x="3392988" y="1617415"/>
                  </a:lnTo>
                  <a:lnTo>
                    <a:pt x="3350013" y="1637812"/>
                  </a:lnTo>
                  <a:lnTo>
                    <a:pt x="3303337" y="1650621"/>
                  </a:lnTo>
                  <a:lnTo>
                    <a:pt x="3253740" y="1655064"/>
                  </a:lnTo>
                  <a:lnTo>
                    <a:pt x="1470660" y="1655064"/>
                  </a:lnTo>
                  <a:lnTo>
                    <a:pt x="1029462" y="1861946"/>
                  </a:lnTo>
                  <a:lnTo>
                    <a:pt x="588263" y="1655064"/>
                  </a:lnTo>
                  <a:lnTo>
                    <a:pt x="275856" y="1655064"/>
                  </a:lnTo>
                  <a:lnTo>
                    <a:pt x="226271" y="1650621"/>
                  </a:lnTo>
                  <a:lnTo>
                    <a:pt x="179602" y="1637812"/>
                  </a:lnTo>
                  <a:lnTo>
                    <a:pt x="136627" y="1617415"/>
                  </a:lnTo>
                  <a:lnTo>
                    <a:pt x="98126" y="1590207"/>
                  </a:lnTo>
                  <a:lnTo>
                    <a:pt x="64878" y="1556965"/>
                  </a:lnTo>
                  <a:lnTo>
                    <a:pt x="37663" y="1518468"/>
                  </a:lnTo>
                  <a:lnTo>
                    <a:pt x="17258" y="1475493"/>
                  </a:lnTo>
                  <a:lnTo>
                    <a:pt x="4444" y="1428817"/>
                  </a:lnTo>
                  <a:lnTo>
                    <a:pt x="0" y="1379220"/>
                  </a:lnTo>
                  <a:lnTo>
                    <a:pt x="0" y="965453"/>
                  </a:lnTo>
                  <a:lnTo>
                    <a:pt x="0" y="275843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4708" y="2517394"/>
            <a:ext cx="7870825" cy="311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 marR="4861560" indent="-6572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Papyrus"/>
                <a:cs typeface="Papyrus"/>
              </a:rPr>
              <a:t>“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Πίσω α</a:t>
            </a:r>
            <a:r>
              <a:rPr sz="1800" spc="-5" dirty="0">
                <a:solidFill>
                  <a:srgbClr val="FF0000"/>
                </a:solidFill>
                <a:latin typeface="Papyrus"/>
                <a:cs typeface="Papyrus"/>
              </a:rPr>
              <a:t>π’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τους λόφους</a:t>
            </a:r>
            <a:r>
              <a:rPr sz="1800" dirty="0">
                <a:solidFill>
                  <a:srgbClr val="FF0000"/>
                </a:solidFill>
                <a:latin typeface="Papyrus"/>
                <a:cs typeface="Papyrus"/>
              </a:rPr>
              <a:t>,</a:t>
            </a:r>
            <a:r>
              <a:rPr sz="1800" spc="-95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ίσω 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0000"/>
                </a:solidFill>
                <a:latin typeface="Papyrus"/>
                <a:cs typeface="Papyrus"/>
              </a:rPr>
              <a:t>π’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τα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 βλέφαρα</a:t>
            </a:r>
            <a:endParaRPr sz="1800">
              <a:latin typeface="Cambria"/>
              <a:cs typeface="Cambria"/>
            </a:endParaRPr>
          </a:p>
          <a:p>
            <a:pPr marL="216535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υ</a:t>
            </a:r>
            <a:r>
              <a:rPr sz="1800" spc="-10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άρχει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τό</a:t>
            </a:r>
            <a:r>
              <a:rPr sz="1800" spc="-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ος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και για</a:t>
            </a:r>
            <a:r>
              <a:rPr sz="1800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σένα</a:t>
            </a:r>
            <a:r>
              <a:rPr sz="1800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 marL="180340" marR="4775835" indent="-16764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Χωρίς Βαστίλη</a:t>
            </a:r>
            <a:r>
              <a:rPr sz="1800" dirty="0">
                <a:solidFill>
                  <a:srgbClr val="FF0000"/>
                </a:solidFill>
                <a:latin typeface="Papyrus"/>
                <a:cs typeface="Papyrus"/>
              </a:rPr>
              <a:t>,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χωρίς ανάθεμα</a:t>
            </a:r>
            <a:r>
              <a:rPr sz="1800" spc="-5" dirty="0">
                <a:solidFill>
                  <a:srgbClr val="FF0000"/>
                </a:solidFill>
                <a:latin typeface="Papyrus"/>
                <a:cs typeface="Papyrus"/>
              </a:rPr>
              <a:t>, 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χωρίς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τα </a:t>
            </a:r>
            <a:r>
              <a:rPr sz="1800" spc="5" dirty="0">
                <a:solidFill>
                  <a:srgbClr val="FF0000"/>
                </a:solidFill>
                <a:latin typeface="Cambria"/>
                <a:cs typeface="Cambria"/>
              </a:rPr>
              <a:t>χείλη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τα</a:t>
            </a:r>
            <a:r>
              <a:rPr sz="1800" spc="-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σφιγμένα</a:t>
            </a:r>
            <a:r>
              <a:rPr sz="1800" dirty="0">
                <a:solidFill>
                  <a:srgbClr val="FF0000"/>
                </a:solidFill>
                <a:latin typeface="Papyrus"/>
                <a:cs typeface="Papyrus"/>
              </a:rPr>
              <a:t>”</a:t>
            </a:r>
            <a:endParaRPr sz="1800">
              <a:latin typeface="Papyrus"/>
              <a:cs typeface="Papyrus"/>
            </a:endParaRPr>
          </a:p>
          <a:p>
            <a:pPr>
              <a:lnSpc>
                <a:spcPct val="100000"/>
              </a:lnSpc>
            </a:pPr>
            <a:endParaRPr sz="3100">
              <a:latin typeface="Papyrus"/>
              <a:cs typeface="Papyrus"/>
            </a:endParaRPr>
          </a:p>
          <a:p>
            <a:pPr marL="2566035" marR="5080" algn="just">
              <a:lnSpc>
                <a:spcPct val="100000"/>
              </a:lnSpc>
            </a:pPr>
            <a:r>
              <a:rPr sz="1800" spc="-15" dirty="0">
                <a:solidFill>
                  <a:srgbClr val="111111"/>
                </a:solidFill>
                <a:latin typeface="Cambria"/>
                <a:cs typeface="Cambria"/>
              </a:rPr>
              <a:t>Στους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στίχους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του Μάνου 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Λοΐζου 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“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Πρώτη Μαΐου  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“(1982)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και του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Θανάση 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Πα</a:t>
            </a:r>
            <a:r>
              <a:rPr sz="1800" spc="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ακωνσταντίνου 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“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Όταν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χαράζει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” </a:t>
            </a:r>
            <a:r>
              <a:rPr sz="1800" spc="-80" dirty="0">
                <a:solidFill>
                  <a:srgbClr val="111111"/>
                </a:solidFill>
                <a:latin typeface="Papyrus"/>
                <a:cs typeface="Papyrus"/>
              </a:rPr>
              <a:t>(2000)</a:t>
            </a:r>
            <a:r>
              <a:rPr sz="2700" spc="-120" baseline="4629" dirty="0">
                <a:solidFill>
                  <a:srgbClr val="006FC0"/>
                </a:solidFill>
                <a:latin typeface="Arial"/>
                <a:cs typeface="Arial"/>
              </a:rPr>
              <a:t>. 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οιο συνειρμό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,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συμβολισμό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, 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συναίσθημα δημιουργεί η αναφορά στη λέξη</a:t>
            </a:r>
            <a:r>
              <a:rPr sz="1800" spc="-12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Βαστίλη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;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495" y="765048"/>
            <a:ext cx="7109459" cy="376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742" y="4712417"/>
            <a:ext cx="7620000" cy="16865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4800"/>
              </a:lnSpc>
              <a:spcBef>
                <a:spcPts val="21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▲ </a:t>
            </a:r>
            <a:r>
              <a:rPr sz="1800" i="1" spc="-6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γκρέμισμα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της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Βαστίλης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45" dirty="0">
                <a:solidFill>
                  <a:srgbClr val="FFFFFF"/>
                </a:solidFill>
                <a:latin typeface="Cambria"/>
                <a:cs typeface="Cambria"/>
              </a:rPr>
              <a:t>Τον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Ιούλιο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1789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ξεσηκώθηκαν οι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κάτοικοι 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Παρισιού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οφέρανε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οικονομική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κρίση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Στις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14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Ιουλίου 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κατέλαβαν και γκρέμισαν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Βαστίλη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ένα φρούριο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ό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φυλακίζονταν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οι 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αντί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αλοι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καθεστώτος</a:t>
            </a:r>
            <a:r>
              <a:rPr sz="1900" i="1" spc="-30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Ήταν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μια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διαμαρτυρία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ενάντια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στη 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βασιλική 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εξουσία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και έγινε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σύμβολο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της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Γαλλικής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ανάστασης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. 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Οι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Γάλλοι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 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γιορτάζουν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κάθε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χρόνο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στις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14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Ιουλίου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340197"/>
          </a:xfrm>
        </p:spPr>
        <p:txBody>
          <a:bodyPr/>
          <a:lstStyle/>
          <a:p>
            <a:pPr eaLnBrk="1" hangingPunct="1"/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1788-1789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Φοβερός χειμώνας -&gt; πείνα : ο λαός οδηγείται σε λεηλασίες πλούσιων σπιτιών και κρατικών αποθηκών.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5.5.1789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ο Λουδοβίκος ΙΣΤ΄ συγκαλεί συνέλευση τάξεων. Επιβολή νέων φόρων.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20.6.1789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Ο όρκος του σφαιριστηρίου.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9.7.1789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Η Εθνοσυνέλευση αυτοανακηρύσσεται Συντακτική Συνέλευση.</a:t>
            </a: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Ιουλίου 1789 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Ο λαός του Παρισιού καταλαμβάνει τη Βαστίλη (εθνική γιορτή Γάλλων).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Αυγούστου 1789 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Η Συντακτική Συνέλευση ανακοινώνει την κατάργηση των προνομίων.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Αυγούστου 1789 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Διακήρυξη Δικαιωμάτων του Ανθρώπου και του Πολίτη (επιρροές από το κίνημα του Διαφωτισμού).</a:t>
            </a: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5.10.1789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Κατάληψη ανακτόρων από επαναστατημένο λαό. Ο βασιλιάς αποδέχεται τις αποφάσεις.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Πολιτικά ρεύματα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δεξιά, κέντρο, αριστερά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Δημιουργία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πολιτικών οργανώσεων-</a:t>
            </a:r>
            <a:r>
              <a:rPr lang="el-GR" altLang="el-GR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λεσχών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(π.χ. Ιακωβίνων, </a:t>
            </a:r>
            <a:r>
              <a:rPr lang="el-GR" altLang="el-GR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Κορδελιέρων</a:t>
            </a: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Διάδοση ιδεών μέσα από πολιτικά φυλλάδια και εφημερίδες.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altLang="el-GR" sz="3600" dirty="0" smtClean="0">
                <a:latin typeface="Times New Roman" pitchFamily="18" charset="0"/>
                <a:cs typeface="Times New Roman" pitchFamily="18" charset="0"/>
              </a:rPr>
            </a:br>
            <a:endParaRPr lang="el-GR" altLang="el-GR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625" y="1207770"/>
            <a:ext cx="361061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4235" marR="5080" indent="-852169">
              <a:lnSpc>
                <a:spcPct val="1179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Η </a:t>
            </a:r>
            <a:r>
              <a:rPr sz="2400" spc="-15" dirty="0">
                <a:solidFill>
                  <a:srgbClr val="FF0000"/>
                </a:solidFill>
              </a:rPr>
              <a:t>Συντακτική </a:t>
            </a:r>
            <a:r>
              <a:rPr sz="2400" spc="-5" dirty="0">
                <a:solidFill>
                  <a:srgbClr val="FF0000"/>
                </a:solidFill>
              </a:rPr>
              <a:t>συνέλευση  </a:t>
            </a:r>
            <a:r>
              <a:rPr sz="2400" spc="-10" dirty="0">
                <a:solidFill>
                  <a:srgbClr val="FF0000"/>
                </a:solidFill>
              </a:rPr>
              <a:t>ανακοίνωσε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Papyrus"/>
                <a:cs typeface="Papyrus"/>
              </a:rPr>
              <a:t>:</a:t>
            </a:r>
            <a:endParaRPr sz="2400">
              <a:latin typeface="Papyrus"/>
              <a:cs typeface="Papyr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3120" y="2369820"/>
            <a:ext cx="169163" cy="169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2315" y="2612135"/>
            <a:ext cx="3892550" cy="975360"/>
            <a:chOff x="242315" y="2612135"/>
            <a:chExt cx="3892550" cy="975360"/>
          </a:xfrm>
        </p:grpSpPr>
        <p:sp>
          <p:nvSpPr>
            <p:cNvPr id="5" name="object 5"/>
            <p:cNvSpPr/>
            <p:nvPr/>
          </p:nvSpPr>
          <p:spPr>
            <a:xfrm>
              <a:off x="255269" y="2625089"/>
              <a:ext cx="3866515" cy="949960"/>
            </a:xfrm>
            <a:custGeom>
              <a:avLst/>
              <a:gdLst/>
              <a:ahLst/>
              <a:cxnLst/>
              <a:rect l="l" t="t" r="r" b="b"/>
              <a:pathLst>
                <a:path w="3866515" h="949960">
                  <a:moveTo>
                    <a:pt x="3771391" y="0"/>
                  </a:moveTo>
                  <a:lnTo>
                    <a:pt x="94945" y="0"/>
                  </a:lnTo>
                  <a:lnTo>
                    <a:pt x="57987" y="7467"/>
                  </a:lnTo>
                  <a:lnTo>
                    <a:pt x="27808" y="27828"/>
                  </a:lnTo>
                  <a:lnTo>
                    <a:pt x="7461" y="58025"/>
                  </a:lnTo>
                  <a:lnTo>
                    <a:pt x="0" y="94996"/>
                  </a:lnTo>
                  <a:lnTo>
                    <a:pt x="0" y="854456"/>
                  </a:lnTo>
                  <a:lnTo>
                    <a:pt x="7461" y="891426"/>
                  </a:lnTo>
                  <a:lnTo>
                    <a:pt x="27808" y="921623"/>
                  </a:lnTo>
                  <a:lnTo>
                    <a:pt x="57987" y="941984"/>
                  </a:lnTo>
                  <a:lnTo>
                    <a:pt x="94945" y="949451"/>
                  </a:lnTo>
                  <a:lnTo>
                    <a:pt x="3771391" y="949451"/>
                  </a:lnTo>
                  <a:lnTo>
                    <a:pt x="3808362" y="941984"/>
                  </a:lnTo>
                  <a:lnTo>
                    <a:pt x="3838559" y="921623"/>
                  </a:lnTo>
                  <a:lnTo>
                    <a:pt x="3858920" y="891426"/>
                  </a:lnTo>
                  <a:lnTo>
                    <a:pt x="3866388" y="854456"/>
                  </a:lnTo>
                  <a:lnTo>
                    <a:pt x="3866388" y="94996"/>
                  </a:lnTo>
                  <a:lnTo>
                    <a:pt x="3858920" y="58025"/>
                  </a:lnTo>
                  <a:lnTo>
                    <a:pt x="3838559" y="27828"/>
                  </a:lnTo>
                  <a:lnTo>
                    <a:pt x="3808362" y="7467"/>
                  </a:lnTo>
                  <a:lnTo>
                    <a:pt x="3771391" y="0"/>
                  </a:lnTo>
                  <a:close/>
                </a:path>
              </a:pathLst>
            </a:custGeom>
            <a:solidFill>
              <a:srgbClr val="F0F9F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269" y="2625089"/>
              <a:ext cx="3866515" cy="949960"/>
            </a:xfrm>
            <a:custGeom>
              <a:avLst/>
              <a:gdLst/>
              <a:ahLst/>
              <a:cxnLst/>
              <a:rect l="l" t="t" r="r" b="b"/>
              <a:pathLst>
                <a:path w="3866515" h="949960">
                  <a:moveTo>
                    <a:pt x="0" y="94996"/>
                  </a:moveTo>
                  <a:lnTo>
                    <a:pt x="7461" y="58025"/>
                  </a:lnTo>
                  <a:lnTo>
                    <a:pt x="27808" y="27828"/>
                  </a:lnTo>
                  <a:lnTo>
                    <a:pt x="57987" y="7467"/>
                  </a:lnTo>
                  <a:lnTo>
                    <a:pt x="94945" y="0"/>
                  </a:lnTo>
                  <a:lnTo>
                    <a:pt x="3771391" y="0"/>
                  </a:lnTo>
                  <a:lnTo>
                    <a:pt x="3808362" y="7467"/>
                  </a:lnTo>
                  <a:lnTo>
                    <a:pt x="3838559" y="27828"/>
                  </a:lnTo>
                  <a:lnTo>
                    <a:pt x="3858920" y="58025"/>
                  </a:lnTo>
                  <a:lnTo>
                    <a:pt x="3866388" y="94996"/>
                  </a:lnTo>
                  <a:lnTo>
                    <a:pt x="3866388" y="854456"/>
                  </a:lnTo>
                  <a:lnTo>
                    <a:pt x="3858920" y="891426"/>
                  </a:lnTo>
                  <a:lnTo>
                    <a:pt x="3838559" y="921623"/>
                  </a:lnTo>
                  <a:lnTo>
                    <a:pt x="3808362" y="941984"/>
                  </a:lnTo>
                  <a:lnTo>
                    <a:pt x="3771391" y="949451"/>
                  </a:lnTo>
                  <a:lnTo>
                    <a:pt x="94945" y="949451"/>
                  </a:lnTo>
                  <a:lnTo>
                    <a:pt x="57987" y="941984"/>
                  </a:lnTo>
                  <a:lnTo>
                    <a:pt x="27808" y="921623"/>
                  </a:lnTo>
                  <a:lnTo>
                    <a:pt x="7461" y="891426"/>
                  </a:lnTo>
                  <a:lnTo>
                    <a:pt x="0" y="854456"/>
                  </a:lnTo>
                  <a:lnTo>
                    <a:pt x="0" y="94996"/>
                  </a:lnTo>
                  <a:close/>
                </a:path>
              </a:pathLst>
            </a:custGeom>
            <a:ln w="25907">
              <a:solidFill>
                <a:srgbClr val="F0F9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03120" y="3657600"/>
            <a:ext cx="169163" cy="169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42315" y="3898391"/>
            <a:ext cx="3892550" cy="2001520"/>
            <a:chOff x="242315" y="3898391"/>
            <a:chExt cx="3892550" cy="2001520"/>
          </a:xfrm>
        </p:grpSpPr>
        <p:sp>
          <p:nvSpPr>
            <p:cNvPr id="9" name="object 9"/>
            <p:cNvSpPr/>
            <p:nvPr/>
          </p:nvSpPr>
          <p:spPr>
            <a:xfrm>
              <a:off x="255269" y="3911345"/>
              <a:ext cx="3866515" cy="1975485"/>
            </a:xfrm>
            <a:custGeom>
              <a:avLst/>
              <a:gdLst/>
              <a:ahLst/>
              <a:cxnLst/>
              <a:rect l="l" t="t" r="r" b="b"/>
              <a:pathLst>
                <a:path w="3866515" h="1975485">
                  <a:moveTo>
                    <a:pt x="3668903" y="0"/>
                  </a:moveTo>
                  <a:lnTo>
                    <a:pt x="197510" y="0"/>
                  </a:lnTo>
                  <a:lnTo>
                    <a:pt x="152223" y="5214"/>
                  </a:lnTo>
                  <a:lnTo>
                    <a:pt x="110651" y="20068"/>
                  </a:lnTo>
                  <a:lnTo>
                    <a:pt x="73978" y="43377"/>
                  </a:lnTo>
                  <a:lnTo>
                    <a:pt x="43391" y="73957"/>
                  </a:lnTo>
                  <a:lnTo>
                    <a:pt x="20075" y="110625"/>
                  </a:lnTo>
                  <a:lnTo>
                    <a:pt x="5216" y="152195"/>
                  </a:lnTo>
                  <a:lnTo>
                    <a:pt x="0" y="197484"/>
                  </a:lnTo>
                  <a:lnTo>
                    <a:pt x="0" y="1777593"/>
                  </a:lnTo>
                  <a:lnTo>
                    <a:pt x="5216" y="1822880"/>
                  </a:lnTo>
                  <a:lnTo>
                    <a:pt x="20075" y="1864452"/>
                  </a:lnTo>
                  <a:lnTo>
                    <a:pt x="43391" y="1901125"/>
                  </a:lnTo>
                  <a:lnTo>
                    <a:pt x="73978" y="1931712"/>
                  </a:lnTo>
                  <a:lnTo>
                    <a:pt x="110651" y="1955028"/>
                  </a:lnTo>
                  <a:lnTo>
                    <a:pt x="152223" y="1969887"/>
                  </a:lnTo>
                  <a:lnTo>
                    <a:pt x="197510" y="1975103"/>
                  </a:lnTo>
                  <a:lnTo>
                    <a:pt x="3668903" y="1975103"/>
                  </a:lnTo>
                  <a:lnTo>
                    <a:pt x="3714192" y="1969887"/>
                  </a:lnTo>
                  <a:lnTo>
                    <a:pt x="3755762" y="1955028"/>
                  </a:lnTo>
                  <a:lnTo>
                    <a:pt x="3792430" y="1931712"/>
                  </a:lnTo>
                  <a:lnTo>
                    <a:pt x="3823010" y="1901125"/>
                  </a:lnTo>
                  <a:lnTo>
                    <a:pt x="3846319" y="1864452"/>
                  </a:lnTo>
                  <a:lnTo>
                    <a:pt x="3861173" y="1822880"/>
                  </a:lnTo>
                  <a:lnTo>
                    <a:pt x="3866388" y="1777593"/>
                  </a:lnTo>
                  <a:lnTo>
                    <a:pt x="3866388" y="197484"/>
                  </a:lnTo>
                  <a:lnTo>
                    <a:pt x="3861173" y="152195"/>
                  </a:lnTo>
                  <a:lnTo>
                    <a:pt x="3846319" y="110625"/>
                  </a:lnTo>
                  <a:lnTo>
                    <a:pt x="3823010" y="73957"/>
                  </a:lnTo>
                  <a:lnTo>
                    <a:pt x="3792430" y="43377"/>
                  </a:lnTo>
                  <a:lnTo>
                    <a:pt x="3755762" y="20068"/>
                  </a:lnTo>
                  <a:lnTo>
                    <a:pt x="3714192" y="5214"/>
                  </a:lnTo>
                  <a:lnTo>
                    <a:pt x="3668903" y="0"/>
                  </a:lnTo>
                  <a:close/>
                </a:path>
              </a:pathLst>
            </a:custGeom>
            <a:solidFill>
              <a:srgbClr val="F0F9F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269" y="3911345"/>
              <a:ext cx="3866515" cy="1975485"/>
            </a:xfrm>
            <a:custGeom>
              <a:avLst/>
              <a:gdLst/>
              <a:ahLst/>
              <a:cxnLst/>
              <a:rect l="l" t="t" r="r" b="b"/>
              <a:pathLst>
                <a:path w="3866515" h="1975485">
                  <a:moveTo>
                    <a:pt x="0" y="197484"/>
                  </a:moveTo>
                  <a:lnTo>
                    <a:pt x="5216" y="152195"/>
                  </a:lnTo>
                  <a:lnTo>
                    <a:pt x="20075" y="110625"/>
                  </a:lnTo>
                  <a:lnTo>
                    <a:pt x="43391" y="73957"/>
                  </a:lnTo>
                  <a:lnTo>
                    <a:pt x="73978" y="43377"/>
                  </a:lnTo>
                  <a:lnTo>
                    <a:pt x="110651" y="20068"/>
                  </a:lnTo>
                  <a:lnTo>
                    <a:pt x="152223" y="5214"/>
                  </a:lnTo>
                  <a:lnTo>
                    <a:pt x="197510" y="0"/>
                  </a:lnTo>
                  <a:lnTo>
                    <a:pt x="3668903" y="0"/>
                  </a:lnTo>
                  <a:lnTo>
                    <a:pt x="3714192" y="5214"/>
                  </a:lnTo>
                  <a:lnTo>
                    <a:pt x="3755762" y="20068"/>
                  </a:lnTo>
                  <a:lnTo>
                    <a:pt x="3792430" y="43377"/>
                  </a:lnTo>
                  <a:lnTo>
                    <a:pt x="3823010" y="73957"/>
                  </a:lnTo>
                  <a:lnTo>
                    <a:pt x="3846319" y="110625"/>
                  </a:lnTo>
                  <a:lnTo>
                    <a:pt x="3861173" y="152195"/>
                  </a:lnTo>
                  <a:lnTo>
                    <a:pt x="3866388" y="197484"/>
                  </a:lnTo>
                  <a:lnTo>
                    <a:pt x="3866388" y="1777593"/>
                  </a:lnTo>
                  <a:lnTo>
                    <a:pt x="3861173" y="1822880"/>
                  </a:lnTo>
                  <a:lnTo>
                    <a:pt x="3846319" y="1864452"/>
                  </a:lnTo>
                  <a:lnTo>
                    <a:pt x="3823010" y="1901125"/>
                  </a:lnTo>
                  <a:lnTo>
                    <a:pt x="3792430" y="1931712"/>
                  </a:lnTo>
                  <a:lnTo>
                    <a:pt x="3755762" y="1955028"/>
                  </a:lnTo>
                  <a:lnTo>
                    <a:pt x="3714192" y="1969887"/>
                  </a:lnTo>
                  <a:lnTo>
                    <a:pt x="3668903" y="1975103"/>
                  </a:lnTo>
                  <a:lnTo>
                    <a:pt x="197510" y="1975103"/>
                  </a:lnTo>
                  <a:lnTo>
                    <a:pt x="152223" y="1969887"/>
                  </a:lnTo>
                  <a:lnTo>
                    <a:pt x="110651" y="1955028"/>
                  </a:lnTo>
                  <a:lnTo>
                    <a:pt x="73978" y="1931712"/>
                  </a:lnTo>
                  <a:lnTo>
                    <a:pt x="43391" y="1901125"/>
                  </a:lnTo>
                  <a:lnTo>
                    <a:pt x="20075" y="1864452"/>
                  </a:lnTo>
                  <a:lnTo>
                    <a:pt x="5216" y="1822880"/>
                  </a:lnTo>
                  <a:lnTo>
                    <a:pt x="0" y="1777593"/>
                  </a:lnTo>
                  <a:lnTo>
                    <a:pt x="0" y="197484"/>
                  </a:lnTo>
                  <a:close/>
                </a:path>
              </a:pathLst>
            </a:custGeom>
            <a:ln w="25908">
              <a:solidFill>
                <a:srgbClr val="F0F9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8708" y="2684526"/>
            <a:ext cx="3496310" cy="297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την </a:t>
            </a:r>
            <a:r>
              <a:rPr sz="1800" b="1" spc="-20" dirty="0">
                <a:solidFill>
                  <a:srgbClr val="006FC0"/>
                </a:solidFill>
                <a:latin typeface="Cambria"/>
                <a:cs typeface="Cambria"/>
              </a:rPr>
              <a:t>κατάργηση των</a:t>
            </a:r>
            <a:r>
              <a:rPr sz="1800" b="1" spc="-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ρονομίων</a:t>
            </a:r>
            <a:endParaRPr sz="1800">
              <a:latin typeface="Cambria"/>
              <a:cs typeface="Cambria"/>
            </a:endParaRPr>
          </a:p>
          <a:p>
            <a:pPr marL="4445" algn="ctr">
              <a:lnSpc>
                <a:spcPct val="100000"/>
              </a:lnSpc>
              <a:spcBef>
                <a:spcPts val="1380"/>
              </a:spcBef>
            </a:pP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(4 </a:t>
            </a: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Αυγούστου</a:t>
            </a:r>
            <a:r>
              <a:rPr sz="1800" b="1" spc="-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Papyrus"/>
                <a:cs typeface="Papyrus"/>
              </a:rPr>
              <a:t>1789)</a:t>
            </a:r>
            <a:endParaRPr sz="18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Papyrus"/>
              <a:cs typeface="Papyrus"/>
            </a:endParaRPr>
          </a:p>
          <a:p>
            <a:pPr marL="12700" marR="5080" indent="133985">
              <a:lnSpc>
                <a:spcPct val="118100"/>
              </a:lnSpc>
            </a:pP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και 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ψήφισε 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τη 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Διακήρυξη </a:t>
            </a:r>
            <a:r>
              <a:rPr sz="1800" b="1" spc="-20" dirty="0">
                <a:solidFill>
                  <a:srgbClr val="006FC0"/>
                </a:solidFill>
                <a:latin typeface="Cambria"/>
                <a:cs typeface="Cambria"/>
              </a:rPr>
              <a:t>των  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δικαιωμάτων </a:t>
            </a:r>
            <a:r>
              <a:rPr sz="1800" b="1" spc="-25" dirty="0">
                <a:solidFill>
                  <a:srgbClr val="006FC0"/>
                </a:solidFill>
                <a:latin typeface="Cambria"/>
                <a:cs typeface="Cambria"/>
              </a:rPr>
              <a:t>του 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ανθρώ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ου </a:t>
            </a: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και  </a:t>
            </a:r>
            <a:r>
              <a:rPr sz="1800" b="1" spc="-25" dirty="0">
                <a:solidFill>
                  <a:srgbClr val="006FC0"/>
                </a:solidFill>
                <a:latin typeface="Cambria"/>
                <a:cs typeface="Cambria"/>
              </a:rPr>
              <a:t>του 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ολίτη </a:t>
            </a:r>
            <a:r>
              <a:rPr sz="1800" b="1" dirty="0">
                <a:solidFill>
                  <a:srgbClr val="006FC0"/>
                </a:solidFill>
                <a:latin typeface="Papyrus"/>
                <a:cs typeface="Papyrus"/>
              </a:rPr>
              <a:t>(26 </a:t>
            </a: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Αυγούστου</a:t>
            </a:r>
            <a:r>
              <a:rPr sz="1800" b="1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Papyrus"/>
                <a:cs typeface="Papyrus"/>
              </a:rPr>
              <a:t>1789),</a:t>
            </a:r>
            <a:endParaRPr sz="1800">
              <a:latin typeface="Papyrus"/>
              <a:cs typeface="Papyrus"/>
            </a:endParaRPr>
          </a:p>
          <a:p>
            <a:pPr marL="996950" marR="368935" indent="-619125">
              <a:lnSpc>
                <a:spcPct val="117800"/>
              </a:lnSpc>
              <a:spcBef>
                <a:spcPts val="15"/>
              </a:spcBef>
            </a:pP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βασισμένη 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στις </a:t>
            </a: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αρχές</a:t>
            </a:r>
            <a:r>
              <a:rPr sz="1800" b="1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ambria"/>
                <a:cs typeface="Cambria"/>
              </a:rPr>
              <a:t>του  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Διαφωτισμού</a:t>
            </a:r>
            <a:r>
              <a:rPr sz="1800" b="1" spc="-10" dirty="0">
                <a:solidFill>
                  <a:srgbClr val="006FC0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49723" y="1176527"/>
            <a:ext cx="3893820" cy="1123315"/>
            <a:chOff x="4649723" y="1176527"/>
            <a:chExt cx="3893820" cy="1123315"/>
          </a:xfrm>
        </p:grpSpPr>
        <p:sp>
          <p:nvSpPr>
            <p:cNvPr id="13" name="object 13"/>
            <p:cNvSpPr/>
            <p:nvPr/>
          </p:nvSpPr>
          <p:spPr>
            <a:xfrm>
              <a:off x="4662677" y="1189481"/>
              <a:ext cx="3868420" cy="1097280"/>
            </a:xfrm>
            <a:custGeom>
              <a:avLst/>
              <a:gdLst/>
              <a:ahLst/>
              <a:cxnLst/>
              <a:rect l="l" t="t" r="r" b="b"/>
              <a:pathLst>
                <a:path w="3868420" h="1097280">
                  <a:moveTo>
                    <a:pt x="3758183" y="0"/>
                  </a:moveTo>
                  <a:lnTo>
                    <a:pt x="109727" y="0"/>
                  </a:lnTo>
                  <a:lnTo>
                    <a:pt x="67026" y="8626"/>
                  </a:lnTo>
                  <a:lnTo>
                    <a:pt x="32146" y="32146"/>
                  </a:lnTo>
                  <a:lnTo>
                    <a:pt x="8626" y="67026"/>
                  </a:lnTo>
                  <a:lnTo>
                    <a:pt x="0" y="109727"/>
                  </a:lnTo>
                  <a:lnTo>
                    <a:pt x="0" y="987551"/>
                  </a:lnTo>
                  <a:lnTo>
                    <a:pt x="8626" y="1030253"/>
                  </a:lnTo>
                  <a:lnTo>
                    <a:pt x="32146" y="1065133"/>
                  </a:lnTo>
                  <a:lnTo>
                    <a:pt x="67026" y="1088653"/>
                  </a:lnTo>
                  <a:lnTo>
                    <a:pt x="109727" y="1097279"/>
                  </a:lnTo>
                  <a:lnTo>
                    <a:pt x="3758183" y="1097279"/>
                  </a:lnTo>
                  <a:lnTo>
                    <a:pt x="3800885" y="1088653"/>
                  </a:lnTo>
                  <a:lnTo>
                    <a:pt x="3835765" y="1065133"/>
                  </a:lnTo>
                  <a:lnTo>
                    <a:pt x="3859285" y="1030253"/>
                  </a:lnTo>
                  <a:lnTo>
                    <a:pt x="3867912" y="987551"/>
                  </a:lnTo>
                  <a:lnTo>
                    <a:pt x="3867912" y="109727"/>
                  </a:lnTo>
                  <a:lnTo>
                    <a:pt x="3859285" y="67026"/>
                  </a:lnTo>
                  <a:lnTo>
                    <a:pt x="3835765" y="32146"/>
                  </a:lnTo>
                  <a:lnTo>
                    <a:pt x="3800885" y="8626"/>
                  </a:lnTo>
                  <a:lnTo>
                    <a:pt x="375818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2677" y="1189481"/>
              <a:ext cx="3868420" cy="1097280"/>
            </a:xfrm>
            <a:custGeom>
              <a:avLst/>
              <a:gdLst/>
              <a:ahLst/>
              <a:cxnLst/>
              <a:rect l="l" t="t" r="r" b="b"/>
              <a:pathLst>
                <a:path w="3868420" h="1097280">
                  <a:moveTo>
                    <a:pt x="0" y="109727"/>
                  </a:moveTo>
                  <a:lnTo>
                    <a:pt x="8626" y="67026"/>
                  </a:lnTo>
                  <a:lnTo>
                    <a:pt x="32146" y="32146"/>
                  </a:lnTo>
                  <a:lnTo>
                    <a:pt x="67026" y="8626"/>
                  </a:lnTo>
                  <a:lnTo>
                    <a:pt x="109727" y="0"/>
                  </a:lnTo>
                  <a:lnTo>
                    <a:pt x="3758183" y="0"/>
                  </a:lnTo>
                  <a:lnTo>
                    <a:pt x="3800885" y="8626"/>
                  </a:lnTo>
                  <a:lnTo>
                    <a:pt x="3835765" y="32146"/>
                  </a:lnTo>
                  <a:lnTo>
                    <a:pt x="3859285" y="67026"/>
                  </a:lnTo>
                  <a:lnTo>
                    <a:pt x="3867912" y="109727"/>
                  </a:lnTo>
                  <a:lnTo>
                    <a:pt x="3867912" y="987551"/>
                  </a:lnTo>
                  <a:lnTo>
                    <a:pt x="3859285" y="1030253"/>
                  </a:lnTo>
                  <a:lnTo>
                    <a:pt x="3835765" y="1065133"/>
                  </a:lnTo>
                  <a:lnTo>
                    <a:pt x="3800885" y="1088653"/>
                  </a:lnTo>
                  <a:lnTo>
                    <a:pt x="3758183" y="1097279"/>
                  </a:lnTo>
                  <a:lnTo>
                    <a:pt x="109727" y="1097279"/>
                  </a:lnTo>
                  <a:lnTo>
                    <a:pt x="67026" y="1088653"/>
                  </a:lnTo>
                  <a:lnTo>
                    <a:pt x="32146" y="1065133"/>
                  </a:lnTo>
                  <a:lnTo>
                    <a:pt x="8626" y="1030253"/>
                  </a:lnTo>
                  <a:lnTo>
                    <a:pt x="0" y="987551"/>
                  </a:lnTo>
                  <a:lnTo>
                    <a:pt x="0" y="10972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16853" y="1489075"/>
            <a:ext cx="1557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Ο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βασιλιάς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12052" y="2369820"/>
            <a:ext cx="169164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649723" y="2612135"/>
            <a:ext cx="3893820" cy="2001520"/>
            <a:chOff x="4649723" y="2612135"/>
            <a:chExt cx="3893820" cy="2001520"/>
          </a:xfrm>
        </p:grpSpPr>
        <p:sp>
          <p:nvSpPr>
            <p:cNvPr id="18" name="object 18"/>
            <p:cNvSpPr/>
            <p:nvPr/>
          </p:nvSpPr>
          <p:spPr>
            <a:xfrm>
              <a:off x="4662677" y="2625089"/>
              <a:ext cx="3868420" cy="1975485"/>
            </a:xfrm>
            <a:custGeom>
              <a:avLst/>
              <a:gdLst/>
              <a:ahLst/>
              <a:cxnLst/>
              <a:rect l="l" t="t" r="r" b="b"/>
              <a:pathLst>
                <a:path w="3868420" h="1975485">
                  <a:moveTo>
                    <a:pt x="3670427" y="0"/>
                  </a:moveTo>
                  <a:lnTo>
                    <a:pt x="197485" y="0"/>
                  </a:lnTo>
                  <a:lnTo>
                    <a:pt x="152195" y="5214"/>
                  </a:lnTo>
                  <a:lnTo>
                    <a:pt x="110625" y="20068"/>
                  </a:lnTo>
                  <a:lnTo>
                    <a:pt x="73957" y="43377"/>
                  </a:lnTo>
                  <a:lnTo>
                    <a:pt x="43377" y="73957"/>
                  </a:lnTo>
                  <a:lnTo>
                    <a:pt x="20068" y="110625"/>
                  </a:lnTo>
                  <a:lnTo>
                    <a:pt x="5214" y="152195"/>
                  </a:lnTo>
                  <a:lnTo>
                    <a:pt x="0" y="197485"/>
                  </a:lnTo>
                  <a:lnTo>
                    <a:pt x="0" y="1777619"/>
                  </a:lnTo>
                  <a:lnTo>
                    <a:pt x="5214" y="1822908"/>
                  </a:lnTo>
                  <a:lnTo>
                    <a:pt x="20068" y="1864478"/>
                  </a:lnTo>
                  <a:lnTo>
                    <a:pt x="43377" y="1901146"/>
                  </a:lnTo>
                  <a:lnTo>
                    <a:pt x="73957" y="1931726"/>
                  </a:lnTo>
                  <a:lnTo>
                    <a:pt x="110625" y="1955035"/>
                  </a:lnTo>
                  <a:lnTo>
                    <a:pt x="152195" y="1969889"/>
                  </a:lnTo>
                  <a:lnTo>
                    <a:pt x="197485" y="1975104"/>
                  </a:lnTo>
                  <a:lnTo>
                    <a:pt x="3670427" y="1975104"/>
                  </a:lnTo>
                  <a:lnTo>
                    <a:pt x="3715716" y="1969889"/>
                  </a:lnTo>
                  <a:lnTo>
                    <a:pt x="3757286" y="1955035"/>
                  </a:lnTo>
                  <a:lnTo>
                    <a:pt x="3793954" y="1931726"/>
                  </a:lnTo>
                  <a:lnTo>
                    <a:pt x="3824534" y="1901146"/>
                  </a:lnTo>
                  <a:lnTo>
                    <a:pt x="3847843" y="1864478"/>
                  </a:lnTo>
                  <a:lnTo>
                    <a:pt x="3862697" y="1822908"/>
                  </a:lnTo>
                  <a:lnTo>
                    <a:pt x="3867912" y="1777619"/>
                  </a:lnTo>
                  <a:lnTo>
                    <a:pt x="3867912" y="197485"/>
                  </a:lnTo>
                  <a:lnTo>
                    <a:pt x="3862697" y="152195"/>
                  </a:lnTo>
                  <a:lnTo>
                    <a:pt x="3847843" y="110625"/>
                  </a:lnTo>
                  <a:lnTo>
                    <a:pt x="3824534" y="73957"/>
                  </a:lnTo>
                  <a:lnTo>
                    <a:pt x="3793954" y="43377"/>
                  </a:lnTo>
                  <a:lnTo>
                    <a:pt x="3757286" y="20068"/>
                  </a:lnTo>
                  <a:lnTo>
                    <a:pt x="3715716" y="5214"/>
                  </a:lnTo>
                  <a:lnTo>
                    <a:pt x="3670427" y="0"/>
                  </a:lnTo>
                  <a:close/>
                </a:path>
              </a:pathLst>
            </a:custGeom>
            <a:solidFill>
              <a:srgbClr val="F0F9F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62677" y="2625089"/>
              <a:ext cx="3868420" cy="1975485"/>
            </a:xfrm>
            <a:custGeom>
              <a:avLst/>
              <a:gdLst/>
              <a:ahLst/>
              <a:cxnLst/>
              <a:rect l="l" t="t" r="r" b="b"/>
              <a:pathLst>
                <a:path w="3868420" h="1975485">
                  <a:moveTo>
                    <a:pt x="0" y="197485"/>
                  </a:moveTo>
                  <a:lnTo>
                    <a:pt x="5214" y="152195"/>
                  </a:lnTo>
                  <a:lnTo>
                    <a:pt x="20068" y="110625"/>
                  </a:lnTo>
                  <a:lnTo>
                    <a:pt x="43377" y="73957"/>
                  </a:lnTo>
                  <a:lnTo>
                    <a:pt x="73957" y="43377"/>
                  </a:lnTo>
                  <a:lnTo>
                    <a:pt x="110625" y="20068"/>
                  </a:lnTo>
                  <a:lnTo>
                    <a:pt x="152195" y="5214"/>
                  </a:lnTo>
                  <a:lnTo>
                    <a:pt x="197485" y="0"/>
                  </a:lnTo>
                  <a:lnTo>
                    <a:pt x="3670427" y="0"/>
                  </a:lnTo>
                  <a:lnTo>
                    <a:pt x="3715716" y="5214"/>
                  </a:lnTo>
                  <a:lnTo>
                    <a:pt x="3757286" y="20068"/>
                  </a:lnTo>
                  <a:lnTo>
                    <a:pt x="3793954" y="43377"/>
                  </a:lnTo>
                  <a:lnTo>
                    <a:pt x="3824534" y="73957"/>
                  </a:lnTo>
                  <a:lnTo>
                    <a:pt x="3847843" y="110625"/>
                  </a:lnTo>
                  <a:lnTo>
                    <a:pt x="3862697" y="152195"/>
                  </a:lnTo>
                  <a:lnTo>
                    <a:pt x="3867912" y="197485"/>
                  </a:lnTo>
                  <a:lnTo>
                    <a:pt x="3867912" y="1777619"/>
                  </a:lnTo>
                  <a:lnTo>
                    <a:pt x="3862697" y="1822908"/>
                  </a:lnTo>
                  <a:lnTo>
                    <a:pt x="3847843" y="1864478"/>
                  </a:lnTo>
                  <a:lnTo>
                    <a:pt x="3824534" y="1901146"/>
                  </a:lnTo>
                  <a:lnTo>
                    <a:pt x="3793954" y="1931726"/>
                  </a:lnTo>
                  <a:lnTo>
                    <a:pt x="3757286" y="1955035"/>
                  </a:lnTo>
                  <a:lnTo>
                    <a:pt x="3715716" y="1969889"/>
                  </a:lnTo>
                  <a:lnTo>
                    <a:pt x="3670427" y="1975104"/>
                  </a:lnTo>
                  <a:lnTo>
                    <a:pt x="197485" y="1975104"/>
                  </a:lnTo>
                  <a:lnTo>
                    <a:pt x="152195" y="1969889"/>
                  </a:lnTo>
                  <a:lnTo>
                    <a:pt x="110625" y="1955035"/>
                  </a:lnTo>
                  <a:lnTo>
                    <a:pt x="73957" y="1931726"/>
                  </a:lnTo>
                  <a:lnTo>
                    <a:pt x="43377" y="1901146"/>
                  </a:lnTo>
                  <a:lnTo>
                    <a:pt x="20068" y="1864478"/>
                  </a:lnTo>
                  <a:lnTo>
                    <a:pt x="5214" y="1822908"/>
                  </a:lnTo>
                  <a:lnTo>
                    <a:pt x="0" y="1777619"/>
                  </a:lnTo>
                  <a:lnTo>
                    <a:pt x="0" y="197485"/>
                  </a:lnTo>
                  <a:close/>
                </a:path>
              </a:pathLst>
            </a:custGeom>
            <a:ln w="25908">
              <a:solidFill>
                <a:srgbClr val="F0F9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45228" y="2724404"/>
            <a:ext cx="3703320" cy="1645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81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α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οδέχθηκε 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αναγκαστικά </a:t>
            </a: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αυτές  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τις α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οφάσεις </a:t>
            </a:r>
            <a:r>
              <a:rPr sz="1800" b="1" spc="-20" dirty="0">
                <a:solidFill>
                  <a:srgbClr val="006FC0"/>
                </a:solidFill>
                <a:latin typeface="Cambria"/>
                <a:cs typeface="Cambria"/>
              </a:rPr>
              <a:t>μετά 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την</a:t>
            </a:r>
            <a:r>
              <a:rPr sz="1800" b="1" spc="-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mbria"/>
                <a:cs typeface="Cambria"/>
              </a:rPr>
              <a:t>κατάληψη  των </a:t>
            </a: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ανακτόρων </a:t>
            </a:r>
            <a:r>
              <a:rPr sz="1800" b="1" spc="-20" dirty="0">
                <a:solidFill>
                  <a:srgbClr val="006FC0"/>
                </a:solidFill>
                <a:latin typeface="Cambria"/>
                <a:cs typeface="Cambria"/>
              </a:rPr>
              <a:t>των 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Βερσαλιών  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α</a:t>
            </a:r>
            <a:r>
              <a:rPr sz="1800" b="1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ό </a:t>
            </a:r>
            <a:r>
              <a:rPr sz="1800" b="1" spc="-25" dirty="0">
                <a:solidFill>
                  <a:srgbClr val="006FC0"/>
                </a:solidFill>
                <a:latin typeface="Cambria"/>
                <a:cs typeface="Cambria"/>
              </a:rPr>
              <a:t>τον 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ε</a:t>
            </a:r>
            <a:r>
              <a:rPr sz="1800" b="1" spc="-10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αναστατημένο 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λαό </a:t>
            </a:r>
            <a:r>
              <a:rPr sz="1800" b="1" spc="-10" dirty="0">
                <a:solidFill>
                  <a:srgbClr val="006FC0"/>
                </a:solidFill>
                <a:latin typeface="Papyrus"/>
                <a:cs typeface="Papyrus"/>
              </a:rPr>
              <a:t>(5  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Οκτωβρίου</a:t>
            </a:r>
            <a:r>
              <a:rPr sz="1800" b="1" spc="-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1789).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59" y="188976"/>
            <a:ext cx="7921752" cy="419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9590" y="4496644"/>
            <a:ext cx="7548880" cy="2235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4800"/>
              </a:lnSpc>
              <a:spcBef>
                <a:spcPts val="215"/>
              </a:spcBef>
            </a:pPr>
            <a:r>
              <a:rPr sz="1800" dirty="0">
                <a:solidFill>
                  <a:srgbClr val="0D0D0D"/>
                </a:solidFill>
                <a:latin typeface="Arial"/>
                <a:cs typeface="Arial"/>
              </a:rPr>
              <a:t>▲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Σκίτσο </a:t>
            </a:r>
            <a:r>
              <a:rPr sz="1900" i="1" spc="-50" dirty="0">
                <a:solidFill>
                  <a:srgbClr val="001F5F"/>
                </a:solidFill>
                <a:latin typeface="Papyrus"/>
                <a:cs typeface="Papyrus"/>
              </a:rPr>
              <a:t>(1790)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με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την 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ορεία </a:t>
            </a:r>
            <a:r>
              <a:rPr sz="1800" i="1" spc="-35" dirty="0">
                <a:solidFill>
                  <a:srgbClr val="001F5F"/>
                </a:solidFill>
                <a:latin typeface="Cambria"/>
                <a:cs typeface="Cambria"/>
              </a:rPr>
              <a:t>των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γυναικών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στις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Βερσαλίες </a:t>
            </a:r>
            <a:r>
              <a:rPr sz="1900" i="1" spc="-15" dirty="0">
                <a:solidFill>
                  <a:srgbClr val="001F5F"/>
                </a:solidFill>
                <a:latin typeface="Papyrus"/>
                <a:cs typeface="Papyrus"/>
              </a:rPr>
              <a:t>(π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ροάστιο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του 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Παρισιού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ό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ου </a:t>
            </a:r>
            <a:r>
              <a:rPr sz="1800" i="1" spc="-30" dirty="0">
                <a:solidFill>
                  <a:srgbClr val="001F5F"/>
                </a:solidFill>
                <a:latin typeface="Cambria"/>
                <a:cs typeface="Cambria"/>
              </a:rPr>
              <a:t>ήταν </a:t>
            </a:r>
            <a:r>
              <a:rPr sz="1800" i="1" spc="-35" dirty="0">
                <a:solidFill>
                  <a:srgbClr val="001F5F"/>
                </a:solidFill>
                <a:latin typeface="Cambria"/>
                <a:cs typeface="Cambria"/>
              </a:rPr>
              <a:t>το 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αλάτι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). </a:t>
            </a:r>
            <a:r>
              <a:rPr sz="1800" i="1" spc="-45" dirty="0">
                <a:solidFill>
                  <a:srgbClr val="001F5F"/>
                </a:solidFill>
                <a:latin typeface="Cambria"/>
                <a:cs typeface="Cambria"/>
              </a:rPr>
              <a:t>Τον</a:t>
            </a:r>
            <a:r>
              <a:rPr sz="1800" i="1" spc="3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Οκτώβρη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του </a:t>
            </a:r>
            <a:r>
              <a:rPr sz="1900" i="1" spc="-50" dirty="0">
                <a:solidFill>
                  <a:srgbClr val="001F5F"/>
                </a:solidFill>
                <a:latin typeface="Papyrus"/>
                <a:cs typeface="Papyrus"/>
              </a:rPr>
              <a:t>1789,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οι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κάτοικοι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του 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Παρισιού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κυρίως γυναίκες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έκαναν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μια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μεγάλη </a:t>
            </a:r>
            <a:r>
              <a:rPr sz="1900" i="1" spc="-1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ορεία στις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Βερσαλίες 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ζητώντας α</a:t>
            </a:r>
            <a:r>
              <a:rPr sz="1900" i="1" spc="-2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ό </a:t>
            </a:r>
            <a:r>
              <a:rPr sz="1800" i="1" spc="-35" dirty="0">
                <a:solidFill>
                  <a:srgbClr val="001F5F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βασιλιά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ψωμί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Δεν </a:t>
            </a:r>
            <a:r>
              <a:rPr sz="1800" i="1" spc="-30" dirty="0">
                <a:solidFill>
                  <a:srgbClr val="001F5F"/>
                </a:solidFill>
                <a:latin typeface="Cambria"/>
                <a:cs typeface="Cambria"/>
              </a:rPr>
              <a:t>ήταν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η </a:t>
            </a:r>
            <a:r>
              <a:rPr sz="1900" i="1" spc="-2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ρώτη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φορά </a:t>
            </a:r>
            <a:r>
              <a:rPr sz="1900" i="1" spc="-2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ου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οι γυναίκες 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διαμαρτύρονταν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για την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τιμή 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του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ψωμιού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μια και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αυτές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ψώνιζαν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και 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γνώριζαν  </a:t>
            </a:r>
            <a:r>
              <a:rPr sz="1900" i="1" spc="-2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ολύ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καλά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τις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τιμές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Οι γυναίκες ανάγκασαν </a:t>
            </a:r>
            <a:r>
              <a:rPr sz="1800" i="1" spc="-35" dirty="0">
                <a:solidFill>
                  <a:srgbClr val="001F5F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βασιλιά να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φύγει 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α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ό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τις 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Βερσαλίες και </a:t>
            </a:r>
            <a:r>
              <a:rPr sz="1800" i="1" spc="5" dirty="0">
                <a:solidFill>
                  <a:srgbClr val="001F5F"/>
                </a:solidFill>
                <a:latin typeface="Cambria"/>
                <a:cs typeface="Cambria"/>
              </a:rPr>
              <a:t>να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μείνει </a:t>
            </a:r>
            <a:r>
              <a:rPr sz="1800" i="1" spc="-40" dirty="0">
                <a:solidFill>
                  <a:srgbClr val="001F5F"/>
                </a:solidFill>
                <a:latin typeface="Cambria"/>
                <a:cs typeface="Cambria"/>
              </a:rPr>
              <a:t>στο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Παρίσι</a:t>
            </a:r>
            <a:r>
              <a:rPr sz="1900" i="1" spc="-5" dirty="0">
                <a:solidFill>
                  <a:srgbClr val="001F5F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Εκεί οι 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ε</a:t>
            </a:r>
            <a:r>
              <a:rPr sz="1900" i="1" spc="-2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αναστάτες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μ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ορούσαν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να </a:t>
            </a: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τον 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ελέγχουν</a:t>
            </a:r>
            <a:r>
              <a:rPr sz="1800" i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καλύτερα</a:t>
            </a:r>
            <a:r>
              <a:rPr sz="1900" i="1" spc="-10" dirty="0">
                <a:solidFill>
                  <a:srgbClr val="001F5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8824" y="1773935"/>
            <a:ext cx="4503420" cy="274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4917" y="4641170"/>
            <a:ext cx="4514215" cy="8515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26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▲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λισμένες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γυναίκες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βαδίζουν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εναντίον</a:t>
            </a:r>
            <a:r>
              <a:rPr sz="1800" i="1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των 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ανακτόρων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των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Βερσαλιών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5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Οκτωβρίου 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1789.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527"/>
            <a:ext cx="8763000" cy="1477328"/>
          </a:xfrm>
        </p:spPr>
        <p:txBody>
          <a:bodyPr/>
          <a:lstStyle/>
          <a:p>
            <a:pPr algn="ctr" eaLnBrk="1" hangingPunct="1"/>
            <a:r>
              <a:rPr lang="el-GR" altLang="el-G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Οκτωβρίου 1789 </a:t>
            </a:r>
            <a:br>
              <a:rPr lang="el-GR" altLang="el-G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altLang="el-G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alt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6000 γυναίκες του Παρισιού έχοντας </a:t>
            </a:r>
            <a:r>
              <a:rPr lang="el-GR" alt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μαζί τους 2 κανόνια οργάνωσαν πορεία προς τις Βερσαλλίες για να ζητήσουν </a:t>
            </a:r>
            <a:r>
              <a:rPr lang="el-GR" alt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ψωμί !</a:t>
            </a:r>
            <a:endParaRPr lang="el-GR" altLang="el-GR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Documents and Settings\ΚΛΑΔΟΥ ΑΘΗΝΑ\Τα έγγραφά μου\Οι εικόνες μου\ΟΙ ΓΑΛΛΙΔΕΣ ΕΙΣΒΑΛΛΟΝ ΣΤΗ ΒΑΣΤΙΛΛ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981200"/>
            <a:ext cx="7254875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3448" y="0"/>
            <a:ext cx="8256270" cy="9055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ct val="110100"/>
              </a:lnSpc>
              <a:spcBef>
                <a:spcPts val="330"/>
              </a:spcBef>
            </a:pPr>
            <a:r>
              <a:rPr sz="1800" b="0" spc="-5" dirty="0">
                <a:solidFill>
                  <a:srgbClr val="FFFFFF"/>
                </a:solidFill>
                <a:latin typeface="Comic Sans MS"/>
                <a:cs typeface="Comic Sans MS"/>
              </a:rPr>
              <a:t>Σ</a:t>
            </a:r>
            <a:r>
              <a:rPr sz="1450" b="0" spc="-5" dirty="0">
                <a:solidFill>
                  <a:srgbClr val="FFFFFF"/>
                </a:solidFill>
                <a:latin typeface="Comic Sans MS"/>
                <a:cs typeface="Comic Sans MS"/>
              </a:rPr>
              <a:t>ΤΗ </a:t>
            </a:r>
            <a:r>
              <a:rPr sz="1800" b="0" spc="-10" dirty="0">
                <a:solidFill>
                  <a:srgbClr val="FFFFFF"/>
                </a:solidFill>
                <a:latin typeface="Comic Sans MS"/>
                <a:cs typeface="Comic Sans MS"/>
              </a:rPr>
              <a:t>Σ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ΥΝΤΑΚΤΙΚΗ ΣΥΝΕΛΕΥΣΗ ΕΙΧΑΝ ΔΙΑΜΟΡΦΩΘΕΙ </a:t>
            </a:r>
            <a:r>
              <a:rPr sz="1450" b="0" spc="-5" dirty="0">
                <a:solidFill>
                  <a:srgbClr val="FFFFFF"/>
                </a:solidFill>
                <a:latin typeface="Comic Sans MS"/>
                <a:cs typeface="Comic Sans MS"/>
              </a:rPr>
              <a:t>ΤΡΙΑ 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ΠΟΛΙΤΙΚΑ ΡΕΥΜΑΤΑ </a:t>
            </a:r>
            <a:r>
              <a:rPr sz="1450" b="0" spc="-15" dirty="0">
                <a:solidFill>
                  <a:srgbClr val="FFFFFF"/>
                </a:solidFill>
                <a:latin typeface="Comic Sans MS"/>
                <a:cs typeface="Comic Sans MS"/>
              </a:rPr>
              <a:t>ΠΟΥ  ΠΗΡΑΝ </a:t>
            </a:r>
            <a:r>
              <a:rPr sz="1450" b="0" spc="-5" dirty="0">
                <a:solidFill>
                  <a:srgbClr val="FFFFFF"/>
                </a:solidFill>
                <a:latin typeface="Comic Sans MS"/>
                <a:cs typeface="Comic Sans MS"/>
              </a:rPr>
              <a:t>ΤΑ 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ΟΝΟΜΑΤΑ ΤΟΥΣ ΑΠΟ </a:t>
            </a:r>
            <a:r>
              <a:rPr sz="1450" b="0" spc="-5" dirty="0">
                <a:solidFill>
                  <a:srgbClr val="FFFFFF"/>
                </a:solidFill>
                <a:latin typeface="Comic Sans MS"/>
                <a:cs typeface="Comic Sans MS"/>
              </a:rPr>
              <a:t>ΤΙΣ 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ΘΕΣΕΙΣ ΣΤΙΣ ΟΠΟΙΕΣ ΚΑΘΟΝΤΑΝ ΟΙ  ΥΠΟΣΤΗΡΙΚΤΕΣ ΤΟΥΣ ΣΤΗΝ ΑΙΘΟΥΣΑ</a:t>
            </a:r>
            <a:r>
              <a:rPr sz="1450" b="0" spc="3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50" b="0" spc="-10" dirty="0">
                <a:solidFill>
                  <a:srgbClr val="FFFFFF"/>
                </a:solidFill>
                <a:latin typeface="Comic Sans MS"/>
                <a:cs typeface="Comic Sans MS"/>
              </a:rPr>
              <a:t>ΣΥΝΕΔΡΙΑΣΕΩΝ</a:t>
            </a:r>
            <a:r>
              <a:rPr sz="1800" b="0" spc="-1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00371" y="1431036"/>
            <a:ext cx="2718816" cy="3570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39715" y="2010536"/>
            <a:ext cx="1577975" cy="196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 marR="161290" indent="63500" algn="just">
              <a:lnSpc>
                <a:spcPct val="1181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Δεξιά 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: 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Δεν  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ε</a:t>
            </a:r>
            <a:r>
              <a:rPr sz="1800" b="1" spc="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ιθυμ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ο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ύσε  </a:t>
            </a:r>
            <a:r>
              <a:rPr sz="1800" b="1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006FC0"/>
                </a:solidFill>
                <a:latin typeface="Cambria"/>
                <a:cs typeface="Cambria"/>
              </a:rPr>
              <a:t>εραιτέρω</a:t>
            </a:r>
            <a:endParaRPr sz="1800">
              <a:latin typeface="Cambria"/>
              <a:cs typeface="Cambria"/>
            </a:endParaRPr>
          </a:p>
          <a:p>
            <a:pPr marL="12700" marR="5080" algn="ctr">
              <a:lnSpc>
                <a:spcPct val="117800"/>
              </a:lnSpc>
              <a:spcBef>
                <a:spcPts val="10"/>
              </a:spcBef>
            </a:pP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μεταβολές</a:t>
            </a:r>
            <a:r>
              <a:rPr sz="1800" b="1" spc="-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ambria"/>
                <a:cs typeface="Cambria"/>
              </a:rPr>
              <a:t>του  </a:t>
            </a:r>
            <a:r>
              <a:rPr sz="1800" b="1" spc="-5" dirty="0">
                <a:solidFill>
                  <a:srgbClr val="006FC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FC0"/>
                </a:solidFill>
                <a:latin typeface="Cambria"/>
                <a:cs typeface="Cambria"/>
              </a:rPr>
              <a:t>αλαιού  </a:t>
            </a:r>
            <a:r>
              <a:rPr sz="1800" b="1" spc="-25" dirty="0">
                <a:solidFill>
                  <a:srgbClr val="006FC0"/>
                </a:solidFill>
                <a:latin typeface="Cambria"/>
                <a:cs typeface="Cambria"/>
              </a:rPr>
              <a:t>καθεστώτος</a:t>
            </a:r>
            <a:r>
              <a:rPr sz="1800" b="1" spc="-25" dirty="0">
                <a:solidFill>
                  <a:srgbClr val="006FC0"/>
                </a:solidFill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93976" y="3805428"/>
            <a:ext cx="4741164" cy="2583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53333" y="4528794"/>
            <a:ext cx="2887980" cy="1284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9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006600"/>
                </a:solidFill>
                <a:latin typeface="Cambria"/>
                <a:cs typeface="Cambria"/>
              </a:rPr>
              <a:t>Κέντρο</a:t>
            </a:r>
            <a:r>
              <a:rPr sz="1400" b="1" spc="-15" dirty="0">
                <a:solidFill>
                  <a:srgbClr val="006600"/>
                </a:solidFill>
                <a:latin typeface="Papyrus"/>
                <a:cs typeface="Papyrus"/>
              </a:rPr>
              <a:t>: 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Α</a:t>
            </a:r>
            <a:r>
              <a:rPr sz="1400" b="1" spc="-10" dirty="0">
                <a:solidFill>
                  <a:srgbClr val="006600"/>
                </a:solidFill>
                <a:latin typeface="Papyrus"/>
                <a:cs typeface="Papyrus"/>
              </a:rPr>
              <a:t>π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οδεχόταν </a:t>
            </a:r>
            <a:r>
              <a:rPr sz="1400" b="1" spc="-5" dirty="0">
                <a:solidFill>
                  <a:srgbClr val="006600"/>
                </a:solidFill>
                <a:latin typeface="Cambria"/>
                <a:cs typeface="Cambria"/>
              </a:rPr>
              <a:t>τη</a:t>
            </a:r>
            <a:r>
              <a:rPr sz="1400" b="1" spc="-8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6600"/>
                </a:solidFill>
                <a:latin typeface="Cambria"/>
                <a:cs typeface="Cambria"/>
              </a:rPr>
              <a:t>διατήρηση  της 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μοναρχίας </a:t>
            </a:r>
            <a:r>
              <a:rPr sz="1400" b="1" spc="-5" dirty="0">
                <a:solidFill>
                  <a:srgbClr val="006600"/>
                </a:solidFill>
                <a:latin typeface="Cambria"/>
                <a:cs typeface="Cambria"/>
              </a:rPr>
              <a:t>αλλά με 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τη  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συμμετοχή 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ευγενών</a:t>
            </a:r>
            <a:r>
              <a:rPr sz="1400" b="1" spc="-7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06600"/>
                </a:solidFill>
                <a:latin typeface="Cambria"/>
                <a:cs typeface="Cambria"/>
              </a:rPr>
              <a:t>και</a:t>
            </a:r>
            <a:endParaRPr sz="1400">
              <a:latin typeface="Cambria"/>
              <a:cs typeface="Cambria"/>
            </a:endParaRPr>
          </a:p>
          <a:p>
            <a:pPr marL="260985" marR="252095" algn="ctr">
              <a:lnSpc>
                <a:spcPct val="117900"/>
              </a:lnSpc>
              <a:spcBef>
                <a:spcPts val="15"/>
              </a:spcBef>
            </a:pPr>
            <a:r>
              <a:rPr sz="1400" b="1" spc="-5" dirty="0">
                <a:solidFill>
                  <a:srgbClr val="006600"/>
                </a:solidFill>
                <a:latin typeface="Cambria"/>
                <a:cs typeface="Cambria"/>
              </a:rPr>
              <a:t>μεγαλοαστών 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στη λήψη</a:t>
            </a:r>
            <a:r>
              <a:rPr sz="1400" b="1" spc="-150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400" b="1" spc="-15" dirty="0">
                <a:solidFill>
                  <a:srgbClr val="006600"/>
                </a:solidFill>
                <a:latin typeface="Cambria"/>
                <a:cs typeface="Cambria"/>
              </a:rPr>
              <a:t>των  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α</a:t>
            </a:r>
            <a:r>
              <a:rPr sz="1400" b="1" dirty="0">
                <a:solidFill>
                  <a:srgbClr val="006600"/>
                </a:solidFill>
                <a:latin typeface="Papyrus"/>
                <a:cs typeface="Papyrus"/>
              </a:rPr>
              <a:t>π</a:t>
            </a:r>
            <a:r>
              <a:rPr sz="1400" b="1" dirty="0">
                <a:solidFill>
                  <a:srgbClr val="006600"/>
                </a:solidFill>
                <a:latin typeface="Cambria"/>
                <a:cs typeface="Cambria"/>
              </a:rPr>
              <a:t>οφάσεων</a:t>
            </a:r>
            <a:r>
              <a:rPr sz="1400" b="1" dirty="0">
                <a:solidFill>
                  <a:srgbClr val="006600"/>
                </a:solidFill>
                <a:latin typeface="Papyrus"/>
                <a:cs typeface="Papyrus"/>
              </a:rPr>
              <a:t>.</a:t>
            </a:r>
            <a:endParaRPr sz="1400">
              <a:latin typeface="Papyrus"/>
              <a:cs typeface="Papyru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01595" y="1431036"/>
            <a:ext cx="2325624" cy="3433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87827" y="2010536"/>
            <a:ext cx="1546860" cy="196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81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Αριστερά</a:t>
            </a: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: 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Οραμα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τ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ι</a:t>
            </a:r>
            <a:r>
              <a:rPr sz="1800" b="1" spc="-105" dirty="0">
                <a:solidFill>
                  <a:srgbClr val="FF0000"/>
                </a:solidFill>
                <a:latin typeface="Cambria"/>
                <a:cs typeface="Cambria"/>
              </a:rPr>
              <a:t>ζ</a:t>
            </a:r>
            <a:r>
              <a:rPr sz="1800" b="1" spc="-45" dirty="0">
                <a:solidFill>
                  <a:srgbClr val="FF0000"/>
                </a:solidFill>
                <a:latin typeface="Cambria"/>
                <a:cs typeface="Cambria"/>
              </a:rPr>
              <a:t>ό</a:t>
            </a:r>
            <a:r>
              <a:rPr sz="1800" b="1" spc="-70" dirty="0">
                <a:solidFill>
                  <a:srgbClr val="FF0000"/>
                </a:solidFill>
                <a:latin typeface="Cambria"/>
                <a:cs typeface="Cambria"/>
              </a:rPr>
              <a:t>τ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αν 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ένα     </a:t>
            </a: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ολίτευμα</a:t>
            </a:r>
            <a:endParaRPr sz="1800">
              <a:latin typeface="Cambria"/>
              <a:cs typeface="Cambria"/>
            </a:endParaRPr>
          </a:p>
          <a:p>
            <a:pPr marL="76200" marR="69850" indent="-5080" algn="ctr">
              <a:lnSpc>
                <a:spcPct val="117800"/>
              </a:lnSpc>
            </a:pP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σαν </a:t>
            </a:r>
            <a:r>
              <a:rPr sz="1800" b="1" spc="-70" dirty="0">
                <a:solidFill>
                  <a:srgbClr val="FF0000"/>
                </a:solidFill>
                <a:latin typeface="Cambria"/>
                <a:cs typeface="Cambria"/>
              </a:rPr>
              <a:t>το 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αμερι</a:t>
            </a:r>
            <a:r>
              <a:rPr sz="1800" b="1" spc="-35" dirty="0">
                <a:solidFill>
                  <a:srgbClr val="FF0000"/>
                </a:solidFill>
                <a:latin typeface="Cambria"/>
                <a:cs typeface="Cambria"/>
              </a:rPr>
              <a:t>κ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ανι</a:t>
            </a:r>
            <a:r>
              <a:rPr sz="1800" b="1" spc="-35" dirty="0">
                <a:solidFill>
                  <a:srgbClr val="FF0000"/>
                </a:solidFill>
                <a:latin typeface="Cambria"/>
                <a:cs typeface="Cambria"/>
              </a:rPr>
              <a:t>κ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ό</a:t>
            </a: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95400" y="1219200"/>
            <a:ext cx="5600700" cy="5067300"/>
            <a:chOff x="1807464" y="1165860"/>
            <a:chExt cx="5600700" cy="5067300"/>
          </a:xfrm>
        </p:grpSpPr>
        <p:sp>
          <p:nvSpPr>
            <p:cNvPr id="17" name="object 17"/>
            <p:cNvSpPr/>
            <p:nvPr/>
          </p:nvSpPr>
          <p:spPr>
            <a:xfrm>
              <a:off x="4497324" y="1325880"/>
              <a:ext cx="2910839" cy="36926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51045" y="1354582"/>
              <a:ext cx="2804032" cy="35858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60676" y="4838700"/>
              <a:ext cx="4162044" cy="13944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14651" y="4867529"/>
              <a:ext cx="4054475" cy="12871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07464" y="1165860"/>
              <a:ext cx="2618232" cy="38191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0140" y="1194054"/>
              <a:ext cx="2512596" cy="37125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ρχείο:Marie Antoinette Adult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962572" cy="3600400"/>
          </a:xfrm>
          <a:prstGeom prst="rect">
            <a:avLst/>
          </a:prstGeom>
          <a:noFill/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3352800" y="762000"/>
            <a:ext cx="5410200" cy="2590800"/>
          </a:xfrm>
          <a:prstGeom prst="wedgeRoundRectCallout">
            <a:avLst>
              <a:gd name="adj1" fmla="val -77357"/>
              <a:gd name="adj2" fmla="val -1778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3505200" y="762000"/>
            <a:ext cx="5181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Είμαι η Μαρία Αντουανέτα, βασίλισσα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της Γαλλίας.</a:t>
            </a: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123" y="1773935"/>
            <a:ext cx="6630924" cy="2950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91668" y="298704"/>
            <a:ext cx="8132445" cy="887094"/>
            <a:chOff x="391668" y="298704"/>
            <a:chExt cx="8132445" cy="887094"/>
          </a:xfrm>
        </p:grpSpPr>
        <p:sp>
          <p:nvSpPr>
            <p:cNvPr id="10" name="object 10"/>
            <p:cNvSpPr/>
            <p:nvPr/>
          </p:nvSpPr>
          <p:spPr>
            <a:xfrm>
              <a:off x="391668" y="298704"/>
              <a:ext cx="8132064" cy="8869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9128" y="300228"/>
              <a:ext cx="1744979" cy="883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64585" y="395986"/>
            <a:ext cx="12433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FF0000"/>
                </a:solidFill>
                <a:latin typeface="Cambria"/>
                <a:cs typeface="Cambria"/>
              </a:rPr>
              <a:t>Λέσχες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1668" y="3457955"/>
            <a:ext cx="8168640" cy="1173480"/>
            <a:chOff x="391668" y="3457955"/>
            <a:chExt cx="8168640" cy="1173480"/>
          </a:xfrm>
        </p:grpSpPr>
        <p:sp>
          <p:nvSpPr>
            <p:cNvPr id="14" name="object 14"/>
            <p:cNvSpPr/>
            <p:nvPr/>
          </p:nvSpPr>
          <p:spPr>
            <a:xfrm>
              <a:off x="391668" y="3457955"/>
              <a:ext cx="8168640" cy="1173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9128" y="3541775"/>
              <a:ext cx="2001012" cy="883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07408" y="3461003"/>
              <a:ext cx="922019" cy="11689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1352" y="3541775"/>
              <a:ext cx="2093976" cy="8839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1844" y="3541775"/>
              <a:ext cx="758951" cy="8839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4244" y="3461003"/>
              <a:ext cx="922020" cy="11689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38188" y="3541775"/>
              <a:ext cx="1719072" cy="8839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0791" y="1020158"/>
            <a:ext cx="7651750" cy="44843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458210" indent="-229235">
              <a:lnSpc>
                <a:spcPct val="100000"/>
              </a:lnSpc>
              <a:spcBef>
                <a:spcPts val="585"/>
              </a:spcBef>
              <a:buFont typeface="Papyrus"/>
              <a:buChar char="•"/>
              <a:tabLst>
                <a:tab pos="3458845" algn="l"/>
              </a:tabLst>
            </a:pPr>
            <a:r>
              <a:rPr sz="2200" spc="-5" dirty="0">
                <a:solidFill>
                  <a:srgbClr val="FFFFCC"/>
                </a:solidFill>
                <a:latin typeface="Cambria"/>
                <a:cs typeface="Cambria"/>
              </a:rPr>
              <a:t>Δημιουργία </a:t>
            </a:r>
            <a:r>
              <a:rPr sz="2200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dirty="0">
                <a:solidFill>
                  <a:srgbClr val="FFFFCC"/>
                </a:solidFill>
                <a:latin typeface="Cambria"/>
                <a:cs typeface="Cambria"/>
              </a:rPr>
              <a:t>ολιτικών</a:t>
            </a:r>
            <a:endParaRPr sz="2200">
              <a:latin typeface="Cambria"/>
              <a:cs typeface="Cambria"/>
            </a:endParaRPr>
          </a:p>
          <a:p>
            <a:pPr marL="3458210">
              <a:lnSpc>
                <a:spcPct val="100000"/>
              </a:lnSpc>
              <a:spcBef>
                <a:spcPts val="484"/>
              </a:spcBef>
            </a:pPr>
            <a:r>
              <a:rPr sz="2200" dirty="0">
                <a:solidFill>
                  <a:srgbClr val="FFFFCC"/>
                </a:solidFill>
                <a:latin typeface="Cambria"/>
                <a:cs typeface="Cambria"/>
              </a:rPr>
              <a:t>οργανώσεων</a:t>
            </a:r>
            <a:r>
              <a:rPr sz="2200" dirty="0">
                <a:solidFill>
                  <a:srgbClr val="FFFFCC"/>
                </a:solidFill>
                <a:latin typeface="Papyrus"/>
                <a:cs typeface="Papyrus"/>
              </a:rPr>
              <a:t>, </a:t>
            </a:r>
            <a:r>
              <a:rPr sz="2200" spc="-10" dirty="0">
                <a:solidFill>
                  <a:srgbClr val="FFFFCC"/>
                </a:solidFill>
                <a:latin typeface="Cambria"/>
                <a:cs typeface="Cambria"/>
              </a:rPr>
              <a:t>των</a:t>
            </a:r>
            <a:r>
              <a:rPr sz="2200" spc="3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solidFill>
                  <a:srgbClr val="FFFFCC"/>
                </a:solidFill>
                <a:latin typeface="Cambria"/>
                <a:cs typeface="Cambria"/>
              </a:rPr>
              <a:t>λεσχών</a:t>
            </a:r>
            <a:endParaRPr sz="2200">
              <a:latin typeface="Cambria"/>
              <a:cs typeface="Cambria"/>
            </a:endParaRPr>
          </a:p>
          <a:p>
            <a:pPr marL="3458210" marR="69215" indent="-228600">
              <a:lnSpc>
                <a:spcPct val="118200"/>
              </a:lnSpc>
              <a:spcBef>
                <a:spcPts val="680"/>
              </a:spcBef>
              <a:buFont typeface="Papyrus"/>
              <a:buChar char="•"/>
              <a:tabLst>
                <a:tab pos="3458845" algn="l"/>
              </a:tabLst>
            </a:pPr>
            <a:r>
              <a:rPr sz="2200" b="1" spc="-10" dirty="0">
                <a:solidFill>
                  <a:srgbClr val="FFFFCC"/>
                </a:solidFill>
                <a:latin typeface="Cambria"/>
                <a:cs typeface="Cambria"/>
              </a:rPr>
              <a:t>Λέσχη </a:t>
            </a:r>
            <a:r>
              <a:rPr sz="2200" b="1" spc="-30" dirty="0">
                <a:solidFill>
                  <a:srgbClr val="FFFFCC"/>
                </a:solidFill>
                <a:latin typeface="Cambria"/>
                <a:cs typeface="Cambria"/>
              </a:rPr>
              <a:t>των </a:t>
            </a:r>
            <a:r>
              <a:rPr sz="2200" b="1" spc="-10" dirty="0">
                <a:solidFill>
                  <a:srgbClr val="FFFFCC"/>
                </a:solidFill>
                <a:latin typeface="Cambria"/>
                <a:cs typeface="Cambria"/>
              </a:rPr>
              <a:t>Ιακωβίνων 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- 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λέσχη  </a:t>
            </a:r>
            <a:r>
              <a:rPr sz="2200" b="1" spc="-30" dirty="0">
                <a:solidFill>
                  <a:srgbClr val="FFFFCC"/>
                </a:solidFill>
                <a:latin typeface="Cambria"/>
                <a:cs typeface="Cambria"/>
              </a:rPr>
              <a:t>των </a:t>
            </a:r>
            <a:r>
              <a:rPr sz="2200" b="1" spc="-10" dirty="0">
                <a:solidFill>
                  <a:srgbClr val="FFFFCC"/>
                </a:solidFill>
                <a:latin typeface="Cambria"/>
                <a:cs typeface="Cambria"/>
              </a:rPr>
              <a:t>Κορδελιέρων</a:t>
            </a:r>
            <a:r>
              <a:rPr sz="2200" b="1" spc="-10" dirty="0">
                <a:solidFill>
                  <a:srgbClr val="FFFFCC"/>
                </a:solidFill>
                <a:latin typeface="Papyrus"/>
                <a:cs typeface="Papyrus"/>
              </a:rPr>
              <a:t>:  </a:t>
            </a:r>
            <a:r>
              <a:rPr sz="2200" b="1" spc="-15" dirty="0">
                <a:solidFill>
                  <a:srgbClr val="FFFFCC"/>
                </a:solidFill>
                <a:latin typeface="Cambria"/>
                <a:cs typeface="Cambria"/>
              </a:rPr>
              <a:t>Κινητο</a:t>
            </a:r>
            <a:r>
              <a:rPr sz="2200" b="1" spc="-1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15" dirty="0">
                <a:solidFill>
                  <a:srgbClr val="FFFFCC"/>
                </a:solidFill>
                <a:latin typeface="Cambria"/>
                <a:cs typeface="Cambria"/>
              </a:rPr>
              <a:t>οιούσαν </a:t>
            </a:r>
            <a:r>
              <a:rPr sz="2200" b="1" spc="-10" dirty="0">
                <a:solidFill>
                  <a:srgbClr val="FFFFCC"/>
                </a:solidFill>
                <a:latin typeface="Cambria"/>
                <a:cs typeface="Cambria"/>
              </a:rPr>
              <a:t>μεγάλο αριθμό  </a:t>
            </a:r>
            <a:r>
              <a:rPr sz="2200" b="1" spc="-1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15" dirty="0">
                <a:solidFill>
                  <a:srgbClr val="FFFFCC"/>
                </a:solidFill>
                <a:latin typeface="Cambria"/>
                <a:cs typeface="Cambria"/>
              </a:rPr>
              <a:t>ολιτών</a:t>
            </a:r>
            <a:r>
              <a:rPr sz="2200" b="1" spc="-15" dirty="0">
                <a:solidFill>
                  <a:srgbClr val="FFFFCC"/>
                </a:solidFill>
                <a:latin typeface="Papyrus"/>
                <a:cs typeface="Papyrus"/>
              </a:rPr>
              <a:t>.</a:t>
            </a:r>
            <a:endParaRPr sz="2200">
              <a:latin typeface="Papyrus"/>
              <a:cs typeface="Papyrus"/>
            </a:endParaRPr>
          </a:p>
          <a:p>
            <a:pPr marL="2536190">
              <a:lnSpc>
                <a:spcPct val="100000"/>
              </a:lnSpc>
              <a:spcBef>
                <a:spcPts val="1205"/>
              </a:spcBef>
            </a:pP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Διάδοση </a:t>
            </a:r>
            <a:r>
              <a:rPr sz="3200" spc="10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3200" spc="10" dirty="0">
                <a:solidFill>
                  <a:srgbClr val="FF0000"/>
                </a:solidFill>
                <a:latin typeface="Cambria"/>
                <a:cs typeface="Cambria"/>
              </a:rPr>
              <a:t>ολιτικών</a:t>
            </a:r>
            <a:r>
              <a:rPr sz="3200" spc="-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α</a:t>
            </a:r>
            <a:r>
              <a:rPr sz="3200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3200" dirty="0">
                <a:solidFill>
                  <a:srgbClr val="FF0000"/>
                </a:solidFill>
                <a:latin typeface="Cambria"/>
                <a:cs typeface="Cambria"/>
              </a:rPr>
              <a:t>όψεων</a:t>
            </a:r>
            <a:endParaRPr sz="32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70"/>
              </a:spcBef>
              <a:buFont typeface="Papyrus"/>
              <a:buChar char="•"/>
              <a:tabLst>
                <a:tab pos="241300" algn="l"/>
              </a:tabLst>
            </a:pPr>
            <a:r>
              <a:rPr sz="2200" b="1" spc="-25" dirty="0">
                <a:solidFill>
                  <a:srgbClr val="FFFFCC"/>
                </a:solidFill>
                <a:latin typeface="Cambria"/>
                <a:cs typeface="Cambria"/>
              </a:rPr>
              <a:t>Γενικότερα</a:t>
            </a:r>
            <a:r>
              <a:rPr sz="2200" b="1" spc="-25" dirty="0">
                <a:solidFill>
                  <a:srgbClr val="FFFFCC"/>
                </a:solidFill>
                <a:latin typeface="Papyrus"/>
                <a:cs typeface="Papyrus"/>
              </a:rPr>
              <a:t>, 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οι 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ολιτικές α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όψεις </a:t>
            </a:r>
            <a:r>
              <a:rPr sz="2200" b="1" spc="-15" dirty="0">
                <a:solidFill>
                  <a:srgbClr val="FFFFCC"/>
                </a:solidFill>
                <a:latin typeface="Cambria"/>
                <a:cs typeface="Cambria"/>
              </a:rPr>
              <a:t>γίνονταν</a:t>
            </a:r>
            <a:r>
              <a:rPr sz="2200" b="1" spc="2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FFFFCC"/>
                </a:solidFill>
                <a:latin typeface="Cambria"/>
                <a:cs typeface="Cambria"/>
              </a:rPr>
              <a:t>ευρύτερα</a:t>
            </a:r>
            <a:endParaRPr sz="2200">
              <a:latin typeface="Cambria"/>
              <a:cs typeface="Cambria"/>
            </a:endParaRPr>
          </a:p>
          <a:p>
            <a:pPr marL="241300" marR="151130">
              <a:lnSpc>
                <a:spcPct val="118200"/>
              </a:lnSpc>
            </a:pP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γνωστές </a:t>
            </a:r>
            <a:r>
              <a:rPr sz="2200" b="1" spc="-10" dirty="0">
                <a:solidFill>
                  <a:srgbClr val="FFFFCC"/>
                </a:solidFill>
                <a:latin typeface="Cambria"/>
                <a:cs typeface="Cambria"/>
              </a:rPr>
              <a:t>μέσα 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α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ό </a:t>
            </a:r>
            <a:r>
              <a:rPr sz="2200" b="1" spc="-10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10" dirty="0">
                <a:solidFill>
                  <a:srgbClr val="FFFFCC"/>
                </a:solidFill>
                <a:latin typeface="Cambria"/>
                <a:cs typeface="Cambria"/>
              </a:rPr>
              <a:t>ολιτικά </a:t>
            </a:r>
            <a:r>
              <a:rPr sz="2200" b="1" spc="-15" dirty="0">
                <a:solidFill>
                  <a:srgbClr val="FFFFCC"/>
                </a:solidFill>
                <a:latin typeface="Cambria"/>
                <a:cs typeface="Cambria"/>
              </a:rPr>
              <a:t>φυλλάδια </a:t>
            </a:r>
            <a:r>
              <a:rPr sz="2200" b="1" spc="-20" dirty="0">
                <a:solidFill>
                  <a:srgbClr val="FFFFCC"/>
                </a:solidFill>
                <a:latin typeface="Cambria"/>
                <a:cs typeface="Cambria"/>
              </a:rPr>
              <a:t>και 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εφημερίδες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, 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ο  </a:t>
            </a:r>
            <a:r>
              <a:rPr sz="2200" b="1" spc="-10" dirty="0">
                <a:solidFill>
                  <a:srgbClr val="FFFFCC"/>
                </a:solidFill>
                <a:latin typeface="Cambria"/>
                <a:cs typeface="Cambria"/>
              </a:rPr>
              <a:t>αριθμός </a:t>
            </a:r>
            <a:r>
              <a:rPr sz="2200" b="1" spc="-30" dirty="0">
                <a:solidFill>
                  <a:srgbClr val="FFFFCC"/>
                </a:solidFill>
                <a:latin typeface="Cambria"/>
                <a:cs typeface="Cambria"/>
              </a:rPr>
              <a:t>των 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ο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οίων</a:t>
            </a:r>
            <a:r>
              <a:rPr sz="2200" b="1" spc="2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ολλα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200" b="1" spc="-5" dirty="0">
                <a:solidFill>
                  <a:srgbClr val="FFFFCC"/>
                </a:solidFill>
                <a:latin typeface="Cambria"/>
                <a:cs typeface="Cambria"/>
              </a:rPr>
              <a:t>λασιάστηκε</a:t>
            </a:r>
            <a:r>
              <a:rPr sz="2200" b="1" spc="-5" dirty="0">
                <a:solidFill>
                  <a:srgbClr val="FFFFCC"/>
                </a:solidFill>
                <a:latin typeface="Papyrus"/>
                <a:cs typeface="Papyrus"/>
              </a:rPr>
              <a:t>.</a:t>
            </a:r>
            <a:endParaRPr sz="22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868" y="1412747"/>
            <a:ext cx="5039867" cy="3534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4816221"/>
            <a:ext cx="6478905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4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▲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Χαρ</a:t>
            </a:r>
            <a:r>
              <a:rPr sz="2000" b="1" i="1" spc="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000" b="1" i="1" spc="-5" dirty="0">
                <a:solidFill>
                  <a:srgbClr val="FFFFFF"/>
                </a:solidFill>
                <a:latin typeface="Cambria"/>
                <a:cs typeface="Cambria"/>
              </a:rPr>
              <a:t>κτι</a:t>
            </a:r>
            <a:r>
              <a:rPr sz="2000" b="1" i="1" spc="-35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ό</a:t>
            </a:r>
            <a:r>
              <a:rPr sz="2000" b="1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i="1" spc="5" dirty="0">
                <a:solidFill>
                  <a:srgbClr val="FFFFFF"/>
                </a:solidFill>
                <a:latin typeface="Cambria"/>
                <a:cs typeface="Cambria"/>
              </a:rPr>
              <a:t>μ</a:t>
            </a: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000" b="1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r>
              <a:rPr sz="2000" b="1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λέσχη</a:t>
            </a:r>
            <a:r>
              <a:rPr sz="2000" b="1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i="1" spc="-110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000" b="1" i="1" spc="-5" dirty="0">
                <a:solidFill>
                  <a:srgbClr val="FFFFFF"/>
                </a:solidFill>
                <a:latin typeface="Cambria"/>
                <a:cs typeface="Cambria"/>
              </a:rPr>
              <a:t>ω</a:t>
            </a: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000" b="1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400" b="1" i="1" spc="-5" dirty="0">
                <a:solidFill>
                  <a:srgbClr val="FFFFFF"/>
                </a:solidFill>
                <a:latin typeface="Cambria"/>
                <a:cs typeface="Cambria"/>
              </a:rPr>
              <a:t>ια</a:t>
            </a:r>
            <a:r>
              <a:rPr sz="4400" b="1" i="1" spc="-80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4400" b="1" i="1" spc="-5" dirty="0">
                <a:solidFill>
                  <a:srgbClr val="FFFFFF"/>
                </a:solidFill>
                <a:latin typeface="Cambria"/>
                <a:cs typeface="Cambria"/>
              </a:rPr>
              <a:t>ωβίνω</a:t>
            </a:r>
            <a:r>
              <a:rPr sz="4400" b="1" i="1" spc="-15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100" b="1" i="1" spc="-2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100">
              <a:latin typeface="Papyrus"/>
              <a:cs typeface="Papyrus"/>
            </a:endParaRPr>
          </a:p>
          <a:p>
            <a:pPr marL="12700">
              <a:lnSpc>
                <a:spcPts val="2380"/>
              </a:lnSpc>
            </a:pPr>
            <a:r>
              <a:rPr sz="2000" b="1" i="1" spc="-15" dirty="0">
                <a:solidFill>
                  <a:srgbClr val="FFFFFF"/>
                </a:solidFill>
                <a:latin typeface="Cambria"/>
                <a:cs typeface="Cambria"/>
              </a:rPr>
              <a:t>Μεταξύ </a:t>
            </a:r>
            <a:r>
              <a:rPr sz="2000" b="1" i="1" spc="-40" dirty="0">
                <a:solidFill>
                  <a:srgbClr val="FFFFFF"/>
                </a:solidFill>
                <a:latin typeface="Cambria"/>
                <a:cs typeface="Cambria"/>
              </a:rPr>
              <a:t>των </a:t>
            </a:r>
            <a:r>
              <a:rPr sz="2000" b="1" i="1" spc="-30" dirty="0">
                <a:solidFill>
                  <a:srgbClr val="FFFFFF"/>
                </a:solidFill>
                <a:latin typeface="Cambria"/>
                <a:cs typeface="Cambria"/>
              </a:rPr>
              <a:t>ετών</a:t>
            </a:r>
            <a:r>
              <a:rPr sz="20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b="1" i="1" spc="-50" dirty="0">
                <a:solidFill>
                  <a:srgbClr val="FFFFFF"/>
                </a:solidFill>
                <a:latin typeface="Papyrus"/>
                <a:cs typeface="Papyrus"/>
              </a:rPr>
              <a:t>1789–1791.</a:t>
            </a:r>
            <a:endParaRPr sz="21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34967" y="188976"/>
            <a:ext cx="4772025" cy="6480175"/>
            <a:chOff x="3934967" y="188976"/>
            <a:chExt cx="4772025" cy="6480175"/>
          </a:xfrm>
        </p:grpSpPr>
        <p:sp>
          <p:nvSpPr>
            <p:cNvPr id="8" name="object 8"/>
            <p:cNvSpPr/>
            <p:nvPr/>
          </p:nvSpPr>
          <p:spPr>
            <a:xfrm>
              <a:off x="8156447" y="5714999"/>
              <a:ext cx="550545" cy="548640"/>
            </a:xfrm>
            <a:custGeom>
              <a:avLst/>
              <a:gdLst/>
              <a:ahLst/>
              <a:cxnLst/>
              <a:rect l="l" t="t" r="r" b="b"/>
              <a:pathLst>
                <a:path w="550545" h="548639">
                  <a:moveTo>
                    <a:pt x="275081" y="0"/>
                  </a:moveTo>
                  <a:lnTo>
                    <a:pt x="225643" y="4419"/>
                  </a:lnTo>
                  <a:lnTo>
                    <a:pt x="179109" y="17162"/>
                  </a:lnTo>
                  <a:lnTo>
                    <a:pt x="136256" y="37453"/>
                  </a:lnTo>
                  <a:lnTo>
                    <a:pt x="97863" y="64518"/>
                  </a:lnTo>
                  <a:lnTo>
                    <a:pt x="64706" y="97580"/>
                  </a:lnTo>
                  <a:lnTo>
                    <a:pt x="37563" y="135867"/>
                  </a:lnTo>
                  <a:lnTo>
                    <a:pt x="17213" y="178602"/>
                  </a:lnTo>
                  <a:lnTo>
                    <a:pt x="4432" y="225011"/>
                  </a:lnTo>
                  <a:lnTo>
                    <a:pt x="0" y="274319"/>
                  </a:lnTo>
                  <a:lnTo>
                    <a:pt x="4432" y="323628"/>
                  </a:lnTo>
                  <a:lnTo>
                    <a:pt x="17213" y="370037"/>
                  </a:lnTo>
                  <a:lnTo>
                    <a:pt x="37563" y="412772"/>
                  </a:lnTo>
                  <a:lnTo>
                    <a:pt x="64706" y="451059"/>
                  </a:lnTo>
                  <a:lnTo>
                    <a:pt x="97863" y="484121"/>
                  </a:lnTo>
                  <a:lnTo>
                    <a:pt x="136256" y="511186"/>
                  </a:lnTo>
                  <a:lnTo>
                    <a:pt x="179109" y="531477"/>
                  </a:lnTo>
                  <a:lnTo>
                    <a:pt x="225643" y="544220"/>
                  </a:lnTo>
                  <a:lnTo>
                    <a:pt x="275081" y="548640"/>
                  </a:lnTo>
                  <a:lnTo>
                    <a:pt x="324520" y="544220"/>
                  </a:lnTo>
                  <a:lnTo>
                    <a:pt x="371054" y="531477"/>
                  </a:lnTo>
                  <a:lnTo>
                    <a:pt x="413907" y="511186"/>
                  </a:lnTo>
                  <a:lnTo>
                    <a:pt x="452300" y="484121"/>
                  </a:lnTo>
                  <a:lnTo>
                    <a:pt x="485457" y="451059"/>
                  </a:lnTo>
                  <a:lnTo>
                    <a:pt x="512600" y="412772"/>
                  </a:lnTo>
                  <a:lnTo>
                    <a:pt x="532950" y="370037"/>
                  </a:lnTo>
                  <a:lnTo>
                    <a:pt x="545731" y="323628"/>
                  </a:lnTo>
                  <a:lnTo>
                    <a:pt x="550163" y="274319"/>
                  </a:lnTo>
                  <a:lnTo>
                    <a:pt x="545731" y="225011"/>
                  </a:lnTo>
                  <a:lnTo>
                    <a:pt x="532950" y="178602"/>
                  </a:lnTo>
                  <a:lnTo>
                    <a:pt x="512600" y="135867"/>
                  </a:lnTo>
                  <a:lnTo>
                    <a:pt x="485457" y="97580"/>
                  </a:lnTo>
                  <a:lnTo>
                    <a:pt x="452300" y="64518"/>
                  </a:lnTo>
                  <a:lnTo>
                    <a:pt x="413907" y="37453"/>
                  </a:lnTo>
                  <a:lnTo>
                    <a:pt x="371054" y="17162"/>
                  </a:lnTo>
                  <a:lnTo>
                    <a:pt x="324520" y="4419"/>
                  </a:lnTo>
                  <a:lnTo>
                    <a:pt x="27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4967" y="188976"/>
              <a:ext cx="4506595" cy="6480175"/>
            </a:xfrm>
            <a:custGeom>
              <a:avLst/>
              <a:gdLst/>
              <a:ahLst/>
              <a:cxnLst/>
              <a:rect l="l" t="t" r="r" b="b"/>
              <a:pathLst>
                <a:path w="4506595" h="6480175">
                  <a:moveTo>
                    <a:pt x="4055872" y="0"/>
                  </a:moveTo>
                  <a:lnTo>
                    <a:pt x="450596" y="0"/>
                  </a:lnTo>
                  <a:lnTo>
                    <a:pt x="401509" y="2644"/>
                  </a:lnTo>
                  <a:lnTo>
                    <a:pt x="353951" y="10395"/>
                  </a:lnTo>
                  <a:lnTo>
                    <a:pt x="308197" y="22977"/>
                  </a:lnTo>
                  <a:lnTo>
                    <a:pt x="264521" y="40115"/>
                  </a:lnTo>
                  <a:lnTo>
                    <a:pt x="223200" y="61533"/>
                  </a:lnTo>
                  <a:lnTo>
                    <a:pt x="184507" y="86957"/>
                  </a:lnTo>
                  <a:lnTo>
                    <a:pt x="148719" y="116111"/>
                  </a:lnTo>
                  <a:lnTo>
                    <a:pt x="116111" y="148719"/>
                  </a:lnTo>
                  <a:lnTo>
                    <a:pt x="86957" y="184507"/>
                  </a:lnTo>
                  <a:lnTo>
                    <a:pt x="61533" y="223200"/>
                  </a:lnTo>
                  <a:lnTo>
                    <a:pt x="40115" y="264521"/>
                  </a:lnTo>
                  <a:lnTo>
                    <a:pt x="22977" y="308197"/>
                  </a:lnTo>
                  <a:lnTo>
                    <a:pt x="10395" y="353951"/>
                  </a:lnTo>
                  <a:lnTo>
                    <a:pt x="2644" y="401509"/>
                  </a:lnTo>
                  <a:lnTo>
                    <a:pt x="0" y="450596"/>
                  </a:lnTo>
                  <a:lnTo>
                    <a:pt x="0" y="6029401"/>
                  </a:lnTo>
                  <a:lnTo>
                    <a:pt x="2644" y="6078503"/>
                  </a:lnTo>
                  <a:lnTo>
                    <a:pt x="10395" y="6126074"/>
                  </a:lnTo>
                  <a:lnTo>
                    <a:pt x="22977" y="6171839"/>
                  </a:lnTo>
                  <a:lnTo>
                    <a:pt x="40115" y="6215522"/>
                  </a:lnTo>
                  <a:lnTo>
                    <a:pt x="61533" y="6256849"/>
                  </a:lnTo>
                  <a:lnTo>
                    <a:pt x="86957" y="6295545"/>
                  </a:lnTo>
                  <a:lnTo>
                    <a:pt x="116111" y="6331335"/>
                  </a:lnTo>
                  <a:lnTo>
                    <a:pt x="148719" y="6363945"/>
                  </a:lnTo>
                  <a:lnTo>
                    <a:pt x="184507" y="6393098"/>
                  </a:lnTo>
                  <a:lnTo>
                    <a:pt x="223200" y="6418520"/>
                  </a:lnTo>
                  <a:lnTo>
                    <a:pt x="264521" y="6439937"/>
                  </a:lnTo>
                  <a:lnTo>
                    <a:pt x="308197" y="6457073"/>
                  </a:lnTo>
                  <a:lnTo>
                    <a:pt x="353951" y="6469653"/>
                  </a:lnTo>
                  <a:lnTo>
                    <a:pt x="401509" y="6477403"/>
                  </a:lnTo>
                  <a:lnTo>
                    <a:pt x="450596" y="6480048"/>
                  </a:lnTo>
                  <a:lnTo>
                    <a:pt x="4055872" y="6480048"/>
                  </a:lnTo>
                  <a:lnTo>
                    <a:pt x="4104958" y="6477403"/>
                  </a:lnTo>
                  <a:lnTo>
                    <a:pt x="4152516" y="6469653"/>
                  </a:lnTo>
                  <a:lnTo>
                    <a:pt x="4198270" y="6457073"/>
                  </a:lnTo>
                  <a:lnTo>
                    <a:pt x="4241946" y="6439937"/>
                  </a:lnTo>
                  <a:lnTo>
                    <a:pt x="4283267" y="6418520"/>
                  </a:lnTo>
                  <a:lnTo>
                    <a:pt x="4321960" y="6393098"/>
                  </a:lnTo>
                  <a:lnTo>
                    <a:pt x="4357748" y="6363945"/>
                  </a:lnTo>
                  <a:lnTo>
                    <a:pt x="4390356" y="6331335"/>
                  </a:lnTo>
                  <a:lnTo>
                    <a:pt x="4419510" y="6295545"/>
                  </a:lnTo>
                  <a:lnTo>
                    <a:pt x="4444934" y="6256849"/>
                  </a:lnTo>
                  <a:lnTo>
                    <a:pt x="4466352" y="6215522"/>
                  </a:lnTo>
                  <a:lnTo>
                    <a:pt x="4483490" y="6171839"/>
                  </a:lnTo>
                  <a:lnTo>
                    <a:pt x="4496072" y="6126074"/>
                  </a:lnTo>
                  <a:lnTo>
                    <a:pt x="4503823" y="6078503"/>
                  </a:lnTo>
                  <a:lnTo>
                    <a:pt x="4506468" y="6029401"/>
                  </a:lnTo>
                  <a:lnTo>
                    <a:pt x="4506468" y="450596"/>
                  </a:lnTo>
                  <a:lnTo>
                    <a:pt x="4503823" y="401509"/>
                  </a:lnTo>
                  <a:lnTo>
                    <a:pt x="4496072" y="353951"/>
                  </a:lnTo>
                  <a:lnTo>
                    <a:pt x="4483490" y="308197"/>
                  </a:lnTo>
                  <a:lnTo>
                    <a:pt x="4466352" y="264521"/>
                  </a:lnTo>
                  <a:lnTo>
                    <a:pt x="4444934" y="223200"/>
                  </a:lnTo>
                  <a:lnTo>
                    <a:pt x="4419510" y="184507"/>
                  </a:lnTo>
                  <a:lnTo>
                    <a:pt x="4390356" y="148719"/>
                  </a:lnTo>
                  <a:lnTo>
                    <a:pt x="4357748" y="116111"/>
                  </a:lnTo>
                  <a:lnTo>
                    <a:pt x="4321960" y="86957"/>
                  </a:lnTo>
                  <a:lnTo>
                    <a:pt x="4283267" y="61533"/>
                  </a:lnTo>
                  <a:lnTo>
                    <a:pt x="4241946" y="40115"/>
                  </a:lnTo>
                  <a:lnTo>
                    <a:pt x="4198270" y="22977"/>
                  </a:lnTo>
                  <a:lnTo>
                    <a:pt x="4152516" y="10395"/>
                  </a:lnTo>
                  <a:lnTo>
                    <a:pt x="4104958" y="2644"/>
                  </a:lnTo>
                  <a:lnTo>
                    <a:pt x="4055872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30877" y="873633"/>
            <a:ext cx="2915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85F"/>
                </a:solidFill>
                <a:latin typeface="Cambria"/>
                <a:cs typeface="Cambria"/>
              </a:rPr>
              <a:t>Διάκριση</a:t>
            </a:r>
            <a:r>
              <a:rPr sz="2800" spc="-65" dirty="0">
                <a:solidFill>
                  <a:srgbClr val="00385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0385F"/>
                </a:solidFill>
                <a:latin typeface="Cambria"/>
                <a:cs typeface="Cambria"/>
              </a:rPr>
              <a:t>εξουσιών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1639" y="188976"/>
            <a:ext cx="2118360" cy="6480175"/>
          </a:xfrm>
          <a:custGeom>
            <a:avLst/>
            <a:gdLst/>
            <a:ahLst/>
            <a:cxnLst/>
            <a:rect l="l" t="t" r="r" b="b"/>
            <a:pathLst>
              <a:path w="2118360" h="6480175">
                <a:moveTo>
                  <a:pt x="1906524" y="0"/>
                </a:moveTo>
                <a:lnTo>
                  <a:pt x="211836" y="0"/>
                </a:lnTo>
                <a:lnTo>
                  <a:pt x="163272" y="5596"/>
                </a:lnTo>
                <a:lnTo>
                  <a:pt x="118687" y="21535"/>
                </a:lnTo>
                <a:lnTo>
                  <a:pt x="79354" y="46546"/>
                </a:lnTo>
                <a:lnTo>
                  <a:pt x="46546" y="79354"/>
                </a:lnTo>
                <a:lnTo>
                  <a:pt x="21535" y="118687"/>
                </a:lnTo>
                <a:lnTo>
                  <a:pt x="5596" y="163272"/>
                </a:lnTo>
                <a:lnTo>
                  <a:pt x="0" y="211836"/>
                </a:lnTo>
                <a:lnTo>
                  <a:pt x="0" y="6268212"/>
                </a:lnTo>
                <a:lnTo>
                  <a:pt x="5596" y="6316783"/>
                </a:lnTo>
                <a:lnTo>
                  <a:pt x="21535" y="6361371"/>
                </a:lnTo>
                <a:lnTo>
                  <a:pt x="46546" y="6400704"/>
                </a:lnTo>
                <a:lnTo>
                  <a:pt x="79354" y="6433509"/>
                </a:lnTo>
                <a:lnTo>
                  <a:pt x="118687" y="6458516"/>
                </a:lnTo>
                <a:lnTo>
                  <a:pt x="163272" y="6474453"/>
                </a:lnTo>
                <a:lnTo>
                  <a:pt x="211836" y="6480048"/>
                </a:lnTo>
                <a:lnTo>
                  <a:pt x="1906524" y="6480048"/>
                </a:lnTo>
                <a:lnTo>
                  <a:pt x="1955087" y="6474453"/>
                </a:lnTo>
                <a:lnTo>
                  <a:pt x="1999672" y="6458516"/>
                </a:lnTo>
                <a:lnTo>
                  <a:pt x="2039005" y="6433509"/>
                </a:lnTo>
                <a:lnTo>
                  <a:pt x="2071813" y="6400704"/>
                </a:lnTo>
                <a:lnTo>
                  <a:pt x="2096824" y="6361371"/>
                </a:lnTo>
                <a:lnTo>
                  <a:pt x="2112763" y="6316783"/>
                </a:lnTo>
                <a:lnTo>
                  <a:pt x="2118360" y="6268212"/>
                </a:lnTo>
                <a:lnTo>
                  <a:pt x="2118360" y="211836"/>
                </a:lnTo>
                <a:lnTo>
                  <a:pt x="2112763" y="163272"/>
                </a:lnTo>
                <a:lnTo>
                  <a:pt x="2096824" y="118687"/>
                </a:lnTo>
                <a:lnTo>
                  <a:pt x="2071813" y="79354"/>
                </a:lnTo>
                <a:lnTo>
                  <a:pt x="2039005" y="46546"/>
                </a:lnTo>
                <a:lnTo>
                  <a:pt x="1999672" y="21535"/>
                </a:lnTo>
                <a:lnTo>
                  <a:pt x="1955087" y="5596"/>
                </a:lnTo>
                <a:lnTo>
                  <a:pt x="1906524" y="0"/>
                </a:lnTo>
                <a:close/>
              </a:path>
            </a:pathLst>
          </a:custGeom>
          <a:solidFill>
            <a:srgbClr val="BE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27935" y="542511"/>
            <a:ext cx="1445260" cy="103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18300"/>
              </a:lnSpc>
              <a:spcBef>
                <a:spcPts val="100"/>
              </a:spcBef>
            </a:pPr>
            <a:r>
              <a:rPr sz="2800" b="0" dirty="0">
                <a:solidFill>
                  <a:srgbClr val="00385F"/>
                </a:solidFill>
                <a:latin typeface="Cambria"/>
                <a:cs typeface="Cambria"/>
              </a:rPr>
              <a:t>Έθνος  </a:t>
            </a:r>
            <a:r>
              <a:rPr sz="2800" b="0" spc="-5" dirty="0">
                <a:solidFill>
                  <a:srgbClr val="00385F"/>
                </a:solidFill>
                <a:latin typeface="Cambria"/>
                <a:cs typeface="Cambria"/>
              </a:rPr>
              <a:t>κυρία</a:t>
            </a:r>
            <a:r>
              <a:rPr sz="2800" b="0" spc="-40" dirty="0">
                <a:solidFill>
                  <a:srgbClr val="00385F"/>
                </a:solidFill>
                <a:latin typeface="Cambria"/>
                <a:cs typeface="Cambria"/>
              </a:rPr>
              <a:t>ρ</a:t>
            </a:r>
            <a:r>
              <a:rPr sz="2800" b="0" spc="-5" dirty="0">
                <a:solidFill>
                  <a:srgbClr val="00385F"/>
                </a:solidFill>
                <a:latin typeface="Cambria"/>
                <a:cs typeface="Cambria"/>
              </a:rPr>
              <a:t>χο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9955" y="188976"/>
            <a:ext cx="346075" cy="6480175"/>
          </a:xfrm>
          <a:custGeom>
            <a:avLst/>
            <a:gdLst/>
            <a:ahLst/>
            <a:cxnLst/>
            <a:rect l="l" t="t" r="r" b="b"/>
            <a:pathLst>
              <a:path w="346075" h="6480175">
                <a:moveTo>
                  <a:pt x="311353" y="0"/>
                </a:moveTo>
                <a:lnTo>
                  <a:pt x="34594" y="0"/>
                </a:lnTo>
                <a:lnTo>
                  <a:pt x="21131" y="2718"/>
                </a:lnTo>
                <a:lnTo>
                  <a:pt x="10134" y="10128"/>
                </a:lnTo>
                <a:lnTo>
                  <a:pt x="2719" y="21109"/>
                </a:lnTo>
                <a:lnTo>
                  <a:pt x="0" y="34544"/>
                </a:lnTo>
                <a:lnTo>
                  <a:pt x="0" y="6445453"/>
                </a:lnTo>
                <a:lnTo>
                  <a:pt x="2719" y="6458916"/>
                </a:lnTo>
                <a:lnTo>
                  <a:pt x="10134" y="6469913"/>
                </a:lnTo>
                <a:lnTo>
                  <a:pt x="21131" y="6477328"/>
                </a:lnTo>
                <a:lnTo>
                  <a:pt x="34594" y="6480048"/>
                </a:lnTo>
                <a:lnTo>
                  <a:pt x="311353" y="6480048"/>
                </a:lnTo>
                <a:lnTo>
                  <a:pt x="324816" y="6477328"/>
                </a:lnTo>
                <a:lnTo>
                  <a:pt x="335813" y="6469913"/>
                </a:lnTo>
                <a:lnTo>
                  <a:pt x="343228" y="6458916"/>
                </a:lnTo>
                <a:lnTo>
                  <a:pt x="345948" y="6445453"/>
                </a:lnTo>
                <a:lnTo>
                  <a:pt x="345948" y="34544"/>
                </a:lnTo>
                <a:lnTo>
                  <a:pt x="343228" y="21109"/>
                </a:lnTo>
                <a:lnTo>
                  <a:pt x="335813" y="10128"/>
                </a:lnTo>
                <a:lnTo>
                  <a:pt x="324816" y="2718"/>
                </a:lnTo>
                <a:lnTo>
                  <a:pt x="31135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2295" y="305815"/>
            <a:ext cx="200660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dirty="0">
                <a:solidFill>
                  <a:srgbClr val="00385F"/>
                </a:solidFill>
                <a:latin typeface="Cambria"/>
                <a:cs typeface="Cambria"/>
              </a:rPr>
              <a:t>Σ</a:t>
            </a:r>
            <a:endParaRPr sz="2400">
              <a:latin typeface="Cambria"/>
              <a:cs typeface="Cambria"/>
            </a:endParaRPr>
          </a:p>
          <a:p>
            <a:pPr marL="12700" marR="5080" algn="just">
              <a:lnSpc>
                <a:spcPct val="89300"/>
              </a:lnSpc>
              <a:spcBef>
                <a:spcPts val="135"/>
              </a:spcBef>
            </a:pPr>
            <a:r>
              <a:rPr sz="2400" dirty="0">
                <a:solidFill>
                  <a:srgbClr val="00385F"/>
                </a:solidFill>
                <a:latin typeface="Cambria"/>
                <a:cs typeface="Cambria"/>
              </a:rPr>
              <a:t>ύ  ν  τ  α  γ  μ  α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831" y="3069335"/>
            <a:ext cx="1242060" cy="2542540"/>
          </a:xfrm>
          <a:custGeom>
            <a:avLst/>
            <a:gdLst/>
            <a:ahLst/>
            <a:cxnLst/>
            <a:rect l="l" t="t" r="r" b="b"/>
            <a:pathLst>
              <a:path w="1242060" h="2542540">
                <a:moveTo>
                  <a:pt x="1117854" y="0"/>
                </a:moveTo>
                <a:lnTo>
                  <a:pt x="124206" y="0"/>
                </a:lnTo>
                <a:lnTo>
                  <a:pt x="75861" y="9763"/>
                </a:lnTo>
                <a:lnTo>
                  <a:pt x="36380" y="36385"/>
                </a:lnTo>
                <a:lnTo>
                  <a:pt x="9761" y="75866"/>
                </a:lnTo>
                <a:lnTo>
                  <a:pt x="0" y="124205"/>
                </a:lnTo>
                <a:lnTo>
                  <a:pt x="0" y="2417826"/>
                </a:lnTo>
                <a:lnTo>
                  <a:pt x="9761" y="2466165"/>
                </a:lnTo>
                <a:lnTo>
                  <a:pt x="36380" y="2505646"/>
                </a:lnTo>
                <a:lnTo>
                  <a:pt x="75861" y="2532268"/>
                </a:lnTo>
                <a:lnTo>
                  <a:pt x="124206" y="2542032"/>
                </a:lnTo>
                <a:lnTo>
                  <a:pt x="1117854" y="2542032"/>
                </a:lnTo>
                <a:lnTo>
                  <a:pt x="1166193" y="2532268"/>
                </a:lnTo>
                <a:lnTo>
                  <a:pt x="1205674" y="2505646"/>
                </a:lnTo>
                <a:lnTo>
                  <a:pt x="1232296" y="2466165"/>
                </a:lnTo>
                <a:lnTo>
                  <a:pt x="1242060" y="2417826"/>
                </a:lnTo>
                <a:lnTo>
                  <a:pt x="1242060" y="124205"/>
                </a:lnTo>
                <a:lnTo>
                  <a:pt x="1232296" y="75866"/>
                </a:lnTo>
                <a:lnTo>
                  <a:pt x="1205674" y="36385"/>
                </a:lnTo>
                <a:lnTo>
                  <a:pt x="1166193" y="9763"/>
                </a:lnTo>
                <a:lnTo>
                  <a:pt x="1117854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6204" y="3129787"/>
            <a:ext cx="1169670" cy="22936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9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endParaRPr sz="1800">
              <a:latin typeface="Cambria"/>
              <a:cs typeface="Cambria"/>
            </a:endParaRPr>
          </a:p>
          <a:p>
            <a:pPr marL="15240" marR="6985" algn="ctr">
              <a:lnSpc>
                <a:spcPct val="1181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Συ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τακτ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ική  ψήφισε 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(1791)</a:t>
            </a:r>
            <a:r>
              <a:rPr sz="1800" spc="-3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endParaRPr sz="1800">
              <a:latin typeface="Cambria"/>
              <a:cs typeface="Cambria"/>
            </a:endParaRPr>
          </a:p>
          <a:p>
            <a:pPr marL="95885" marR="86995" indent="160020">
              <a:lnSpc>
                <a:spcPct val="117800"/>
              </a:lnSpc>
            </a:pP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ρώτο 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σύνταγμα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της</a:t>
            </a:r>
            <a:r>
              <a:rPr sz="18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Γαλλίας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09319" y="3212592"/>
            <a:ext cx="2379345" cy="1141095"/>
            <a:chOff x="1409319" y="3212592"/>
            <a:chExt cx="2379345" cy="1141095"/>
          </a:xfrm>
        </p:grpSpPr>
        <p:sp>
          <p:nvSpPr>
            <p:cNvPr id="18" name="object 18"/>
            <p:cNvSpPr/>
            <p:nvPr/>
          </p:nvSpPr>
          <p:spPr>
            <a:xfrm>
              <a:off x="1422019" y="3701034"/>
              <a:ext cx="414020" cy="639445"/>
            </a:xfrm>
            <a:custGeom>
              <a:avLst/>
              <a:gdLst/>
              <a:ahLst/>
              <a:cxnLst/>
              <a:rect l="l" t="t" r="r" b="b"/>
              <a:pathLst>
                <a:path w="414019" h="639445">
                  <a:moveTo>
                    <a:pt x="0" y="639445"/>
                  </a:moveTo>
                  <a:lnTo>
                    <a:pt x="41363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6420" y="3212592"/>
              <a:ext cx="1952625" cy="977265"/>
            </a:xfrm>
            <a:custGeom>
              <a:avLst/>
              <a:gdLst/>
              <a:ahLst/>
              <a:cxnLst/>
              <a:rect l="l" t="t" r="r" b="b"/>
              <a:pathLst>
                <a:path w="1952625" h="977264">
                  <a:moveTo>
                    <a:pt x="1854581" y="0"/>
                  </a:moveTo>
                  <a:lnTo>
                    <a:pt x="97662" y="0"/>
                  </a:lnTo>
                  <a:lnTo>
                    <a:pt x="59632" y="7669"/>
                  </a:lnTo>
                  <a:lnTo>
                    <a:pt x="28590" y="28590"/>
                  </a:lnTo>
                  <a:lnTo>
                    <a:pt x="7669" y="59632"/>
                  </a:lnTo>
                  <a:lnTo>
                    <a:pt x="0" y="97662"/>
                  </a:lnTo>
                  <a:lnTo>
                    <a:pt x="0" y="879221"/>
                  </a:lnTo>
                  <a:lnTo>
                    <a:pt x="7669" y="917251"/>
                  </a:lnTo>
                  <a:lnTo>
                    <a:pt x="28590" y="948293"/>
                  </a:lnTo>
                  <a:lnTo>
                    <a:pt x="59632" y="969214"/>
                  </a:lnTo>
                  <a:lnTo>
                    <a:pt x="97662" y="976884"/>
                  </a:lnTo>
                  <a:lnTo>
                    <a:pt x="1854581" y="976884"/>
                  </a:lnTo>
                  <a:lnTo>
                    <a:pt x="1892611" y="969214"/>
                  </a:lnTo>
                  <a:lnTo>
                    <a:pt x="1923653" y="948293"/>
                  </a:lnTo>
                  <a:lnTo>
                    <a:pt x="1944574" y="917251"/>
                  </a:lnTo>
                  <a:lnTo>
                    <a:pt x="1952244" y="879221"/>
                  </a:lnTo>
                  <a:lnTo>
                    <a:pt x="1952244" y="97662"/>
                  </a:lnTo>
                  <a:lnTo>
                    <a:pt x="1944574" y="59632"/>
                  </a:lnTo>
                  <a:lnTo>
                    <a:pt x="1923653" y="28590"/>
                  </a:lnTo>
                  <a:lnTo>
                    <a:pt x="1892611" y="7669"/>
                  </a:lnTo>
                  <a:lnTo>
                    <a:pt x="185458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011172" y="3299841"/>
            <a:ext cx="160274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=</a:t>
            </a:r>
            <a:r>
              <a:rPr sz="1800" spc="-95" dirty="0">
                <a:solidFill>
                  <a:srgbClr val="111111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συνταγματική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μοναρχία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75455" y="3212592"/>
            <a:ext cx="4961890" cy="2028825"/>
            <a:chOff x="3775455" y="3212592"/>
            <a:chExt cx="4961890" cy="2028825"/>
          </a:xfrm>
        </p:grpSpPr>
        <p:sp>
          <p:nvSpPr>
            <p:cNvPr id="22" name="object 22"/>
            <p:cNvSpPr/>
            <p:nvPr/>
          </p:nvSpPr>
          <p:spPr>
            <a:xfrm>
              <a:off x="3788155" y="3701034"/>
              <a:ext cx="1576070" cy="526415"/>
            </a:xfrm>
            <a:custGeom>
              <a:avLst/>
              <a:gdLst/>
              <a:ahLst/>
              <a:cxnLst/>
              <a:rect l="l" t="t" r="r" b="b"/>
              <a:pathLst>
                <a:path w="1576070" h="526414">
                  <a:moveTo>
                    <a:pt x="0" y="0"/>
                  </a:moveTo>
                  <a:lnTo>
                    <a:pt x="1575943" y="525907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64480" y="3212592"/>
              <a:ext cx="3373120" cy="2028825"/>
            </a:xfrm>
            <a:custGeom>
              <a:avLst/>
              <a:gdLst/>
              <a:ahLst/>
              <a:cxnLst/>
              <a:rect l="l" t="t" r="r" b="b"/>
              <a:pathLst>
                <a:path w="3373120" h="2028825">
                  <a:moveTo>
                    <a:pt x="3169793" y="0"/>
                  </a:moveTo>
                  <a:lnTo>
                    <a:pt x="202819" y="0"/>
                  </a:lnTo>
                  <a:lnTo>
                    <a:pt x="156314" y="5356"/>
                  </a:lnTo>
                  <a:lnTo>
                    <a:pt x="113624" y="20614"/>
                  </a:lnTo>
                  <a:lnTo>
                    <a:pt x="75965" y="44557"/>
                  </a:lnTo>
                  <a:lnTo>
                    <a:pt x="44557" y="75965"/>
                  </a:lnTo>
                  <a:lnTo>
                    <a:pt x="20614" y="113624"/>
                  </a:lnTo>
                  <a:lnTo>
                    <a:pt x="5356" y="156314"/>
                  </a:lnTo>
                  <a:lnTo>
                    <a:pt x="0" y="202819"/>
                  </a:lnTo>
                  <a:lnTo>
                    <a:pt x="0" y="1825625"/>
                  </a:lnTo>
                  <a:lnTo>
                    <a:pt x="5356" y="1872129"/>
                  </a:lnTo>
                  <a:lnTo>
                    <a:pt x="20614" y="1914819"/>
                  </a:lnTo>
                  <a:lnTo>
                    <a:pt x="44557" y="1952478"/>
                  </a:lnTo>
                  <a:lnTo>
                    <a:pt x="75965" y="1983886"/>
                  </a:lnTo>
                  <a:lnTo>
                    <a:pt x="113624" y="2007829"/>
                  </a:lnTo>
                  <a:lnTo>
                    <a:pt x="156314" y="2023087"/>
                  </a:lnTo>
                  <a:lnTo>
                    <a:pt x="202819" y="2028444"/>
                  </a:lnTo>
                  <a:lnTo>
                    <a:pt x="3169793" y="2028444"/>
                  </a:lnTo>
                  <a:lnTo>
                    <a:pt x="3216297" y="2023087"/>
                  </a:lnTo>
                  <a:lnTo>
                    <a:pt x="3258987" y="2007829"/>
                  </a:lnTo>
                  <a:lnTo>
                    <a:pt x="3296646" y="1983886"/>
                  </a:lnTo>
                  <a:lnTo>
                    <a:pt x="3328054" y="1952478"/>
                  </a:lnTo>
                  <a:lnTo>
                    <a:pt x="3351997" y="1914819"/>
                  </a:lnTo>
                  <a:lnTo>
                    <a:pt x="3367255" y="1872129"/>
                  </a:lnTo>
                  <a:lnTo>
                    <a:pt x="3372612" y="1825625"/>
                  </a:lnTo>
                  <a:lnTo>
                    <a:pt x="3372612" y="202819"/>
                  </a:lnTo>
                  <a:lnTo>
                    <a:pt x="3367255" y="156314"/>
                  </a:lnTo>
                  <a:lnTo>
                    <a:pt x="3351997" y="113624"/>
                  </a:lnTo>
                  <a:lnTo>
                    <a:pt x="3328054" y="75965"/>
                  </a:lnTo>
                  <a:lnTo>
                    <a:pt x="3296646" y="44557"/>
                  </a:lnTo>
                  <a:lnTo>
                    <a:pt x="3258987" y="20614"/>
                  </a:lnTo>
                  <a:lnTo>
                    <a:pt x="3216297" y="5356"/>
                  </a:lnTo>
                  <a:lnTo>
                    <a:pt x="31697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78271" y="3296183"/>
            <a:ext cx="3146425" cy="175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170815" indent="-1905" algn="ctr">
              <a:lnSpc>
                <a:spcPct val="1175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Νομοθετικό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σώμα ορίστηκε η  Νομοθετική συνέλευση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Βουλή</a:t>
            </a:r>
            <a:r>
              <a:rPr sz="1600" spc="-10" dirty="0">
                <a:solidFill>
                  <a:srgbClr val="FFFFFF"/>
                </a:solidFill>
                <a:latin typeface="Papyrus"/>
                <a:cs typeface="Papyrus"/>
              </a:rPr>
              <a:t>),</a:t>
            </a:r>
            <a:endParaRPr sz="1600">
              <a:latin typeface="Papyrus"/>
              <a:cs typeface="Papyrus"/>
            </a:endParaRPr>
          </a:p>
          <a:p>
            <a:pPr marL="12065" marR="5080" algn="ctr">
              <a:lnSpc>
                <a:spcPct val="118100"/>
              </a:lnSpc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μετά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6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εκλογές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Δικαίωμα ψήφου  αναγνωρίστηκε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μόνο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σε όσους  κατείχαν 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εριουσία και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λήρωναν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φόρους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600">
              <a:latin typeface="Papyrus"/>
              <a:cs typeface="Papyru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75455" y="1988820"/>
            <a:ext cx="4961890" cy="1725295"/>
            <a:chOff x="3775455" y="1988820"/>
            <a:chExt cx="4961890" cy="1725295"/>
          </a:xfrm>
        </p:grpSpPr>
        <p:sp>
          <p:nvSpPr>
            <p:cNvPr id="26" name="object 26"/>
            <p:cNvSpPr/>
            <p:nvPr/>
          </p:nvSpPr>
          <p:spPr>
            <a:xfrm>
              <a:off x="3788155" y="2477008"/>
              <a:ext cx="1576070" cy="1224280"/>
            </a:xfrm>
            <a:custGeom>
              <a:avLst/>
              <a:gdLst/>
              <a:ahLst/>
              <a:cxnLst/>
              <a:rect l="l" t="t" r="r" b="b"/>
              <a:pathLst>
                <a:path w="1576070" h="1224279">
                  <a:moveTo>
                    <a:pt x="0" y="1224025"/>
                  </a:moveTo>
                  <a:lnTo>
                    <a:pt x="157594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64480" y="1988820"/>
              <a:ext cx="3373120" cy="977265"/>
            </a:xfrm>
            <a:custGeom>
              <a:avLst/>
              <a:gdLst/>
              <a:ahLst/>
              <a:cxnLst/>
              <a:rect l="l" t="t" r="r" b="b"/>
              <a:pathLst>
                <a:path w="3373120" h="977264">
                  <a:moveTo>
                    <a:pt x="3274949" y="0"/>
                  </a:moveTo>
                  <a:lnTo>
                    <a:pt x="97662" y="0"/>
                  </a:lnTo>
                  <a:lnTo>
                    <a:pt x="59632" y="7669"/>
                  </a:lnTo>
                  <a:lnTo>
                    <a:pt x="28590" y="28590"/>
                  </a:lnTo>
                  <a:lnTo>
                    <a:pt x="7669" y="59632"/>
                  </a:lnTo>
                  <a:lnTo>
                    <a:pt x="0" y="97662"/>
                  </a:lnTo>
                  <a:lnTo>
                    <a:pt x="0" y="879220"/>
                  </a:lnTo>
                  <a:lnTo>
                    <a:pt x="7669" y="917251"/>
                  </a:lnTo>
                  <a:lnTo>
                    <a:pt x="28590" y="948293"/>
                  </a:lnTo>
                  <a:lnTo>
                    <a:pt x="59632" y="969214"/>
                  </a:lnTo>
                  <a:lnTo>
                    <a:pt x="97662" y="976883"/>
                  </a:lnTo>
                  <a:lnTo>
                    <a:pt x="3274949" y="976883"/>
                  </a:lnTo>
                  <a:lnTo>
                    <a:pt x="3312979" y="969214"/>
                  </a:lnTo>
                  <a:lnTo>
                    <a:pt x="3344021" y="948293"/>
                  </a:lnTo>
                  <a:lnTo>
                    <a:pt x="3364942" y="917251"/>
                  </a:lnTo>
                  <a:lnTo>
                    <a:pt x="3372612" y="879220"/>
                  </a:lnTo>
                  <a:lnTo>
                    <a:pt x="3372612" y="97662"/>
                  </a:lnTo>
                  <a:lnTo>
                    <a:pt x="3364942" y="59632"/>
                  </a:lnTo>
                  <a:lnTo>
                    <a:pt x="3344021" y="28590"/>
                  </a:lnTo>
                  <a:lnTo>
                    <a:pt x="3312979" y="7669"/>
                  </a:lnTo>
                  <a:lnTo>
                    <a:pt x="32749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19165" y="2121560"/>
            <a:ext cx="3065145" cy="59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175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Η εκτελεστική εξουσία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ανατέθηκε 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στον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βασιλιά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και σε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έξι</a:t>
            </a:r>
            <a:r>
              <a:rPr sz="16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ουργούς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600">
              <a:latin typeface="Papyrus"/>
              <a:cs typeface="Papyru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75455" y="3688334"/>
            <a:ext cx="4958715" cy="2720340"/>
            <a:chOff x="3775455" y="3688334"/>
            <a:chExt cx="4958715" cy="2720340"/>
          </a:xfrm>
        </p:grpSpPr>
        <p:sp>
          <p:nvSpPr>
            <p:cNvPr id="30" name="object 30"/>
            <p:cNvSpPr/>
            <p:nvPr/>
          </p:nvSpPr>
          <p:spPr>
            <a:xfrm>
              <a:off x="3788155" y="3701034"/>
              <a:ext cx="1573530" cy="2219325"/>
            </a:xfrm>
            <a:custGeom>
              <a:avLst/>
              <a:gdLst/>
              <a:ahLst/>
              <a:cxnLst/>
              <a:rect l="l" t="t" r="r" b="b"/>
              <a:pathLst>
                <a:path w="1573529" h="2219325">
                  <a:moveTo>
                    <a:pt x="0" y="0"/>
                  </a:moveTo>
                  <a:lnTo>
                    <a:pt x="1573530" y="22189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61431" y="5431536"/>
              <a:ext cx="3373120" cy="977265"/>
            </a:xfrm>
            <a:custGeom>
              <a:avLst/>
              <a:gdLst/>
              <a:ahLst/>
              <a:cxnLst/>
              <a:rect l="l" t="t" r="r" b="b"/>
              <a:pathLst>
                <a:path w="3373120" h="977264">
                  <a:moveTo>
                    <a:pt x="3274948" y="0"/>
                  </a:moveTo>
                  <a:lnTo>
                    <a:pt x="97662" y="0"/>
                  </a:lnTo>
                  <a:lnTo>
                    <a:pt x="59632" y="7669"/>
                  </a:lnTo>
                  <a:lnTo>
                    <a:pt x="28590" y="28590"/>
                  </a:lnTo>
                  <a:lnTo>
                    <a:pt x="7669" y="59632"/>
                  </a:lnTo>
                  <a:lnTo>
                    <a:pt x="0" y="97662"/>
                  </a:lnTo>
                  <a:lnTo>
                    <a:pt x="0" y="879195"/>
                  </a:lnTo>
                  <a:lnTo>
                    <a:pt x="7669" y="917219"/>
                  </a:lnTo>
                  <a:lnTo>
                    <a:pt x="28590" y="948270"/>
                  </a:lnTo>
                  <a:lnTo>
                    <a:pt x="59632" y="969206"/>
                  </a:lnTo>
                  <a:lnTo>
                    <a:pt x="97662" y="976883"/>
                  </a:lnTo>
                  <a:lnTo>
                    <a:pt x="3274948" y="976883"/>
                  </a:lnTo>
                  <a:lnTo>
                    <a:pt x="3312979" y="969206"/>
                  </a:lnTo>
                  <a:lnTo>
                    <a:pt x="3344021" y="948270"/>
                  </a:lnTo>
                  <a:lnTo>
                    <a:pt x="3364942" y="917219"/>
                  </a:lnTo>
                  <a:lnTo>
                    <a:pt x="3372612" y="879195"/>
                  </a:lnTo>
                  <a:lnTo>
                    <a:pt x="3372612" y="97662"/>
                  </a:lnTo>
                  <a:lnTo>
                    <a:pt x="3364942" y="59632"/>
                  </a:lnTo>
                  <a:lnTo>
                    <a:pt x="3344021" y="28590"/>
                  </a:lnTo>
                  <a:lnTo>
                    <a:pt x="3312979" y="7669"/>
                  </a:lnTo>
                  <a:lnTo>
                    <a:pt x="32749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403850" y="5421274"/>
            <a:ext cx="3289935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5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Η δικαστική εξουσία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αφαιρέθηκε α</a:t>
            </a:r>
            <a:r>
              <a:rPr sz="16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ό 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τον βασιλιά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16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κηρύχθηκε</a:t>
            </a:r>
            <a:endParaRPr sz="16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345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ανεξάρτητη</a:t>
            </a:r>
            <a:r>
              <a:rPr sz="16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600">
              <a:latin typeface="Papyrus"/>
              <a:cs typeface="Papyru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09319" y="4327778"/>
            <a:ext cx="2379345" cy="2045970"/>
            <a:chOff x="1409319" y="4327778"/>
            <a:chExt cx="2379345" cy="2045970"/>
          </a:xfrm>
        </p:grpSpPr>
        <p:sp>
          <p:nvSpPr>
            <p:cNvPr id="34" name="object 34"/>
            <p:cNvSpPr/>
            <p:nvPr/>
          </p:nvSpPr>
          <p:spPr>
            <a:xfrm>
              <a:off x="1422019" y="4340478"/>
              <a:ext cx="414020" cy="1388745"/>
            </a:xfrm>
            <a:custGeom>
              <a:avLst/>
              <a:gdLst/>
              <a:ahLst/>
              <a:cxnLst/>
              <a:rect l="l" t="t" r="r" b="b"/>
              <a:pathLst>
                <a:path w="414019" h="1388745">
                  <a:moveTo>
                    <a:pt x="0" y="0"/>
                  </a:moveTo>
                  <a:lnTo>
                    <a:pt x="413638" y="13885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36420" y="5085587"/>
              <a:ext cx="1952625" cy="1287780"/>
            </a:xfrm>
            <a:custGeom>
              <a:avLst/>
              <a:gdLst/>
              <a:ahLst/>
              <a:cxnLst/>
              <a:rect l="l" t="t" r="r" b="b"/>
              <a:pathLst>
                <a:path w="1952625" h="1287779">
                  <a:moveTo>
                    <a:pt x="1823466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8"/>
                  </a:lnTo>
                  <a:lnTo>
                    <a:pt x="0" y="1159002"/>
                  </a:lnTo>
                  <a:lnTo>
                    <a:pt x="10120" y="1209127"/>
                  </a:lnTo>
                  <a:lnTo>
                    <a:pt x="37718" y="1250061"/>
                  </a:lnTo>
                  <a:lnTo>
                    <a:pt x="78652" y="1277659"/>
                  </a:lnTo>
                  <a:lnTo>
                    <a:pt x="128778" y="1287780"/>
                  </a:lnTo>
                  <a:lnTo>
                    <a:pt x="1823466" y="1287780"/>
                  </a:lnTo>
                  <a:lnTo>
                    <a:pt x="1873591" y="1277659"/>
                  </a:lnTo>
                  <a:lnTo>
                    <a:pt x="1914524" y="1250061"/>
                  </a:lnTo>
                  <a:lnTo>
                    <a:pt x="1942123" y="1209127"/>
                  </a:lnTo>
                  <a:lnTo>
                    <a:pt x="1952244" y="1159002"/>
                  </a:lnTo>
                  <a:lnTo>
                    <a:pt x="1952244" y="128778"/>
                  </a:lnTo>
                  <a:lnTo>
                    <a:pt x="1942123" y="78652"/>
                  </a:lnTo>
                  <a:lnTo>
                    <a:pt x="1914524" y="37718"/>
                  </a:lnTo>
                  <a:lnTo>
                    <a:pt x="1873591" y="10120"/>
                  </a:lnTo>
                  <a:lnTo>
                    <a:pt x="182346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084323" y="5166426"/>
            <a:ext cx="145415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8100"/>
              </a:lnSpc>
              <a:spcBef>
                <a:spcPts val="100"/>
              </a:spcBef>
            </a:pPr>
            <a:r>
              <a:rPr sz="1800" spc="-7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έθνος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</a:t>
            </a:r>
            <a:r>
              <a:rPr sz="1800" spc="10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ακ</a:t>
            </a:r>
            <a:r>
              <a:rPr sz="1800" spc="-15" dirty="0">
                <a:solidFill>
                  <a:srgbClr val="111111"/>
                </a:solidFill>
                <a:latin typeface="Cambria"/>
                <a:cs typeface="Cambria"/>
              </a:rPr>
              <a:t>η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ρ</a:t>
            </a:r>
            <a:r>
              <a:rPr sz="1800" spc="-15" dirty="0">
                <a:solidFill>
                  <a:srgbClr val="111111"/>
                </a:solidFill>
                <a:latin typeface="Cambria"/>
                <a:cs typeface="Cambria"/>
              </a:rPr>
              <a:t>ύ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χτη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κ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 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κυρίαρχο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276" y="1557527"/>
            <a:ext cx="5914644" cy="3721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7217" y="5361971"/>
            <a:ext cx="7546340" cy="8636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7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▲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Σκίτσο 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τέλη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900" i="1" spc="-50" dirty="0">
                <a:solidFill>
                  <a:srgbClr val="FFFFFF"/>
                </a:solidFill>
                <a:latin typeface="Papyrus"/>
                <a:cs typeface="Papyrus"/>
              </a:rPr>
              <a:t>1789)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με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Γάλλους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αριστοκράτες 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φεύγουν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  </a:t>
            </a:r>
            <a:r>
              <a:rPr sz="1800" i="1" spc="-40" dirty="0">
                <a:solidFill>
                  <a:srgbClr val="FFFFFF"/>
                </a:solidFill>
                <a:latin typeface="Cambria"/>
                <a:cs typeface="Cambria"/>
              </a:rPr>
              <a:t>Γαλλία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μετά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Γαλλική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ανάσταση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εξωτερικό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οι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Γάλλοι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αριστοκράτες 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θα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ροσ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αθήσουν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να 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ολεμήσουν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την</a:t>
            </a:r>
            <a:r>
              <a:rPr sz="18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ανάσταση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07263" y="77723"/>
            <a:ext cx="8513445" cy="2019300"/>
            <a:chOff x="207263" y="77723"/>
            <a:chExt cx="8513445" cy="2019300"/>
          </a:xfrm>
        </p:grpSpPr>
        <p:sp>
          <p:nvSpPr>
            <p:cNvPr id="10" name="object 10"/>
            <p:cNvSpPr/>
            <p:nvPr/>
          </p:nvSpPr>
          <p:spPr>
            <a:xfrm>
              <a:off x="207263" y="307848"/>
              <a:ext cx="8513064" cy="17891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276" y="77723"/>
              <a:ext cx="7546847" cy="8519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68451" y="218694"/>
            <a:ext cx="4483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Comic Sans MS"/>
                <a:cs typeface="Comic Sans MS"/>
              </a:rPr>
              <a:t>Εθνικοποίηση </a:t>
            </a:r>
            <a:r>
              <a:rPr sz="2400" b="0" spc="-5" dirty="0">
                <a:solidFill>
                  <a:srgbClr val="FFFFFF"/>
                </a:solidFill>
                <a:latin typeface="Comic Sans MS"/>
                <a:cs typeface="Comic Sans MS"/>
              </a:rPr>
              <a:t>περιουσίας</a:t>
            </a:r>
            <a:r>
              <a:rPr sz="2400" b="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Comic Sans MS"/>
                <a:cs typeface="Comic Sans MS"/>
              </a:rPr>
              <a:t>κλήρου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7263" y="1975104"/>
            <a:ext cx="8513445" cy="4707890"/>
            <a:chOff x="207263" y="1975104"/>
            <a:chExt cx="8513445" cy="4707890"/>
          </a:xfrm>
        </p:grpSpPr>
        <p:sp>
          <p:nvSpPr>
            <p:cNvPr id="14" name="object 14"/>
            <p:cNvSpPr/>
            <p:nvPr/>
          </p:nvSpPr>
          <p:spPr>
            <a:xfrm>
              <a:off x="207263" y="2203704"/>
              <a:ext cx="8513064" cy="1411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4276" y="1975104"/>
              <a:ext cx="7546848" cy="850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263" y="3721608"/>
              <a:ext cx="8513064" cy="1065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4276" y="3493008"/>
              <a:ext cx="7546848" cy="8503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7263" y="4893564"/>
              <a:ext cx="8513064" cy="17891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4276" y="4664964"/>
              <a:ext cx="7546848" cy="8503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0409" y="750315"/>
            <a:ext cx="7007859" cy="558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710" marR="227965" indent="-172720" algn="just">
              <a:lnSpc>
                <a:spcPct val="118100"/>
              </a:lnSpc>
              <a:spcBef>
                <a:spcPts val="105"/>
              </a:spcBef>
              <a:buFont typeface="Papyrus"/>
              <a:buChar char="•"/>
              <a:tabLst>
                <a:tab pos="220345" algn="l"/>
              </a:tabLst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τα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σοβαρά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οικονομικά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ροβλήματα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ώθησαν την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ανάσταση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στην  εθνικο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οίηση της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εριουσίας του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κλήρου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χρησιμο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οιήθηκε</a:t>
            </a:r>
            <a:r>
              <a:rPr sz="1800" spc="-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ως  εγγύηση για την έκδοση</a:t>
            </a:r>
            <a:r>
              <a:rPr sz="1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χαρτονομίσματος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Papyrus"/>
              <a:buChar char="•"/>
            </a:pPr>
            <a:endParaRPr sz="1950">
              <a:latin typeface="Papyrus"/>
              <a:cs typeface="Papyrus"/>
            </a:endParaRPr>
          </a:p>
          <a:p>
            <a:pPr marL="4064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Κληρικοί: λειτουργοί του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κράτους</a:t>
            </a:r>
            <a:endParaRPr sz="2400">
              <a:latin typeface="Comic Sans MS"/>
              <a:cs typeface="Comic Sans MS"/>
            </a:endParaRPr>
          </a:p>
          <a:p>
            <a:pPr marL="201930" marR="68580" indent="-172720" algn="just">
              <a:lnSpc>
                <a:spcPct val="118300"/>
              </a:lnSpc>
              <a:spcBef>
                <a:spcPts val="1160"/>
              </a:spcBef>
              <a:buFont typeface="Papyrus"/>
              <a:buChar char="•"/>
              <a:tabLst>
                <a:tab pos="202565" algn="l"/>
              </a:tabLst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κληρικοί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ορίστηκαν λειτουργοί του κράτους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όφειλαν</a:t>
            </a:r>
            <a:r>
              <a:rPr sz="18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ακοή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, 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ρώτα 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π’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όλα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στην</a:t>
            </a:r>
            <a:r>
              <a:rPr sz="1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ολιτεία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Papyrus"/>
              <a:buChar char="•"/>
            </a:pPr>
            <a:endParaRPr sz="1750">
              <a:latin typeface="Papyrus"/>
              <a:cs typeface="Papyrus"/>
            </a:endParaRPr>
          </a:p>
          <a:p>
            <a:pPr marL="4064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Συντεχνίες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sz="24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Απεργίες</a:t>
            </a:r>
            <a:endParaRPr sz="2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spcBef>
                <a:spcPts val="1425"/>
              </a:spcBef>
              <a:buFont typeface="Papyrus"/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ίσης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καταργήθηκαν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 συντεχνίες και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αγορεύτηκαν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</a:t>
            </a:r>
            <a:r>
              <a:rPr sz="1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εργίες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Papyrus"/>
              <a:buChar char="•"/>
            </a:pPr>
            <a:endParaRPr sz="1750">
              <a:latin typeface="Papyrus"/>
              <a:cs typeface="Papyrus"/>
            </a:endParaRPr>
          </a:p>
          <a:p>
            <a:pPr marL="40640">
              <a:lnSpc>
                <a:spcPct val="100000"/>
              </a:lnSpc>
              <a:spcBef>
                <a:spcPts val="5"/>
              </a:spcBef>
              <a:tabLst>
                <a:tab pos="185864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Αντιδράσεις	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- απόπειρα διαφυγής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βασιλιά</a:t>
            </a:r>
            <a:endParaRPr sz="2400">
              <a:latin typeface="Comic Sans MS"/>
              <a:cs typeface="Comic Sans MS"/>
            </a:endParaRPr>
          </a:p>
          <a:p>
            <a:pPr marL="219710" marR="5080" indent="-172720" algn="just">
              <a:lnSpc>
                <a:spcPct val="118100"/>
              </a:lnSpc>
              <a:spcBef>
                <a:spcPts val="1315"/>
              </a:spcBef>
              <a:buFont typeface="Papyrus"/>
              <a:buChar char="•"/>
              <a:tabLst>
                <a:tab pos="220345" algn="l"/>
              </a:tabLst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αρα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άνω ρυθμίσεις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δεν έγιναν α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οδεκτές ούτε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εκκλησία 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ούτε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τον βασιλιά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οίος ε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ιχείρησε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να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διαφύγει 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τη </a:t>
            </a: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Γαλλία 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αλλά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έγινε αντιλη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τός και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αναγκάστηκε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να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ιστρέψει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705357"/>
            <a:ext cx="643001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6600"/>
                </a:solidFill>
                <a:latin typeface="Comic Sans MS"/>
                <a:cs typeface="Comic Sans MS"/>
              </a:rPr>
              <a:t>Ν</a:t>
            </a:r>
            <a:r>
              <a:rPr sz="3500" spc="5" dirty="0">
                <a:solidFill>
                  <a:srgbClr val="006600"/>
                </a:solidFill>
                <a:latin typeface="Comic Sans MS"/>
                <a:cs typeface="Comic Sans MS"/>
              </a:rPr>
              <a:t>ΟΜΟΘΕΤΙΚΗ</a:t>
            </a:r>
            <a:r>
              <a:rPr sz="3500" spc="370" dirty="0">
                <a:solidFill>
                  <a:srgbClr val="006600"/>
                </a:solidFill>
                <a:latin typeface="Comic Sans MS"/>
                <a:cs typeface="Comic Sans MS"/>
              </a:rPr>
              <a:t> </a:t>
            </a:r>
            <a:r>
              <a:rPr sz="3500" spc="10" dirty="0">
                <a:solidFill>
                  <a:srgbClr val="006600"/>
                </a:solidFill>
                <a:latin typeface="Comic Sans MS"/>
                <a:cs typeface="Comic Sans MS"/>
              </a:rPr>
              <a:t>ΣΥΝΕΛΕΥΣΗ</a:t>
            </a:r>
            <a:endParaRPr sz="3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006600"/>
                </a:solidFill>
                <a:latin typeface="Comic Sans MS"/>
                <a:cs typeface="Comic Sans MS"/>
              </a:rPr>
              <a:t>(</a:t>
            </a:r>
            <a:r>
              <a:rPr sz="3200" spc="-5" dirty="0">
                <a:solidFill>
                  <a:srgbClr val="006600"/>
                </a:solidFill>
                <a:latin typeface="Comic Sans MS"/>
                <a:cs typeface="Comic Sans MS"/>
              </a:rPr>
              <a:t>Σ</a:t>
            </a:r>
            <a:r>
              <a:rPr sz="2550" spc="-5" dirty="0">
                <a:solidFill>
                  <a:srgbClr val="006600"/>
                </a:solidFill>
                <a:latin typeface="Comic Sans MS"/>
                <a:cs typeface="Comic Sans MS"/>
              </a:rPr>
              <a:t>ΕΠΤ</a:t>
            </a:r>
            <a:r>
              <a:rPr sz="3200" spc="-5" dirty="0">
                <a:solidFill>
                  <a:srgbClr val="006600"/>
                </a:solidFill>
                <a:latin typeface="Comic Sans MS"/>
                <a:cs typeface="Comic Sans MS"/>
              </a:rPr>
              <a:t>. </a:t>
            </a:r>
            <a:r>
              <a:rPr sz="3200" dirty="0">
                <a:solidFill>
                  <a:srgbClr val="006600"/>
                </a:solidFill>
                <a:latin typeface="Comic Sans MS"/>
                <a:cs typeface="Comic Sans MS"/>
              </a:rPr>
              <a:t>1791-</a:t>
            </a:r>
            <a:r>
              <a:rPr sz="3200" spc="-15" dirty="0">
                <a:solidFill>
                  <a:srgbClr val="006600"/>
                </a:solidFill>
                <a:latin typeface="Comic Sans MS"/>
                <a:cs typeface="Comic Sans MS"/>
              </a:rPr>
              <a:t> </a:t>
            </a:r>
            <a:r>
              <a:rPr sz="2550" dirty="0">
                <a:solidFill>
                  <a:srgbClr val="006600"/>
                </a:solidFill>
                <a:latin typeface="Comic Sans MS"/>
                <a:cs typeface="Comic Sans MS"/>
              </a:rPr>
              <a:t>ΣΕΠΤ</a:t>
            </a:r>
            <a:r>
              <a:rPr sz="3200" dirty="0">
                <a:solidFill>
                  <a:srgbClr val="006600"/>
                </a:solidFill>
                <a:latin typeface="Comic Sans MS"/>
                <a:cs typeface="Comic Sans MS"/>
              </a:rPr>
              <a:t>.1792).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6600" y="2127504"/>
            <a:ext cx="3742944" cy="4210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7354" y="4581601"/>
            <a:ext cx="24720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6350" indent="-291465" algn="r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291465" algn="l"/>
              </a:tabLst>
            </a:pPr>
            <a:r>
              <a:rPr sz="1800" b="1" spc="-15" dirty="0">
                <a:solidFill>
                  <a:srgbClr val="111111"/>
                </a:solidFill>
                <a:latin typeface="Cambria"/>
                <a:cs typeface="Cambria"/>
              </a:rPr>
              <a:t>Δαντόν</a:t>
            </a:r>
            <a:r>
              <a:rPr sz="1800" spc="-15" dirty="0">
                <a:solidFill>
                  <a:srgbClr val="111111"/>
                </a:solidFill>
                <a:latin typeface="Papyrus"/>
                <a:cs typeface="Papyrus"/>
              </a:rPr>
              <a:t>,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στέλεχος</a:t>
            </a:r>
            <a:r>
              <a:rPr sz="1800" spc="-10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της</a:t>
            </a:r>
            <a:endParaRPr sz="1800">
              <a:latin typeface="Cambria"/>
              <a:cs typeface="Cambria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ολιτικής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λέσχης</a:t>
            </a:r>
            <a:r>
              <a:rPr sz="1800" spc="-6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των</a:t>
            </a:r>
            <a:endParaRPr sz="1800">
              <a:latin typeface="Cambria"/>
              <a:cs typeface="Cambria"/>
            </a:endParaRPr>
          </a:p>
          <a:p>
            <a:pPr marL="1169035">
              <a:lnSpc>
                <a:spcPct val="100000"/>
              </a:lnSpc>
            </a:pP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Κορδελιέρων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031" y="188976"/>
            <a:ext cx="2298192" cy="648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3656" y="3028315"/>
            <a:ext cx="2003425" cy="196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306705" algn="ctr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Η</a:t>
            </a:r>
            <a:r>
              <a:rPr sz="1800" spc="-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Νομοθετική 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συνέλευση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ελεγχόταν</a:t>
            </a:r>
            <a:r>
              <a:rPr sz="180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ό</a:t>
            </a:r>
            <a:endParaRPr sz="1800">
              <a:latin typeface="Cambria"/>
              <a:cs typeface="Cambria"/>
            </a:endParaRPr>
          </a:p>
          <a:p>
            <a:pPr marL="12065" marR="5080" algn="ctr">
              <a:lnSpc>
                <a:spcPct val="117800"/>
              </a:lnSpc>
              <a:spcBef>
                <a:spcPts val="10"/>
              </a:spcBef>
            </a:pP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Γιρονδίνους και</a:t>
            </a:r>
            <a:r>
              <a:rPr sz="1800" spc="-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είχε  </a:t>
            </a:r>
            <a:r>
              <a:rPr sz="1800" spc="10" dirty="0">
                <a:solidFill>
                  <a:srgbClr val="FF0000"/>
                </a:solidFill>
                <a:latin typeface="Cambria"/>
                <a:cs typeface="Cambria"/>
              </a:rPr>
              <a:t>να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λύσει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σοβαρά  </a:t>
            </a:r>
            <a:r>
              <a:rPr sz="1800" spc="-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ροβλήματα</a:t>
            </a:r>
            <a:r>
              <a:rPr sz="1400" spc="-5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endParaRPr sz="1400">
              <a:latin typeface="Papyrus"/>
              <a:cs typeface="Papyru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30423" y="188976"/>
            <a:ext cx="2505455" cy="648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82061" y="2768503"/>
            <a:ext cx="2202815" cy="18332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indent="-2540" algn="ctr">
              <a:lnSpc>
                <a:spcPct val="118300"/>
              </a:lnSpc>
              <a:spcBef>
                <a:spcPts val="16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 βασιλιάς 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- </a:t>
            </a:r>
            <a:r>
              <a:rPr sz="1600" spc="-5" dirty="0">
                <a:solidFill>
                  <a:srgbClr val="111111"/>
                </a:solidFill>
                <a:latin typeface="Cambria"/>
                <a:cs typeface="Cambria"/>
              </a:rPr>
              <a:t>ορισμένοι  αριστοκράτες</a:t>
            </a:r>
            <a:r>
              <a:rPr sz="1600" spc="-5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111111"/>
                </a:solidFill>
                <a:latin typeface="Cambria"/>
                <a:cs typeface="Cambria"/>
              </a:rPr>
              <a:t>σχεδίαζαν</a:t>
            </a:r>
            <a:r>
              <a:rPr sz="1600" spc="-5" dirty="0">
                <a:solidFill>
                  <a:srgbClr val="111111"/>
                </a:solidFill>
                <a:latin typeface="Papyrus"/>
                <a:cs typeface="Papyrus"/>
              </a:rPr>
              <a:t>,  </a:t>
            </a:r>
            <a:r>
              <a:rPr sz="1600" spc="-5" dirty="0">
                <a:solidFill>
                  <a:srgbClr val="111111"/>
                </a:solidFill>
                <a:latin typeface="Cambria"/>
                <a:cs typeface="Cambria"/>
              </a:rPr>
              <a:t>σε </a:t>
            </a:r>
            <a:r>
              <a:rPr sz="1600" dirty="0">
                <a:solidFill>
                  <a:srgbClr val="111111"/>
                </a:solidFill>
                <a:latin typeface="Cambria"/>
                <a:cs typeface="Cambria"/>
              </a:rPr>
              <a:t>συνεννόηση </a:t>
            </a:r>
            <a:r>
              <a:rPr sz="1600" spc="-5" dirty="0">
                <a:solidFill>
                  <a:srgbClr val="111111"/>
                </a:solidFill>
                <a:latin typeface="Cambria"/>
                <a:cs typeface="Cambria"/>
              </a:rPr>
              <a:t>με τους  </a:t>
            </a:r>
            <a:r>
              <a:rPr sz="1600" dirty="0">
                <a:solidFill>
                  <a:srgbClr val="111111"/>
                </a:solidFill>
                <a:latin typeface="Cambria"/>
                <a:cs typeface="Cambria"/>
              </a:rPr>
              <a:t>βασιλείς </a:t>
            </a:r>
            <a:r>
              <a:rPr sz="1600" spc="-5" dirty="0">
                <a:solidFill>
                  <a:srgbClr val="111111"/>
                </a:solidFill>
                <a:latin typeface="Cambria"/>
                <a:cs typeface="Cambria"/>
              </a:rPr>
              <a:t>της Αυστρίας  και της</a:t>
            </a:r>
            <a:r>
              <a:rPr sz="1600" spc="-2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111111"/>
                </a:solidFill>
                <a:latin typeface="Cambria"/>
                <a:cs typeface="Cambria"/>
              </a:rPr>
              <a:t>Πρωσίας</a:t>
            </a:r>
            <a:r>
              <a:rPr sz="1600" spc="-5" dirty="0">
                <a:solidFill>
                  <a:srgbClr val="111111"/>
                </a:solidFill>
                <a:latin typeface="Papyrus"/>
                <a:cs typeface="Papyrus"/>
              </a:rPr>
              <a:t>,</a:t>
            </a:r>
            <a:endParaRPr sz="1600">
              <a:latin typeface="Papyrus"/>
              <a:cs typeface="Papyrus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έμβαση</a:t>
            </a:r>
            <a:r>
              <a:rPr sz="1800" spc="-4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εναντίον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7029" y="4574101"/>
            <a:ext cx="1953260" cy="6762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του</a:t>
            </a:r>
            <a:r>
              <a:rPr sz="1800" spc="-8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αναστατικού</a:t>
            </a:r>
            <a:endParaRPr sz="18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καθεστώτος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10555" y="188976"/>
            <a:ext cx="3605784" cy="6480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27396" y="2775965"/>
            <a:ext cx="3375025" cy="247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marR="284480" indent="635" algn="ctr">
              <a:lnSpc>
                <a:spcPct val="1184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Ριζοσ</a:t>
            </a:r>
            <a:r>
              <a:rPr sz="180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αστικά τμήματα των  </a:t>
            </a:r>
            <a:r>
              <a:rPr sz="1800" spc="5" dirty="0">
                <a:solidFill>
                  <a:srgbClr val="001F5F"/>
                </a:solidFill>
                <a:latin typeface="Cambria"/>
                <a:cs typeface="Cambria"/>
              </a:rPr>
              <a:t>λαϊκών 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στρωμάτων</a:t>
            </a:r>
            <a:r>
              <a:rPr sz="1800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οι</a:t>
            </a:r>
            <a:r>
              <a:rPr sz="1800" spc="-1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Papyrus"/>
                <a:cs typeface="Papyrus"/>
              </a:rPr>
              <a:t>sans-</a:t>
            </a:r>
            <a:endParaRPr sz="1800">
              <a:latin typeface="Papyrus"/>
              <a:cs typeface="Papyrus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800" spc="-5" dirty="0">
                <a:solidFill>
                  <a:srgbClr val="001F5F"/>
                </a:solidFill>
                <a:latin typeface="Papyrus"/>
                <a:cs typeface="Papyrus"/>
              </a:rPr>
              <a:t>culottes </a:t>
            </a:r>
            <a:r>
              <a:rPr sz="1800" dirty="0">
                <a:solidFill>
                  <a:srgbClr val="001F5F"/>
                </a:solidFill>
                <a:latin typeface="Papyrus"/>
                <a:cs typeface="Papyrus"/>
              </a:rPr>
              <a:t>, «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αβράκωτοι</a:t>
            </a:r>
            <a:r>
              <a:rPr sz="1800" dirty="0">
                <a:solidFill>
                  <a:srgbClr val="001F5F"/>
                </a:solidFill>
                <a:latin typeface="Papyrus"/>
                <a:cs typeface="Papyrus"/>
              </a:rPr>
              <a:t>», 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(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ε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ειδή</a:t>
            </a:r>
            <a:r>
              <a:rPr sz="1600" spc="3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δεν</a:t>
            </a:r>
            <a:endParaRPr sz="1600">
              <a:latin typeface="Cambria"/>
              <a:cs typeface="Cambria"/>
            </a:endParaRPr>
          </a:p>
          <a:p>
            <a:pPr marL="36830" marR="28575" algn="ctr">
              <a:lnSpc>
                <a:spcPct val="117900"/>
              </a:lnSpc>
              <a:spcBef>
                <a:spcPts val="60"/>
              </a:spcBef>
            </a:pP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φορούσαν </a:t>
            </a:r>
            <a:r>
              <a:rPr sz="1600" dirty="0">
                <a:solidFill>
                  <a:srgbClr val="001F5F"/>
                </a:solidFill>
                <a:latin typeface="Cambria"/>
                <a:cs typeface="Cambria"/>
              </a:rPr>
              <a:t>τα 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εφαρμοστά</a:t>
            </a:r>
            <a:r>
              <a:rPr sz="1600" spc="-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αντελόνια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,  π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ου συνήθιζαν </a:t>
            </a:r>
            <a:r>
              <a:rPr sz="1600" dirty="0">
                <a:solidFill>
                  <a:srgbClr val="001F5F"/>
                </a:solidFill>
                <a:latin typeface="Cambria"/>
                <a:cs typeface="Cambria"/>
              </a:rPr>
              <a:t>να 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φορούν </a:t>
            </a:r>
            <a:r>
              <a:rPr sz="1600" dirty="0">
                <a:solidFill>
                  <a:srgbClr val="001F5F"/>
                </a:solidFill>
                <a:latin typeface="Cambria"/>
                <a:cs typeface="Cambria"/>
              </a:rPr>
              <a:t>τότε 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οι  αριστοκράτες και οι αστοί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600" dirty="0">
                <a:solidFill>
                  <a:srgbClr val="001F5F"/>
                </a:solidFill>
                <a:latin typeface="Cambria"/>
                <a:cs typeface="Cambria"/>
              </a:rPr>
              <a:t>αλλά 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α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λά  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αντελόνια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600" dirty="0">
                <a:solidFill>
                  <a:srgbClr val="001F5F"/>
                </a:solidFill>
                <a:latin typeface="Cambria"/>
                <a:cs typeface="Cambria"/>
              </a:rPr>
              <a:t>όμοια </a:t>
            </a:r>
            <a:r>
              <a:rPr sz="1600" spc="-5" dirty="0">
                <a:solidFill>
                  <a:srgbClr val="001F5F"/>
                </a:solidFill>
                <a:latin typeface="Cambria"/>
                <a:cs typeface="Cambria"/>
              </a:rPr>
              <a:t>με τα σημερινά</a:t>
            </a:r>
            <a:r>
              <a:rPr sz="1600" spc="-5" dirty="0">
                <a:solidFill>
                  <a:srgbClr val="001F5F"/>
                </a:solidFill>
                <a:latin typeface="Papyrus"/>
                <a:cs typeface="Papyrus"/>
              </a:rPr>
              <a:t>),  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αξίωναν έκ</a:t>
            </a:r>
            <a:r>
              <a:rPr sz="180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τωση του</a:t>
            </a:r>
            <a:r>
              <a:rPr sz="1800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βασιλιά</a:t>
            </a:r>
            <a:r>
              <a:rPr sz="1800" dirty="0">
                <a:solidFill>
                  <a:srgbClr val="001F5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4359" y="5373623"/>
            <a:ext cx="7884159" cy="972819"/>
          </a:xfrm>
          <a:custGeom>
            <a:avLst/>
            <a:gdLst/>
            <a:ahLst/>
            <a:cxnLst/>
            <a:rect l="l" t="t" r="r" b="b"/>
            <a:pathLst>
              <a:path w="7884159" h="972820">
                <a:moveTo>
                  <a:pt x="7397496" y="0"/>
                </a:moveTo>
                <a:lnTo>
                  <a:pt x="7397496" y="243078"/>
                </a:lnTo>
                <a:lnTo>
                  <a:pt x="486156" y="243078"/>
                </a:lnTo>
                <a:lnTo>
                  <a:pt x="486156" y="0"/>
                </a:lnTo>
                <a:lnTo>
                  <a:pt x="0" y="486156"/>
                </a:lnTo>
                <a:lnTo>
                  <a:pt x="486156" y="972312"/>
                </a:lnTo>
                <a:lnTo>
                  <a:pt x="486156" y="729233"/>
                </a:lnTo>
                <a:lnTo>
                  <a:pt x="7397496" y="729233"/>
                </a:lnTo>
                <a:lnTo>
                  <a:pt x="7397496" y="972312"/>
                </a:lnTo>
                <a:lnTo>
                  <a:pt x="7883652" y="486156"/>
                </a:lnTo>
                <a:lnTo>
                  <a:pt x="7397496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59" y="2708148"/>
            <a:ext cx="3810000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742" y="5590133"/>
            <a:ext cx="163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Arial"/>
                <a:cs typeface="Arial"/>
              </a:rPr>
              <a:t>▲</a:t>
            </a:r>
            <a:r>
              <a:rPr sz="1800" spc="-15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Sansculottes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27220" y="0"/>
            <a:ext cx="3745991" cy="464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19396" y="4724780"/>
            <a:ext cx="4178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Arial"/>
                <a:cs typeface="Arial"/>
              </a:rPr>
              <a:t>▲ </a:t>
            </a:r>
            <a:r>
              <a:rPr sz="1800" spc="-20" dirty="0">
                <a:solidFill>
                  <a:srgbClr val="111111"/>
                </a:solidFill>
                <a:latin typeface="Cambria"/>
                <a:cs typeface="Cambria"/>
              </a:rPr>
              <a:t>Στον 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ίνακα του 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Νίκου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Εγγονό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ουλου  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οιο συμβολισμό α</a:t>
            </a:r>
            <a:r>
              <a:rPr sz="180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οκτά το </a:t>
            </a:r>
            <a:r>
              <a:rPr sz="1800" spc="5" dirty="0">
                <a:solidFill>
                  <a:srgbClr val="111111"/>
                </a:solidFill>
                <a:latin typeface="Cambria"/>
                <a:cs typeface="Cambria"/>
              </a:rPr>
              <a:t>σκουφάκι</a:t>
            </a:r>
            <a:r>
              <a:rPr sz="1800" spc="-19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της  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Γαλλικής</a:t>
            </a:r>
            <a:r>
              <a:rPr sz="1800" spc="-2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ανάστασης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;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742" y="511251"/>
            <a:ext cx="8161020" cy="77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Ο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Ι ΤΑΞΕΙΣ ΤΗΣ 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ΓΑΛΛΙΚΗΣ ΚΟΙΝΩΝΙΑΣ </a:t>
            </a:r>
            <a:r>
              <a:rPr sz="2850" spc="15" dirty="0">
                <a:latin typeface="Comic Sans MS"/>
                <a:cs typeface="Comic Sans MS"/>
              </a:rPr>
              <a:t>ΠΡΙΝ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ΚΑΙ </a:t>
            </a:r>
            <a:r>
              <a:rPr sz="2850" spc="20" dirty="0">
                <a:latin typeface="Comic Sans MS"/>
                <a:cs typeface="Comic Sans MS"/>
              </a:rPr>
              <a:t>ΜΕΤΑ</a:t>
            </a:r>
            <a:r>
              <a:rPr sz="2850" spc="370" dirty="0"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ΤΗΝ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Ε</a:t>
            </a:r>
            <a:r>
              <a:rPr sz="1600" spc="-10" dirty="0">
                <a:solidFill>
                  <a:srgbClr val="FFFFFF"/>
                </a:solidFill>
                <a:latin typeface="Comic Sans MS"/>
                <a:cs typeface="Comic Sans MS"/>
              </a:rPr>
              <a:t>ΠΑΝΑΣΤΑΣΗ</a:t>
            </a:r>
            <a:r>
              <a:rPr sz="1600" spc="2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ΤΟΥ</a:t>
            </a:r>
            <a:r>
              <a:rPr sz="1600" spc="1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1789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Γ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ΕΛΟΙΟΓΡΑΦΙΕΣ</a:t>
            </a:r>
            <a:r>
              <a:rPr sz="1600" spc="2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ΕΠΟΧΗΣ</a:t>
            </a:r>
            <a:r>
              <a:rPr sz="1600" spc="1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ΤΕΛΗ</a:t>
            </a:r>
            <a:r>
              <a:rPr sz="1600" spc="1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18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ΟΥ</a:t>
            </a:r>
            <a:r>
              <a:rPr sz="1600" spc="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ΑΙΩΝΑ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8824" y="1988819"/>
            <a:ext cx="2529839" cy="374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7555" y="1988820"/>
            <a:ext cx="2619755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8102" y="5877559"/>
            <a:ext cx="4762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▲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Πώς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αλλάζει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η θέση των τάξεων της</a:t>
            </a:r>
            <a:r>
              <a:rPr sz="1800" spc="-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γαλλικής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κοινωνίας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με την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ανάσταση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1789;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28600"/>
            <a:ext cx="3229355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51375" y="752430"/>
            <a:ext cx="3542029" cy="44303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35560">
              <a:lnSpc>
                <a:spcPct val="94800"/>
              </a:lnSpc>
              <a:spcBef>
                <a:spcPts val="21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◄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Πίνακας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Ζακ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-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Λουί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Νταβίντ  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αρουσιάζει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Μαρά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νεκρό </a:t>
            </a:r>
            <a:r>
              <a:rPr sz="1800" i="1" spc="-40" dirty="0">
                <a:solidFill>
                  <a:srgbClr val="FFFFFF"/>
                </a:solidFill>
                <a:latin typeface="Cambria"/>
                <a:cs typeface="Cambria"/>
              </a:rPr>
              <a:t>στο 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λουτρό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Ο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Ζαν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-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Πολ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Μαρά  </a:t>
            </a:r>
            <a:r>
              <a:rPr sz="1900" i="1" spc="-55" dirty="0">
                <a:solidFill>
                  <a:srgbClr val="FFFFFF"/>
                </a:solidFill>
                <a:latin typeface="Papyrus"/>
                <a:cs typeface="Papyrus"/>
              </a:rPr>
              <a:t>(1743–1793)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ήταν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γιατρός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την 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αρχή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οστήριζε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ανάσταση 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κατάργηση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της</a:t>
            </a:r>
            <a:r>
              <a:rPr sz="1800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μοναρχίας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  <a:p>
            <a:pPr marL="12700" marR="41275">
              <a:lnSpc>
                <a:spcPts val="2160"/>
              </a:lnSpc>
              <a:spcBef>
                <a:spcPts val="50"/>
              </a:spcBef>
            </a:pPr>
            <a:r>
              <a:rPr sz="1800" i="1" spc="-65" dirty="0">
                <a:solidFill>
                  <a:srgbClr val="FFFFFF"/>
                </a:solidFill>
                <a:latin typeface="Cambria"/>
                <a:cs typeface="Cambria"/>
              </a:rPr>
              <a:t>Το </a:t>
            </a:r>
            <a:r>
              <a:rPr sz="1900" i="1" spc="-65" dirty="0">
                <a:solidFill>
                  <a:srgbClr val="FFFFFF"/>
                </a:solidFill>
                <a:latin typeface="Papyrus"/>
                <a:cs typeface="Papyrus"/>
              </a:rPr>
              <a:t>1792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έγινε μέλος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της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Συνέλευσης  και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καταδίωξε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με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σκληρότητα τους 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αντι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άλους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στην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ερίοδο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endParaRPr sz="1800">
              <a:latin typeface="Cambria"/>
              <a:cs typeface="Cambria"/>
            </a:endParaRPr>
          </a:p>
          <a:p>
            <a:pPr marL="12700" marR="403860">
              <a:lnSpc>
                <a:spcPts val="2160"/>
              </a:lnSpc>
              <a:spcBef>
                <a:spcPts val="5"/>
              </a:spcBef>
            </a:pP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τρόμου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45" dirty="0">
                <a:solidFill>
                  <a:srgbClr val="FFFFFF"/>
                </a:solidFill>
                <a:latin typeface="Cambria"/>
                <a:cs typeface="Cambria"/>
              </a:rPr>
              <a:t>Τον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Ιούλιο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900" i="1" spc="-55" dirty="0">
                <a:solidFill>
                  <a:srgbClr val="FFFFFF"/>
                </a:solidFill>
                <a:latin typeface="Papyrus"/>
                <a:cs typeface="Papyrus"/>
              </a:rPr>
              <a:t>1793,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η 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Σαρλότ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Κορντέ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ανήκε</a:t>
            </a:r>
            <a:r>
              <a:rPr sz="180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στους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050"/>
              </a:lnSpc>
            </a:pP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γιρονδίνους</a:t>
            </a:r>
            <a:r>
              <a:rPr sz="1900" i="1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δολοφόνησε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Μαρά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94800"/>
              </a:lnSpc>
              <a:spcBef>
                <a:spcPts val="55"/>
              </a:spcBef>
            </a:pP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μέσα </a:t>
            </a:r>
            <a:r>
              <a:rPr sz="1800" i="1" spc="-40" dirty="0">
                <a:solidFill>
                  <a:srgbClr val="FFFFFF"/>
                </a:solidFill>
                <a:latin typeface="Cambria"/>
                <a:cs typeface="Cambria"/>
              </a:rPr>
              <a:t>στο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ίτι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Ο Μαρά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έφερε 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μια δερματική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αρρώστια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γι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’  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αυτό 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ερνούσε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ολλές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ώρες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μέσα  </a:t>
            </a:r>
            <a:r>
              <a:rPr sz="1800" i="1" spc="-40" dirty="0">
                <a:solidFill>
                  <a:srgbClr val="FFFFFF"/>
                </a:solidFill>
                <a:latin typeface="Cambria"/>
                <a:cs typeface="Cambria"/>
              </a:rPr>
              <a:t>στο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νερό</a:t>
            </a:r>
            <a:r>
              <a:rPr sz="1900" i="1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900" i="1" spc="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1793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14" name="13 - Επεξήγηση με στρογγυλεμένο παραλληλόγραμμο"/>
          <p:cNvSpPr/>
          <p:nvPr/>
        </p:nvSpPr>
        <p:spPr>
          <a:xfrm>
            <a:off x="3352800" y="762000"/>
            <a:ext cx="5105400" cy="2590800"/>
          </a:xfrm>
          <a:prstGeom prst="wedgeRoundRectCallout">
            <a:avLst>
              <a:gd name="adj1" fmla="val -86420"/>
              <a:gd name="adj2" fmla="val 66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4038600" y="1219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Είμαι  ο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Μαρά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2379" y="1570481"/>
            <a:ext cx="1774189" cy="358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 marR="111760" indent="40640" algn="just">
              <a:lnSpc>
                <a:spcPct val="1181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006600"/>
                </a:solidFill>
                <a:latin typeface="Cambria"/>
                <a:cs typeface="Cambria"/>
              </a:rPr>
              <a:t>Οι </a:t>
            </a:r>
            <a:r>
              <a:rPr sz="1800" b="1" spc="-10" dirty="0">
                <a:solidFill>
                  <a:srgbClr val="006600"/>
                </a:solidFill>
                <a:latin typeface="Cambria"/>
                <a:cs typeface="Cambria"/>
              </a:rPr>
              <a:t>Γιρονδίνοι</a:t>
            </a:r>
            <a:r>
              <a:rPr sz="1800" b="1" spc="-10" dirty="0">
                <a:solidFill>
                  <a:srgbClr val="006600"/>
                </a:solidFill>
                <a:latin typeface="Papyrus"/>
                <a:cs typeface="Papyrus"/>
              </a:rPr>
              <a:t>:  </a:t>
            </a:r>
            <a:r>
              <a:rPr sz="1800" b="1" spc="-5" dirty="0">
                <a:solidFill>
                  <a:srgbClr val="006600"/>
                </a:solidFill>
                <a:latin typeface="Cambria"/>
                <a:cs typeface="Cambria"/>
              </a:rPr>
              <a:t>Μια </a:t>
            </a:r>
            <a:r>
              <a:rPr sz="1800" b="1" spc="-5" dirty="0">
                <a:solidFill>
                  <a:srgbClr val="00660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600"/>
                </a:solidFill>
                <a:latin typeface="Cambria"/>
                <a:cs typeface="Cambria"/>
              </a:rPr>
              <a:t>ολεμική  σύγκρουση</a:t>
            </a:r>
            <a:r>
              <a:rPr sz="1800" b="1" spc="-9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mbria"/>
                <a:cs typeface="Cambria"/>
              </a:rPr>
              <a:t>θα</a:t>
            </a:r>
            <a:endParaRPr sz="1800">
              <a:latin typeface="Cambria"/>
              <a:cs typeface="Cambria"/>
            </a:endParaRPr>
          </a:p>
          <a:p>
            <a:pPr marL="30480" marR="22225" algn="ctr">
              <a:lnSpc>
                <a:spcPct val="118000"/>
              </a:lnSpc>
              <a:spcBef>
                <a:spcPts val="5"/>
              </a:spcBef>
              <a:tabLst>
                <a:tab pos="696595" algn="l"/>
              </a:tabLst>
            </a:pPr>
            <a:r>
              <a:rPr sz="1800" b="1" dirty="0">
                <a:solidFill>
                  <a:srgbClr val="006600"/>
                </a:solidFill>
                <a:latin typeface="Cambria"/>
                <a:cs typeface="Cambria"/>
              </a:rPr>
              <a:t>συσ</a:t>
            </a:r>
            <a:r>
              <a:rPr sz="1800" b="1" dirty="0">
                <a:solidFill>
                  <a:srgbClr val="006600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006600"/>
                </a:solidFill>
                <a:latin typeface="Cambria"/>
                <a:cs typeface="Cambria"/>
              </a:rPr>
              <a:t>είρωνε</a:t>
            </a:r>
            <a:r>
              <a:rPr sz="1800" b="1" spc="-10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006600"/>
                </a:solidFill>
                <a:latin typeface="Cambria"/>
                <a:cs typeface="Cambria"/>
              </a:rPr>
              <a:t>τον  </a:t>
            </a:r>
            <a:r>
              <a:rPr sz="1800" b="1" dirty="0">
                <a:solidFill>
                  <a:srgbClr val="006600"/>
                </a:solidFill>
                <a:latin typeface="Cambria"/>
                <a:cs typeface="Cambria"/>
              </a:rPr>
              <a:t>λαό</a:t>
            </a:r>
            <a:r>
              <a:rPr sz="1800" b="1" spc="-1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Papyrus"/>
                <a:cs typeface="Papyrus"/>
              </a:rPr>
              <a:t>-	</a:t>
            </a:r>
            <a:r>
              <a:rPr sz="1800" b="1" dirty="0">
                <a:solidFill>
                  <a:srgbClr val="006600"/>
                </a:solidFill>
                <a:latin typeface="Cambria"/>
                <a:cs typeface="Cambria"/>
              </a:rPr>
              <a:t>ώθησαν  στην </a:t>
            </a:r>
            <a:r>
              <a:rPr sz="1800" b="1" spc="-5" dirty="0">
                <a:solidFill>
                  <a:srgbClr val="006600"/>
                </a:solidFill>
                <a:latin typeface="Cambria"/>
                <a:cs typeface="Cambria"/>
              </a:rPr>
              <a:t>κήρυξη  </a:t>
            </a:r>
            <a:r>
              <a:rPr sz="1800" b="1" spc="-5" dirty="0">
                <a:solidFill>
                  <a:srgbClr val="00660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6600"/>
                </a:solidFill>
                <a:latin typeface="Cambria"/>
                <a:cs typeface="Cambria"/>
              </a:rPr>
              <a:t>ολέμου</a:t>
            </a:r>
            <a:endParaRPr sz="1800">
              <a:latin typeface="Cambria"/>
              <a:cs typeface="Cambria"/>
            </a:endParaRPr>
          </a:p>
          <a:p>
            <a:pPr marL="190500" marR="184150" algn="ctr">
              <a:lnSpc>
                <a:spcPts val="2560"/>
              </a:lnSpc>
              <a:spcBef>
                <a:spcPts val="135"/>
              </a:spcBef>
            </a:pPr>
            <a:r>
              <a:rPr sz="1800" b="1" dirty="0">
                <a:solidFill>
                  <a:srgbClr val="006600"/>
                </a:solidFill>
                <a:latin typeface="Cambria"/>
                <a:cs typeface="Cambria"/>
              </a:rPr>
              <a:t>εναντίον</a:t>
            </a:r>
            <a:r>
              <a:rPr sz="1800" b="1" spc="-110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mbria"/>
                <a:cs typeface="Cambria"/>
              </a:rPr>
              <a:t>της  </a:t>
            </a:r>
            <a:r>
              <a:rPr sz="1800" b="1" spc="-25" dirty="0">
                <a:solidFill>
                  <a:srgbClr val="006600"/>
                </a:solidFill>
                <a:latin typeface="Cambria"/>
                <a:cs typeface="Cambria"/>
              </a:rPr>
              <a:t>Αυστρίας</a:t>
            </a:r>
            <a:r>
              <a:rPr sz="1800" b="1" spc="-80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6600"/>
                </a:solidFill>
                <a:latin typeface="Cambria"/>
                <a:cs typeface="Cambria"/>
              </a:rPr>
              <a:t>και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800" b="1" spc="-5" dirty="0">
                <a:solidFill>
                  <a:srgbClr val="006600"/>
                </a:solidFill>
                <a:latin typeface="Cambria"/>
                <a:cs typeface="Cambria"/>
              </a:rPr>
              <a:t>της Πρωσίας</a:t>
            </a:r>
            <a:r>
              <a:rPr sz="1800" b="1" spc="-114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6600"/>
                </a:solidFill>
                <a:latin typeface="Papyrus"/>
                <a:cs typeface="Papyrus"/>
              </a:rPr>
              <a:t>(20</a:t>
            </a:r>
            <a:endParaRPr sz="1800">
              <a:latin typeface="Papyrus"/>
              <a:cs typeface="Papyrus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b="1" dirty="0">
                <a:solidFill>
                  <a:srgbClr val="006600"/>
                </a:solidFill>
                <a:latin typeface="Cambria"/>
                <a:cs typeface="Cambria"/>
              </a:rPr>
              <a:t>Α</a:t>
            </a:r>
            <a:r>
              <a:rPr sz="1800" b="1" dirty="0">
                <a:solidFill>
                  <a:srgbClr val="006600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006600"/>
                </a:solidFill>
                <a:latin typeface="Cambria"/>
                <a:cs typeface="Cambria"/>
              </a:rPr>
              <a:t>ριλίου</a:t>
            </a:r>
            <a:r>
              <a:rPr sz="1800" b="1" spc="-55" dirty="0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6600"/>
                </a:solidFill>
                <a:latin typeface="Papyrus"/>
                <a:cs typeface="Papyrus"/>
              </a:rPr>
              <a:t>1792).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05455" y="3176016"/>
            <a:ext cx="433070" cy="506095"/>
          </a:xfrm>
          <a:custGeom>
            <a:avLst/>
            <a:gdLst/>
            <a:ahLst/>
            <a:cxnLst/>
            <a:rect l="l" t="t" r="r" b="b"/>
            <a:pathLst>
              <a:path w="433069" h="506095">
                <a:moveTo>
                  <a:pt x="216407" y="0"/>
                </a:moveTo>
                <a:lnTo>
                  <a:pt x="216407" y="101219"/>
                </a:lnTo>
                <a:lnTo>
                  <a:pt x="0" y="101219"/>
                </a:lnTo>
                <a:lnTo>
                  <a:pt x="0" y="404749"/>
                </a:lnTo>
                <a:lnTo>
                  <a:pt x="216407" y="404749"/>
                </a:lnTo>
                <a:lnTo>
                  <a:pt x="216407" y="505968"/>
                </a:lnTo>
                <a:lnTo>
                  <a:pt x="432816" y="252984"/>
                </a:lnTo>
                <a:lnTo>
                  <a:pt x="2164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86505" y="1570481"/>
            <a:ext cx="1708150" cy="358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marR="93980" indent="-1905" algn="ctr">
              <a:lnSpc>
                <a:spcPct val="1181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Οι </a:t>
            </a:r>
            <a:r>
              <a:rPr sz="1800" b="1" spc="-1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ρώτες  α</a:t>
            </a:r>
            <a:r>
              <a:rPr sz="1800" b="1" spc="-1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οτυχίες</a:t>
            </a:r>
            <a:r>
              <a:rPr sz="1800" b="1" spc="-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mbria"/>
                <a:cs typeface="Cambria"/>
              </a:rPr>
              <a:t>του 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γαλλικού</a:t>
            </a:r>
            <a:endParaRPr sz="1800">
              <a:latin typeface="Cambria"/>
              <a:cs typeface="Cambria"/>
            </a:endParaRPr>
          </a:p>
          <a:p>
            <a:pPr marL="12700" marR="5080" indent="-1905" algn="ctr">
              <a:lnSpc>
                <a:spcPct val="117900"/>
              </a:lnSpc>
              <a:spcBef>
                <a:spcPts val="10"/>
              </a:spcBef>
            </a:pP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στρατού</a:t>
            </a:r>
            <a:r>
              <a:rPr sz="1800" b="1" spc="-25" dirty="0">
                <a:solidFill>
                  <a:srgbClr val="001F5F"/>
                </a:solidFill>
                <a:latin typeface="Papyrus"/>
                <a:cs typeface="Papyrus"/>
              </a:rPr>
              <a:t>,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η  ύ</a:t>
            </a:r>
            <a:r>
              <a:rPr sz="1800" b="1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ο</a:t>
            </a:r>
            <a:r>
              <a:rPr sz="1800" b="1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τη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στάση 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του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βασιλιά</a:t>
            </a:r>
            <a:r>
              <a:rPr sz="1800" b="1" spc="-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και 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η </a:t>
            </a:r>
            <a:r>
              <a:rPr sz="1800" b="1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είνα</a:t>
            </a:r>
            <a:r>
              <a:rPr sz="1800" b="1" spc="-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ώθησαν 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τα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λαϊκά</a:t>
            </a:r>
            <a:endParaRPr sz="1800">
              <a:latin typeface="Cambria"/>
              <a:cs typeface="Cambria"/>
            </a:endParaRPr>
          </a:p>
          <a:p>
            <a:pPr marL="85725" marR="80645" indent="2540" algn="ctr">
              <a:lnSpc>
                <a:spcPct val="118100"/>
              </a:lnSpc>
              <a:spcBef>
                <a:spcPts val="5"/>
              </a:spcBef>
            </a:pP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στρώματα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σε  ε</a:t>
            </a:r>
            <a:r>
              <a:rPr sz="1800" b="1" spc="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ανασ</a:t>
            </a:r>
            <a:r>
              <a:rPr sz="1800" b="1" spc="-75" dirty="0">
                <a:solidFill>
                  <a:srgbClr val="001F5F"/>
                </a:solidFill>
                <a:latin typeface="Cambria"/>
                <a:cs typeface="Cambria"/>
              </a:rPr>
              <a:t>τ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ατική  δράση</a:t>
            </a:r>
            <a:r>
              <a:rPr sz="1800" b="1" spc="-5" dirty="0">
                <a:solidFill>
                  <a:srgbClr val="001F5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66003" y="3176016"/>
            <a:ext cx="433070" cy="506095"/>
          </a:xfrm>
          <a:custGeom>
            <a:avLst/>
            <a:gdLst/>
            <a:ahLst/>
            <a:cxnLst/>
            <a:rect l="l" t="t" r="r" b="b"/>
            <a:pathLst>
              <a:path w="433070" h="506095">
                <a:moveTo>
                  <a:pt x="216408" y="0"/>
                </a:moveTo>
                <a:lnTo>
                  <a:pt x="216408" y="101219"/>
                </a:lnTo>
                <a:lnTo>
                  <a:pt x="0" y="101219"/>
                </a:lnTo>
                <a:lnTo>
                  <a:pt x="0" y="404749"/>
                </a:lnTo>
                <a:lnTo>
                  <a:pt x="216408" y="404749"/>
                </a:lnTo>
                <a:lnTo>
                  <a:pt x="216408" y="505968"/>
                </a:lnTo>
                <a:lnTo>
                  <a:pt x="432816" y="252984"/>
                </a:lnTo>
                <a:lnTo>
                  <a:pt x="216408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27241" y="436879"/>
            <a:ext cx="1746250" cy="5855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 marR="113664" indent="1270" algn="ctr">
              <a:lnSpc>
                <a:spcPct val="118100"/>
              </a:lnSpc>
              <a:spcBef>
                <a:spcPts val="105"/>
              </a:spcBef>
            </a:pP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Ο λαός </a:t>
            </a:r>
            <a:r>
              <a:rPr sz="1800" b="1" spc="-30" dirty="0">
                <a:solidFill>
                  <a:srgbClr val="FF0000"/>
                </a:solidFill>
                <a:latin typeface="Cambria"/>
                <a:cs typeface="Cambria"/>
              </a:rPr>
              <a:t>του 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Παρισιού  κατέλαβε </a:t>
            </a:r>
            <a:r>
              <a:rPr sz="1800" b="1" spc="-70" dirty="0">
                <a:solidFill>
                  <a:srgbClr val="FF0000"/>
                </a:solidFill>
                <a:latin typeface="Cambria"/>
                <a:cs typeface="Cambria"/>
              </a:rPr>
              <a:t>τα  </a:t>
            </a:r>
            <a:r>
              <a:rPr sz="1800" b="1" spc="-15" dirty="0">
                <a:solidFill>
                  <a:srgbClr val="FF0000"/>
                </a:solidFill>
                <a:latin typeface="Cambria"/>
                <a:cs typeface="Cambria"/>
              </a:rPr>
              <a:t>ανάκτορα</a:t>
            </a:r>
            <a:r>
              <a:rPr sz="1800" b="1" spc="-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Cambria"/>
                <a:cs typeface="Cambria"/>
              </a:rPr>
              <a:t>του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Κεραμεικού</a:t>
            </a:r>
            <a:r>
              <a:rPr sz="1800" b="1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Papyrus"/>
                <a:cs typeface="Papyrus"/>
              </a:rPr>
              <a:t>(10</a:t>
            </a:r>
            <a:endParaRPr sz="1800">
              <a:latin typeface="Papyrus"/>
              <a:cs typeface="Papyrus"/>
            </a:endParaRPr>
          </a:p>
          <a:p>
            <a:pPr marL="279400">
              <a:lnSpc>
                <a:spcPct val="100000"/>
              </a:lnSpc>
              <a:spcBef>
                <a:spcPts val="385"/>
              </a:spcBef>
            </a:pPr>
            <a:r>
              <a:rPr sz="1800" b="1" spc="-15" dirty="0">
                <a:solidFill>
                  <a:srgbClr val="FF0000"/>
                </a:solidFill>
                <a:latin typeface="Cambria"/>
                <a:cs typeface="Cambria"/>
              </a:rPr>
              <a:t>Αυγούστου</a:t>
            </a:r>
            <a:endParaRPr sz="18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395"/>
              </a:spcBef>
            </a:pP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1792).</a:t>
            </a:r>
            <a:r>
              <a:rPr sz="1800" b="1" spc="-20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Ο</a:t>
            </a:r>
            <a:endParaRPr sz="1800">
              <a:latin typeface="Cambria"/>
              <a:cs typeface="Cambria"/>
            </a:endParaRPr>
          </a:p>
          <a:p>
            <a:pPr marL="402590">
              <a:lnSpc>
                <a:spcPct val="100000"/>
              </a:lnSpc>
              <a:spcBef>
                <a:spcPts val="385"/>
              </a:spcBef>
            </a:pP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βασιλιάς</a:t>
            </a:r>
            <a:endParaRPr sz="1800">
              <a:latin typeface="Cambria"/>
              <a:cs typeface="Cambria"/>
            </a:endParaRPr>
          </a:p>
          <a:p>
            <a:pPr marL="12700" marR="5080" algn="ctr">
              <a:lnSpc>
                <a:spcPct val="1181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κατέφυγε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στη 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Νομοθετική</a:t>
            </a:r>
            <a:r>
              <a:rPr sz="1800" b="1" spc="-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ου  </a:t>
            </a:r>
            <a:r>
              <a:rPr sz="1800" b="1" spc="-25" dirty="0">
                <a:solidFill>
                  <a:srgbClr val="FF0000"/>
                </a:solidFill>
                <a:latin typeface="Cambria"/>
                <a:cs typeface="Cambria"/>
              </a:rPr>
              <a:t>τον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έθεσε υ</a:t>
            </a:r>
            <a:r>
              <a:rPr sz="1800" b="1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ό  </a:t>
            </a:r>
            <a:r>
              <a:rPr sz="1800" b="1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εριορισμό </a:t>
            </a:r>
            <a:r>
              <a:rPr sz="1800" b="1" spc="-15" dirty="0">
                <a:solidFill>
                  <a:srgbClr val="FF0000"/>
                </a:solidFill>
                <a:latin typeface="Cambria"/>
                <a:cs typeface="Cambria"/>
              </a:rPr>
              <a:t>και 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ανέθεσε</a:t>
            </a:r>
            <a:r>
              <a:rPr sz="1800" b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την</a:t>
            </a:r>
            <a:endParaRPr sz="1800">
              <a:latin typeface="Cambria"/>
              <a:cs typeface="Cambria"/>
            </a:endParaRPr>
          </a:p>
          <a:p>
            <a:pPr marL="307975" marR="193040" indent="-106680">
              <a:lnSpc>
                <a:spcPts val="2560"/>
              </a:lnSpc>
              <a:spcBef>
                <a:spcPts val="140"/>
              </a:spcBef>
            </a:pP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εκτελεσ</a:t>
            </a:r>
            <a:r>
              <a:rPr sz="1800" b="1" spc="5" dirty="0">
                <a:solidFill>
                  <a:srgbClr val="FF0000"/>
                </a:solidFill>
                <a:latin typeface="Cambria"/>
                <a:cs typeface="Cambria"/>
              </a:rPr>
              <a:t>τ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ική 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εξουσία</a:t>
            </a:r>
            <a:r>
              <a:rPr sz="18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σε</a:t>
            </a:r>
            <a:endParaRPr sz="1800">
              <a:latin typeface="Cambria"/>
              <a:cs typeface="Cambria"/>
            </a:endParaRPr>
          </a:p>
          <a:p>
            <a:pPr marL="157480">
              <a:lnSpc>
                <a:spcPct val="100000"/>
              </a:lnSpc>
              <a:spcBef>
                <a:spcPts val="229"/>
              </a:spcBef>
            </a:pP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συμβούλιο</a:t>
            </a:r>
            <a:r>
              <a:rPr sz="1800" b="1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με</a:t>
            </a:r>
            <a:endParaRPr sz="18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380"/>
              </a:spcBef>
            </a:pP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ε</a:t>
            </a:r>
            <a:r>
              <a:rPr sz="1800" b="1" spc="-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ικεφαλής</a:t>
            </a:r>
            <a:r>
              <a:rPr sz="18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Cambria"/>
                <a:cs typeface="Cambria"/>
              </a:rPr>
              <a:t>τον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b="1" spc="-15" dirty="0">
                <a:solidFill>
                  <a:srgbClr val="FF0000"/>
                </a:solidFill>
                <a:latin typeface="Cambria"/>
                <a:cs typeface="Cambria"/>
              </a:rPr>
              <a:t>Δαντόν</a:t>
            </a:r>
            <a:r>
              <a:rPr sz="1800" b="1" spc="-15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683" y="333756"/>
            <a:ext cx="54864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4644" y="4712417"/>
            <a:ext cx="7115175" cy="14122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4800"/>
              </a:lnSpc>
              <a:spcBef>
                <a:spcPts val="21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▲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Στις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10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Αυγούστου </a:t>
            </a:r>
            <a:r>
              <a:rPr sz="1900" i="1" spc="-65" dirty="0">
                <a:solidFill>
                  <a:srgbClr val="FFFFFF"/>
                </a:solidFill>
                <a:latin typeface="Papyrus"/>
                <a:cs typeface="Papyrus"/>
              </a:rPr>
              <a:t>1792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ξεσηκώθηκε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ο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λαός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Παρισιού</a:t>
            </a:r>
            <a:r>
              <a:rPr sz="1900" i="1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κυρίως οι  μεροκαματιάρηδες</a:t>
            </a:r>
            <a:r>
              <a:rPr sz="1900" i="1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οι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μικροτεχνίτες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ά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Στην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εικόνα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χαρακτικό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με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τους  ε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αναστατημένους 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στην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αίθουσα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της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συνέλευσης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i="1" spc="-80" dirty="0">
                <a:solidFill>
                  <a:srgbClr val="FFFFFF"/>
                </a:solidFill>
                <a:latin typeface="Cambria"/>
                <a:cs typeface="Cambria"/>
              </a:rPr>
              <a:t>Τα 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ανό </a:t>
            </a:r>
            <a:r>
              <a:rPr sz="1900" i="1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ου κρατούν 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γράφουν</a:t>
            </a:r>
            <a:r>
              <a:rPr sz="1900" i="1" spc="-5" dirty="0">
                <a:solidFill>
                  <a:srgbClr val="FFFFFF"/>
                </a:solidFill>
                <a:latin typeface="Papyrus"/>
                <a:cs typeface="Papyrus"/>
              </a:rPr>
              <a:t>: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«</a:t>
            </a:r>
            <a:r>
              <a:rPr sz="1800" i="1" spc="-15" dirty="0">
                <a:solidFill>
                  <a:srgbClr val="FF0000"/>
                </a:solidFill>
                <a:latin typeface="Cambria"/>
                <a:cs typeface="Cambria"/>
              </a:rPr>
              <a:t>Όχι </a:t>
            </a:r>
            <a:r>
              <a:rPr sz="1900" i="1" spc="-2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0000"/>
                </a:solidFill>
                <a:latin typeface="Cambria"/>
                <a:cs typeface="Cambria"/>
              </a:rPr>
              <a:t>ια </a:t>
            </a:r>
            <a:r>
              <a:rPr sz="1800" i="1" spc="-10" dirty="0">
                <a:solidFill>
                  <a:srgbClr val="FF0000"/>
                </a:solidFill>
                <a:latin typeface="Cambria"/>
                <a:cs typeface="Cambria"/>
              </a:rPr>
              <a:t>βασιλιάς</a:t>
            </a:r>
            <a:r>
              <a:rPr sz="1900" i="1" spc="-10" dirty="0">
                <a:solidFill>
                  <a:srgbClr val="FF0000"/>
                </a:solidFill>
                <a:latin typeface="Papyrus"/>
                <a:cs typeface="Papyrus"/>
              </a:rPr>
              <a:t>»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αριστερά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)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1900" i="1" spc="-20" dirty="0">
                <a:solidFill>
                  <a:srgbClr val="FF0000"/>
                </a:solidFill>
                <a:latin typeface="Papyrus"/>
                <a:cs typeface="Papyrus"/>
              </a:rPr>
              <a:t>«</a:t>
            </a:r>
            <a:r>
              <a:rPr sz="1800" i="1" spc="-20" dirty="0">
                <a:solidFill>
                  <a:srgbClr val="FF0000"/>
                </a:solidFill>
                <a:latin typeface="Cambria"/>
                <a:cs typeface="Cambria"/>
              </a:rPr>
              <a:t>Πατρίδα</a:t>
            </a:r>
            <a:r>
              <a:rPr sz="1900" i="1" spc="-20" dirty="0">
                <a:solidFill>
                  <a:srgbClr val="FF0000"/>
                </a:solidFill>
                <a:latin typeface="Papyrus"/>
                <a:cs typeface="Papyrus"/>
              </a:rPr>
              <a:t>, </a:t>
            </a:r>
            <a:r>
              <a:rPr sz="1800" i="1" spc="-25" dirty="0">
                <a:solidFill>
                  <a:srgbClr val="FF0000"/>
                </a:solidFill>
                <a:latin typeface="Cambria"/>
                <a:cs typeface="Cambria"/>
              </a:rPr>
              <a:t>ισότητα</a:t>
            </a:r>
            <a:r>
              <a:rPr sz="1900" i="1" spc="-25" dirty="0">
                <a:solidFill>
                  <a:srgbClr val="FF0000"/>
                </a:solidFill>
                <a:latin typeface="Papyrus"/>
                <a:cs typeface="Papyrus"/>
              </a:rPr>
              <a:t>,  </a:t>
            </a:r>
            <a:r>
              <a:rPr sz="1800" i="1" spc="-10" dirty="0">
                <a:solidFill>
                  <a:srgbClr val="FF0000"/>
                </a:solidFill>
                <a:latin typeface="Cambria"/>
                <a:cs typeface="Cambria"/>
              </a:rPr>
              <a:t>ελευθερία</a:t>
            </a:r>
            <a:r>
              <a:rPr sz="1900" i="1" spc="-10" dirty="0">
                <a:solidFill>
                  <a:srgbClr val="FF0000"/>
                </a:solidFill>
                <a:latin typeface="Papyrus"/>
                <a:cs typeface="Papyrus"/>
              </a:rPr>
              <a:t>»</a:t>
            </a:r>
            <a:r>
              <a:rPr sz="1900" i="1" spc="-45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δεξιά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).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20" y="231646"/>
            <a:ext cx="1979676" cy="6516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5485" y="1628622"/>
            <a:ext cx="1565275" cy="353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10160" algn="ctr">
              <a:lnSpc>
                <a:spcPct val="118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mbria"/>
                <a:cs typeface="Cambria"/>
              </a:rPr>
              <a:t>Η</a:t>
            </a:r>
            <a:r>
              <a:rPr sz="2000" spc="-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1F5F"/>
                </a:solidFill>
                <a:latin typeface="Cambria"/>
                <a:cs typeface="Cambria"/>
              </a:rPr>
              <a:t>Νομοθετική  αναγνώρισε  </a:t>
            </a:r>
            <a:r>
              <a:rPr sz="2000" spc="-5" dirty="0">
                <a:solidFill>
                  <a:srgbClr val="001F5F"/>
                </a:solidFill>
                <a:latin typeface="Cambria"/>
                <a:cs typeface="Cambria"/>
              </a:rPr>
              <a:t>σε </a:t>
            </a:r>
            <a:r>
              <a:rPr sz="2000" dirty="0">
                <a:solidFill>
                  <a:srgbClr val="001F5F"/>
                </a:solidFill>
                <a:latin typeface="Cambria"/>
                <a:cs typeface="Cambria"/>
              </a:rPr>
              <a:t>όλους</a:t>
            </a:r>
            <a:r>
              <a:rPr sz="2000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mbria"/>
                <a:cs typeface="Cambria"/>
              </a:rPr>
              <a:t>τους  άνδρες</a:t>
            </a:r>
            <a:endParaRPr sz="2000">
              <a:latin typeface="Cambria"/>
              <a:cs typeface="Cambria"/>
            </a:endParaRPr>
          </a:p>
          <a:p>
            <a:pPr marL="131445" marR="123189" indent="175260">
              <a:lnSpc>
                <a:spcPct val="118000"/>
              </a:lnSpc>
            </a:pPr>
            <a:r>
              <a:rPr sz="2000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001F5F"/>
                </a:solidFill>
                <a:latin typeface="Cambria"/>
                <a:cs typeface="Cambria"/>
              </a:rPr>
              <a:t>ολιτικά  δι</a:t>
            </a:r>
            <a:r>
              <a:rPr sz="2000" spc="5" dirty="0">
                <a:solidFill>
                  <a:srgbClr val="001F5F"/>
                </a:solidFill>
                <a:latin typeface="Cambria"/>
                <a:cs typeface="Cambria"/>
              </a:rPr>
              <a:t>κ</a:t>
            </a:r>
            <a:r>
              <a:rPr sz="2000" spc="-5" dirty="0">
                <a:solidFill>
                  <a:srgbClr val="001F5F"/>
                </a:solidFill>
                <a:latin typeface="Cambria"/>
                <a:cs typeface="Cambria"/>
              </a:rPr>
              <a:t>αι</a:t>
            </a:r>
            <a:r>
              <a:rPr sz="2000" spc="-10" dirty="0">
                <a:solidFill>
                  <a:srgbClr val="001F5F"/>
                </a:solidFill>
                <a:latin typeface="Cambria"/>
                <a:cs typeface="Cambria"/>
              </a:rPr>
              <a:t>ώ</a:t>
            </a:r>
            <a:r>
              <a:rPr sz="2000" dirty="0">
                <a:solidFill>
                  <a:srgbClr val="001F5F"/>
                </a:solidFill>
                <a:latin typeface="Cambria"/>
                <a:cs typeface="Cambria"/>
              </a:rPr>
              <a:t>ματα</a:t>
            </a:r>
            <a:endParaRPr sz="2000">
              <a:latin typeface="Cambria"/>
              <a:cs typeface="Cambria"/>
            </a:endParaRPr>
          </a:p>
          <a:p>
            <a:pPr marL="81280">
              <a:lnSpc>
                <a:spcPct val="100000"/>
              </a:lnSpc>
              <a:spcBef>
                <a:spcPts val="430"/>
              </a:spcBef>
            </a:pPr>
            <a:r>
              <a:rPr sz="2000" spc="-5" dirty="0">
                <a:solidFill>
                  <a:srgbClr val="001F5F"/>
                </a:solidFill>
                <a:latin typeface="Papyrus"/>
                <a:cs typeface="Papyrus"/>
              </a:rPr>
              <a:t>(</a:t>
            </a:r>
            <a:r>
              <a:rPr sz="2000" spc="-5" dirty="0">
                <a:solidFill>
                  <a:srgbClr val="001F5F"/>
                </a:solidFill>
                <a:latin typeface="Cambria"/>
                <a:cs typeface="Cambria"/>
              </a:rPr>
              <a:t>θέσ</a:t>
            </a:r>
            <a:r>
              <a:rPr sz="2000" spc="-5" dirty="0">
                <a:solidFill>
                  <a:srgbClr val="001F5F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001F5F"/>
                </a:solidFill>
                <a:latin typeface="Cambria"/>
                <a:cs typeface="Cambria"/>
              </a:rPr>
              <a:t>ιση</a:t>
            </a:r>
            <a:r>
              <a:rPr sz="2000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mbria"/>
                <a:cs typeface="Cambria"/>
              </a:rPr>
              <a:t>της</a:t>
            </a:r>
            <a:endParaRPr sz="2000">
              <a:latin typeface="Cambria"/>
              <a:cs typeface="Cambria"/>
            </a:endParaRPr>
          </a:p>
          <a:p>
            <a:pPr marL="160020">
              <a:lnSpc>
                <a:spcPct val="100000"/>
              </a:lnSpc>
              <a:spcBef>
                <a:spcPts val="430"/>
              </a:spcBef>
            </a:pP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καθολικής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ts val="2350"/>
              </a:lnSpc>
              <a:spcBef>
                <a:spcPts val="245"/>
              </a:spcBef>
            </a:pP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ψηφοφορίας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ts val="2350"/>
              </a:lnSpc>
            </a:pPr>
            <a:r>
              <a:rPr sz="2000" spc="5" dirty="0">
                <a:solidFill>
                  <a:srgbClr val="001F5F"/>
                </a:solidFill>
                <a:latin typeface="Papyrus"/>
                <a:cs typeface="Papyrus"/>
              </a:rPr>
              <a:t>),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3723" y="231646"/>
            <a:ext cx="2014727" cy="651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55875" y="2122767"/>
            <a:ext cx="1632585" cy="2543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8000"/>
              </a:lnSpc>
              <a:spcBef>
                <a:spcPts val="95"/>
              </a:spcBef>
            </a:pPr>
            <a:r>
              <a:rPr sz="2000" b="1" dirty="0">
                <a:solidFill>
                  <a:srgbClr val="7E0000"/>
                </a:solidFill>
                <a:latin typeface="Cambria"/>
                <a:cs typeface="Cambria"/>
              </a:rPr>
              <a:t>δήμευσε </a:t>
            </a:r>
            <a:r>
              <a:rPr sz="2000" spc="-5" dirty="0">
                <a:solidFill>
                  <a:srgbClr val="7E0000"/>
                </a:solidFill>
                <a:latin typeface="Cambria"/>
                <a:cs typeface="Cambria"/>
              </a:rPr>
              <a:t>τις  </a:t>
            </a:r>
            <a:r>
              <a:rPr sz="2000" dirty="0">
                <a:solidFill>
                  <a:srgbClr val="7E0000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7E0000"/>
                </a:solidFill>
                <a:latin typeface="Cambria"/>
                <a:cs typeface="Cambria"/>
              </a:rPr>
              <a:t>εριουσίες  </a:t>
            </a:r>
            <a:r>
              <a:rPr sz="2000" spc="-5" dirty="0">
                <a:solidFill>
                  <a:srgbClr val="7E0000"/>
                </a:solidFill>
                <a:latin typeface="Cambria"/>
                <a:cs typeface="Cambria"/>
              </a:rPr>
              <a:t>των    αρι</a:t>
            </a:r>
            <a:r>
              <a:rPr sz="2000" spc="-10" dirty="0">
                <a:solidFill>
                  <a:srgbClr val="7E0000"/>
                </a:solidFill>
                <a:latin typeface="Cambria"/>
                <a:cs typeface="Cambria"/>
              </a:rPr>
              <a:t>σ</a:t>
            </a:r>
            <a:r>
              <a:rPr sz="2000" spc="-5" dirty="0">
                <a:solidFill>
                  <a:srgbClr val="7E0000"/>
                </a:solidFill>
                <a:latin typeface="Cambria"/>
                <a:cs typeface="Cambria"/>
              </a:rPr>
              <a:t>τοκ</a:t>
            </a:r>
            <a:r>
              <a:rPr sz="2000" spc="5" dirty="0">
                <a:solidFill>
                  <a:srgbClr val="7E0000"/>
                </a:solidFill>
                <a:latin typeface="Cambria"/>
                <a:cs typeface="Cambria"/>
              </a:rPr>
              <a:t>ρ</a:t>
            </a:r>
            <a:r>
              <a:rPr sz="2000" spc="-5" dirty="0">
                <a:solidFill>
                  <a:srgbClr val="7E0000"/>
                </a:solidFill>
                <a:latin typeface="Cambria"/>
                <a:cs typeface="Cambria"/>
              </a:rPr>
              <a:t>ατών  </a:t>
            </a:r>
            <a:r>
              <a:rPr sz="2000" dirty="0">
                <a:solidFill>
                  <a:srgbClr val="7E0000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7E0000"/>
                </a:solidFill>
                <a:latin typeface="Cambria"/>
                <a:cs typeface="Cambria"/>
              </a:rPr>
              <a:t>ου</a:t>
            </a:r>
            <a:r>
              <a:rPr sz="2000" spc="-40" dirty="0">
                <a:solidFill>
                  <a:srgbClr val="7E00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7E0000"/>
                </a:solidFill>
                <a:latin typeface="Cambria"/>
                <a:cs typeface="Cambria"/>
              </a:rPr>
              <a:t>είχαν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solidFill>
                  <a:srgbClr val="7E0000"/>
                </a:solidFill>
                <a:latin typeface="Cambria"/>
                <a:cs typeface="Cambria"/>
              </a:rPr>
              <a:t>διαφύγει</a:t>
            </a:r>
            <a:r>
              <a:rPr sz="2000" spc="-60" dirty="0">
                <a:solidFill>
                  <a:srgbClr val="7E0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7E0000"/>
                </a:solidFill>
                <a:latin typeface="Cambria"/>
                <a:cs typeface="Cambria"/>
              </a:rPr>
              <a:t>στο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434"/>
              </a:spcBef>
            </a:pPr>
            <a:r>
              <a:rPr sz="2000" dirty="0">
                <a:solidFill>
                  <a:srgbClr val="7E0000"/>
                </a:solidFill>
                <a:latin typeface="Cambria"/>
                <a:cs typeface="Cambria"/>
              </a:rPr>
              <a:t>εξωτερικό</a:t>
            </a:r>
            <a:r>
              <a:rPr sz="2000" dirty="0">
                <a:solidFill>
                  <a:srgbClr val="7E0000"/>
                </a:solidFill>
                <a:latin typeface="Papyrus"/>
                <a:cs typeface="Papyrus"/>
              </a:rPr>
              <a:t>,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65903" y="231646"/>
            <a:ext cx="1979676" cy="6516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39080" y="1762734"/>
            <a:ext cx="1435735" cy="326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18000"/>
              </a:lnSpc>
              <a:spcBef>
                <a:spcPts val="100"/>
              </a:spcBef>
            </a:pPr>
            <a:r>
              <a:rPr sz="2000" spc="-5" dirty="0">
                <a:solidFill>
                  <a:srgbClr val="252525"/>
                </a:solidFill>
                <a:latin typeface="Cambria"/>
                <a:cs typeface="Cambria"/>
              </a:rPr>
              <a:t>θέσ</a:t>
            </a:r>
            <a:r>
              <a:rPr sz="2000" spc="-5" dirty="0">
                <a:solidFill>
                  <a:srgbClr val="252525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252525"/>
                </a:solidFill>
                <a:latin typeface="Cambria"/>
                <a:cs typeface="Cambria"/>
              </a:rPr>
              <a:t>ισε </a:t>
            </a:r>
            <a:r>
              <a:rPr sz="2000" dirty="0">
                <a:solidFill>
                  <a:srgbClr val="252525"/>
                </a:solidFill>
                <a:latin typeface="Cambria"/>
                <a:cs typeface="Cambria"/>
              </a:rPr>
              <a:t>τον  </a:t>
            </a:r>
            <a:r>
              <a:rPr sz="2000" b="1" dirty="0">
                <a:solidFill>
                  <a:srgbClr val="252525"/>
                </a:solidFill>
                <a:latin typeface="Cambria"/>
                <a:cs typeface="Cambria"/>
              </a:rPr>
              <a:t>δι</a:t>
            </a:r>
            <a:r>
              <a:rPr sz="2000" b="1" spc="-10" dirty="0">
                <a:solidFill>
                  <a:srgbClr val="252525"/>
                </a:solidFill>
                <a:latin typeface="Cambria"/>
                <a:cs typeface="Cambria"/>
              </a:rPr>
              <a:t>α</a:t>
            </a:r>
            <a:r>
              <a:rPr sz="2000" b="1" spc="-35" dirty="0">
                <a:solidFill>
                  <a:srgbClr val="252525"/>
                </a:solidFill>
                <a:latin typeface="Cambria"/>
                <a:cs typeface="Cambria"/>
              </a:rPr>
              <a:t>χ</a:t>
            </a:r>
            <a:r>
              <a:rPr sz="2000" b="1" dirty="0">
                <a:solidFill>
                  <a:srgbClr val="252525"/>
                </a:solidFill>
                <a:latin typeface="Cambria"/>
                <a:cs typeface="Cambria"/>
              </a:rPr>
              <a:t>ωρισμό  </a:t>
            </a:r>
            <a:r>
              <a:rPr sz="2000" spc="-5" dirty="0">
                <a:solidFill>
                  <a:srgbClr val="252525"/>
                </a:solidFill>
                <a:latin typeface="Cambria"/>
                <a:cs typeface="Cambria"/>
              </a:rPr>
              <a:t>της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b="1" spc="-5" dirty="0">
                <a:solidFill>
                  <a:srgbClr val="252525"/>
                </a:solidFill>
                <a:latin typeface="Cambria"/>
                <a:cs typeface="Cambria"/>
              </a:rPr>
              <a:t>εκκλησίας</a:t>
            </a:r>
            <a:endParaRPr sz="2000">
              <a:latin typeface="Cambria"/>
              <a:cs typeface="Cambria"/>
            </a:endParaRPr>
          </a:p>
          <a:p>
            <a:pPr marL="83820" marR="77470" indent="-1270" algn="ctr">
              <a:lnSpc>
                <a:spcPct val="118000"/>
              </a:lnSpc>
              <a:spcBef>
                <a:spcPts val="5"/>
              </a:spcBef>
            </a:pPr>
            <a:r>
              <a:rPr sz="2000" dirty="0">
                <a:solidFill>
                  <a:srgbClr val="252525"/>
                </a:solidFill>
                <a:latin typeface="Cambria"/>
                <a:cs typeface="Cambria"/>
              </a:rPr>
              <a:t>α</a:t>
            </a:r>
            <a:r>
              <a:rPr sz="2000" dirty="0">
                <a:solidFill>
                  <a:srgbClr val="252525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252525"/>
                </a:solidFill>
                <a:latin typeface="Cambria"/>
                <a:cs typeface="Cambria"/>
              </a:rPr>
              <a:t>ό το  </a:t>
            </a:r>
            <a:r>
              <a:rPr sz="2000" b="1" spc="-15" dirty="0">
                <a:solidFill>
                  <a:srgbClr val="252525"/>
                </a:solidFill>
                <a:latin typeface="Cambria"/>
                <a:cs typeface="Cambria"/>
              </a:rPr>
              <a:t>κράτος</a:t>
            </a:r>
            <a:r>
              <a:rPr sz="2000" b="1" spc="-1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252525"/>
                </a:solidFill>
                <a:latin typeface="Cambria"/>
                <a:cs typeface="Cambria"/>
              </a:rPr>
              <a:t>και  κήρυξε </a:t>
            </a:r>
            <a:r>
              <a:rPr sz="2000" spc="-5" dirty="0">
                <a:solidFill>
                  <a:srgbClr val="252525"/>
                </a:solidFill>
                <a:latin typeface="Cambria"/>
                <a:cs typeface="Cambria"/>
              </a:rPr>
              <a:t>την  </a:t>
            </a:r>
            <a:r>
              <a:rPr sz="2000" spc="-5" dirty="0">
                <a:solidFill>
                  <a:srgbClr val="252525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252525"/>
                </a:solidFill>
                <a:latin typeface="Cambria"/>
                <a:cs typeface="Cambria"/>
              </a:rPr>
              <a:t>ατρίδα σε  </a:t>
            </a:r>
            <a:r>
              <a:rPr sz="2000" dirty="0">
                <a:solidFill>
                  <a:srgbClr val="252525"/>
                </a:solidFill>
                <a:latin typeface="Cambria"/>
                <a:cs typeface="Cambria"/>
              </a:rPr>
              <a:t>κίνδυνο</a:t>
            </a:r>
            <a:r>
              <a:rPr sz="2000" dirty="0">
                <a:solidFill>
                  <a:srgbClr val="252525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31507" y="231646"/>
            <a:ext cx="2104644" cy="6516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24293" y="1582394"/>
            <a:ext cx="1633220" cy="362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19685" indent="-1270" algn="ctr">
              <a:lnSpc>
                <a:spcPct val="118000"/>
              </a:lnSpc>
              <a:spcBef>
                <a:spcPts val="100"/>
              </a:spcBef>
            </a:pP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Η </a:t>
            </a:r>
            <a:r>
              <a:rPr sz="2000" b="1" dirty="0">
                <a:solidFill>
                  <a:srgbClr val="0D0D0D"/>
                </a:solidFill>
                <a:latin typeface="Cambria"/>
                <a:cs typeface="Cambria"/>
              </a:rPr>
              <a:t>νίκη 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κατά 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των 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Πρώσων 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στο </a:t>
            </a:r>
            <a:r>
              <a:rPr sz="2000" b="1" spc="-5" dirty="0">
                <a:solidFill>
                  <a:srgbClr val="0D0D0D"/>
                </a:solidFill>
                <a:latin typeface="Cambria"/>
                <a:cs typeface="Cambria"/>
              </a:rPr>
              <a:t>Βαλμί</a:t>
            </a:r>
            <a:r>
              <a:rPr sz="2000" b="1" spc="-11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D0D0D"/>
                </a:solidFill>
                <a:latin typeface="Papyrus"/>
                <a:cs typeface="Papyrus"/>
              </a:rPr>
              <a:t>(</a:t>
            </a:r>
            <a:r>
              <a:rPr sz="2000" dirty="0">
                <a:solidFill>
                  <a:srgbClr val="0D0D0D"/>
                </a:solidFill>
                <a:latin typeface="Papyrus"/>
                <a:cs typeface="Papyrus"/>
              </a:rPr>
              <a:t>20 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Σε</a:t>
            </a:r>
            <a:r>
              <a:rPr sz="2000" spc="-5" dirty="0">
                <a:solidFill>
                  <a:srgbClr val="0D0D0D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τεμβρίου  </a:t>
            </a:r>
            <a:r>
              <a:rPr sz="2000" dirty="0">
                <a:solidFill>
                  <a:srgbClr val="0D0D0D"/>
                </a:solidFill>
                <a:latin typeface="Papyrus"/>
                <a:cs typeface="Papyrus"/>
              </a:rPr>
              <a:t>1792)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έσωσε</a:t>
            </a:r>
            <a:r>
              <a:rPr sz="2000" spc="-5" dirty="0">
                <a:solidFill>
                  <a:srgbClr val="0D0D0D"/>
                </a:solidFill>
                <a:latin typeface="Papyrus"/>
                <a:cs typeface="Papyrus"/>
              </a:rPr>
              <a:t>, 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στην</a:t>
            </a:r>
            <a:endParaRPr sz="2000">
              <a:latin typeface="Cambria"/>
              <a:cs typeface="Cambria"/>
            </a:endParaRPr>
          </a:p>
          <a:p>
            <a:pPr marL="12700" marR="5080" algn="ctr">
              <a:lnSpc>
                <a:spcPct val="118000"/>
              </a:lnSpc>
              <a:spcBef>
                <a:spcPts val="5"/>
              </a:spcBef>
            </a:pP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κυριολεξία</a:t>
            </a:r>
            <a:r>
              <a:rPr sz="2000" spc="-114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την  τελευταία  στιγμή</a:t>
            </a:r>
            <a:r>
              <a:rPr sz="2000" spc="-5" dirty="0">
                <a:solidFill>
                  <a:srgbClr val="0D0D0D"/>
                </a:solidFill>
                <a:latin typeface="Papyrus"/>
                <a:cs typeface="Papyrus"/>
              </a:rPr>
              <a:t>,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την  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ε</a:t>
            </a:r>
            <a:r>
              <a:rPr sz="2000" dirty="0">
                <a:solidFill>
                  <a:srgbClr val="0D0D0D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ανάσταση</a:t>
            </a:r>
            <a:r>
              <a:rPr sz="2000" dirty="0">
                <a:solidFill>
                  <a:srgbClr val="0D0D0D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4065" y="433832"/>
            <a:ext cx="5923915" cy="1075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0000"/>
                </a:solidFill>
                <a:latin typeface="Comic Sans MS"/>
                <a:cs typeface="Comic Sans MS"/>
              </a:rPr>
              <a:t>Σ</a:t>
            </a:r>
            <a:r>
              <a:rPr sz="3500" spc="5" dirty="0">
                <a:solidFill>
                  <a:srgbClr val="FF0000"/>
                </a:solidFill>
                <a:latin typeface="Comic Sans MS"/>
                <a:cs typeface="Comic Sans MS"/>
              </a:rPr>
              <a:t>ΥΜΒΑΤΙΚΗ</a:t>
            </a:r>
            <a:r>
              <a:rPr sz="3500" spc="3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500" spc="10" dirty="0">
                <a:solidFill>
                  <a:srgbClr val="FF0000"/>
                </a:solidFill>
                <a:latin typeface="Comic Sans MS"/>
                <a:cs typeface="Comic Sans MS"/>
              </a:rPr>
              <a:t>ΣΥΝΕΛΕΥΣΗ</a:t>
            </a:r>
            <a:endParaRPr sz="35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(Σ</a:t>
            </a:r>
            <a:r>
              <a:rPr sz="1900" dirty="0">
                <a:solidFill>
                  <a:srgbClr val="FF0000"/>
                </a:solidFill>
                <a:latin typeface="Comic Sans MS"/>
                <a:cs typeface="Comic Sans MS"/>
              </a:rPr>
              <a:t>ΕΠΤ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1792- </a:t>
            </a:r>
            <a:r>
              <a:rPr sz="2400" spc="5" dirty="0">
                <a:solidFill>
                  <a:srgbClr val="FF0000"/>
                </a:solidFill>
                <a:latin typeface="Comic Sans MS"/>
                <a:cs typeface="Comic Sans MS"/>
              </a:rPr>
              <a:t>Ι</a:t>
            </a:r>
            <a:r>
              <a:rPr sz="1900" spc="5" dirty="0">
                <a:solidFill>
                  <a:srgbClr val="FF0000"/>
                </a:solidFill>
                <a:latin typeface="Comic Sans MS"/>
                <a:cs typeface="Comic Sans MS"/>
              </a:rPr>
              <a:t>ΟΥΛΙΟΣ</a:t>
            </a:r>
            <a:r>
              <a:rPr sz="1900" spc="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1794)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6364" y="5649398"/>
            <a:ext cx="1727835" cy="1135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indent="-276225">
              <a:lnSpc>
                <a:spcPts val="2270"/>
              </a:lnSpc>
              <a:spcBef>
                <a:spcPts val="95"/>
              </a:spcBef>
              <a:buClr>
                <a:srgbClr val="006FC0"/>
              </a:buClr>
              <a:buFont typeface="Arial"/>
              <a:buChar char="►"/>
              <a:tabLst>
                <a:tab pos="346710" algn="l"/>
              </a:tabLst>
            </a:pPr>
            <a:r>
              <a:rPr sz="1800" b="1" i="1" spc="-15" dirty="0">
                <a:solidFill>
                  <a:srgbClr val="111111"/>
                </a:solidFill>
                <a:latin typeface="Cambria"/>
                <a:cs typeface="Cambria"/>
              </a:rPr>
              <a:t>Ροβεσ</a:t>
            </a:r>
            <a:r>
              <a:rPr sz="1900" b="1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b="1" i="1" spc="-15" dirty="0">
                <a:solidFill>
                  <a:srgbClr val="111111"/>
                </a:solidFill>
                <a:latin typeface="Cambria"/>
                <a:cs typeface="Cambria"/>
              </a:rPr>
              <a:t>ιέρος</a:t>
            </a:r>
            <a:r>
              <a:rPr sz="1900" b="1" i="1" spc="-15" dirty="0">
                <a:solidFill>
                  <a:srgbClr val="111111"/>
                </a:solidFill>
                <a:latin typeface="Papyrus"/>
                <a:cs typeface="Papyrus"/>
              </a:rPr>
              <a:t>,</a:t>
            </a:r>
            <a:endParaRPr sz="1900">
              <a:latin typeface="Papyrus"/>
              <a:cs typeface="Papyrus"/>
            </a:endParaRPr>
          </a:p>
          <a:p>
            <a:pPr marL="12700" marR="5080" indent="962025" algn="r">
              <a:lnSpc>
                <a:spcPts val="2160"/>
              </a:lnSpc>
              <a:spcBef>
                <a:spcPts val="65"/>
              </a:spcBef>
            </a:pP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ηγετική 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φυσιογνωμία</a:t>
            </a:r>
            <a:r>
              <a:rPr sz="1800" i="1" spc="-7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των</a:t>
            </a:r>
            <a:endParaRPr sz="1800">
              <a:latin typeface="Cambria"/>
              <a:cs typeface="Cambria"/>
            </a:endParaRPr>
          </a:p>
          <a:p>
            <a:pPr marR="5715" algn="r">
              <a:lnSpc>
                <a:spcPts val="2090"/>
              </a:lnSpc>
            </a:pP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Ιακωβί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ν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ων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6600" y="1629155"/>
            <a:ext cx="3729228" cy="5024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06488" y="248348"/>
            <a:ext cx="7171055" cy="6239510"/>
            <a:chOff x="606488" y="248348"/>
            <a:chExt cx="7171055" cy="6239510"/>
          </a:xfrm>
        </p:grpSpPr>
        <p:sp>
          <p:nvSpPr>
            <p:cNvPr id="10" name="object 10"/>
            <p:cNvSpPr/>
            <p:nvPr/>
          </p:nvSpPr>
          <p:spPr>
            <a:xfrm>
              <a:off x="619506" y="261366"/>
              <a:ext cx="6213475" cy="6213475"/>
            </a:xfrm>
            <a:custGeom>
              <a:avLst/>
              <a:gdLst/>
              <a:ahLst/>
              <a:cxnLst/>
              <a:rect l="l" t="t" r="r" b="b"/>
              <a:pathLst>
                <a:path w="6213475" h="6213475">
                  <a:moveTo>
                    <a:pt x="3106673" y="0"/>
                  </a:moveTo>
                  <a:lnTo>
                    <a:pt x="0" y="6213347"/>
                  </a:lnTo>
                  <a:lnTo>
                    <a:pt x="6213348" y="6213347"/>
                  </a:lnTo>
                  <a:lnTo>
                    <a:pt x="3106673" y="0"/>
                  </a:lnTo>
                  <a:close/>
                </a:path>
              </a:pathLst>
            </a:custGeom>
            <a:solidFill>
              <a:srgbClr val="BE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506" y="261366"/>
              <a:ext cx="6213475" cy="6213475"/>
            </a:xfrm>
            <a:custGeom>
              <a:avLst/>
              <a:gdLst/>
              <a:ahLst/>
              <a:cxnLst/>
              <a:rect l="l" t="t" r="r" b="b"/>
              <a:pathLst>
                <a:path w="6213475" h="6213475">
                  <a:moveTo>
                    <a:pt x="0" y="6213347"/>
                  </a:moveTo>
                  <a:lnTo>
                    <a:pt x="3106673" y="0"/>
                  </a:lnTo>
                  <a:lnTo>
                    <a:pt x="6213348" y="6213347"/>
                  </a:lnTo>
                  <a:lnTo>
                    <a:pt x="0" y="6213347"/>
                  </a:lnTo>
                  <a:close/>
                </a:path>
              </a:pathLst>
            </a:custGeom>
            <a:ln w="25908">
              <a:solidFill>
                <a:srgbClr val="0064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5418" y="883158"/>
              <a:ext cx="4038600" cy="883919"/>
            </a:xfrm>
            <a:custGeom>
              <a:avLst/>
              <a:gdLst/>
              <a:ahLst/>
              <a:cxnLst/>
              <a:rect l="l" t="t" r="r" b="b"/>
              <a:pathLst>
                <a:path w="4038600" h="883919">
                  <a:moveTo>
                    <a:pt x="3891280" y="0"/>
                  </a:moveTo>
                  <a:lnTo>
                    <a:pt x="147320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19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20" y="883919"/>
                  </a:lnTo>
                  <a:lnTo>
                    <a:pt x="3891280" y="883919"/>
                  </a:lnTo>
                  <a:lnTo>
                    <a:pt x="3937861" y="876413"/>
                  </a:lnTo>
                  <a:lnTo>
                    <a:pt x="3978304" y="855508"/>
                  </a:lnTo>
                  <a:lnTo>
                    <a:pt x="4010188" y="823624"/>
                  </a:lnTo>
                  <a:lnTo>
                    <a:pt x="4031093" y="783181"/>
                  </a:lnTo>
                  <a:lnTo>
                    <a:pt x="4038600" y="736600"/>
                  </a:lnTo>
                  <a:lnTo>
                    <a:pt x="4038600" y="147319"/>
                  </a:lnTo>
                  <a:lnTo>
                    <a:pt x="4031093" y="100738"/>
                  </a:lnTo>
                  <a:lnTo>
                    <a:pt x="4010188" y="60295"/>
                  </a:lnTo>
                  <a:lnTo>
                    <a:pt x="3978304" y="28411"/>
                  </a:lnTo>
                  <a:lnTo>
                    <a:pt x="3937861" y="7506"/>
                  </a:lnTo>
                  <a:lnTo>
                    <a:pt x="3891280" y="0"/>
                  </a:lnTo>
                  <a:close/>
                </a:path>
              </a:pathLst>
            </a:custGeom>
            <a:solidFill>
              <a:srgbClr val="CAD4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5418" y="883158"/>
              <a:ext cx="4038600" cy="883919"/>
            </a:xfrm>
            <a:custGeom>
              <a:avLst/>
              <a:gdLst/>
              <a:ahLst/>
              <a:cxnLst/>
              <a:rect l="l" t="t" r="r" b="b"/>
              <a:pathLst>
                <a:path w="4038600" h="883919">
                  <a:moveTo>
                    <a:pt x="0" y="147319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20" y="0"/>
                  </a:lnTo>
                  <a:lnTo>
                    <a:pt x="3891280" y="0"/>
                  </a:lnTo>
                  <a:lnTo>
                    <a:pt x="3937861" y="7506"/>
                  </a:lnTo>
                  <a:lnTo>
                    <a:pt x="3978304" y="28411"/>
                  </a:lnTo>
                  <a:lnTo>
                    <a:pt x="4010188" y="60295"/>
                  </a:lnTo>
                  <a:lnTo>
                    <a:pt x="4031093" y="100738"/>
                  </a:lnTo>
                  <a:lnTo>
                    <a:pt x="4038600" y="147319"/>
                  </a:lnTo>
                  <a:lnTo>
                    <a:pt x="4038600" y="736600"/>
                  </a:lnTo>
                  <a:lnTo>
                    <a:pt x="4031093" y="783181"/>
                  </a:lnTo>
                  <a:lnTo>
                    <a:pt x="4010188" y="823624"/>
                  </a:lnTo>
                  <a:lnTo>
                    <a:pt x="3978304" y="855508"/>
                  </a:lnTo>
                  <a:lnTo>
                    <a:pt x="3937861" y="876413"/>
                  </a:lnTo>
                  <a:lnTo>
                    <a:pt x="3891280" y="883919"/>
                  </a:lnTo>
                  <a:lnTo>
                    <a:pt x="147320" y="883919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19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5418" y="1876806"/>
              <a:ext cx="4038600" cy="883919"/>
            </a:xfrm>
            <a:custGeom>
              <a:avLst/>
              <a:gdLst/>
              <a:ahLst/>
              <a:cxnLst/>
              <a:rect l="l" t="t" r="r" b="b"/>
              <a:pathLst>
                <a:path w="4038600" h="883919">
                  <a:moveTo>
                    <a:pt x="3891280" y="0"/>
                  </a:moveTo>
                  <a:lnTo>
                    <a:pt x="147320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20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20" y="883920"/>
                  </a:lnTo>
                  <a:lnTo>
                    <a:pt x="3891280" y="883920"/>
                  </a:lnTo>
                  <a:lnTo>
                    <a:pt x="3937861" y="876413"/>
                  </a:lnTo>
                  <a:lnTo>
                    <a:pt x="3978304" y="855508"/>
                  </a:lnTo>
                  <a:lnTo>
                    <a:pt x="4010188" y="823624"/>
                  </a:lnTo>
                  <a:lnTo>
                    <a:pt x="4031093" y="783181"/>
                  </a:lnTo>
                  <a:lnTo>
                    <a:pt x="4038600" y="736600"/>
                  </a:lnTo>
                  <a:lnTo>
                    <a:pt x="4038600" y="147320"/>
                  </a:lnTo>
                  <a:lnTo>
                    <a:pt x="4031093" y="100738"/>
                  </a:lnTo>
                  <a:lnTo>
                    <a:pt x="4010188" y="60295"/>
                  </a:lnTo>
                  <a:lnTo>
                    <a:pt x="3978304" y="28411"/>
                  </a:lnTo>
                  <a:lnTo>
                    <a:pt x="3937861" y="7506"/>
                  </a:lnTo>
                  <a:lnTo>
                    <a:pt x="3891280" y="0"/>
                  </a:lnTo>
                  <a:close/>
                </a:path>
              </a:pathLst>
            </a:custGeom>
            <a:solidFill>
              <a:srgbClr val="CAD4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5418" y="1876806"/>
              <a:ext cx="4038600" cy="883919"/>
            </a:xfrm>
            <a:custGeom>
              <a:avLst/>
              <a:gdLst/>
              <a:ahLst/>
              <a:cxnLst/>
              <a:rect l="l" t="t" r="r" b="b"/>
              <a:pathLst>
                <a:path w="4038600" h="883919">
                  <a:moveTo>
                    <a:pt x="0" y="147320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20" y="0"/>
                  </a:lnTo>
                  <a:lnTo>
                    <a:pt x="3891280" y="0"/>
                  </a:lnTo>
                  <a:lnTo>
                    <a:pt x="3937861" y="7506"/>
                  </a:lnTo>
                  <a:lnTo>
                    <a:pt x="3978304" y="28411"/>
                  </a:lnTo>
                  <a:lnTo>
                    <a:pt x="4010188" y="60295"/>
                  </a:lnTo>
                  <a:lnTo>
                    <a:pt x="4031093" y="100738"/>
                  </a:lnTo>
                  <a:lnTo>
                    <a:pt x="4038600" y="147320"/>
                  </a:lnTo>
                  <a:lnTo>
                    <a:pt x="4038600" y="736600"/>
                  </a:lnTo>
                  <a:lnTo>
                    <a:pt x="4031093" y="783181"/>
                  </a:lnTo>
                  <a:lnTo>
                    <a:pt x="4010188" y="823624"/>
                  </a:lnTo>
                  <a:lnTo>
                    <a:pt x="3978304" y="855508"/>
                  </a:lnTo>
                  <a:lnTo>
                    <a:pt x="3937861" y="876413"/>
                  </a:lnTo>
                  <a:lnTo>
                    <a:pt x="3891280" y="883920"/>
                  </a:lnTo>
                  <a:lnTo>
                    <a:pt x="147320" y="883920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2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01515" y="881342"/>
            <a:ext cx="3486785" cy="173926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000" b="1" spc="-90" dirty="0">
                <a:solidFill>
                  <a:srgbClr val="BE0000"/>
                </a:solidFill>
                <a:latin typeface="Cambria"/>
                <a:cs typeface="Cambria"/>
              </a:rPr>
              <a:t>Τα </a:t>
            </a:r>
            <a:r>
              <a:rPr sz="2000" b="1" spc="-5" dirty="0">
                <a:solidFill>
                  <a:srgbClr val="BE0000"/>
                </a:solidFill>
                <a:latin typeface="Cambria"/>
                <a:cs typeface="Cambria"/>
              </a:rPr>
              <a:t>μέλη της </a:t>
            </a:r>
            <a:r>
              <a:rPr sz="2000" b="1" spc="-10" dirty="0">
                <a:solidFill>
                  <a:srgbClr val="BE0000"/>
                </a:solidFill>
                <a:latin typeface="Cambria"/>
                <a:cs typeface="Cambria"/>
              </a:rPr>
              <a:t>αναδείχτηκαν </a:t>
            </a:r>
            <a:r>
              <a:rPr sz="2000" b="1" dirty="0">
                <a:solidFill>
                  <a:srgbClr val="BE0000"/>
                </a:solidFill>
                <a:latin typeface="Cambria"/>
                <a:cs typeface="Cambria"/>
              </a:rPr>
              <a:t>με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2000" b="1" spc="-5" dirty="0">
                <a:solidFill>
                  <a:srgbClr val="BE0000"/>
                </a:solidFill>
                <a:latin typeface="Cambria"/>
                <a:cs typeface="Cambria"/>
              </a:rPr>
              <a:t>καθολική</a:t>
            </a:r>
            <a:r>
              <a:rPr sz="2000" b="1" spc="-50" dirty="0">
                <a:solidFill>
                  <a:srgbClr val="BE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BE0000"/>
                </a:solidFill>
                <a:latin typeface="Cambria"/>
                <a:cs typeface="Cambria"/>
              </a:rPr>
              <a:t>ψηφοφορία</a:t>
            </a:r>
            <a:r>
              <a:rPr sz="2000" b="1" dirty="0">
                <a:solidFill>
                  <a:srgbClr val="BE0000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 marL="239395" marR="233045" algn="ctr">
              <a:lnSpc>
                <a:spcPct val="118000"/>
              </a:lnSpc>
              <a:spcBef>
                <a:spcPts val="2165"/>
              </a:spcBef>
            </a:pPr>
            <a:r>
              <a:rPr sz="2000" b="1" spc="-10" dirty="0">
                <a:solidFill>
                  <a:srgbClr val="BE0000"/>
                </a:solidFill>
                <a:latin typeface="Cambria"/>
                <a:cs typeface="Cambria"/>
              </a:rPr>
              <a:t>Εγκαθίδρυσε αβασίλευτη  </a:t>
            </a:r>
            <a:r>
              <a:rPr sz="2000" b="1" dirty="0">
                <a:solidFill>
                  <a:srgbClr val="BE0000"/>
                </a:solidFill>
                <a:latin typeface="Cambria"/>
                <a:cs typeface="Cambria"/>
              </a:rPr>
              <a:t>δημοκρατία</a:t>
            </a:r>
            <a:r>
              <a:rPr sz="2000" b="1" dirty="0">
                <a:solidFill>
                  <a:srgbClr val="BE0000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12464" y="2857500"/>
            <a:ext cx="4064635" cy="2897505"/>
            <a:chOff x="3712464" y="2857500"/>
            <a:chExt cx="4064635" cy="2897505"/>
          </a:xfrm>
        </p:grpSpPr>
        <p:sp>
          <p:nvSpPr>
            <p:cNvPr id="18" name="object 18"/>
            <p:cNvSpPr/>
            <p:nvPr/>
          </p:nvSpPr>
          <p:spPr>
            <a:xfrm>
              <a:off x="3725418" y="2870453"/>
              <a:ext cx="4038600" cy="883919"/>
            </a:xfrm>
            <a:custGeom>
              <a:avLst/>
              <a:gdLst/>
              <a:ahLst/>
              <a:cxnLst/>
              <a:rect l="l" t="t" r="r" b="b"/>
              <a:pathLst>
                <a:path w="4038600" h="883920">
                  <a:moveTo>
                    <a:pt x="3891280" y="0"/>
                  </a:moveTo>
                  <a:lnTo>
                    <a:pt x="147320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20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20" y="883920"/>
                  </a:lnTo>
                  <a:lnTo>
                    <a:pt x="3891280" y="883920"/>
                  </a:lnTo>
                  <a:lnTo>
                    <a:pt x="3937861" y="876413"/>
                  </a:lnTo>
                  <a:lnTo>
                    <a:pt x="3978304" y="855508"/>
                  </a:lnTo>
                  <a:lnTo>
                    <a:pt x="4010188" y="823624"/>
                  </a:lnTo>
                  <a:lnTo>
                    <a:pt x="4031093" y="783181"/>
                  </a:lnTo>
                  <a:lnTo>
                    <a:pt x="4038600" y="736600"/>
                  </a:lnTo>
                  <a:lnTo>
                    <a:pt x="4038600" y="147320"/>
                  </a:lnTo>
                  <a:lnTo>
                    <a:pt x="4031093" y="100738"/>
                  </a:lnTo>
                  <a:lnTo>
                    <a:pt x="4010188" y="60295"/>
                  </a:lnTo>
                  <a:lnTo>
                    <a:pt x="3978304" y="28411"/>
                  </a:lnTo>
                  <a:lnTo>
                    <a:pt x="3937861" y="7506"/>
                  </a:lnTo>
                  <a:lnTo>
                    <a:pt x="3891280" y="0"/>
                  </a:lnTo>
                  <a:close/>
                </a:path>
              </a:pathLst>
            </a:custGeom>
            <a:solidFill>
              <a:srgbClr val="CAD4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5418" y="2870453"/>
              <a:ext cx="4038600" cy="883919"/>
            </a:xfrm>
            <a:custGeom>
              <a:avLst/>
              <a:gdLst/>
              <a:ahLst/>
              <a:cxnLst/>
              <a:rect l="l" t="t" r="r" b="b"/>
              <a:pathLst>
                <a:path w="4038600" h="883920">
                  <a:moveTo>
                    <a:pt x="0" y="147320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20" y="0"/>
                  </a:lnTo>
                  <a:lnTo>
                    <a:pt x="3891280" y="0"/>
                  </a:lnTo>
                  <a:lnTo>
                    <a:pt x="3937861" y="7506"/>
                  </a:lnTo>
                  <a:lnTo>
                    <a:pt x="3978304" y="28411"/>
                  </a:lnTo>
                  <a:lnTo>
                    <a:pt x="4010188" y="60295"/>
                  </a:lnTo>
                  <a:lnTo>
                    <a:pt x="4031093" y="100738"/>
                  </a:lnTo>
                  <a:lnTo>
                    <a:pt x="4038600" y="147320"/>
                  </a:lnTo>
                  <a:lnTo>
                    <a:pt x="4038600" y="736600"/>
                  </a:lnTo>
                  <a:lnTo>
                    <a:pt x="4031093" y="783181"/>
                  </a:lnTo>
                  <a:lnTo>
                    <a:pt x="4010188" y="823624"/>
                  </a:lnTo>
                  <a:lnTo>
                    <a:pt x="3978304" y="855508"/>
                  </a:lnTo>
                  <a:lnTo>
                    <a:pt x="3937861" y="876413"/>
                  </a:lnTo>
                  <a:lnTo>
                    <a:pt x="3891280" y="883920"/>
                  </a:lnTo>
                  <a:lnTo>
                    <a:pt x="147320" y="883920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2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5418" y="3865625"/>
              <a:ext cx="4038600" cy="882650"/>
            </a:xfrm>
            <a:custGeom>
              <a:avLst/>
              <a:gdLst/>
              <a:ahLst/>
              <a:cxnLst/>
              <a:rect l="l" t="t" r="r" b="b"/>
              <a:pathLst>
                <a:path w="4038600" h="882650">
                  <a:moveTo>
                    <a:pt x="3891534" y="0"/>
                  </a:moveTo>
                  <a:lnTo>
                    <a:pt x="147066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6"/>
                  </a:lnTo>
                  <a:lnTo>
                    <a:pt x="0" y="735330"/>
                  </a:lnTo>
                  <a:lnTo>
                    <a:pt x="7491" y="781836"/>
                  </a:lnTo>
                  <a:lnTo>
                    <a:pt x="28358" y="822210"/>
                  </a:lnTo>
                  <a:lnTo>
                    <a:pt x="60185" y="854037"/>
                  </a:lnTo>
                  <a:lnTo>
                    <a:pt x="100559" y="874904"/>
                  </a:lnTo>
                  <a:lnTo>
                    <a:pt x="147066" y="882396"/>
                  </a:lnTo>
                  <a:lnTo>
                    <a:pt x="3891534" y="882396"/>
                  </a:lnTo>
                  <a:lnTo>
                    <a:pt x="3938040" y="874904"/>
                  </a:lnTo>
                  <a:lnTo>
                    <a:pt x="3978414" y="854037"/>
                  </a:lnTo>
                  <a:lnTo>
                    <a:pt x="4010241" y="822210"/>
                  </a:lnTo>
                  <a:lnTo>
                    <a:pt x="4031108" y="781836"/>
                  </a:lnTo>
                  <a:lnTo>
                    <a:pt x="4038600" y="735330"/>
                  </a:lnTo>
                  <a:lnTo>
                    <a:pt x="4038600" y="147066"/>
                  </a:lnTo>
                  <a:lnTo>
                    <a:pt x="4031108" y="100559"/>
                  </a:lnTo>
                  <a:lnTo>
                    <a:pt x="4010241" y="60185"/>
                  </a:lnTo>
                  <a:lnTo>
                    <a:pt x="3978414" y="28358"/>
                  </a:lnTo>
                  <a:lnTo>
                    <a:pt x="3938040" y="7491"/>
                  </a:lnTo>
                  <a:lnTo>
                    <a:pt x="3891534" y="0"/>
                  </a:lnTo>
                  <a:close/>
                </a:path>
              </a:pathLst>
            </a:custGeom>
            <a:solidFill>
              <a:srgbClr val="CAD4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5418" y="3865625"/>
              <a:ext cx="4038600" cy="882650"/>
            </a:xfrm>
            <a:custGeom>
              <a:avLst/>
              <a:gdLst/>
              <a:ahLst/>
              <a:cxnLst/>
              <a:rect l="l" t="t" r="r" b="b"/>
              <a:pathLst>
                <a:path w="4038600" h="882650">
                  <a:moveTo>
                    <a:pt x="0" y="147066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6" y="0"/>
                  </a:lnTo>
                  <a:lnTo>
                    <a:pt x="3891534" y="0"/>
                  </a:lnTo>
                  <a:lnTo>
                    <a:pt x="3938040" y="7491"/>
                  </a:lnTo>
                  <a:lnTo>
                    <a:pt x="3978414" y="28358"/>
                  </a:lnTo>
                  <a:lnTo>
                    <a:pt x="4010241" y="60185"/>
                  </a:lnTo>
                  <a:lnTo>
                    <a:pt x="4031108" y="100559"/>
                  </a:lnTo>
                  <a:lnTo>
                    <a:pt x="4038600" y="147066"/>
                  </a:lnTo>
                  <a:lnTo>
                    <a:pt x="4038600" y="735330"/>
                  </a:lnTo>
                  <a:lnTo>
                    <a:pt x="4031108" y="781836"/>
                  </a:lnTo>
                  <a:lnTo>
                    <a:pt x="4010241" y="822210"/>
                  </a:lnTo>
                  <a:lnTo>
                    <a:pt x="3978414" y="854037"/>
                  </a:lnTo>
                  <a:lnTo>
                    <a:pt x="3938040" y="874904"/>
                  </a:lnTo>
                  <a:lnTo>
                    <a:pt x="3891534" y="882396"/>
                  </a:lnTo>
                  <a:lnTo>
                    <a:pt x="147066" y="882396"/>
                  </a:lnTo>
                  <a:lnTo>
                    <a:pt x="100559" y="874904"/>
                  </a:lnTo>
                  <a:lnTo>
                    <a:pt x="60185" y="854037"/>
                  </a:lnTo>
                  <a:lnTo>
                    <a:pt x="28358" y="822210"/>
                  </a:lnTo>
                  <a:lnTo>
                    <a:pt x="7491" y="781836"/>
                  </a:lnTo>
                  <a:lnTo>
                    <a:pt x="0" y="735330"/>
                  </a:lnTo>
                  <a:lnTo>
                    <a:pt x="0" y="147066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25418" y="4859273"/>
              <a:ext cx="4038600" cy="882650"/>
            </a:xfrm>
            <a:custGeom>
              <a:avLst/>
              <a:gdLst/>
              <a:ahLst/>
              <a:cxnLst/>
              <a:rect l="l" t="t" r="r" b="b"/>
              <a:pathLst>
                <a:path w="4038600" h="882650">
                  <a:moveTo>
                    <a:pt x="3891534" y="0"/>
                  </a:moveTo>
                  <a:lnTo>
                    <a:pt x="147066" y="0"/>
                  </a:lnTo>
                  <a:lnTo>
                    <a:pt x="100559" y="7491"/>
                  </a:lnTo>
                  <a:lnTo>
                    <a:pt x="60185" y="28358"/>
                  </a:lnTo>
                  <a:lnTo>
                    <a:pt x="28358" y="60185"/>
                  </a:lnTo>
                  <a:lnTo>
                    <a:pt x="7491" y="100559"/>
                  </a:lnTo>
                  <a:lnTo>
                    <a:pt x="0" y="147065"/>
                  </a:lnTo>
                  <a:lnTo>
                    <a:pt x="0" y="735329"/>
                  </a:lnTo>
                  <a:lnTo>
                    <a:pt x="7491" y="781812"/>
                  </a:lnTo>
                  <a:lnTo>
                    <a:pt x="28358" y="822182"/>
                  </a:lnTo>
                  <a:lnTo>
                    <a:pt x="60185" y="854019"/>
                  </a:lnTo>
                  <a:lnTo>
                    <a:pt x="100559" y="874897"/>
                  </a:lnTo>
                  <a:lnTo>
                    <a:pt x="147066" y="882395"/>
                  </a:lnTo>
                  <a:lnTo>
                    <a:pt x="3891534" y="882395"/>
                  </a:lnTo>
                  <a:lnTo>
                    <a:pt x="3938040" y="874897"/>
                  </a:lnTo>
                  <a:lnTo>
                    <a:pt x="3978414" y="854019"/>
                  </a:lnTo>
                  <a:lnTo>
                    <a:pt x="4010241" y="822182"/>
                  </a:lnTo>
                  <a:lnTo>
                    <a:pt x="4031108" y="781812"/>
                  </a:lnTo>
                  <a:lnTo>
                    <a:pt x="4038600" y="735329"/>
                  </a:lnTo>
                  <a:lnTo>
                    <a:pt x="4038600" y="147065"/>
                  </a:lnTo>
                  <a:lnTo>
                    <a:pt x="4031108" y="100559"/>
                  </a:lnTo>
                  <a:lnTo>
                    <a:pt x="4010241" y="60185"/>
                  </a:lnTo>
                  <a:lnTo>
                    <a:pt x="3978414" y="28358"/>
                  </a:lnTo>
                  <a:lnTo>
                    <a:pt x="3938040" y="7491"/>
                  </a:lnTo>
                  <a:lnTo>
                    <a:pt x="3891534" y="0"/>
                  </a:lnTo>
                  <a:close/>
                </a:path>
              </a:pathLst>
            </a:custGeom>
            <a:solidFill>
              <a:srgbClr val="CAD4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25418" y="4859273"/>
              <a:ext cx="4038600" cy="882650"/>
            </a:xfrm>
            <a:custGeom>
              <a:avLst/>
              <a:gdLst/>
              <a:ahLst/>
              <a:cxnLst/>
              <a:rect l="l" t="t" r="r" b="b"/>
              <a:pathLst>
                <a:path w="4038600" h="882650">
                  <a:moveTo>
                    <a:pt x="0" y="147065"/>
                  </a:moveTo>
                  <a:lnTo>
                    <a:pt x="7491" y="100559"/>
                  </a:lnTo>
                  <a:lnTo>
                    <a:pt x="28358" y="60185"/>
                  </a:lnTo>
                  <a:lnTo>
                    <a:pt x="60185" y="28358"/>
                  </a:lnTo>
                  <a:lnTo>
                    <a:pt x="100559" y="7491"/>
                  </a:lnTo>
                  <a:lnTo>
                    <a:pt x="147066" y="0"/>
                  </a:lnTo>
                  <a:lnTo>
                    <a:pt x="3891534" y="0"/>
                  </a:lnTo>
                  <a:lnTo>
                    <a:pt x="3938040" y="7491"/>
                  </a:lnTo>
                  <a:lnTo>
                    <a:pt x="3978414" y="28358"/>
                  </a:lnTo>
                  <a:lnTo>
                    <a:pt x="4010241" y="60185"/>
                  </a:lnTo>
                  <a:lnTo>
                    <a:pt x="4031108" y="100559"/>
                  </a:lnTo>
                  <a:lnTo>
                    <a:pt x="4038600" y="147065"/>
                  </a:lnTo>
                  <a:lnTo>
                    <a:pt x="4038600" y="735329"/>
                  </a:lnTo>
                  <a:lnTo>
                    <a:pt x="4031108" y="781812"/>
                  </a:lnTo>
                  <a:lnTo>
                    <a:pt x="4010241" y="822182"/>
                  </a:lnTo>
                  <a:lnTo>
                    <a:pt x="3978414" y="854019"/>
                  </a:lnTo>
                  <a:lnTo>
                    <a:pt x="3938040" y="874897"/>
                  </a:lnTo>
                  <a:lnTo>
                    <a:pt x="3891534" y="882395"/>
                  </a:lnTo>
                  <a:lnTo>
                    <a:pt x="147066" y="882395"/>
                  </a:lnTo>
                  <a:lnTo>
                    <a:pt x="100559" y="874897"/>
                  </a:lnTo>
                  <a:lnTo>
                    <a:pt x="60185" y="854019"/>
                  </a:lnTo>
                  <a:lnTo>
                    <a:pt x="28358" y="822182"/>
                  </a:lnTo>
                  <a:lnTo>
                    <a:pt x="7491" y="781812"/>
                  </a:lnTo>
                  <a:lnTo>
                    <a:pt x="0" y="735329"/>
                  </a:lnTo>
                  <a:lnTo>
                    <a:pt x="0" y="147065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409947" y="3102940"/>
            <a:ext cx="2668270" cy="2319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BE0000"/>
                </a:solidFill>
                <a:latin typeface="Cambria"/>
                <a:cs typeface="Cambria"/>
              </a:rPr>
              <a:t>Άλλαξε </a:t>
            </a:r>
            <a:r>
              <a:rPr sz="2000" b="1" spc="-45" dirty="0">
                <a:solidFill>
                  <a:srgbClr val="BE0000"/>
                </a:solidFill>
                <a:latin typeface="Cambria"/>
                <a:cs typeface="Cambria"/>
              </a:rPr>
              <a:t>το</a:t>
            </a:r>
            <a:r>
              <a:rPr sz="2000" b="1" spc="-65" dirty="0">
                <a:solidFill>
                  <a:srgbClr val="BE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BE0000"/>
                </a:solidFill>
                <a:latin typeface="Cambria"/>
                <a:cs typeface="Cambria"/>
              </a:rPr>
              <a:t>ημερολόγιο</a:t>
            </a:r>
            <a:r>
              <a:rPr sz="2000" b="1" spc="-5" dirty="0">
                <a:solidFill>
                  <a:srgbClr val="BE0000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500">
              <a:latin typeface="Papyrus"/>
              <a:cs typeface="Papyrus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5" dirty="0">
                <a:solidFill>
                  <a:srgbClr val="BE0000"/>
                </a:solidFill>
                <a:latin typeface="Cambria"/>
                <a:cs typeface="Cambria"/>
              </a:rPr>
              <a:t>Εκτέλεσε </a:t>
            </a:r>
            <a:r>
              <a:rPr sz="2000" b="1" spc="-40" dirty="0">
                <a:solidFill>
                  <a:srgbClr val="BE0000"/>
                </a:solidFill>
                <a:latin typeface="Cambria"/>
                <a:cs typeface="Cambria"/>
              </a:rPr>
              <a:t>το</a:t>
            </a:r>
            <a:r>
              <a:rPr sz="2000" b="1" spc="-60" dirty="0">
                <a:solidFill>
                  <a:srgbClr val="BE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BE0000"/>
                </a:solidFill>
                <a:latin typeface="Cambria"/>
                <a:cs typeface="Cambria"/>
              </a:rPr>
              <a:t>βασιλιά</a:t>
            </a:r>
            <a:endParaRPr sz="20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434"/>
              </a:spcBef>
            </a:pPr>
            <a:r>
              <a:rPr sz="2000" b="1" spc="-5" dirty="0">
                <a:solidFill>
                  <a:srgbClr val="BE0000"/>
                </a:solidFill>
                <a:latin typeface="Papyrus"/>
                <a:cs typeface="Papyrus"/>
              </a:rPr>
              <a:t>(</a:t>
            </a:r>
            <a:r>
              <a:rPr sz="2000" b="1" spc="-5" dirty="0">
                <a:solidFill>
                  <a:srgbClr val="BE0000"/>
                </a:solidFill>
                <a:latin typeface="Cambria"/>
                <a:cs typeface="Cambria"/>
              </a:rPr>
              <a:t>Ιανουάριος</a:t>
            </a:r>
            <a:r>
              <a:rPr sz="2000" b="1" spc="-55" dirty="0">
                <a:solidFill>
                  <a:srgbClr val="BE0000"/>
                </a:solidFill>
                <a:latin typeface="Cambria"/>
                <a:cs typeface="Cambria"/>
              </a:rPr>
              <a:t> </a:t>
            </a:r>
            <a:r>
              <a:rPr sz="2000" b="1" spc="5" dirty="0">
                <a:solidFill>
                  <a:srgbClr val="BE0000"/>
                </a:solidFill>
                <a:latin typeface="Papyrus"/>
                <a:cs typeface="Papyrus"/>
              </a:rPr>
              <a:t>1793)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500">
              <a:latin typeface="Papyrus"/>
              <a:cs typeface="Papyrus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BE0000"/>
                </a:solidFill>
                <a:latin typeface="Cambria"/>
                <a:cs typeface="Cambria"/>
              </a:rPr>
              <a:t>Συνέχισε </a:t>
            </a:r>
            <a:r>
              <a:rPr sz="2000" b="1" spc="-30" dirty="0">
                <a:solidFill>
                  <a:srgbClr val="BE0000"/>
                </a:solidFill>
                <a:latin typeface="Cambria"/>
                <a:cs typeface="Cambria"/>
              </a:rPr>
              <a:t>τον</a:t>
            </a:r>
            <a:r>
              <a:rPr sz="2000" b="1" spc="-100" dirty="0">
                <a:solidFill>
                  <a:srgbClr val="BE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BE0000"/>
                </a:solidFill>
                <a:latin typeface="Papyrus"/>
                <a:cs typeface="Papyrus"/>
              </a:rPr>
              <a:t>π</a:t>
            </a:r>
            <a:r>
              <a:rPr sz="2000" b="1" dirty="0">
                <a:solidFill>
                  <a:srgbClr val="BE0000"/>
                </a:solidFill>
                <a:latin typeface="Cambria"/>
                <a:cs typeface="Cambria"/>
              </a:rPr>
              <a:t>όλεμο</a:t>
            </a:r>
            <a:r>
              <a:rPr sz="2000" b="1" dirty="0">
                <a:solidFill>
                  <a:srgbClr val="BE0000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51459" y="260604"/>
            <a:ext cx="2520950" cy="13246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" rIns="0" bIns="0" rtlCol="0">
            <a:spAutoFit/>
          </a:bodyPr>
          <a:lstStyle/>
          <a:p>
            <a:pPr marL="90805" marR="272415">
              <a:lnSpc>
                <a:spcPct val="100000"/>
              </a:lnSpc>
              <a:spcBef>
                <a:spcPts val="30"/>
              </a:spcBef>
            </a:pPr>
            <a:r>
              <a:rPr spc="-5" dirty="0">
                <a:solidFill>
                  <a:srgbClr val="006FC0"/>
                </a:solidFill>
                <a:latin typeface="Garamond"/>
                <a:cs typeface="Garamond"/>
              </a:rPr>
              <a:t>Συ</a:t>
            </a:r>
            <a:r>
              <a:rPr spc="-20" dirty="0">
                <a:solidFill>
                  <a:srgbClr val="006FC0"/>
                </a:solidFill>
                <a:latin typeface="Garamond"/>
                <a:cs typeface="Garamond"/>
              </a:rPr>
              <a:t>μ</a:t>
            </a:r>
            <a:r>
              <a:rPr spc="-5" dirty="0">
                <a:solidFill>
                  <a:srgbClr val="006FC0"/>
                </a:solidFill>
                <a:latin typeface="Garamond"/>
                <a:cs typeface="Garamond"/>
              </a:rPr>
              <a:t>βα</a:t>
            </a:r>
            <a:r>
              <a:rPr spc="-20" dirty="0">
                <a:solidFill>
                  <a:srgbClr val="006FC0"/>
                </a:solidFill>
                <a:latin typeface="Garamond"/>
                <a:cs typeface="Garamond"/>
              </a:rPr>
              <a:t>τ</a:t>
            </a:r>
            <a:r>
              <a:rPr spc="-10" dirty="0">
                <a:solidFill>
                  <a:srgbClr val="006FC0"/>
                </a:solidFill>
                <a:latin typeface="Garamond"/>
                <a:cs typeface="Garamond"/>
              </a:rPr>
              <a:t>ική  </a:t>
            </a:r>
            <a:r>
              <a:rPr spc="-5" dirty="0">
                <a:solidFill>
                  <a:srgbClr val="006FC0"/>
                </a:solidFill>
                <a:latin typeface="Garamond"/>
                <a:cs typeface="Garamond"/>
              </a:rPr>
              <a:t>συνέλευση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1820" y="260604"/>
            <a:ext cx="5041391" cy="3599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0070" y="231673"/>
            <a:ext cx="2548890" cy="289179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23570" indent="-276225">
              <a:lnSpc>
                <a:spcPct val="100000"/>
              </a:lnSpc>
              <a:spcBef>
                <a:spcPts val="630"/>
              </a:spcBef>
              <a:buFont typeface="Arial"/>
              <a:buChar char="►"/>
              <a:tabLst>
                <a:tab pos="624205" algn="l"/>
              </a:tabLst>
            </a:pPr>
            <a:r>
              <a:rPr sz="1800" i="1" dirty="0">
                <a:solidFill>
                  <a:srgbClr val="FFFFCC"/>
                </a:solidFill>
                <a:latin typeface="Cambria"/>
                <a:cs typeface="Cambria"/>
              </a:rPr>
              <a:t>Η</a:t>
            </a:r>
            <a:r>
              <a:rPr sz="1800" i="1" spc="-6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600" i="1" spc="-20" dirty="0">
                <a:solidFill>
                  <a:srgbClr val="FFFFCC"/>
                </a:solidFill>
                <a:latin typeface="Cambria"/>
                <a:cs typeface="Cambria"/>
              </a:rPr>
              <a:t>σύλληψη</a:t>
            </a:r>
            <a:endParaRPr sz="3600">
              <a:latin typeface="Cambria"/>
              <a:cs typeface="Cambria"/>
            </a:endParaRPr>
          </a:p>
          <a:p>
            <a:pPr marR="5080" algn="r">
              <a:lnSpc>
                <a:spcPts val="2085"/>
              </a:lnSpc>
              <a:spcBef>
                <a:spcPts val="270"/>
              </a:spcBef>
            </a:pPr>
            <a:r>
              <a:rPr sz="1800" i="1" spc="-25" dirty="0">
                <a:solidFill>
                  <a:srgbClr val="FFFFCC"/>
                </a:solidFill>
                <a:latin typeface="Cambria"/>
                <a:cs typeface="Cambria"/>
              </a:rPr>
              <a:t>του </a:t>
            </a:r>
            <a:r>
              <a:rPr sz="1800" i="1" spc="-40" dirty="0">
                <a:solidFill>
                  <a:srgbClr val="FFFFCC"/>
                </a:solidFill>
                <a:latin typeface="Cambria"/>
                <a:cs typeface="Cambria"/>
              </a:rPr>
              <a:t>Γάλλου</a:t>
            </a:r>
            <a:r>
              <a:rPr sz="1800" i="1" spc="-3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FFFFCC"/>
                </a:solidFill>
                <a:latin typeface="Cambria"/>
                <a:cs typeface="Cambria"/>
              </a:rPr>
              <a:t>βασιλιά</a:t>
            </a:r>
            <a:endParaRPr sz="1800">
              <a:latin typeface="Cambria"/>
              <a:cs typeface="Cambria"/>
            </a:endParaRPr>
          </a:p>
          <a:p>
            <a:pPr marR="5715" algn="r">
              <a:lnSpc>
                <a:spcPts val="3285"/>
              </a:lnSpc>
            </a:pPr>
            <a:r>
              <a:rPr sz="2800" i="1" spc="-10" dirty="0">
                <a:solidFill>
                  <a:srgbClr val="FFFFCC"/>
                </a:solidFill>
                <a:latin typeface="Cambria"/>
                <a:cs typeface="Cambria"/>
              </a:rPr>
              <a:t>Λουδοβίκου </a:t>
            </a:r>
            <a:r>
              <a:rPr sz="2800" i="1" spc="-5" dirty="0">
                <a:solidFill>
                  <a:srgbClr val="FFFFCC"/>
                </a:solidFill>
                <a:latin typeface="Cambria"/>
                <a:cs typeface="Cambria"/>
              </a:rPr>
              <a:t>ΙΣΤ</a:t>
            </a:r>
            <a:r>
              <a:rPr sz="2800" i="1" spc="-4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i="1" spc="-5" dirty="0">
                <a:solidFill>
                  <a:srgbClr val="FFFFCC"/>
                </a:solidFill>
                <a:latin typeface="Cambria"/>
                <a:cs typeface="Cambria"/>
              </a:rPr>
              <a:t>΄</a:t>
            </a:r>
            <a:endParaRPr sz="2800">
              <a:latin typeface="Cambria"/>
              <a:cs typeface="Cambria"/>
            </a:endParaRPr>
          </a:p>
          <a:p>
            <a:pPr marL="161925" marR="5080" indent="81915" algn="r">
              <a:lnSpc>
                <a:spcPct val="92700"/>
              </a:lnSpc>
              <a:spcBef>
                <a:spcPts val="520"/>
              </a:spcBef>
            </a:pPr>
            <a:r>
              <a:rPr sz="2800" i="1" spc="-5" dirty="0">
                <a:solidFill>
                  <a:srgbClr val="FFFFCC"/>
                </a:solidFill>
                <a:latin typeface="Cambria"/>
                <a:cs typeface="Cambria"/>
              </a:rPr>
              <a:t>κ</a:t>
            </a:r>
            <a:r>
              <a:rPr sz="1800" i="1" spc="-5" dirty="0">
                <a:solidFill>
                  <a:srgbClr val="FFFFCC"/>
                </a:solidFill>
                <a:latin typeface="Cambria"/>
                <a:cs typeface="Cambria"/>
              </a:rPr>
              <a:t>αι </a:t>
            </a:r>
            <a:r>
              <a:rPr sz="1800" i="1" dirty="0">
                <a:solidFill>
                  <a:srgbClr val="FFFFCC"/>
                </a:solidFill>
                <a:latin typeface="Cambria"/>
                <a:cs typeface="Cambria"/>
              </a:rPr>
              <a:t>της</a:t>
            </a:r>
            <a:r>
              <a:rPr sz="1800" i="1" spc="-8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FFFFCC"/>
                </a:solidFill>
                <a:latin typeface="Cambria"/>
                <a:cs typeface="Cambria"/>
              </a:rPr>
              <a:t>οικογένειάς</a:t>
            </a:r>
            <a:r>
              <a:rPr sz="1800" i="1" spc="-4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1800" i="1" spc="-25" dirty="0">
                <a:solidFill>
                  <a:srgbClr val="FFFFCC"/>
                </a:solidFill>
                <a:latin typeface="Cambria"/>
                <a:cs typeface="Cambria"/>
              </a:rPr>
              <a:t>του </a:t>
            </a:r>
            <a:r>
              <a:rPr sz="1800" i="1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1800" i="1" spc="-20" dirty="0">
                <a:solidFill>
                  <a:srgbClr val="FFFFCC"/>
                </a:solidFill>
                <a:latin typeface="Cambria"/>
                <a:cs typeface="Cambria"/>
              </a:rPr>
              <a:t>στη </a:t>
            </a:r>
            <a:r>
              <a:rPr sz="1800" i="1" spc="-5" dirty="0">
                <a:solidFill>
                  <a:srgbClr val="FFFFCC"/>
                </a:solidFill>
                <a:latin typeface="Cambria"/>
                <a:cs typeface="Cambria"/>
              </a:rPr>
              <a:t>γαλλική</a:t>
            </a:r>
            <a:r>
              <a:rPr sz="1800" i="1" spc="-1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1900" i="1" spc="-20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FFFFCC"/>
                </a:solidFill>
                <a:latin typeface="Cambria"/>
                <a:cs typeface="Cambria"/>
              </a:rPr>
              <a:t>όλη</a:t>
            </a:r>
            <a:r>
              <a:rPr sz="1800" i="1" spc="-10" dirty="0">
                <a:solidFill>
                  <a:srgbClr val="FFFFCC"/>
                </a:solidFill>
                <a:latin typeface="Cambria"/>
                <a:cs typeface="Cambria"/>
              </a:rPr>
              <a:t> Βαρέν</a:t>
            </a:r>
            <a:r>
              <a:rPr sz="1900" i="1" spc="-10" dirty="0">
                <a:solidFill>
                  <a:srgbClr val="FFFFCC"/>
                </a:solidFill>
                <a:latin typeface="Papyrus"/>
                <a:cs typeface="Papyrus"/>
              </a:rPr>
              <a:t>, </a:t>
            </a:r>
            <a:r>
              <a:rPr sz="1900" i="1" spc="-25" dirty="0">
                <a:solidFill>
                  <a:srgbClr val="FFFFCC"/>
                </a:solidFill>
                <a:latin typeface="Papyrus"/>
                <a:cs typeface="Papyrus"/>
              </a:rPr>
              <a:t> </a:t>
            </a:r>
            <a:r>
              <a:rPr sz="1800" i="1" spc="-40" dirty="0">
                <a:solidFill>
                  <a:srgbClr val="FFFFCC"/>
                </a:solidFill>
                <a:latin typeface="Cambria"/>
                <a:cs typeface="Cambria"/>
              </a:rPr>
              <a:t>το </a:t>
            </a:r>
            <a:r>
              <a:rPr sz="1800" i="1" dirty="0">
                <a:solidFill>
                  <a:srgbClr val="FFFFCC"/>
                </a:solidFill>
                <a:latin typeface="Cambria"/>
                <a:cs typeface="Cambria"/>
              </a:rPr>
              <a:t>βράδυ </a:t>
            </a:r>
            <a:r>
              <a:rPr sz="1900" i="1" spc="-60" dirty="0">
                <a:solidFill>
                  <a:srgbClr val="FFFFCC"/>
                </a:solidFill>
                <a:latin typeface="Papyrus"/>
                <a:cs typeface="Papyrus"/>
              </a:rPr>
              <a:t>20 </a:t>
            </a:r>
            <a:r>
              <a:rPr sz="1900" i="1" spc="-1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CC"/>
                </a:solidFill>
                <a:latin typeface="Cambria"/>
                <a:cs typeface="Cambria"/>
              </a:rPr>
              <a:t>ρος</a:t>
            </a:r>
            <a:r>
              <a:rPr sz="1800" i="1" spc="-2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1900" i="1" spc="-65" dirty="0">
                <a:solidFill>
                  <a:srgbClr val="FFFFCC"/>
                </a:solidFill>
                <a:latin typeface="Papyrus"/>
                <a:cs typeface="Papyrus"/>
              </a:rPr>
              <a:t>21</a:t>
            </a:r>
            <a:endParaRPr sz="1900">
              <a:latin typeface="Papyrus"/>
              <a:cs typeface="Papyrus"/>
            </a:endParaRPr>
          </a:p>
          <a:p>
            <a:pPr marR="6350" algn="r">
              <a:lnSpc>
                <a:spcPts val="2045"/>
              </a:lnSpc>
            </a:pPr>
            <a:r>
              <a:rPr sz="1800" i="1" spc="-5" dirty="0">
                <a:solidFill>
                  <a:srgbClr val="FFFFCC"/>
                </a:solidFill>
                <a:latin typeface="Cambria"/>
                <a:cs typeface="Cambria"/>
              </a:rPr>
              <a:t>Ιου</a:t>
            </a:r>
            <a:r>
              <a:rPr sz="1800" i="1" spc="5" dirty="0">
                <a:solidFill>
                  <a:srgbClr val="FFFFCC"/>
                </a:solidFill>
                <a:latin typeface="Cambria"/>
                <a:cs typeface="Cambria"/>
              </a:rPr>
              <a:t>ν</a:t>
            </a:r>
            <a:r>
              <a:rPr sz="1800" i="1" spc="-5" dirty="0">
                <a:solidFill>
                  <a:srgbClr val="FFFFCC"/>
                </a:solidFill>
                <a:latin typeface="Cambria"/>
                <a:cs typeface="Cambria"/>
              </a:rPr>
              <a:t>ίου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ts val="2180"/>
              </a:lnSpc>
            </a:pPr>
            <a:r>
              <a:rPr sz="1900" i="1" spc="-65" dirty="0">
                <a:solidFill>
                  <a:srgbClr val="FFFFCC"/>
                </a:solidFill>
                <a:latin typeface="Papyrus"/>
                <a:cs typeface="Papyrus"/>
              </a:rPr>
              <a:t>1791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4276" y="4149852"/>
            <a:ext cx="2880360" cy="2471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03675" y="5201183"/>
            <a:ext cx="269494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◄ </a:t>
            </a:r>
            <a:r>
              <a:rPr sz="2400" i="1" dirty="0">
                <a:solidFill>
                  <a:srgbClr val="FFFFCC"/>
                </a:solidFill>
                <a:latin typeface="Cambria"/>
                <a:cs typeface="Cambria"/>
              </a:rPr>
              <a:t>Η </a:t>
            </a:r>
            <a:r>
              <a:rPr sz="2400" i="1" spc="-25" dirty="0">
                <a:solidFill>
                  <a:srgbClr val="FFFFCC"/>
                </a:solidFill>
                <a:latin typeface="Cambria"/>
                <a:cs typeface="Cambria"/>
              </a:rPr>
              <a:t>ε</a:t>
            </a:r>
            <a:r>
              <a:rPr sz="2500" i="1" spc="-25" dirty="0">
                <a:solidFill>
                  <a:srgbClr val="FFFFCC"/>
                </a:solidFill>
                <a:latin typeface="Papyrus"/>
                <a:cs typeface="Papyrus"/>
              </a:rPr>
              <a:t>π</a:t>
            </a:r>
            <a:r>
              <a:rPr sz="2400" i="1" spc="-25" dirty="0">
                <a:solidFill>
                  <a:srgbClr val="FFFFCC"/>
                </a:solidFill>
                <a:latin typeface="Cambria"/>
                <a:cs typeface="Cambria"/>
              </a:rPr>
              <a:t>ιστροφή</a:t>
            </a:r>
            <a:r>
              <a:rPr sz="2400" i="1" spc="-15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i="1" spc="-25" dirty="0">
                <a:solidFill>
                  <a:srgbClr val="FFFFCC"/>
                </a:solidFill>
                <a:latin typeface="Cambria"/>
                <a:cs typeface="Cambria"/>
              </a:rPr>
              <a:t>τους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868" y="1321307"/>
            <a:ext cx="5759196" cy="4384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742" y="5806236"/>
            <a:ext cx="5704205" cy="5765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170"/>
              </a:spcBef>
            </a:pPr>
            <a:r>
              <a:rPr sz="1800" dirty="0">
                <a:solidFill>
                  <a:srgbClr val="111111"/>
                </a:solidFill>
                <a:latin typeface="Arial"/>
                <a:cs typeface="Arial"/>
              </a:rPr>
              <a:t>▲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Χαρακτικό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με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άγαλμα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 </a:t>
            </a:r>
            <a:r>
              <a:rPr sz="1800" i="1" spc="-40" dirty="0">
                <a:solidFill>
                  <a:srgbClr val="111111"/>
                </a:solidFill>
                <a:latin typeface="Cambria"/>
                <a:cs typeface="Cambria"/>
              </a:rPr>
              <a:t>Γάλλου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βασιλιά</a:t>
            </a:r>
            <a:r>
              <a:rPr sz="1800" i="1" spc="-15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Λουδοβίκου  ΙΣΤ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΄ να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γκρεμίζεται</a:t>
            </a:r>
            <a:r>
              <a:rPr sz="1800" i="1" spc="-7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900" i="1" spc="-55" dirty="0">
                <a:solidFill>
                  <a:srgbClr val="111111"/>
                </a:solidFill>
                <a:latin typeface="Papyrus"/>
                <a:cs typeface="Papyrus"/>
              </a:rPr>
              <a:t>(1792).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82524" y="2087879"/>
            <a:ext cx="8164195" cy="1030605"/>
            <a:chOff x="382524" y="2087879"/>
            <a:chExt cx="8164195" cy="1030605"/>
          </a:xfrm>
        </p:grpSpPr>
        <p:sp>
          <p:nvSpPr>
            <p:cNvPr id="10" name="object 10"/>
            <p:cNvSpPr/>
            <p:nvPr/>
          </p:nvSpPr>
          <p:spPr>
            <a:xfrm>
              <a:off x="395478" y="2100833"/>
              <a:ext cx="8138159" cy="1004569"/>
            </a:xfrm>
            <a:custGeom>
              <a:avLst/>
              <a:gdLst/>
              <a:ahLst/>
              <a:cxnLst/>
              <a:rect l="l" t="t" r="r" b="b"/>
              <a:pathLst>
                <a:path w="8138159" h="1004569">
                  <a:moveTo>
                    <a:pt x="7970774" y="0"/>
                  </a:moveTo>
                  <a:lnTo>
                    <a:pt x="167386" y="0"/>
                  </a:lnTo>
                  <a:lnTo>
                    <a:pt x="122888" y="5978"/>
                  </a:lnTo>
                  <a:lnTo>
                    <a:pt x="82903" y="22850"/>
                  </a:lnTo>
                  <a:lnTo>
                    <a:pt x="49026" y="49022"/>
                  </a:lnTo>
                  <a:lnTo>
                    <a:pt x="22853" y="82898"/>
                  </a:lnTo>
                  <a:lnTo>
                    <a:pt x="5979" y="122884"/>
                  </a:lnTo>
                  <a:lnTo>
                    <a:pt x="0" y="167386"/>
                  </a:lnTo>
                  <a:lnTo>
                    <a:pt x="0" y="836929"/>
                  </a:lnTo>
                  <a:lnTo>
                    <a:pt x="5979" y="881431"/>
                  </a:lnTo>
                  <a:lnTo>
                    <a:pt x="22853" y="921417"/>
                  </a:lnTo>
                  <a:lnTo>
                    <a:pt x="49026" y="955293"/>
                  </a:lnTo>
                  <a:lnTo>
                    <a:pt x="82903" y="981465"/>
                  </a:lnTo>
                  <a:lnTo>
                    <a:pt x="122888" y="998337"/>
                  </a:lnTo>
                  <a:lnTo>
                    <a:pt x="167386" y="1004315"/>
                  </a:lnTo>
                  <a:lnTo>
                    <a:pt x="7970774" y="1004315"/>
                  </a:lnTo>
                  <a:lnTo>
                    <a:pt x="8015275" y="998337"/>
                  </a:lnTo>
                  <a:lnTo>
                    <a:pt x="8055261" y="981465"/>
                  </a:lnTo>
                  <a:lnTo>
                    <a:pt x="8089137" y="955293"/>
                  </a:lnTo>
                  <a:lnTo>
                    <a:pt x="8115309" y="921417"/>
                  </a:lnTo>
                  <a:lnTo>
                    <a:pt x="8132181" y="881431"/>
                  </a:lnTo>
                  <a:lnTo>
                    <a:pt x="8138160" y="836929"/>
                  </a:lnTo>
                  <a:lnTo>
                    <a:pt x="8138160" y="167386"/>
                  </a:lnTo>
                  <a:lnTo>
                    <a:pt x="8132181" y="122884"/>
                  </a:lnTo>
                  <a:lnTo>
                    <a:pt x="8115309" y="82898"/>
                  </a:lnTo>
                  <a:lnTo>
                    <a:pt x="8089137" y="49022"/>
                  </a:lnTo>
                  <a:lnTo>
                    <a:pt x="8055261" y="22850"/>
                  </a:lnTo>
                  <a:lnTo>
                    <a:pt x="8015275" y="5978"/>
                  </a:lnTo>
                  <a:lnTo>
                    <a:pt x="797077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8" y="2100833"/>
              <a:ext cx="8138159" cy="1004569"/>
            </a:xfrm>
            <a:custGeom>
              <a:avLst/>
              <a:gdLst/>
              <a:ahLst/>
              <a:cxnLst/>
              <a:rect l="l" t="t" r="r" b="b"/>
              <a:pathLst>
                <a:path w="8138159" h="1004569">
                  <a:moveTo>
                    <a:pt x="0" y="167386"/>
                  </a:moveTo>
                  <a:lnTo>
                    <a:pt x="5979" y="122884"/>
                  </a:lnTo>
                  <a:lnTo>
                    <a:pt x="22853" y="82898"/>
                  </a:lnTo>
                  <a:lnTo>
                    <a:pt x="49026" y="49022"/>
                  </a:lnTo>
                  <a:lnTo>
                    <a:pt x="82903" y="22850"/>
                  </a:lnTo>
                  <a:lnTo>
                    <a:pt x="122888" y="5978"/>
                  </a:lnTo>
                  <a:lnTo>
                    <a:pt x="167386" y="0"/>
                  </a:lnTo>
                  <a:lnTo>
                    <a:pt x="7970774" y="0"/>
                  </a:lnTo>
                  <a:lnTo>
                    <a:pt x="8015275" y="5978"/>
                  </a:lnTo>
                  <a:lnTo>
                    <a:pt x="8055261" y="22850"/>
                  </a:lnTo>
                  <a:lnTo>
                    <a:pt x="8089137" y="49022"/>
                  </a:lnTo>
                  <a:lnTo>
                    <a:pt x="8115309" y="82898"/>
                  </a:lnTo>
                  <a:lnTo>
                    <a:pt x="8132181" y="122884"/>
                  </a:lnTo>
                  <a:lnTo>
                    <a:pt x="8138160" y="167386"/>
                  </a:lnTo>
                  <a:lnTo>
                    <a:pt x="8138160" y="836929"/>
                  </a:lnTo>
                  <a:lnTo>
                    <a:pt x="8132181" y="881431"/>
                  </a:lnTo>
                  <a:lnTo>
                    <a:pt x="8115309" y="921417"/>
                  </a:lnTo>
                  <a:lnTo>
                    <a:pt x="8089137" y="955293"/>
                  </a:lnTo>
                  <a:lnTo>
                    <a:pt x="8055261" y="981465"/>
                  </a:lnTo>
                  <a:lnTo>
                    <a:pt x="8015275" y="998337"/>
                  </a:lnTo>
                  <a:lnTo>
                    <a:pt x="7970774" y="1004315"/>
                  </a:lnTo>
                  <a:lnTo>
                    <a:pt x="167386" y="1004315"/>
                  </a:lnTo>
                  <a:lnTo>
                    <a:pt x="122888" y="998337"/>
                  </a:lnTo>
                  <a:lnTo>
                    <a:pt x="82903" y="981465"/>
                  </a:lnTo>
                  <a:lnTo>
                    <a:pt x="49026" y="955293"/>
                  </a:lnTo>
                  <a:lnTo>
                    <a:pt x="22853" y="921417"/>
                  </a:lnTo>
                  <a:lnTo>
                    <a:pt x="5979" y="881431"/>
                  </a:lnTo>
                  <a:lnTo>
                    <a:pt x="0" y="836929"/>
                  </a:lnTo>
                  <a:lnTo>
                    <a:pt x="0" y="167386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2524" y="3191255"/>
            <a:ext cx="8164195" cy="1030605"/>
            <a:chOff x="382524" y="3191255"/>
            <a:chExt cx="8164195" cy="1030605"/>
          </a:xfrm>
        </p:grpSpPr>
        <p:sp>
          <p:nvSpPr>
            <p:cNvPr id="13" name="object 13"/>
            <p:cNvSpPr/>
            <p:nvPr/>
          </p:nvSpPr>
          <p:spPr>
            <a:xfrm>
              <a:off x="395478" y="3204209"/>
              <a:ext cx="8138159" cy="1004569"/>
            </a:xfrm>
            <a:custGeom>
              <a:avLst/>
              <a:gdLst/>
              <a:ahLst/>
              <a:cxnLst/>
              <a:rect l="l" t="t" r="r" b="b"/>
              <a:pathLst>
                <a:path w="8138159" h="1004570">
                  <a:moveTo>
                    <a:pt x="7970774" y="0"/>
                  </a:moveTo>
                  <a:lnTo>
                    <a:pt x="167386" y="0"/>
                  </a:lnTo>
                  <a:lnTo>
                    <a:pt x="122888" y="5978"/>
                  </a:lnTo>
                  <a:lnTo>
                    <a:pt x="82903" y="22850"/>
                  </a:lnTo>
                  <a:lnTo>
                    <a:pt x="49026" y="49022"/>
                  </a:lnTo>
                  <a:lnTo>
                    <a:pt x="22853" y="82898"/>
                  </a:lnTo>
                  <a:lnTo>
                    <a:pt x="5979" y="122884"/>
                  </a:lnTo>
                  <a:lnTo>
                    <a:pt x="0" y="167386"/>
                  </a:lnTo>
                  <a:lnTo>
                    <a:pt x="0" y="836929"/>
                  </a:lnTo>
                  <a:lnTo>
                    <a:pt x="5979" y="881431"/>
                  </a:lnTo>
                  <a:lnTo>
                    <a:pt x="22853" y="921417"/>
                  </a:lnTo>
                  <a:lnTo>
                    <a:pt x="49026" y="955293"/>
                  </a:lnTo>
                  <a:lnTo>
                    <a:pt x="82903" y="981465"/>
                  </a:lnTo>
                  <a:lnTo>
                    <a:pt x="122888" y="998337"/>
                  </a:lnTo>
                  <a:lnTo>
                    <a:pt x="167386" y="1004315"/>
                  </a:lnTo>
                  <a:lnTo>
                    <a:pt x="7970774" y="1004315"/>
                  </a:lnTo>
                  <a:lnTo>
                    <a:pt x="8015275" y="998337"/>
                  </a:lnTo>
                  <a:lnTo>
                    <a:pt x="8055261" y="981465"/>
                  </a:lnTo>
                  <a:lnTo>
                    <a:pt x="8089137" y="955294"/>
                  </a:lnTo>
                  <a:lnTo>
                    <a:pt x="8115309" y="921417"/>
                  </a:lnTo>
                  <a:lnTo>
                    <a:pt x="8132181" y="881431"/>
                  </a:lnTo>
                  <a:lnTo>
                    <a:pt x="8138160" y="836929"/>
                  </a:lnTo>
                  <a:lnTo>
                    <a:pt x="8138160" y="167386"/>
                  </a:lnTo>
                  <a:lnTo>
                    <a:pt x="8132181" y="122884"/>
                  </a:lnTo>
                  <a:lnTo>
                    <a:pt x="8115309" y="82898"/>
                  </a:lnTo>
                  <a:lnTo>
                    <a:pt x="8089137" y="49022"/>
                  </a:lnTo>
                  <a:lnTo>
                    <a:pt x="8055261" y="22850"/>
                  </a:lnTo>
                  <a:lnTo>
                    <a:pt x="8015275" y="5978"/>
                  </a:lnTo>
                  <a:lnTo>
                    <a:pt x="797077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78" y="3204209"/>
              <a:ext cx="8138159" cy="1004569"/>
            </a:xfrm>
            <a:custGeom>
              <a:avLst/>
              <a:gdLst/>
              <a:ahLst/>
              <a:cxnLst/>
              <a:rect l="l" t="t" r="r" b="b"/>
              <a:pathLst>
                <a:path w="8138159" h="1004570">
                  <a:moveTo>
                    <a:pt x="0" y="167386"/>
                  </a:moveTo>
                  <a:lnTo>
                    <a:pt x="5979" y="122884"/>
                  </a:lnTo>
                  <a:lnTo>
                    <a:pt x="22853" y="82898"/>
                  </a:lnTo>
                  <a:lnTo>
                    <a:pt x="49026" y="49022"/>
                  </a:lnTo>
                  <a:lnTo>
                    <a:pt x="82903" y="22850"/>
                  </a:lnTo>
                  <a:lnTo>
                    <a:pt x="122888" y="5978"/>
                  </a:lnTo>
                  <a:lnTo>
                    <a:pt x="167386" y="0"/>
                  </a:lnTo>
                  <a:lnTo>
                    <a:pt x="7970774" y="0"/>
                  </a:lnTo>
                  <a:lnTo>
                    <a:pt x="8015275" y="5978"/>
                  </a:lnTo>
                  <a:lnTo>
                    <a:pt x="8055261" y="22850"/>
                  </a:lnTo>
                  <a:lnTo>
                    <a:pt x="8089137" y="49022"/>
                  </a:lnTo>
                  <a:lnTo>
                    <a:pt x="8115309" y="82898"/>
                  </a:lnTo>
                  <a:lnTo>
                    <a:pt x="8132181" y="122884"/>
                  </a:lnTo>
                  <a:lnTo>
                    <a:pt x="8138160" y="167386"/>
                  </a:lnTo>
                  <a:lnTo>
                    <a:pt x="8138160" y="836929"/>
                  </a:lnTo>
                  <a:lnTo>
                    <a:pt x="8132181" y="881431"/>
                  </a:lnTo>
                  <a:lnTo>
                    <a:pt x="8115309" y="921417"/>
                  </a:lnTo>
                  <a:lnTo>
                    <a:pt x="8089137" y="955294"/>
                  </a:lnTo>
                  <a:lnTo>
                    <a:pt x="8055261" y="981465"/>
                  </a:lnTo>
                  <a:lnTo>
                    <a:pt x="8015275" y="998337"/>
                  </a:lnTo>
                  <a:lnTo>
                    <a:pt x="7970774" y="1004315"/>
                  </a:lnTo>
                  <a:lnTo>
                    <a:pt x="167386" y="1004315"/>
                  </a:lnTo>
                  <a:lnTo>
                    <a:pt x="122888" y="998337"/>
                  </a:lnTo>
                  <a:lnTo>
                    <a:pt x="82903" y="981465"/>
                  </a:lnTo>
                  <a:lnTo>
                    <a:pt x="49026" y="955293"/>
                  </a:lnTo>
                  <a:lnTo>
                    <a:pt x="22853" y="921417"/>
                  </a:lnTo>
                  <a:lnTo>
                    <a:pt x="5979" y="881431"/>
                  </a:lnTo>
                  <a:lnTo>
                    <a:pt x="0" y="836929"/>
                  </a:lnTo>
                  <a:lnTo>
                    <a:pt x="0" y="167386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82524" y="4293108"/>
            <a:ext cx="8164195" cy="1031875"/>
            <a:chOff x="382524" y="4293108"/>
            <a:chExt cx="8164195" cy="1031875"/>
          </a:xfrm>
        </p:grpSpPr>
        <p:sp>
          <p:nvSpPr>
            <p:cNvPr id="16" name="object 16"/>
            <p:cNvSpPr/>
            <p:nvPr/>
          </p:nvSpPr>
          <p:spPr>
            <a:xfrm>
              <a:off x="395478" y="4306062"/>
              <a:ext cx="8138159" cy="1005840"/>
            </a:xfrm>
            <a:custGeom>
              <a:avLst/>
              <a:gdLst/>
              <a:ahLst/>
              <a:cxnLst/>
              <a:rect l="l" t="t" r="r" b="b"/>
              <a:pathLst>
                <a:path w="8138159" h="1005839">
                  <a:moveTo>
                    <a:pt x="7970520" y="0"/>
                  </a:moveTo>
                  <a:lnTo>
                    <a:pt x="167640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39"/>
                  </a:lnTo>
                  <a:lnTo>
                    <a:pt x="0" y="838200"/>
                  </a:lnTo>
                  <a:lnTo>
                    <a:pt x="5988" y="882764"/>
                  </a:lnTo>
                  <a:lnTo>
                    <a:pt x="22888" y="922810"/>
                  </a:lnTo>
                  <a:lnTo>
                    <a:pt x="49101" y="956738"/>
                  </a:lnTo>
                  <a:lnTo>
                    <a:pt x="83029" y="982951"/>
                  </a:lnTo>
                  <a:lnTo>
                    <a:pt x="123075" y="999851"/>
                  </a:lnTo>
                  <a:lnTo>
                    <a:pt x="167640" y="1005840"/>
                  </a:lnTo>
                  <a:lnTo>
                    <a:pt x="7970520" y="1005840"/>
                  </a:lnTo>
                  <a:lnTo>
                    <a:pt x="8015084" y="999851"/>
                  </a:lnTo>
                  <a:lnTo>
                    <a:pt x="8055130" y="982951"/>
                  </a:lnTo>
                  <a:lnTo>
                    <a:pt x="8089058" y="956738"/>
                  </a:lnTo>
                  <a:lnTo>
                    <a:pt x="8115271" y="922810"/>
                  </a:lnTo>
                  <a:lnTo>
                    <a:pt x="8132171" y="882764"/>
                  </a:lnTo>
                  <a:lnTo>
                    <a:pt x="8138160" y="838200"/>
                  </a:lnTo>
                  <a:lnTo>
                    <a:pt x="8138160" y="167639"/>
                  </a:lnTo>
                  <a:lnTo>
                    <a:pt x="8132171" y="123075"/>
                  </a:lnTo>
                  <a:lnTo>
                    <a:pt x="8115271" y="83029"/>
                  </a:lnTo>
                  <a:lnTo>
                    <a:pt x="8089058" y="49101"/>
                  </a:lnTo>
                  <a:lnTo>
                    <a:pt x="8055130" y="22888"/>
                  </a:lnTo>
                  <a:lnTo>
                    <a:pt x="8015084" y="5988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8" y="4306062"/>
              <a:ext cx="8138159" cy="1005840"/>
            </a:xfrm>
            <a:custGeom>
              <a:avLst/>
              <a:gdLst/>
              <a:ahLst/>
              <a:cxnLst/>
              <a:rect l="l" t="t" r="r" b="b"/>
              <a:pathLst>
                <a:path w="8138159" h="1005839">
                  <a:moveTo>
                    <a:pt x="0" y="167639"/>
                  </a:moveTo>
                  <a:lnTo>
                    <a:pt x="5988" y="123075"/>
                  </a:lnTo>
                  <a:lnTo>
                    <a:pt x="22888" y="83029"/>
                  </a:lnTo>
                  <a:lnTo>
                    <a:pt x="49101" y="49101"/>
                  </a:lnTo>
                  <a:lnTo>
                    <a:pt x="83029" y="22888"/>
                  </a:lnTo>
                  <a:lnTo>
                    <a:pt x="123075" y="5988"/>
                  </a:lnTo>
                  <a:lnTo>
                    <a:pt x="167640" y="0"/>
                  </a:lnTo>
                  <a:lnTo>
                    <a:pt x="7970520" y="0"/>
                  </a:lnTo>
                  <a:lnTo>
                    <a:pt x="8015084" y="5988"/>
                  </a:lnTo>
                  <a:lnTo>
                    <a:pt x="8055130" y="22888"/>
                  </a:lnTo>
                  <a:lnTo>
                    <a:pt x="8089058" y="49101"/>
                  </a:lnTo>
                  <a:lnTo>
                    <a:pt x="8115271" y="83029"/>
                  </a:lnTo>
                  <a:lnTo>
                    <a:pt x="8132171" y="123075"/>
                  </a:lnTo>
                  <a:lnTo>
                    <a:pt x="8138160" y="167639"/>
                  </a:lnTo>
                  <a:lnTo>
                    <a:pt x="8138160" y="838200"/>
                  </a:lnTo>
                  <a:lnTo>
                    <a:pt x="8132171" y="882764"/>
                  </a:lnTo>
                  <a:lnTo>
                    <a:pt x="8115271" y="922810"/>
                  </a:lnTo>
                  <a:lnTo>
                    <a:pt x="8089058" y="956738"/>
                  </a:lnTo>
                  <a:lnTo>
                    <a:pt x="8055130" y="982951"/>
                  </a:lnTo>
                  <a:lnTo>
                    <a:pt x="8015084" y="999851"/>
                  </a:lnTo>
                  <a:lnTo>
                    <a:pt x="7970520" y="1005840"/>
                  </a:lnTo>
                  <a:lnTo>
                    <a:pt x="167640" y="1005840"/>
                  </a:lnTo>
                  <a:lnTo>
                    <a:pt x="123075" y="999851"/>
                  </a:lnTo>
                  <a:lnTo>
                    <a:pt x="83029" y="982951"/>
                  </a:lnTo>
                  <a:lnTo>
                    <a:pt x="49101" y="956738"/>
                  </a:lnTo>
                  <a:lnTo>
                    <a:pt x="22888" y="922810"/>
                  </a:lnTo>
                  <a:lnTo>
                    <a:pt x="5988" y="882764"/>
                  </a:lnTo>
                  <a:lnTo>
                    <a:pt x="0" y="838200"/>
                  </a:lnTo>
                  <a:lnTo>
                    <a:pt x="0" y="167639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82524" y="5396484"/>
            <a:ext cx="8164195" cy="1031875"/>
            <a:chOff x="382524" y="5396484"/>
            <a:chExt cx="8164195" cy="1031875"/>
          </a:xfrm>
        </p:grpSpPr>
        <p:sp>
          <p:nvSpPr>
            <p:cNvPr id="19" name="object 19"/>
            <p:cNvSpPr/>
            <p:nvPr/>
          </p:nvSpPr>
          <p:spPr>
            <a:xfrm>
              <a:off x="395478" y="5409438"/>
              <a:ext cx="8138159" cy="1005840"/>
            </a:xfrm>
            <a:custGeom>
              <a:avLst/>
              <a:gdLst/>
              <a:ahLst/>
              <a:cxnLst/>
              <a:rect l="l" t="t" r="r" b="b"/>
              <a:pathLst>
                <a:path w="8138159" h="1005839">
                  <a:moveTo>
                    <a:pt x="7970520" y="0"/>
                  </a:moveTo>
                  <a:lnTo>
                    <a:pt x="167640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40"/>
                  </a:lnTo>
                  <a:lnTo>
                    <a:pt x="0" y="838200"/>
                  </a:lnTo>
                  <a:lnTo>
                    <a:pt x="5988" y="882764"/>
                  </a:lnTo>
                  <a:lnTo>
                    <a:pt x="22888" y="922810"/>
                  </a:lnTo>
                  <a:lnTo>
                    <a:pt x="49101" y="956738"/>
                  </a:lnTo>
                  <a:lnTo>
                    <a:pt x="83029" y="982951"/>
                  </a:lnTo>
                  <a:lnTo>
                    <a:pt x="123075" y="999851"/>
                  </a:lnTo>
                  <a:lnTo>
                    <a:pt x="167640" y="1005840"/>
                  </a:lnTo>
                  <a:lnTo>
                    <a:pt x="7970520" y="1005840"/>
                  </a:lnTo>
                  <a:lnTo>
                    <a:pt x="8015084" y="999851"/>
                  </a:lnTo>
                  <a:lnTo>
                    <a:pt x="8055130" y="982951"/>
                  </a:lnTo>
                  <a:lnTo>
                    <a:pt x="8089058" y="956738"/>
                  </a:lnTo>
                  <a:lnTo>
                    <a:pt x="8115271" y="922810"/>
                  </a:lnTo>
                  <a:lnTo>
                    <a:pt x="8132171" y="882764"/>
                  </a:lnTo>
                  <a:lnTo>
                    <a:pt x="8138160" y="838200"/>
                  </a:lnTo>
                  <a:lnTo>
                    <a:pt x="8138160" y="167640"/>
                  </a:lnTo>
                  <a:lnTo>
                    <a:pt x="8132171" y="123075"/>
                  </a:lnTo>
                  <a:lnTo>
                    <a:pt x="8115271" y="83029"/>
                  </a:lnTo>
                  <a:lnTo>
                    <a:pt x="8089058" y="49101"/>
                  </a:lnTo>
                  <a:lnTo>
                    <a:pt x="8055130" y="22888"/>
                  </a:lnTo>
                  <a:lnTo>
                    <a:pt x="8015084" y="5988"/>
                  </a:lnTo>
                  <a:lnTo>
                    <a:pt x="797052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478" y="5409438"/>
              <a:ext cx="8138159" cy="1005840"/>
            </a:xfrm>
            <a:custGeom>
              <a:avLst/>
              <a:gdLst/>
              <a:ahLst/>
              <a:cxnLst/>
              <a:rect l="l" t="t" r="r" b="b"/>
              <a:pathLst>
                <a:path w="8138159" h="1005839">
                  <a:moveTo>
                    <a:pt x="0" y="167640"/>
                  </a:moveTo>
                  <a:lnTo>
                    <a:pt x="5988" y="123075"/>
                  </a:lnTo>
                  <a:lnTo>
                    <a:pt x="22888" y="83029"/>
                  </a:lnTo>
                  <a:lnTo>
                    <a:pt x="49101" y="49101"/>
                  </a:lnTo>
                  <a:lnTo>
                    <a:pt x="83029" y="22888"/>
                  </a:lnTo>
                  <a:lnTo>
                    <a:pt x="123075" y="5988"/>
                  </a:lnTo>
                  <a:lnTo>
                    <a:pt x="167640" y="0"/>
                  </a:lnTo>
                  <a:lnTo>
                    <a:pt x="7970520" y="0"/>
                  </a:lnTo>
                  <a:lnTo>
                    <a:pt x="8015084" y="5988"/>
                  </a:lnTo>
                  <a:lnTo>
                    <a:pt x="8055130" y="22888"/>
                  </a:lnTo>
                  <a:lnTo>
                    <a:pt x="8089058" y="49101"/>
                  </a:lnTo>
                  <a:lnTo>
                    <a:pt x="8115271" y="83029"/>
                  </a:lnTo>
                  <a:lnTo>
                    <a:pt x="8132171" y="123075"/>
                  </a:lnTo>
                  <a:lnTo>
                    <a:pt x="8138160" y="167640"/>
                  </a:lnTo>
                  <a:lnTo>
                    <a:pt x="8138160" y="838200"/>
                  </a:lnTo>
                  <a:lnTo>
                    <a:pt x="8132171" y="882764"/>
                  </a:lnTo>
                  <a:lnTo>
                    <a:pt x="8115271" y="922810"/>
                  </a:lnTo>
                  <a:lnTo>
                    <a:pt x="8089058" y="956738"/>
                  </a:lnTo>
                  <a:lnTo>
                    <a:pt x="8055130" y="982951"/>
                  </a:lnTo>
                  <a:lnTo>
                    <a:pt x="8015084" y="999851"/>
                  </a:lnTo>
                  <a:lnTo>
                    <a:pt x="7970520" y="1005840"/>
                  </a:lnTo>
                  <a:lnTo>
                    <a:pt x="167640" y="1005840"/>
                  </a:lnTo>
                  <a:lnTo>
                    <a:pt x="123075" y="999851"/>
                  </a:lnTo>
                  <a:lnTo>
                    <a:pt x="83029" y="982951"/>
                  </a:lnTo>
                  <a:lnTo>
                    <a:pt x="49101" y="956738"/>
                  </a:lnTo>
                  <a:lnTo>
                    <a:pt x="22888" y="922810"/>
                  </a:lnTo>
                  <a:lnTo>
                    <a:pt x="5988" y="882764"/>
                  </a:lnTo>
                  <a:lnTo>
                    <a:pt x="0" y="838200"/>
                  </a:lnTo>
                  <a:lnTo>
                    <a:pt x="0" y="16764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24534" y="2256866"/>
            <a:ext cx="6879590" cy="3853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400" b="1" spc="-60" dirty="0">
                <a:solidFill>
                  <a:srgbClr val="FFFF00"/>
                </a:solidFill>
                <a:latin typeface="Cambria"/>
                <a:cs typeface="Cambria"/>
              </a:rPr>
              <a:t>Την 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Ε</a:t>
            </a:r>
            <a:r>
              <a:rPr sz="3400" b="1" spc="-25" dirty="0">
                <a:solidFill>
                  <a:srgbClr val="FFFF00"/>
                </a:solidFill>
                <a:latin typeface="Papyrus"/>
                <a:cs typeface="Papyrus"/>
              </a:rPr>
              <a:t>π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ιτρο</a:t>
            </a:r>
            <a:r>
              <a:rPr sz="3400" b="1" spc="-25" dirty="0">
                <a:solidFill>
                  <a:srgbClr val="FFFF00"/>
                </a:solidFill>
                <a:latin typeface="Papyrus"/>
                <a:cs typeface="Papyrus"/>
              </a:rPr>
              <a:t>π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ή </a:t>
            </a:r>
            <a:r>
              <a:rPr sz="3400" b="1" spc="-15" dirty="0">
                <a:solidFill>
                  <a:srgbClr val="FFFF00"/>
                </a:solidFill>
                <a:latin typeface="Cambria"/>
                <a:cs typeface="Cambria"/>
              </a:rPr>
              <a:t>Δημόσιας</a:t>
            </a:r>
            <a:r>
              <a:rPr sz="3400" b="1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Σωτηρίας</a:t>
            </a:r>
            <a:r>
              <a:rPr sz="3400" b="1" spc="-25" dirty="0">
                <a:solidFill>
                  <a:srgbClr val="FFFF00"/>
                </a:solidFill>
                <a:latin typeface="Papyrus"/>
                <a:cs typeface="Papyrus"/>
              </a:rPr>
              <a:t>,</a:t>
            </a:r>
            <a:endParaRPr sz="3400">
              <a:latin typeface="Papyrus"/>
              <a:cs typeface="Papyrus"/>
            </a:endParaRPr>
          </a:p>
          <a:p>
            <a:pPr marL="86995" marR="79375" algn="ctr">
              <a:lnSpc>
                <a:spcPct val="212900"/>
              </a:lnSpc>
              <a:spcBef>
                <a:spcPts val="5"/>
              </a:spcBef>
            </a:pPr>
            <a:r>
              <a:rPr sz="3400" b="1" spc="-60" dirty="0">
                <a:solidFill>
                  <a:srgbClr val="FFFF00"/>
                </a:solidFill>
                <a:latin typeface="Cambria"/>
                <a:cs typeface="Cambria"/>
              </a:rPr>
              <a:t>Την 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Ε</a:t>
            </a:r>
            <a:r>
              <a:rPr sz="3400" b="1" spc="-25" dirty="0">
                <a:solidFill>
                  <a:srgbClr val="FFFF00"/>
                </a:solidFill>
                <a:latin typeface="Papyrus"/>
                <a:cs typeface="Papyrus"/>
              </a:rPr>
              <a:t>π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ιτρο</a:t>
            </a:r>
            <a:r>
              <a:rPr sz="3400" b="1" spc="-25" dirty="0">
                <a:solidFill>
                  <a:srgbClr val="FFFF00"/>
                </a:solidFill>
                <a:latin typeface="Papyrus"/>
                <a:cs typeface="Papyrus"/>
              </a:rPr>
              <a:t>π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ή </a:t>
            </a:r>
            <a:r>
              <a:rPr sz="3400" b="1" spc="-35" dirty="0">
                <a:solidFill>
                  <a:srgbClr val="FFFF00"/>
                </a:solidFill>
                <a:latin typeface="Cambria"/>
                <a:cs typeface="Cambria"/>
              </a:rPr>
              <a:t>Γενικής </a:t>
            </a:r>
            <a:r>
              <a:rPr sz="3400" b="1" spc="-15" dirty="0">
                <a:solidFill>
                  <a:srgbClr val="FFFF00"/>
                </a:solidFill>
                <a:latin typeface="Cambria"/>
                <a:cs typeface="Cambria"/>
              </a:rPr>
              <a:t>Ασφάλειας</a:t>
            </a:r>
            <a:r>
              <a:rPr sz="3400" b="1" spc="-15" dirty="0">
                <a:solidFill>
                  <a:srgbClr val="FFFF00"/>
                </a:solidFill>
                <a:latin typeface="Papyrus"/>
                <a:cs typeface="Papyrus"/>
              </a:rPr>
              <a:t>,  </a:t>
            </a:r>
            <a:r>
              <a:rPr sz="3400" b="1" spc="-155" dirty="0">
                <a:solidFill>
                  <a:srgbClr val="FFFF00"/>
                </a:solidFill>
                <a:latin typeface="Cambria"/>
                <a:cs typeface="Cambria"/>
              </a:rPr>
              <a:t>Τα 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ε</a:t>
            </a:r>
            <a:r>
              <a:rPr sz="3400" b="1" spc="-25" dirty="0">
                <a:solidFill>
                  <a:srgbClr val="FFFF00"/>
                </a:solidFill>
                <a:latin typeface="Papyrus"/>
                <a:cs typeface="Papyrus"/>
              </a:rPr>
              <a:t>π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αναστατικά</a:t>
            </a:r>
            <a:r>
              <a:rPr sz="3400" b="1" spc="1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400" b="1" spc="-10" dirty="0">
                <a:solidFill>
                  <a:srgbClr val="FFFF00"/>
                </a:solidFill>
                <a:latin typeface="Cambria"/>
                <a:cs typeface="Cambria"/>
              </a:rPr>
              <a:t>δικαστήρια</a:t>
            </a:r>
            <a:r>
              <a:rPr sz="3400" b="1" spc="-10" dirty="0">
                <a:solidFill>
                  <a:srgbClr val="FFFF00"/>
                </a:solidFill>
                <a:latin typeface="Papyrus"/>
                <a:cs typeface="Papyrus"/>
              </a:rPr>
              <a:t>.</a:t>
            </a:r>
            <a:endParaRPr sz="3400">
              <a:latin typeface="Papyrus"/>
              <a:cs typeface="Papyrus"/>
            </a:endParaRPr>
          </a:p>
          <a:p>
            <a:pPr algn="ctr">
              <a:lnSpc>
                <a:spcPct val="100000"/>
              </a:lnSpc>
              <a:spcBef>
                <a:spcPts val="4605"/>
              </a:spcBef>
            </a:pPr>
            <a:r>
              <a:rPr sz="3400" spc="-5" dirty="0">
                <a:solidFill>
                  <a:srgbClr val="FFFF00"/>
                </a:solidFill>
                <a:latin typeface="Cambria"/>
                <a:cs typeface="Cambria"/>
              </a:rPr>
              <a:t>Ψήφισε </a:t>
            </a:r>
            <a:r>
              <a:rPr sz="3400" b="1" spc="-10" dirty="0">
                <a:solidFill>
                  <a:srgbClr val="FFFF00"/>
                </a:solidFill>
                <a:latin typeface="Cambria"/>
                <a:cs typeface="Cambria"/>
              </a:rPr>
              <a:t>νέο </a:t>
            </a:r>
            <a:r>
              <a:rPr sz="3400" b="1" spc="-25" dirty="0">
                <a:solidFill>
                  <a:srgbClr val="FFFF00"/>
                </a:solidFill>
                <a:latin typeface="Cambria"/>
                <a:cs typeface="Cambria"/>
              </a:rPr>
              <a:t>Σύνταγμα</a:t>
            </a:r>
            <a:r>
              <a:rPr sz="3400" b="1" spc="-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400" b="1" dirty="0">
                <a:solidFill>
                  <a:srgbClr val="FFFF00"/>
                </a:solidFill>
                <a:latin typeface="Papyrus"/>
                <a:cs typeface="Papyrus"/>
              </a:rPr>
              <a:t>(1793).</a:t>
            </a:r>
            <a:endParaRPr sz="3400">
              <a:latin typeface="Papyrus"/>
              <a:cs typeface="Papyru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6595" y="149352"/>
            <a:ext cx="8463280" cy="1689100"/>
            <a:chOff x="196595" y="149352"/>
            <a:chExt cx="8463280" cy="1689100"/>
          </a:xfrm>
        </p:grpSpPr>
        <p:sp>
          <p:nvSpPr>
            <p:cNvPr id="23" name="object 23"/>
            <p:cNvSpPr/>
            <p:nvPr/>
          </p:nvSpPr>
          <p:spPr>
            <a:xfrm>
              <a:off x="251459" y="188976"/>
              <a:ext cx="8353425" cy="1569720"/>
            </a:xfrm>
            <a:custGeom>
              <a:avLst/>
              <a:gdLst/>
              <a:ahLst/>
              <a:cxnLst/>
              <a:rect l="l" t="t" r="r" b="b"/>
              <a:pathLst>
                <a:path w="8353425" h="1569720">
                  <a:moveTo>
                    <a:pt x="8353044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8353044" y="1569720"/>
                  </a:lnTo>
                  <a:lnTo>
                    <a:pt x="8353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6595" y="149352"/>
              <a:ext cx="8462772" cy="16885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0623" y="885443"/>
              <a:ext cx="8045196" cy="833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69391" y="217494"/>
            <a:ext cx="7118350" cy="10864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800" spc="-30" dirty="0">
                <a:solidFill>
                  <a:srgbClr val="111111"/>
                </a:solidFill>
                <a:latin typeface="Cambria"/>
                <a:cs typeface="Cambria"/>
              </a:rPr>
              <a:t>Στο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εσωτερικό η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Συμβατική </a:t>
            </a: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Συνέλευση 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αντιμετώ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ισε αντε</a:t>
            </a:r>
            <a:r>
              <a:rPr sz="1800" spc="-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111111"/>
                </a:solidFill>
                <a:latin typeface="Cambria"/>
                <a:cs typeface="Cambria"/>
              </a:rPr>
              <a:t>αναστατικές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solidFill>
                  <a:srgbClr val="111111"/>
                </a:solidFill>
                <a:latin typeface="Cambria"/>
                <a:cs typeface="Cambria"/>
              </a:rPr>
              <a:t>εξεγέρσεις</a:t>
            </a:r>
            <a:r>
              <a:rPr sz="1800" spc="-3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Papyrus"/>
                <a:cs typeface="Papyrus"/>
              </a:rPr>
              <a:t>(</a:t>
            </a:r>
            <a:r>
              <a:rPr sz="1800" spc="-10" dirty="0">
                <a:solidFill>
                  <a:srgbClr val="111111"/>
                </a:solidFill>
                <a:latin typeface="Cambria"/>
                <a:cs typeface="Cambria"/>
              </a:rPr>
              <a:t>Βανδέα</a:t>
            </a:r>
            <a:r>
              <a:rPr sz="1800" spc="-10" dirty="0">
                <a:solidFill>
                  <a:srgbClr val="111111"/>
                </a:solidFill>
                <a:latin typeface="Papyrus"/>
                <a:cs typeface="Papyrus"/>
              </a:rPr>
              <a:t>).</a:t>
            </a:r>
            <a:endParaRPr sz="1800">
              <a:latin typeface="Papyrus"/>
              <a:cs typeface="Papyrus"/>
            </a:endParaRPr>
          </a:p>
          <a:p>
            <a:pPr marL="30480" algn="ctr">
              <a:lnSpc>
                <a:spcPct val="100000"/>
              </a:lnSpc>
              <a:spcBef>
                <a:spcPts val="1075"/>
              </a:spcBef>
            </a:pPr>
            <a:r>
              <a:rPr sz="1800" spc="-5" dirty="0">
                <a:solidFill>
                  <a:srgbClr val="FFFFCC"/>
                </a:solidFill>
                <a:latin typeface="Cambria"/>
                <a:cs typeface="Cambria"/>
              </a:rPr>
              <a:t>Για </a:t>
            </a:r>
            <a:r>
              <a:rPr sz="1800" dirty="0">
                <a:solidFill>
                  <a:srgbClr val="FFFFCC"/>
                </a:solidFill>
                <a:latin typeface="Cambria"/>
                <a:cs typeface="Cambria"/>
              </a:rPr>
              <a:t>την </a:t>
            </a:r>
            <a:r>
              <a:rPr sz="1800" spc="-5" dirty="0">
                <a:solidFill>
                  <a:srgbClr val="FFFFCC"/>
                </a:solidFill>
                <a:latin typeface="Cambria"/>
                <a:cs typeface="Cambria"/>
              </a:rPr>
              <a:t>καταστολή </a:t>
            </a:r>
            <a:r>
              <a:rPr sz="1800" dirty="0">
                <a:solidFill>
                  <a:srgbClr val="FFFFCC"/>
                </a:solidFill>
                <a:latin typeface="Cambria"/>
                <a:cs typeface="Cambria"/>
              </a:rPr>
              <a:t>των εξεγέρσεων</a:t>
            </a:r>
            <a:r>
              <a:rPr sz="1800" spc="-10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CC"/>
                </a:solidFill>
                <a:latin typeface="Cambria"/>
                <a:cs typeface="Cambria"/>
              </a:rPr>
              <a:t>συγκρότησε</a:t>
            </a:r>
            <a:r>
              <a:rPr sz="1800" dirty="0">
                <a:solidFill>
                  <a:srgbClr val="FFFFCC"/>
                </a:solidFill>
                <a:latin typeface="Papyrus"/>
                <a:cs typeface="Papyrus"/>
              </a:rPr>
              <a:t>: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39200" cy="6858000"/>
          </a:xfrm>
          <a:custGeom>
            <a:avLst/>
            <a:gdLst/>
            <a:ahLst/>
            <a:cxnLst/>
            <a:rect l="l" t="t" r="r" b="b"/>
            <a:pathLst>
              <a:path w="8839200" h="6858000">
                <a:moveTo>
                  <a:pt x="0" y="6858000"/>
                </a:moveTo>
                <a:lnTo>
                  <a:pt x="8839200" y="6858000"/>
                </a:lnTo>
                <a:lnTo>
                  <a:pt x="8839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831" y="1988819"/>
            <a:ext cx="4256532" cy="3381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0440" y="5577770"/>
            <a:ext cx="689546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22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▲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Δύο χαρακτικά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900" i="1" spc="-60" dirty="0">
                <a:solidFill>
                  <a:srgbClr val="FFFFFF"/>
                </a:solidFill>
                <a:latin typeface="Papyrus"/>
                <a:cs typeface="Papyrus"/>
              </a:rPr>
              <a:t>1792 </a:t>
            </a:r>
            <a:r>
              <a:rPr sz="1900" i="1" spc="-2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900" i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αρουσιάζουν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τον </a:t>
            </a:r>
            <a:r>
              <a:rPr sz="1900" i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ολιτικό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γάμο </a:t>
            </a:r>
            <a:r>
              <a:rPr sz="1800" i="1" spc="-5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1800" i="1" spc="-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70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endParaRPr sz="1800">
              <a:latin typeface="Cambria"/>
              <a:cs typeface="Cambria"/>
            </a:endParaRPr>
          </a:p>
          <a:p>
            <a:pPr marL="6985" algn="ctr">
              <a:lnSpc>
                <a:spcPts val="2220"/>
              </a:lnSpc>
            </a:pP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διαζύγιο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στη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35" dirty="0">
                <a:solidFill>
                  <a:srgbClr val="FFFFFF"/>
                </a:solidFill>
                <a:latin typeface="Cambria"/>
                <a:cs typeface="Cambria"/>
              </a:rPr>
              <a:t>Γαλλία</a:t>
            </a:r>
            <a:r>
              <a:rPr sz="1900" i="1" spc="-3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0371" y="1988820"/>
            <a:ext cx="4258056" cy="3419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5" name="object 5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AAAAAA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715" y="1412747"/>
            <a:ext cx="4506468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742" y="4353642"/>
            <a:ext cx="4452620" cy="22352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96200"/>
              </a:lnSpc>
              <a:spcBef>
                <a:spcPts val="180"/>
              </a:spcBef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▲ </a:t>
            </a:r>
            <a:r>
              <a:rPr sz="1800" i="1" spc="-45" dirty="0">
                <a:solidFill>
                  <a:srgbClr val="111111"/>
                </a:solidFill>
                <a:latin typeface="Cambria"/>
                <a:cs typeface="Cambria"/>
              </a:rPr>
              <a:t>Τον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Ιανουάριο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 </a:t>
            </a:r>
            <a:r>
              <a:rPr sz="1900" i="1" spc="-65" dirty="0">
                <a:solidFill>
                  <a:srgbClr val="111111"/>
                </a:solidFill>
                <a:latin typeface="Papyrus"/>
                <a:cs typeface="Papyrus"/>
              </a:rPr>
              <a:t>1793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οι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ε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αναστάτες 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εκτέλεσαν </a:t>
            </a:r>
            <a:r>
              <a:rPr sz="1800" i="1" spc="-35" dirty="0">
                <a:solidFill>
                  <a:srgbClr val="111111"/>
                </a:solidFill>
                <a:latin typeface="Cambria"/>
                <a:cs typeface="Cambria"/>
              </a:rPr>
              <a:t>το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Λουδοβίκο ΙΣΤ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΄ μαζί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με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 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σύζυγό του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Μαρία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Αντουανέτα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και </a:t>
            </a:r>
            <a:r>
              <a:rPr sz="1800" i="1" spc="-55" dirty="0">
                <a:solidFill>
                  <a:srgbClr val="111111"/>
                </a:solidFill>
                <a:latin typeface="Cambria"/>
                <a:cs typeface="Cambria"/>
              </a:rPr>
              <a:t>τα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δύο  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αιδιά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τους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Η Συμβατική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Εθνοσυνέλευση  </a:t>
            </a:r>
            <a:r>
              <a:rPr sz="1800" i="1" spc="-20" dirty="0">
                <a:solidFill>
                  <a:srgbClr val="111111"/>
                </a:solidFill>
                <a:latin typeface="Cambria"/>
                <a:cs typeface="Cambria"/>
              </a:rPr>
              <a:t>τους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κατηγόρησε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για 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ροδοσία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και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τους 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καταδίκασε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σε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θάνατο</a:t>
            </a:r>
            <a:r>
              <a:rPr sz="1900" i="1" spc="-15" dirty="0">
                <a:solidFill>
                  <a:srgbClr val="111111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Χαρακτικό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του </a:t>
            </a:r>
            <a:r>
              <a:rPr sz="1900" i="1" spc="-65" dirty="0">
                <a:solidFill>
                  <a:srgbClr val="111111"/>
                </a:solidFill>
                <a:latin typeface="Papyrus"/>
                <a:cs typeface="Papyrus"/>
              </a:rPr>
              <a:t>1793  </a:t>
            </a:r>
            <a:r>
              <a:rPr sz="1800" i="1" spc="-5" dirty="0">
                <a:solidFill>
                  <a:srgbClr val="111111"/>
                </a:solidFill>
                <a:latin typeface="Cambria"/>
                <a:cs typeface="Cambria"/>
              </a:rPr>
              <a:t>με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 Μαρία 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Αντουανέτα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στιγμή </a:t>
            </a:r>
            <a:r>
              <a:rPr sz="1900" i="1" spc="-25" dirty="0">
                <a:solidFill>
                  <a:srgbClr val="111111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ου </a:t>
            </a:r>
            <a:r>
              <a:rPr sz="1800" i="1" dirty="0">
                <a:solidFill>
                  <a:srgbClr val="111111"/>
                </a:solidFill>
                <a:latin typeface="Cambria"/>
                <a:cs typeface="Cambria"/>
              </a:rPr>
              <a:t>την  οδηγούν </a:t>
            </a:r>
            <a:r>
              <a:rPr sz="1800" i="1" spc="-15" dirty="0">
                <a:solidFill>
                  <a:srgbClr val="111111"/>
                </a:solidFill>
                <a:latin typeface="Cambria"/>
                <a:cs typeface="Cambria"/>
              </a:rPr>
              <a:t>στην</a:t>
            </a:r>
            <a:r>
              <a:rPr sz="1800" i="1" spc="-2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111111"/>
                </a:solidFill>
                <a:latin typeface="Cambria"/>
                <a:cs typeface="Cambria"/>
              </a:rPr>
              <a:t>γκιλοτίνα</a:t>
            </a:r>
            <a:r>
              <a:rPr sz="1900" i="1" spc="-10" dirty="0">
                <a:solidFill>
                  <a:srgbClr val="111111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4620</Words>
  <Application>Microsoft Office PowerPoint</Application>
  <PresentationFormat>Προβολή στην οθόνη (4:3)</PresentationFormat>
  <Paragraphs>624</Paragraphs>
  <Slides>109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109</vt:i4>
      </vt:variant>
    </vt:vector>
  </HeadingPairs>
  <TitlesOfParts>
    <vt:vector size="110" baseType="lpstr">
      <vt:lpstr>Office Theme</vt:lpstr>
      <vt:lpstr>Διαφάνεια 1</vt:lpstr>
      <vt:lpstr>Διαφάνεια 2</vt:lpstr>
      <vt:lpstr>Διαφάνεια 3</vt:lpstr>
      <vt:lpstr>ΕΡΩΤΗΣΕΙΣ ΒΑΣΙΣΜΕΝΕΣ ΣΤΗΝ ΕΝΟΤΗΤΑ 3 Μετά το τέλος της ενότητας πρέπει να γνωρίζετε τις απαντήσεις στις παρακάτω ερωτήσεις. 1.Ποιος είναι ο ορισμός του όρου Σύνταγμα και Συντακτική συνέλευση; 2.Τι σημαίνουν οι λέξεις μετριοπαθής, ριζοσπαστικός και  αντιδραστικός; 3.Ποια ήταν η οργάνωση της γαλλικής κοινωνίας στα τέλη του 18ου αιώνα; 4.Ποια ήταν τα αίτια της Επανάστασης; 5.Ποια ήταν  η αφορμή της Επανάστασης;  6.Πόσες και ποιες είναι οι φάσεις της Γαλλικής Επανάστασης και ποιοι κατείχαν την εξουσία σε καθεμία από αυτές; 7.Ποιο είναι το περιεχόμενο των όρων γιρονδίνοι/πεδινοί και ορεινοί;  8.Ποιες ήταν οι επιδιώξεις των 3 πολιτικών ρευμάτων της Συντακτικής συνέλευσης;                   </vt:lpstr>
      <vt:lpstr>ΕΡΩΤΗΣΕΙΣ ΒΑΣΙΣΜΕΝΕΣ ΣΤΗΝ ΕΝΟΤΗΤΑ 3 Μετά το τέλος της ενότητας πρέπει να γνωρίζετε τις απαντήσεις στις παρακάτω ερωτήσεις.  9.Τι προβλέπει το σύνταγμα του 1791 για το πολίτευμα της Γαλλίας; 10.Ποιες είναι οι εξελίξεις που δρομολογήθηκαν αμέσως μετά την επανάσταση;  11.Στη διάρκεια της πρώτης φάσης της επανάστασης  έγιναν τρεις καταλήψεις. Ποιες ήταν αυτές και για ποιους λόγους έγιναν;  12.Ποιος είναι ο ρόλος του βασιλιά Λουδοβίκου ΙΣΤ κατά την πρώτη φάση της Γαλλικής επανάστασης; 13.Ποια είναι τα βασικά γεγονότα της δεύτερης και της τρίτης φάσης της επανάστασης; 14.Πόσες και ποιες εθνοσυνελεύσεις υπήρξαν στη διάρκεια της Γαλλικής Επανάστασης; Σε ποια φάση ανήκει η καθεμία;                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Eugène Delacroix - La liberté guidant le peuple</vt:lpstr>
      <vt:lpstr>Ελευθερία , Ισότης , Αδελφότης  ή θάνατος</vt:lpstr>
      <vt:lpstr>βασιλιάς της Γαλλίας  το 1774, αλλά δεν  έδειξε ιδιαίτερες  ικανότητες στη  διακυβέρνηση.</vt:lpstr>
      <vt:lpstr>Διαφάνεια 19</vt:lpstr>
      <vt:lpstr>Η ΚΑΤΑΣΤΑΣΗ ΣΤΗ ΓΑΛΛΙΑ ΤΟ 18Ο ΑΙΩΝΑ</vt:lpstr>
      <vt:lpstr>ΓΕΛΟΙΟΓΡΑΦΙΑ ΠΟΥ ΑΠΕΙΚΟΝΙΖΕΙ ΤΗΝ ΤΡΙΤΗ ΤΑΞΗ ΝΑ ΚΟΥΒΑΛΑ ΤΟΝ ΚΛΗΡΟ ΚΑΙ ΤΗΝ ΑΡΙΣΤΟΚΡΑΤΙΑ.</vt:lpstr>
      <vt:lpstr>Διαφάνεια 22</vt:lpstr>
      <vt:lpstr>Το παλαιό καθεστώς γεννούσε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Η πρώτη φάση της γαλλικής επανάστασης (Μάιος 1789-Αύγουστος 1792)</vt:lpstr>
      <vt:lpstr>Διαφάνεια 35</vt:lpstr>
      <vt:lpstr>Διαφάνεια 36</vt:lpstr>
      <vt:lpstr>ΣΤΗ ΣΥΝΤΑΚΤΙΚΗ ΣΥΝΕΛΕΥΣΗ ΕΙΧΑΝ ΔΙΑΜΟΡΦΩΘΕΙ ΤΡΙΑ ΠΟΛΙΤΙΚΑ ΡΕΥΜΑΤΑ ΠΟΥ  ΠΗΡΑΝ ΤΑ ΟΝΟΜΑΤΑ ΤΟΥΣ ΑΠΟ ΤΙΣ ΘΕΣΕΙΣ ΣΤΙΣ ΟΠΟΙΕΣ ΚΑΘΟΝΤΑΝ ΟΙ  ΥΠΟΣΤΗΡΙΚΤΕΣ ΤΟΥΣ ΣΤΗΝ ΑΙΘΟΥΣΑ ΣΥΝΕΔΡΙΑΣΕΩΝ:</vt:lpstr>
      <vt:lpstr>Διαφάνεια 38</vt:lpstr>
      <vt:lpstr>Διαφάνεια 39</vt:lpstr>
      <vt:lpstr>Το πρώτο Σύνταγμα της Γαλλίας</vt:lpstr>
      <vt:lpstr>Έθνος  κυρίαρχο</vt:lpstr>
      <vt:lpstr>Διαφάνεια 42</vt:lpstr>
      <vt:lpstr>Εξελίξεις που δρομολογήθηκαν  μετά την επανάσταση</vt:lpstr>
      <vt:lpstr>1791</vt:lpstr>
      <vt:lpstr>Διαφάνεια 45</vt:lpstr>
      <vt:lpstr>Διαφάνεια 46</vt:lpstr>
      <vt:lpstr>Διαφάνεια 47</vt:lpstr>
      <vt:lpstr>Διαφάνεια 48</vt:lpstr>
      <vt:lpstr>Διαφάνεια 49</vt:lpstr>
      <vt:lpstr>14 ΙΟΥΛΙΟΥ 1789 – ΚΑΤΑΛΗΨΗ ΒΑΣΤΙΛΗΣ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Η δεύτερη φάση της γαλλικής επανάστασης (Σεπτέμβριος 1792-Ιούλιος 1794)</vt:lpstr>
      <vt:lpstr>Διαφάνεια 60</vt:lpstr>
      <vt:lpstr>▲ Αναπαράσταση εκτέλεσης σε γκιλοτίνα. Η γκιλοτίνα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4</vt:lpstr>
      <vt:lpstr>14 ΙΟΥΛΙΟΥ 1789 – ΚΑΤΑΛΗΨΗ ΒΑΣΤΙΛΗΣ</vt:lpstr>
      <vt:lpstr>Διαφάνεια 72</vt:lpstr>
      <vt:lpstr>Διαφάνεια 73</vt:lpstr>
      <vt:lpstr>1788-1789 Φοβερός χειμώνας -&gt; πείνα : ο λαός οδηγείται σε λεηλασίες πλούσιων σπιτιών και κρατικών αποθηκών. 5.5.1789 : ο Λουδοβίκος ΙΣΤ΄ συγκαλεί συνέλευση τάξεων. Επιβολή νέων φόρων. 20.6.1789 : Ο όρκος του σφαιριστηρίου. 9.7.1789 : Η Εθνοσυνέλευση αυτοανακηρύσσεται Συντακτική Συνέλευση.  14 Ιουλίου 1789 : Ο λαός του Παρισιού καταλαμβάνει τη Βαστίλη (εθνική γιορτή Γάλλων). 4 Αυγούστου 1789 : Η Συντακτική Συνέλευση ανακοινώνει την κατάργηση των προνομίων. 26 Αυγούστου 1789 : Διακήρυξη Δικαιωμάτων του Ανθρώπου και του Πολίτη (επιρροές από το κίνημα του Διαφωτισμού).  5.10.1789 : Κατάληψη ανακτόρων από επαναστατημένο λαό. Ο βασιλιάς αποδέχεται τις αποφάσεις. Πολιτικά ρεύματα : δεξιά, κέντρο, αριστερά Δημιουργία πολιτικών οργανώσεων-λεσχών (π.χ. Ιακωβίνων, Κορδελιέρων). Διάδοση ιδεών μέσα από πολιτικά φυλλάδια και εφημερίδες.  </vt:lpstr>
      <vt:lpstr>Η Συντακτική συνέλευση  ανακοίνωσε :</vt:lpstr>
      <vt:lpstr>Διαφάνεια 76</vt:lpstr>
      <vt:lpstr>Διαφάνεια 77</vt:lpstr>
      <vt:lpstr>5 Οκτωβρίου 1789   6000 γυναίκες του Παρισιού έχοντας μαζί τους 2 κανόνια οργάνωσαν πορεία προς τις Βερσαλλίες για να ζητήσουν ψωμί !</vt:lpstr>
      <vt:lpstr>ΣΤΗ ΣΥΝΤΑΚΤΙΚΗ ΣΥΝΕΛΕΥΣΗ ΕΙΧΑΝ ΔΙΑΜΟΡΦΩΘΕΙ ΤΡΙΑ ΠΟΛΙΤΙΚΑ ΡΕΥΜΑΤΑ ΠΟΥ  ΠΗΡΑΝ ΤΑ ΟΝΟΜΑΤΑ ΤΟΥΣ ΑΠΟ ΤΙΣ ΘΕΣΕΙΣ ΣΤΙΣ ΟΠΟΙΕΣ ΚΑΘΟΝΤΑΝ ΟΙ  ΥΠΟΣΤΗΡΙΚΤΕΣ ΤΟΥΣ ΣΤΗΝ ΑΙΘΟΥΣΑ ΣΥΝΕΔΡΙΑΣΕΩΝ:</vt:lpstr>
      <vt:lpstr>Διαφάνεια 80</vt:lpstr>
      <vt:lpstr>Λέσχες</vt:lpstr>
      <vt:lpstr>Διαφάνεια 82</vt:lpstr>
      <vt:lpstr>Έθνος  κυρίαρχο</vt:lpstr>
      <vt:lpstr>Διαφάνεια 84</vt:lpstr>
      <vt:lpstr>Εθνικοποίηση περιουσίας κλήρου</vt:lpstr>
      <vt:lpstr>ΝΟΜΟΘΕΤΙΚΗ ΣΥΝΕΛΕΥΣΗ (ΣΕΠΤ. 1791- ΣΕΠΤ.1792).</vt:lpstr>
      <vt:lpstr>Διαφάνεια 87</vt:lpstr>
      <vt:lpstr>Διαφάνεια 88</vt:lpstr>
      <vt:lpstr>ΟΙ ΤΑΞΕΙΣ ΤΗΣ ΓΑΛΛΙΚΗΣ ΚΟΙΝΩΝΙΑΣ ΠΡΙΝ ΚΑΙ ΜΕΤΑ ΤΗΝ ΕΠΑΝΑΣΤΑΣΗ ΤΟΥ 1789 ΓΕΛΟΙΟΓΡΑΦΙΕΣ ΕΠΟΧΗΣ (ΤΕΛΗ 18ΟΥ ΑΙΩΝΑ)</vt:lpstr>
      <vt:lpstr>Διαφάνεια 90</vt:lpstr>
      <vt:lpstr>Διαφάνεια 91</vt:lpstr>
      <vt:lpstr>Διαφάνεια 92</vt:lpstr>
      <vt:lpstr>ΣΥΜΒΑΤΙΚΗ ΣΥΝΕΛΕΥΣΗ (ΣΕΠΤ. 1792- ΙΟΥΛΙΟΣ 1794)</vt:lpstr>
      <vt:lpstr>Συμβατική  συνέλευση</vt:lpstr>
      <vt:lpstr>Διαφάνεια 95</vt:lpstr>
      <vt:lpstr>Διαφάνεια 96</vt:lpstr>
      <vt:lpstr>Διαφάνεια 97</vt:lpstr>
      <vt:lpstr>Διαφάνεια 98</vt:lpstr>
      <vt:lpstr>Διαφάνεια 99</vt:lpstr>
      <vt:lpstr>Η ΚΥΒΕΡΝΗΣΗ ΤΩΝ ΟΡΕΙΝΩΝ Με επικεφαλής τον Ροβεσπιέρο, οι Ορεινοί προχώρησαν:</vt:lpstr>
      <vt:lpstr>Τα ακραία μέτρα προκάλεσαν αντιδράσεις. Ο Ροβεσπιέρος βρέθηκε στο  στόχαστρο και τελικά η Συμβατική αποφάσισε να τον εκτελέσει μαζί με 20  συνεργάτες του (28 Ιουλίου 1794).</vt:lpstr>
      <vt:lpstr>▲ Αναπαράσταση εκτέλεσης σε γκιλοτίνα. Η γκιλοτίνα</vt:lpstr>
      <vt:lpstr>Διαφάνεια 103</vt:lpstr>
      <vt:lpstr>Διαφάνεια 104</vt:lpstr>
      <vt:lpstr>Διαφάνεια 105</vt:lpstr>
      <vt:lpstr>επίκλησις</vt:lpstr>
      <vt:lpstr>Διαφάνεια 107</vt:lpstr>
      <vt:lpstr>Διαφάνεια 108</vt:lpstr>
      <vt:lpstr>Διαφάνεια 109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simoni</dc:creator>
  <cp:lastModifiedBy>simoni</cp:lastModifiedBy>
  <cp:revision>31</cp:revision>
  <dcterms:created xsi:type="dcterms:W3CDTF">2020-12-06T21:57:02Z</dcterms:created>
  <dcterms:modified xsi:type="dcterms:W3CDTF">2020-12-20T10:54:32Z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2020-12-06T00:00:00Z</vt:filetime>
  </property>
</Properties>
</file>