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59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2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8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890469-615C-42DA-90F6-5E3662C9572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C24548C-578D-4A3A-8B6C-DBE0D50991FA}">
      <dgm:prSet/>
      <dgm:spPr/>
      <dgm:t>
        <a:bodyPr/>
        <a:lstStyle/>
        <a:p>
          <a:r>
            <a:rPr lang="el-GR"/>
            <a:t>Το ηλεκτρικό φορτίο είναι το φυσικό μέγεθος με το οποίο εξηγούμε την προέλευση και τις ιδιότητες των ηλεκτρικών δυνάμεων.</a:t>
          </a:r>
          <a:endParaRPr lang="en-US"/>
        </a:p>
      </dgm:t>
    </dgm:pt>
    <dgm:pt modelId="{EE9A32A7-E22E-40BA-9E55-8B21892E5E29}" type="parTrans" cxnId="{E3F0E25A-7FC1-41D9-9E93-FE3CE6D2FC4E}">
      <dgm:prSet/>
      <dgm:spPr/>
      <dgm:t>
        <a:bodyPr/>
        <a:lstStyle/>
        <a:p>
          <a:endParaRPr lang="en-US"/>
        </a:p>
      </dgm:t>
    </dgm:pt>
    <dgm:pt modelId="{26D17E1E-9B5A-4484-88AC-5875A8BBD2D4}" type="sibTrans" cxnId="{E3F0E25A-7FC1-41D9-9E93-FE3CE6D2FC4E}">
      <dgm:prSet/>
      <dgm:spPr/>
      <dgm:t>
        <a:bodyPr/>
        <a:lstStyle/>
        <a:p>
          <a:endParaRPr lang="en-US"/>
        </a:p>
      </dgm:t>
    </dgm:pt>
    <dgm:pt modelId="{95613584-800F-4516-8367-C1CB07767B68}">
      <dgm:prSet/>
      <dgm:spPr/>
      <dgm:t>
        <a:bodyPr/>
        <a:lstStyle/>
        <a:p>
          <a:r>
            <a:rPr lang="el-GR"/>
            <a:t>Τα σώματα που είναι ηλεκτρικά φορτισμένα λέμε ότι έχουν ηλεκτρικό φορτίο</a:t>
          </a:r>
          <a:endParaRPr lang="en-US"/>
        </a:p>
      </dgm:t>
    </dgm:pt>
    <dgm:pt modelId="{C54B9D3F-1656-4C86-A8A3-5A4FF69A1E9C}" type="parTrans" cxnId="{0430EA57-3554-4C87-8F02-74DB9FADECDC}">
      <dgm:prSet/>
      <dgm:spPr/>
      <dgm:t>
        <a:bodyPr/>
        <a:lstStyle/>
        <a:p>
          <a:endParaRPr lang="en-US"/>
        </a:p>
      </dgm:t>
    </dgm:pt>
    <dgm:pt modelId="{4C2347CE-66CB-436D-9073-58ECEB1DAC0E}" type="sibTrans" cxnId="{0430EA57-3554-4C87-8F02-74DB9FADECDC}">
      <dgm:prSet/>
      <dgm:spPr/>
      <dgm:t>
        <a:bodyPr/>
        <a:lstStyle/>
        <a:p>
          <a:endParaRPr lang="en-US"/>
        </a:p>
      </dgm:t>
    </dgm:pt>
    <dgm:pt modelId="{AEF3C002-6F69-4776-8405-5D83FE3D6D01}">
      <dgm:prSet/>
      <dgm:spPr/>
      <dgm:t>
        <a:bodyPr/>
        <a:lstStyle/>
        <a:p>
          <a:r>
            <a:rPr lang="el-GR" dirty="0"/>
            <a:t>Το ηλεκτρικό φορτίο συνήθως συμβολίζεται με το γράμμα </a:t>
          </a:r>
          <a:r>
            <a:rPr lang="en-US" dirty="0"/>
            <a:t>q</a:t>
          </a:r>
          <a:r>
            <a:rPr lang="el-GR" dirty="0"/>
            <a:t> ή </a:t>
          </a:r>
          <a:r>
            <a:rPr lang="en-US" dirty="0"/>
            <a:t>Q</a:t>
          </a:r>
          <a:r>
            <a:rPr lang="el-GR" dirty="0"/>
            <a:t>.</a:t>
          </a:r>
          <a:endParaRPr lang="en-US" dirty="0"/>
        </a:p>
      </dgm:t>
    </dgm:pt>
    <dgm:pt modelId="{5CA4ACBA-3786-499E-9AE4-DF2AB318D39C}" type="parTrans" cxnId="{AFAFCFF1-2937-470E-B8B5-C8F3943BE2C2}">
      <dgm:prSet/>
      <dgm:spPr/>
      <dgm:t>
        <a:bodyPr/>
        <a:lstStyle/>
        <a:p>
          <a:endParaRPr lang="en-US"/>
        </a:p>
      </dgm:t>
    </dgm:pt>
    <dgm:pt modelId="{FF75A191-7E94-4D64-9422-8932E2CC287E}" type="sibTrans" cxnId="{AFAFCFF1-2937-470E-B8B5-C8F3943BE2C2}">
      <dgm:prSet/>
      <dgm:spPr/>
      <dgm:t>
        <a:bodyPr/>
        <a:lstStyle/>
        <a:p>
          <a:endParaRPr lang="en-US"/>
        </a:p>
      </dgm:t>
    </dgm:pt>
    <dgm:pt modelId="{C466DA95-E95E-45FF-8A56-98706EC34392}" type="pres">
      <dgm:prSet presAssocID="{D4890469-615C-42DA-90F6-5E3662C95729}" presName="linear" presStyleCnt="0">
        <dgm:presLayoutVars>
          <dgm:animLvl val="lvl"/>
          <dgm:resizeHandles val="exact"/>
        </dgm:presLayoutVars>
      </dgm:prSet>
      <dgm:spPr/>
    </dgm:pt>
    <dgm:pt modelId="{F4A550C1-BDC0-4C42-9CDC-33ADEA1366C2}" type="pres">
      <dgm:prSet presAssocID="{7C24548C-578D-4A3A-8B6C-DBE0D50991F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D4EBC8D-4871-4160-8936-76625B2C7BE9}" type="pres">
      <dgm:prSet presAssocID="{26D17E1E-9B5A-4484-88AC-5875A8BBD2D4}" presName="spacer" presStyleCnt="0"/>
      <dgm:spPr/>
    </dgm:pt>
    <dgm:pt modelId="{AE493935-F879-4099-A0A0-B0CEADC1AE31}" type="pres">
      <dgm:prSet presAssocID="{95613584-800F-4516-8367-C1CB07767B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1705AF0-AF84-40DE-88A6-43013E11457D}" type="pres">
      <dgm:prSet presAssocID="{4C2347CE-66CB-436D-9073-58ECEB1DAC0E}" presName="spacer" presStyleCnt="0"/>
      <dgm:spPr/>
    </dgm:pt>
    <dgm:pt modelId="{FB4B4B46-5D31-48A2-88BE-5AFB588D6402}" type="pres">
      <dgm:prSet presAssocID="{AEF3C002-6F69-4776-8405-5D83FE3D6D0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430EA57-3554-4C87-8F02-74DB9FADECDC}" srcId="{D4890469-615C-42DA-90F6-5E3662C95729}" destId="{95613584-800F-4516-8367-C1CB07767B68}" srcOrd="1" destOrd="0" parTransId="{C54B9D3F-1656-4C86-A8A3-5A4FF69A1E9C}" sibTransId="{4C2347CE-66CB-436D-9073-58ECEB1DAC0E}"/>
    <dgm:cxn modelId="{E3F0E25A-7FC1-41D9-9E93-FE3CE6D2FC4E}" srcId="{D4890469-615C-42DA-90F6-5E3662C95729}" destId="{7C24548C-578D-4A3A-8B6C-DBE0D50991FA}" srcOrd="0" destOrd="0" parTransId="{EE9A32A7-E22E-40BA-9E55-8B21892E5E29}" sibTransId="{26D17E1E-9B5A-4484-88AC-5875A8BBD2D4}"/>
    <dgm:cxn modelId="{48A8657D-8576-40AB-82F5-EA9AB74FB024}" type="presOf" srcId="{AEF3C002-6F69-4776-8405-5D83FE3D6D01}" destId="{FB4B4B46-5D31-48A2-88BE-5AFB588D6402}" srcOrd="0" destOrd="0" presId="urn:microsoft.com/office/officeart/2005/8/layout/vList2"/>
    <dgm:cxn modelId="{028327A2-25AC-4F63-9AAC-7D009B102499}" type="presOf" srcId="{7C24548C-578D-4A3A-8B6C-DBE0D50991FA}" destId="{F4A550C1-BDC0-4C42-9CDC-33ADEA1366C2}" srcOrd="0" destOrd="0" presId="urn:microsoft.com/office/officeart/2005/8/layout/vList2"/>
    <dgm:cxn modelId="{34ECC3A8-3FA9-4198-A403-911F04CFBAD0}" type="presOf" srcId="{95613584-800F-4516-8367-C1CB07767B68}" destId="{AE493935-F879-4099-A0A0-B0CEADC1AE31}" srcOrd="0" destOrd="0" presId="urn:microsoft.com/office/officeart/2005/8/layout/vList2"/>
    <dgm:cxn modelId="{B4BA93B9-5DB7-4C6D-9137-5D8A5263D97D}" type="presOf" srcId="{D4890469-615C-42DA-90F6-5E3662C95729}" destId="{C466DA95-E95E-45FF-8A56-98706EC34392}" srcOrd="0" destOrd="0" presId="urn:microsoft.com/office/officeart/2005/8/layout/vList2"/>
    <dgm:cxn modelId="{AFAFCFF1-2937-470E-B8B5-C8F3943BE2C2}" srcId="{D4890469-615C-42DA-90F6-5E3662C95729}" destId="{AEF3C002-6F69-4776-8405-5D83FE3D6D01}" srcOrd="2" destOrd="0" parTransId="{5CA4ACBA-3786-499E-9AE4-DF2AB318D39C}" sibTransId="{FF75A191-7E94-4D64-9422-8932E2CC287E}"/>
    <dgm:cxn modelId="{64A37F58-E1AF-4CB1-883B-ADC37CB517B3}" type="presParOf" srcId="{C466DA95-E95E-45FF-8A56-98706EC34392}" destId="{F4A550C1-BDC0-4C42-9CDC-33ADEA1366C2}" srcOrd="0" destOrd="0" presId="urn:microsoft.com/office/officeart/2005/8/layout/vList2"/>
    <dgm:cxn modelId="{C57769C0-FDCA-4CE7-8255-54AEB1FCEBB0}" type="presParOf" srcId="{C466DA95-E95E-45FF-8A56-98706EC34392}" destId="{0D4EBC8D-4871-4160-8936-76625B2C7BE9}" srcOrd="1" destOrd="0" presId="urn:microsoft.com/office/officeart/2005/8/layout/vList2"/>
    <dgm:cxn modelId="{AF0C6404-26F5-49A8-A458-41CB46EF9C58}" type="presParOf" srcId="{C466DA95-E95E-45FF-8A56-98706EC34392}" destId="{AE493935-F879-4099-A0A0-B0CEADC1AE31}" srcOrd="2" destOrd="0" presId="urn:microsoft.com/office/officeart/2005/8/layout/vList2"/>
    <dgm:cxn modelId="{E2B304A4-B59C-4C89-919F-F6E43B40A554}" type="presParOf" srcId="{C466DA95-E95E-45FF-8A56-98706EC34392}" destId="{F1705AF0-AF84-40DE-88A6-43013E11457D}" srcOrd="3" destOrd="0" presId="urn:microsoft.com/office/officeart/2005/8/layout/vList2"/>
    <dgm:cxn modelId="{01B4C092-EC9E-4373-81AE-32F9E5D84B88}" type="presParOf" srcId="{C466DA95-E95E-45FF-8A56-98706EC34392}" destId="{FB4B4B46-5D31-48A2-88BE-5AFB588D64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550C1-BDC0-4C42-9CDC-33ADEA1366C2}">
      <dsp:nvSpPr>
        <dsp:cNvPr id="0" name=""/>
        <dsp:cNvSpPr/>
      </dsp:nvSpPr>
      <dsp:spPr>
        <a:xfrm>
          <a:off x="0" y="46298"/>
          <a:ext cx="6245265" cy="17842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Το ηλεκτρικό φορτίο είναι το φυσικό μέγεθος με το οποίο εξηγούμε την προέλευση και τις ιδιότητες των ηλεκτρικών δυνάμεων.</a:t>
          </a:r>
          <a:endParaRPr lang="en-US" sz="2500" kern="1200"/>
        </a:p>
      </dsp:txBody>
      <dsp:txXfrm>
        <a:off x="87100" y="133398"/>
        <a:ext cx="6071065" cy="1610050"/>
      </dsp:txXfrm>
    </dsp:sp>
    <dsp:sp modelId="{AE493935-F879-4099-A0A0-B0CEADC1AE31}">
      <dsp:nvSpPr>
        <dsp:cNvPr id="0" name=""/>
        <dsp:cNvSpPr/>
      </dsp:nvSpPr>
      <dsp:spPr>
        <a:xfrm>
          <a:off x="0" y="1902548"/>
          <a:ext cx="6245265" cy="1784250"/>
        </a:xfrm>
        <a:prstGeom prst="roundRect">
          <a:avLst/>
        </a:prstGeom>
        <a:solidFill>
          <a:schemeClr val="accent5">
            <a:hueOff val="-3770740"/>
            <a:satOff val="0"/>
            <a:lumOff val="-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Τα σώματα που είναι ηλεκτρικά φορτισμένα λέμε ότι έχουν ηλεκτρικό φορτίο</a:t>
          </a:r>
          <a:endParaRPr lang="en-US" sz="2500" kern="1200"/>
        </a:p>
      </dsp:txBody>
      <dsp:txXfrm>
        <a:off x="87100" y="1989648"/>
        <a:ext cx="6071065" cy="1610050"/>
      </dsp:txXfrm>
    </dsp:sp>
    <dsp:sp modelId="{FB4B4B46-5D31-48A2-88BE-5AFB588D6402}">
      <dsp:nvSpPr>
        <dsp:cNvPr id="0" name=""/>
        <dsp:cNvSpPr/>
      </dsp:nvSpPr>
      <dsp:spPr>
        <a:xfrm>
          <a:off x="0" y="3758798"/>
          <a:ext cx="6245265" cy="1784250"/>
        </a:xfrm>
        <a:prstGeom prst="roundRect">
          <a:avLst/>
        </a:prstGeom>
        <a:solidFill>
          <a:schemeClr val="accent5">
            <a:hueOff val="-7541480"/>
            <a:satOff val="0"/>
            <a:lumOff val="-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Το ηλεκτρικό φορτίο συνήθως συμβολίζεται με το γράμμα </a:t>
          </a:r>
          <a:r>
            <a:rPr lang="en-US" sz="2500" kern="1200" dirty="0"/>
            <a:t>q</a:t>
          </a:r>
          <a:r>
            <a:rPr lang="el-GR" sz="2500" kern="1200" dirty="0"/>
            <a:t> ή </a:t>
          </a:r>
          <a:r>
            <a:rPr lang="en-US" sz="2500" kern="1200" dirty="0"/>
            <a:t>Q</a:t>
          </a:r>
          <a:r>
            <a:rPr lang="el-GR" sz="2500" kern="1200" dirty="0"/>
            <a:t>.</a:t>
          </a:r>
          <a:endParaRPr lang="en-US" sz="2500" kern="1200" dirty="0"/>
        </a:p>
      </dsp:txBody>
      <dsp:txXfrm>
        <a:off x="87100" y="3845898"/>
        <a:ext cx="6071065" cy="1610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602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52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25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18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42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86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7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74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5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130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003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54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11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30000">
              <a:schemeClr val="accent1">
                <a:lumMod val="75000"/>
              </a:schemeClr>
            </a:gs>
            <a:gs pos="100000">
              <a:schemeClr val="accent4">
                <a:lumMod val="60000"/>
                <a:lumOff val="40000"/>
              </a:schemeClr>
            </a:gs>
            <a:gs pos="78000">
              <a:schemeClr val="accent4">
                <a:lumMod val="75000"/>
              </a:schemeClr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3420F6-DDBA-4CD6-A3D8-1DE1B5B39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3" y="590062"/>
            <a:ext cx="5309140" cy="2838938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1.2 </a:t>
            </a:r>
            <a:r>
              <a:rPr lang="el-GR" sz="5400">
                <a:solidFill>
                  <a:schemeClr val="bg1"/>
                </a:solidFill>
              </a:rPr>
              <a:t>Το ηλεκτρικό φορτίο</a:t>
            </a:r>
            <a:endParaRPr lang="en-GB" sz="54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9A61C-6916-4DA9-A822-E35B6AC3E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046" y="3535606"/>
            <a:ext cx="4517954" cy="1198120"/>
          </a:xfrm>
        </p:spPr>
        <p:txBody>
          <a:bodyPr>
            <a:normAutofit/>
          </a:bodyPr>
          <a:lstStyle/>
          <a:p>
            <a:endParaRPr lang="en-GB" sz="2000">
              <a:solidFill>
                <a:schemeClr val="bg1"/>
              </a:solidFill>
            </a:endParaRPr>
          </a:p>
        </p:txBody>
      </p:sp>
      <p:sp>
        <p:nvSpPr>
          <p:cNvPr id="11" name="!!plus graphic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!!dot graphic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7" name="!!Straight Connector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836425" y="5436655"/>
            <a:ext cx="151536" cy="15153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245175" y="5896734"/>
            <a:ext cx="108625" cy="10862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554288" y="6038004"/>
            <a:ext cx="95759" cy="95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12E5F6-0FE4-4744-9D8C-2614177F2B7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745" r="8367" b="1"/>
          <a:stretch/>
        </p:blipFill>
        <p:spPr>
          <a:xfrm>
            <a:off x="6740358" y="1606411"/>
            <a:ext cx="5451642" cy="5251590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5920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859B22-9585-4075-A3F6-EF0307A8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l-GR"/>
              <a:t>Πως ηλεκτρίζονται τα σώματα;</a:t>
            </a:r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DECDB9-96AC-40C6-8E54-BEDFD5C0D3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59" r="29792" b="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F628F-9D46-4006-8373-1F19069D5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l-GR" sz="2400" dirty="0"/>
              <a:t>Τι προκαλεί τις ηλεκτρικές δυνάμεις; </a:t>
            </a:r>
          </a:p>
          <a:p>
            <a:r>
              <a:rPr lang="el-GR" sz="2400" dirty="0"/>
              <a:t>Τι συμβαίνει στον πλαστικό χάρακα, στη γυάλινη ράβδο ή στο κεχριμπάρι όταν τα τρίβουμε με το χαρτί ή το ύφασμα και ηλεκτρίζονται; </a:t>
            </a:r>
            <a:endParaRPr lang="en-GB" sz="2400" dirty="0"/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13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3F4F3A-DF89-453C-A499-8C259F6A2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9A095-655E-4AAA-8DE1-C7320286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3428999"/>
            <a:ext cx="3939688" cy="3216613"/>
          </a:xfrm>
        </p:spPr>
        <p:txBody>
          <a:bodyPr>
            <a:normAutofit/>
          </a:bodyPr>
          <a:lstStyle/>
          <a:p>
            <a:pPr algn="r"/>
            <a:r>
              <a:rPr lang="el-GR" sz="6100" dirty="0">
                <a:solidFill>
                  <a:schemeClr val="bg1"/>
                </a:solidFill>
              </a:rPr>
              <a:t>Το ηλεκτρικό φορτίο</a:t>
            </a:r>
            <a:endParaRPr lang="en-GB" sz="6100" dirty="0">
              <a:solidFill>
                <a:schemeClr val="bg1"/>
              </a:solidFill>
            </a:endParaRP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69603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925332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solidFill>
              <a:schemeClr val="lt1">
                <a:hueOff val="0"/>
                <a:satOff val="0"/>
                <a:lumOff val="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44047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FDA64E-F00C-4864-A916-C04482B6B1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71670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095A59C-D0EF-4F5C-AC1C-E3152E1C5A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380" y="1132114"/>
            <a:ext cx="3737702" cy="238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04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F11D-A83B-4F20-94DD-4B3515F9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Γυαλί και πλαστικό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0FFC89-28D2-42B7-9044-764833B38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270" y="1690688"/>
            <a:ext cx="9145276" cy="26387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5858F7-A30F-4672-9A21-272A6FA65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391" y="4454240"/>
            <a:ext cx="4963218" cy="20386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8AD55A-B6A2-4B13-8A42-33A954095D4E}"/>
              </a:ext>
            </a:extLst>
          </p:cNvPr>
          <p:cNvSpPr/>
          <p:nvPr/>
        </p:nvSpPr>
        <p:spPr>
          <a:xfrm>
            <a:off x="6497052" y="5590673"/>
            <a:ext cx="938463" cy="4251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911B98-D86F-44E8-87A5-3360274165D7}"/>
              </a:ext>
            </a:extLst>
          </p:cNvPr>
          <p:cNvSpPr/>
          <p:nvPr/>
        </p:nvSpPr>
        <p:spPr>
          <a:xfrm>
            <a:off x="7435514" y="5590672"/>
            <a:ext cx="1142093" cy="4251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F3478-6071-4B46-9D11-8A5CDE3DF504}"/>
              </a:ext>
            </a:extLst>
          </p:cNvPr>
          <p:cNvSpPr/>
          <p:nvPr/>
        </p:nvSpPr>
        <p:spPr>
          <a:xfrm>
            <a:off x="6497052" y="6015787"/>
            <a:ext cx="938463" cy="477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649027-22AA-440C-9CD7-31D6B975D86C}"/>
              </a:ext>
            </a:extLst>
          </p:cNvPr>
          <p:cNvSpPr/>
          <p:nvPr/>
        </p:nvSpPr>
        <p:spPr>
          <a:xfrm>
            <a:off x="7435515" y="6015787"/>
            <a:ext cx="1142093" cy="477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24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950C-15BD-49D0-BC98-A679D279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Όμοια και αντίθετα φορτισμένα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4A6B7-77AB-4D4E-8A66-FFB227810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12606" cy="4351338"/>
          </a:xfrm>
        </p:spPr>
        <p:txBody>
          <a:bodyPr/>
          <a:lstStyle/>
          <a:p>
            <a:r>
              <a:rPr lang="el-GR" dirty="0"/>
              <a:t>Όταν δύο (ή περισσότερα) ηλεκτρικά φορτισμένα σώματα απωθούνται μεταξύ τους, τότε λέμε ότι έχουν φορτίο ίδιου είδους (ή ότι είναι </a:t>
            </a:r>
            <a:r>
              <a:rPr lang="el-GR" b="1" dirty="0"/>
              <a:t>όμοια φορτισμένα</a:t>
            </a:r>
            <a:r>
              <a:rPr lang="el-GR" dirty="0"/>
              <a:t>). </a:t>
            </a:r>
          </a:p>
          <a:p>
            <a:r>
              <a:rPr lang="el-GR" dirty="0"/>
              <a:t>Ενώ, όταν έλκονται μεταξύ τους, λέμε ότι έχουν φορτία διαφορετικού είδους (ή ότι είναι </a:t>
            </a:r>
            <a:r>
              <a:rPr lang="el-GR" b="1" dirty="0"/>
              <a:t>αντίθετα φορτισμένα</a:t>
            </a:r>
            <a:r>
              <a:rPr lang="el-GR" dirty="0"/>
              <a:t>).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26C05C-66A3-478F-A48F-FD7228221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806" y="2340346"/>
            <a:ext cx="4416635" cy="281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22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50000"/>
                <a:lumOff val="50000"/>
              </a:schemeClr>
            </a:gs>
            <a:gs pos="61000">
              <a:schemeClr val="accent1">
                <a:lumMod val="79000"/>
                <a:lumOff val="21000"/>
              </a:schemeClr>
            </a:gs>
            <a:gs pos="100000">
              <a:schemeClr val="accent4">
                <a:lumMod val="60000"/>
                <a:lumOff val="40000"/>
              </a:schemeClr>
            </a:gs>
            <a:gs pos="93000">
              <a:schemeClr val="accent4">
                <a:lumMod val="60000"/>
                <a:lumOff val="4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CDBF2F9D-983F-4E90-827D-5A23216D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D1B747-5296-4D5D-9588-4AF138D5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844" y="378825"/>
            <a:ext cx="5366040" cy="2344840"/>
          </a:xfrm>
        </p:spPr>
        <p:txBody>
          <a:bodyPr anchor="b">
            <a:normAutofit/>
          </a:bodyPr>
          <a:lstStyle/>
          <a:p>
            <a:r>
              <a:rPr lang="el-GR" sz="4600" dirty="0">
                <a:solidFill>
                  <a:schemeClr val="bg1"/>
                </a:solidFill>
              </a:rPr>
              <a:t>Θετικό  (+)  και αρνητικό  (-) ηλεκτρικό φορτίο</a:t>
            </a:r>
            <a:endParaRPr lang="en-GB" sz="4600" dirty="0">
              <a:solidFill>
                <a:schemeClr val="bg1"/>
              </a:solidFill>
            </a:endParaRPr>
          </a:p>
        </p:txBody>
      </p:sp>
      <p:sp>
        <p:nvSpPr>
          <p:cNvPr id="23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9609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4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6116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4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2748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4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73D7AD-E1DB-4924-AE8E-9E1295FA3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95" r="3" b="3"/>
          <a:stretch/>
        </p:blipFill>
        <p:spPr>
          <a:xfrm>
            <a:off x="771857" y="1472473"/>
            <a:ext cx="4302904" cy="4302904"/>
          </a:xfrm>
          <a:custGeom>
            <a:avLst/>
            <a:gdLst/>
            <a:ahLst/>
            <a:cxnLst/>
            <a:rect l="l" t="t" r="r" b="b"/>
            <a:pathLst>
              <a:path w="2242226" h="2242226">
                <a:moveTo>
                  <a:pt x="1121113" y="0"/>
                </a:moveTo>
                <a:cubicBezTo>
                  <a:pt x="1740287" y="0"/>
                  <a:pt x="2242226" y="501939"/>
                  <a:pt x="2242226" y="1121113"/>
                </a:cubicBezTo>
                <a:cubicBezTo>
                  <a:pt x="2242226" y="1740287"/>
                  <a:pt x="1740287" y="2242226"/>
                  <a:pt x="1121113" y="2242226"/>
                </a:cubicBezTo>
                <a:cubicBezTo>
                  <a:pt x="501939" y="2242226"/>
                  <a:pt x="0" y="1740287"/>
                  <a:pt x="0" y="1121113"/>
                </a:cubicBezTo>
                <a:cubicBezTo>
                  <a:pt x="0" y="501939"/>
                  <a:pt x="501939" y="0"/>
                  <a:pt x="1121113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ACF3E-7DF6-401A-82CE-8D7097A25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617" y="3175552"/>
            <a:ext cx="5366041" cy="280911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l-GR" sz="2400" dirty="0">
                <a:solidFill>
                  <a:schemeClr val="bg1"/>
                </a:solidFill>
              </a:rPr>
              <a:t>Ο Αμερικανός πολιτικός και φυσικός Β. </a:t>
            </a:r>
            <a:r>
              <a:rPr lang="el-GR" sz="2400" dirty="0" err="1">
                <a:solidFill>
                  <a:schemeClr val="bg1"/>
                </a:solidFill>
              </a:rPr>
              <a:t>Φραγκλίνος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l-GR" sz="2400" dirty="0">
                <a:solidFill>
                  <a:schemeClr val="bg1"/>
                </a:solidFill>
              </a:rPr>
              <a:t>πρότεινε τα σώματα που ανήκουν στην πρώτη ομάδα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l-GR" sz="2400" b="1" dirty="0">
                <a:solidFill>
                  <a:schemeClr val="bg1"/>
                </a:solidFill>
              </a:rPr>
              <a:t>γυαλί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r>
              <a:rPr lang="el-GR" sz="2400" dirty="0">
                <a:solidFill>
                  <a:schemeClr val="bg1"/>
                </a:solidFill>
              </a:rPr>
              <a:t> να τα ονομάζουμε </a:t>
            </a:r>
            <a:r>
              <a:rPr lang="el-GR" sz="2400" b="1" dirty="0">
                <a:solidFill>
                  <a:schemeClr val="bg1"/>
                </a:solidFill>
              </a:rPr>
              <a:t>θετικά</a:t>
            </a:r>
            <a:r>
              <a:rPr lang="el-GR" sz="2400" dirty="0">
                <a:solidFill>
                  <a:schemeClr val="bg1"/>
                </a:solidFill>
              </a:rPr>
              <a:t> </a:t>
            </a:r>
            <a:r>
              <a:rPr lang="el-GR" sz="2400" b="1" dirty="0">
                <a:solidFill>
                  <a:schemeClr val="bg1"/>
                </a:solidFill>
              </a:rPr>
              <a:t>φορτισμένα</a:t>
            </a:r>
            <a:r>
              <a:rPr lang="el-GR" sz="2400" dirty="0">
                <a:solidFill>
                  <a:schemeClr val="bg1"/>
                </a:solidFill>
              </a:rPr>
              <a:t> και να λέμε ότι έχουν </a:t>
            </a:r>
            <a:r>
              <a:rPr lang="el-GR" sz="2400" b="1" dirty="0">
                <a:solidFill>
                  <a:schemeClr val="bg1"/>
                </a:solidFill>
              </a:rPr>
              <a:t>θετικό</a:t>
            </a:r>
            <a:r>
              <a:rPr lang="el-GR" sz="2400" dirty="0">
                <a:solidFill>
                  <a:schemeClr val="bg1"/>
                </a:solidFill>
              </a:rPr>
              <a:t> </a:t>
            </a:r>
            <a:r>
              <a:rPr lang="el-GR" sz="2400" b="1" dirty="0">
                <a:solidFill>
                  <a:schemeClr val="bg1"/>
                </a:solidFill>
              </a:rPr>
              <a:t>φορτίο</a:t>
            </a:r>
            <a:r>
              <a:rPr lang="el-GR" sz="2400" dirty="0">
                <a:solidFill>
                  <a:schemeClr val="bg1"/>
                </a:solidFill>
              </a:rPr>
              <a:t>. Αυτά δε που ανήκουν στη δεύτερη ομάδα (</a:t>
            </a:r>
            <a:r>
              <a:rPr lang="el-GR" sz="2400" b="1" dirty="0">
                <a:solidFill>
                  <a:schemeClr val="bg1"/>
                </a:solidFill>
              </a:rPr>
              <a:t>πλαστικό</a:t>
            </a:r>
            <a:r>
              <a:rPr lang="el-GR" sz="2400" dirty="0">
                <a:solidFill>
                  <a:schemeClr val="bg1"/>
                </a:solidFill>
              </a:rPr>
              <a:t>) να τα ονομάζουμε </a:t>
            </a:r>
            <a:r>
              <a:rPr lang="el-GR" sz="2400" b="1" dirty="0">
                <a:solidFill>
                  <a:schemeClr val="bg1"/>
                </a:solidFill>
              </a:rPr>
              <a:t>αρνητικά φορτισμένα </a:t>
            </a:r>
            <a:r>
              <a:rPr lang="el-GR" sz="2400" dirty="0">
                <a:solidFill>
                  <a:schemeClr val="bg1"/>
                </a:solidFill>
              </a:rPr>
              <a:t>και να λέμε ότι έχουν </a:t>
            </a:r>
            <a:r>
              <a:rPr lang="el-GR" sz="2400" b="1" dirty="0">
                <a:solidFill>
                  <a:schemeClr val="bg1"/>
                </a:solidFill>
              </a:rPr>
              <a:t>αρνητικό φορτίο</a:t>
            </a:r>
            <a:endParaRPr lang="en-GB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68377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38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B2252-CE65-4B10-94BE-43F4BDFF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Θετικό  (+)  και αρνητικό  (-) ηλεκτρικό φορτίο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C4FB2-DFA8-4763-ABB5-0412E1596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669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Επειδή οι ηλεκτρικές δυνάμεις είναι είτε ελκτικές είτε απωστικές, υπάρχουν δύο είδη φορτίου.</a:t>
            </a:r>
            <a:endParaRPr lang="en-GB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l-GR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α. </a:t>
            </a:r>
            <a:r>
              <a:rPr lang="el-GR" sz="24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Θετικό φορτίο </a:t>
            </a:r>
            <a:r>
              <a:rPr lang="el-GR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έχουν τα σώματα που είναι όμοια φορτισμένα με μια γυάλινη ράβδο την οποία τρίψαμε με ένα μεταξωτό ύφασμα.</a:t>
            </a:r>
            <a:endParaRPr lang="en-GB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l-GR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l-GR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β. </a:t>
            </a:r>
            <a:r>
              <a:rPr lang="el-GR" sz="24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Αρνητικό φορτίο</a:t>
            </a:r>
            <a:r>
              <a:rPr lang="el-GR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έχουν τα σώματα που είναι όμοια φορτισμένα με μια πλαστική ράβδο την οποία τρίψαμε με μάλλινο ύφασμα.</a:t>
            </a:r>
            <a:endParaRPr lang="en-GB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337D4A-4316-4778-A0A9-01764DA88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318" y="1284485"/>
            <a:ext cx="4460807" cy="22452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E547A8-E180-4AE0-A670-51DC3625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710" y="3735689"/>
            <a:ext cx="5112913" cy="25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83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6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08B6DE-FDB8-49CF-BF06-3C953D33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643"/>
            <a:ext cx="5243394" cy="2225532"/>
          </a:xfrm>
        </p:spPr>
        <p:txBody>
          <a:bodyPr anchor="t">
            <a:normAutofit/>
          </a:bodyPr>
          <a:lstStyle/>
          <a:p>
            <a:r>
              <a:rPr lang="el-GR" sz="5100"/>
              <a:t>Πως μετράμε το ηλεκτρικό φορτίο;</a:t>
            </a:r>
            <a:endParaRPr lang="en-GB" sz="5100"/>
          </a:p>
        </p:txBody>
      </p:sp>
      <p:cxnSp>
        <p:nvCxnSpPr>
          <p:cNvPr id="27" name="Straight Connector 18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73056"/>
            <a:ext cx="0" cy="647606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48" y="74031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4728" y="969611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0408" y="1484755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452127-303E-43B2-A291-0DC5104BD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03053"/>
            <a:ext cx="4641330" cy="2994972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B74A9BF-0E1F-42B2-85F9-9520212CF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9042" y="879355"/>
            <a:ext cx="4124758" cy="512075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dirty="0"/>
              <a:t>Έστω ότι διαθέτετε ένα ηλεκτρικό εκκρεμές και διάφορα φορτισμένα σώματα.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Προτείνετε ένα πείραμα για να συγκρίνετε το φορτίο των σωμάτων.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7811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8B6DE-FDB8-49CF-BF06-3C953D338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Πως μετράμε το ηλεκτρικό φορτίο;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17794BC-3245-42D1-8E3C-BB5F6F574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9715" y="1862720"/>
            <a:ext cx="3542354" cy="297963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88A1B8-1F6F-4663-AC52-748FCC64A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90" y="1881773"/>
            <a:ext cx="3734321" cy="2962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6ED916-46F1-4BE4-8B0F-A33B0CA66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311" y="1862720"/>
            <a:ext cx="3781953" cy="29817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126336-E377-4E6B-AD91-3ECA56BAFF67}"/>
              </a:ext>
            </a:extLst>
          </p:cNvPr>
          <p:cNvSpPr txBox="1"/>
          <p:nvPr/>
        </p:nvSpPr>
        <p:spPr>
          <a:xfrm>
            <a:off x="3232484" y="520520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Γενικά δεχόμαστε ότι </a:t>
            </a:r>
            <a:r>
              <a:rPr lang="el-GR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η ηλεκτρική δύναμη που ασκεί (ή ασκείται σε) ένα φορτισμένο σώμα είναι ανάλογη του ηλεκτρικού φορτίου του.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97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1765C2-F25B-4B78-9D92-8355ECC2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108" y="0"/>
            <a:ext cx="590315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6BF396-B0ED-40BC-B8B9-26C51FF84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Μονάδα του </a:t>
            </a:r>
            <a:br>
              <a:rPr lang="en-US" dirty="0"/>
            </a:br>
            <a:r>
              <a:rPr lang="el-GR" dirty="0"/>
              <a:t>ηλεκτρικού φορτίου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5C750-3246-45A9-A630-F42EA86AE3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6221" y="1467853"/>
                <a:ext cx="5658853" cy="461210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b="0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r>
                  <a:rPr lang="el-GR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Η μονάδα του ηλεκτρικού φορτίου στο Διεθνές Σύστημα Μονάδων (S.I.)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el-GR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είναι το </a:t>
                </a:r>
                <a14:m>
                  <m:oMath xmlns:m="http://schemas.openxmlformats.org/officeDocument/2006/math">
                    <m:r>
                      <a:rPr lang="el-GR" sz="3200" b="1" i="1" dirty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200" b="1" i="1" dirty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3200" b="1" i="0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el-GR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και ονομάζεται </a:t>
                </a:r>
                <a:r>
                  <a:rPr lang="el-GR" b="1" i="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Κουλόμπ</a:t>
                </a:r>
                <a:r>
                  <a:rPr lang="el-GR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 (</a:t>
                </a:r>
                <a:r>
                  <a:rPr lang="el-GR" b="0" i="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Coulomb</a:t>
                </a:r>
                <a:r>
                  <a:rPr lang="el-GR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)</a:t>
                </a:r>
                <a:endParaRPr lang="el-GR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el-GR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Συνήθως χρησιμοποιούμε υποπολλαπλάσια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</a:t>
                </a:r>
                <a:endParaRPr lang="el-GR" dirty="0">
                  <a:solidFill>
                    <a:srgbClr val="00B050"/>
                  </a:solidFill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48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l-GR" sz="48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48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48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=10</m:t>
                          </m:r>
                        </m:e>
                        <m:sup>
                          <m:r>
                            <a:rPr lang="en-US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4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4800" dirty="0">
                  <a:solidFill>
                    <a:srgbClr val="00B050"/>
                  </a:solidFill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48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48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48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48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=10</m:t>
                          </m:r>
                        </m:e>
                        <m:sup>
                          <m:r>
                            <a:rPr lang="en-US" sz="4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r>
                        <a:rPr lang="en-US" sz="4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4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 algn="ctr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5C750-3246-45A9-A630-F42EA86AE3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6221" y="1467853"/>
                <a:ext cx="5658853" cy="4612105"/>
              </a:xfrm>
              <a:blipFill>
                <a:blip r:embed="rId3"/>
                <a:stretch>
                  <a:fillRect l="-1940" r="-3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596C398-EBEA-47DA-90A5-1D24DD456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600" y="0"/>
            <a:ext cx="20574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52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260B-8FC5-4BF5-A173-D0B00ECB1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Συνολικό φορτίο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CEC08-7EE3-41EB-945B-BA143AA3D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Γενικά </a:t>
            </a:r>
            <a:r>
              <a:rPr lang="el-GR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το ολικό φορτίο δύο ή περισσοτέρων φορτισμένων σωμάτων ισούται με το αλγεβρικό άθροισμα των φορτίων τους.</a:t>
            </a:r>
          </a:p>
          <a:p>
            <a:pPr marL="0" indent="0">
              <a:buNone/>
            </a:pPr>
            <a:r>
              <a:rPr lang="el-GR" b="1" dirty="0">
                <a:solidFill>
                  <a:srgbClr val="000000"/>
                </a:solidFill>
                <a:latin typeface="Arial" panose="020B0604020202020204" pitchFamily="34" charset="0"/>
              </a:rPr>
              <a:t> π.χ.</a:t>
            </a:r>
            <a:r>
              <a:rPr lang="el-G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Αν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</a:t>
            </a:r>
            <a:r>
              <a:rPr lang="en-GB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=+4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</a:t>
            </a:r>
            <a:r>
              <a:rPr lang="el-GR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l-GR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και 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</a:t>
            </a:r>
            <a:r>
              <a:rPr lang="en-GB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=–3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</a:t>
            </a:r>
            <a:endParaRPr lang="el-GR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</a:rPr>
              <a:t>	Τότε 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q=q</a:t>
            </a:r>
            <a:r>
              <a:rPr lang="fr-FR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+q</a:t>
            </a:r>
            <a:r>
              <a:rPr lang="fr-FR" b="0" i="0" baseline="-25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=(+4 </a:t>
            </a:r>
            <a:r>
              <a:rPr lang="fr-F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)+(-3 </a:t>
            </a:r>
            <a:r>
              <a:rPr lang="fr-F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)=1 </a:t>
            </a:r>
            <a:r>
              <a:rPr lang="fr-F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nC</a:t>
            </a:r>
            <a:endParaRPr lang="el-GR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415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Times New Roman</vt:lpstr>
      <vt:lpstr>Univers</vt:lpstr>
      <vt:lpstr>GradientVTI</vt:lpstr>
      <vt:lpstr>1.2 Το ηλεκτρικό φορτίο</vt:lpstr>
      <vt:lpstr>Πως ηλεκτρίζονται τα σώματα;</vt:lpstr>
      <vt:lpstr>Το ηλεκτρικό φορτίο</vt:lpstr>
      <vt:lpstr>Γυαλί και πλαστικό</vt:lpstr>
      <vt:lpstr>Όμοια και αντίθετα φορτισμένα</vt:lpstr>
      <vt:lpstr>Θετικό  (+)  και αρνητικό  (-) ηλεκτρικό φορτίο</vt:lpstr>
      <vt:lpstr>Θετικό  (+)  και αρνητικό  (-) ηλεκτρικό φορτίο</vt:lpstr>
      <vt:lpstr>Πως μετράμε το ηλεκτρικό φορτίο;</vt:lpstr>
      <vt:lpstr>Πως μετράμε το ηλεκτρικό φορτίο;</vt:lpstr>
      <vt:lpstr>Μονάδα του  ηλεκτρικού φορτίου</vt:lpstr>
      <vt:lpstr>Συνολικό φορτίο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1.2 Το ηλεκτρικό φορτίο</dc:title>
  <dc:creator>Steryios Katsogiannis</dc:creator>
  <cp:lastModifiedBy>Steryios Katsogiannis</cp:lastModifiedBy>
  <cp:revision>2</cp:revision>
  <dcterms:created xsi:type="dcterms:W3CDTF">2021-10-14T16:21:17Z</dcterms:created>
  <dcterms:modified xsi:type="dcterms:W3CDTF">2021-10-18T20:08:00Z</dcterms:modified>
</cp:coreProperties>
</file>