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1" r:id="rId4"/>
    <p:sldId id="258" r:id="rId5"/>
    <p:sldId id="262" r:id="rId6"/>
    <p:sldId id="259" r:id="rId7"/>
    <p:sldId id="263" r:id="rId8"/>
    <p:sldId id="265"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ED"/>
    <a:srgbClr val="3D3A2B"/>
    <a:srgbClr val="2C3D25"/>
    <a:srgbClr val="3A3E2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886BA35-D84D-4D4D-B595-D6698E7C0FDB}" type="datetimeFigureOut">
              <a:rPr lang="en-GB" smtClean="0"/>
              <a:pPr/>
              <a:t>22/11/2020</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D98E4FE-6511-46CF-95B4-1465D8FB525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6BA35-D84D-4D4D-B595-D6698E7C0FDB}" type="datetimeFigureOut">
              <a:rPr lang="en-GB" smtClean="0"/>
              <a:pPr/>
              <a:t>22/11/2020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98E4FE-6511-46CF-95B4-1465D8FB525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886BA35-D84D-4D4D-B595-D6698E7C0FDB}" type="datetimeFigureOut">
              <a:rPr lang="en-GB" smtClean="0"/>
              <a:pPr/>
              <a:t>22/11/2020</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D98E4FE-6511-46CF-95B4-1465D8FB525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886BA35-D84D-4D4D-B595-D6698E7C0FDB}" type="datetimeFigureOut">
              <a:rPr lang="en-GB" smtClean="0"/>
              <a:pPr/>
              <a:t>22/11/2020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D98E4FE-6511-46CF-95B4-1465D8FB525E}"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86BA35-D84D-4D4D-B595-D6698E7C0FDB}" type="datetimeFigureOut">
              <a:rPr lang="en-GB" smtClean="0"/>
              <a:pPr/>
              <a:t>22/11/2020</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D98E4FE-6511-46CF-95B4-1465D8FB525E}"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886BA35-D84D-4D4D-B595-D6698E7C0FDB}" type="datetimeFigureOut">
              <a:rPr lang="en-GB" smtClean="0"/>
              <a:pPr/>
              <a:t>22/11/2020</a:t>
            </a:fld>
            <a:endParaRPr lang="en-GB"/>
          </a:p>
        </p:txBody>
      </p:sp>
      <p:sp>
        <p:nvSpPr>
          <p:cNvPr id="10" name="Slide Number Placeholder 9"/>
          <p:cNvSpPr>
            <a:spLocks noGrp="1"/>
          </p:cNvSpPr>
          <p:nvPr>
            <p:ph type="sldNum" sz="quarter" idx="16"/>
          </p:nvPr>
        </p:nvSpPr>
        <p:spPr/>
        <p:txBody>
          <a:bodyPr rtlCol="0"/>
          <a:lstStyle/>
          <a:p>
            <a:fld id="{AD98E4FE-6511-46CF-95B4-1465D8FB525E}"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886BA35-D84D-4D4D-B595-D6698E7C0FDB}" type="datetimeFigureOut">
              <a:rPr lang="en-GB" smtClean="0"/>
              <a:pPr/>
              <a:t>22/11/2020</a:t>
            </a:fld>
            <a:endParaRPr lang="en-GB"/>
          </a:p>
        </p:txBody>
      </p:sp>
      <p:sp>
        <p:nvSpPr>
          <p:cNvPr id="12" name="Slide Number Placeholder 11"/>
          <p:cNvSpPr>
            <a:spLocks noGrp="1"/>
          </p:cNvSpPr>
          <p:nvPr>
            <p:ph type="sldNum" sz="quarter" idx="16"/>
          </p:nvPr>
        </p:nvSpPr>
        <p:spPr/>
        <p:txBody>
          <a:bodyPr rtlCol="0"/>
          <a:lstStyle/>
          <a:p>
            <a:fld id="{AD98E4FE-6511-46CF-95B4-1465D8FB525E}"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6BA35-D84D-4D4D-B595-D6698E7C0FDB}" type="datetimeFigureOut">
              <a:rPr lang="en-GB" smtClean="0"/>
              <a:pPr/>
              <a:t>22/11/2020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D98E4FE-6511-46CF-95B4-1465D8FB525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6BA35-D84D-4D4D-B595-D6698E7C0FDB}" type="datetimeFigureOut">
              <a:rPr lang="en-GB" smtClean="0"/>
              <a:pPr/>
              <a:t>22/11/2020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D98E4FE-6511-46CF-95B4-1465D8FB525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86BA35-D84D-4D4D-B595-D6698E7C0FDB}" type="datetimeFigureOut">
              <a:rPr lang="en-GB" smtClean="0"/>
              <a:pPr/>
              <a:t>22/11/2020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D98E4FE-6511-46CF-95B4-1465D8FB525E}"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886BA35-D84D-4D4D-B595-D6698E7C0FDB}" type="datetimeFigureOut">
              <a:rPr lang="en-GB" smtClean="0"/>
              <a:pPr/>
              <a:t>22/11/2020</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D98E4FE-6511-46CF-95B4-1465D8FB525E}"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886BA35-D84D-4D4D-B595-D6698E7C0FDB}" type="datetimeFigureOut">
              <a:rPr lang="en-GB" smtClean="0"/>
              <a:pPr/>
              <a:t>22/11/2020</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D98E4FE-6511-46CF-95B4-1465D8FB525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lavart.gr/category/logotehnia-poiisi/logotechnia-poiisi-elefthera-arthra/" TargetMode="External"/><Relationship Id="rId2" Type="http://schemas.openxmlformats.org/officeDocument/2006/relationships/hyperlink" Target="http://www.ekebi.gr/frontoffice/portal.asp?cpage=NODE&amp;cnode=16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l.wikipedia.org/wiki/%CE%88%CE%BD%CF%84%CE%BC%CE%BF%CF%85%CE%BD%CF%84_%CE%9C%CF%80%CE%B5%CF%81%CE%B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lavart.gr/author/xrisvoum/" TargetMode="External"/><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584176"/>
          </a:xfrm>
        </p:spPr>
        <p:txBody>
          <a:bodyPr>
            <a:normAutofit/>
          </a:bodyPr>
          <a:lstStyle/>
          <a:p>
            <a:r>
              <a:rPr lang="el-GR" sz="3200" b="1" dirty="0" smtClean="0"/>
              <a:t>ΛΙγα πρΑγματα που Εμαθα σε μια λΕσχη ανΑγνωσηΣ</a:t>
            </a:r>
            <a:r>
              <a:rPr lang="en-GB" sz="3200" dirty="0" smtClean="0"/>
              <a:t/>
            </a:r>
            <a:br>
              <a:rPr lang="en-GB" sz="3200" dirty="0" smtClean="0"/>
            </a:br>
            <a:endParaRPr lang="en-GB" sz="3200" dirty="0"/>
          </a:p>
        </p:txBody>
      </p:sp>
      <p:sp>
        <p:nvSpPr>
          <p:cNvPr id="3" name="Subtitle 2"/>
          <p:cNvSpPr>
            <a:spLocks noGrp="1"/>
          </p:cNvSpPr>
          <p:nvPr>
            <p:ph type="subTitle" idx="1"/>
          </p:nvPr>
        </p:nvSpPr>
        <p:spPr>
          <a:xfrm>
            <a:off x="2339752" y="6165303"/>
            <a:ext cx="6728048" cy="570533"/>
          </a:xfrm>
        </p:spPr>
        <p:txBody>
          <a:bodyPr>
            <a:normAutofit fontScale="92500" lnSpcReduction="10000"/>
          </a:bodyPr>
          <a:lstStyle/>
          <a:p>
            <a:pPr lvl="0" algn="ctr"/>
            <a:r>
              <a:rPr lang="en-GB" sz="3600" b="1" dirty="0" err="1" smtClean="0">
                <a:solidFill>
                  <a:srgbClr val="DD2E2E"/>
                </a:solidFill>
                <a:latin typeface="Calibri" pitchFamily="34" charset="0"/>
                <a:ea typeface="Times New Roman" pitchFamily="18" charset="0"/>
                <a:cs typeface="Times New Roman" pitchFamily="18" charset="0"/>
              </a:rPr>
              <a:t>Χριστίνα</a:t>
            </a:r>
            <a:r>
              <a:rPr lang="en-GB" sz="3600" b="1" dirty="0" smtClean="0">
                <a:solidFill>
                  <a:srgbClr val="DD2E2E"/>
                </a:solidFill>
                <a:latin typeface="Calibri" pitchFamily="34" charset="0"/>
                <a:ea typeface="Times New Roman" pitchFamily="18" charset="0"/>
                <a:cs typeface="Times New Roman" pitchFamily="18" charset="0"/>
              </a:rPr>
              <a:t> </a:t>
            </a:r>
            <a:r>
              <a:rPr lang="en-GB" sz="3600" b="1" dirty="0" err="1" smtClean="0">
                <a:solidFill>
                  <a:srgbClr val="DD2E2E"/>
                </a:solidFill>
                <a:latin typeface="Calibri" pitchFamily="34" charset="0"/>
                <a:ea typeface="Times New Roman" pitchFamily="18" charset="0"/>
                <a:cs typeface="Times New Roman" pitchFamily="18" charset="0"/>
              </a:rPr>
              <a:t>Βουμβουράκη</a:t>
            </a:r>
            <a:endParaRPr lang="en-GB" sz="3600" dirty="0" smtClean="0">
              <a:solidFill>
                <a:schemeClr val="tx1"/>
              </a:solidFill>
              <a:latin typeface="Arial" pitchFamily="34" charset="0"/>
              <a:cs typeface="Arial" pitchFamily="34" charset="0"/>
            </a:endParaRPr>
          </a:p>
          <a:p>
            <a:endParaRPr lang="en-GB" dirty="0"/>
          </a:p>
        </p:txBody>
      </p:sp>
      <p:pic>
        <p:nvPicPr>
          <p:cNvPr id="5" name="Picture 2" descr="Λέσχη Ανάγνωσης Κατερίνης"/>
          <p:cNvPicPr>
            <a:picLocks noChangeAspect="1" noChangeArrowheads="1"/>
          </p:cNvPicPr>
          <p:nvPr/>
        </p:nvPicPr>
        <p:blipFill>
          <a:blip r:embed="rId2" cstate="print"/>
          <a:srcRect/>
          <a:stretch>
            <a:fillRect/>
          </a:stretch>
        </p:blipFill>
        <p:spPr bwMode="auto">
          <a:xfrm>
            <a:off x="539552" y="1628799"/>
            <a:ext cx="7848872" cy="432048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1050589"/>
            <a:ext cx="8568952"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rgbClr val="313131"/>
                </a:solidFill>
                <a:effectLst/>
                <a:latin typeface="Georgia" pitchFamily="18" charset="0"/>
                <a:ea typeface="Times New Roman" pitchFamily="18" charset="0"/>
                <a:cs typeface="Arial" pitchFamily="34" charset="0"/>
              </a:rPr>
              <a:t>– </a:t>
            </a: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Μία</a:t>
            </a:r>
            <a:r>
              <a:rPr kumimoji="0" lang="en-GB" sz="2400" b="0" i="0" u="none" strike="noStrike" cap="none" normalizeH="0" baseline="0" dirty="0" smtClean="0">
                <a:ln>
                  <a:noFill/>
                </a:ln>
                <a:solidFill>
                  <a:srgbClr val="313131"/>
                </a:solidFill>
                <a:effectLst/>
                <a:latin typeface="+mj-lt"/>
                <a:ea typeface="Times New Roman" pitchFamily="18" charset="0"/>
                <a:cs typeface="Arial" pitchFamily="34" charset="0"/>
              </a:rPr>
              <a:t> </a:t>
            </a:r>
            <a:r>
              <a:rPr lang="el-GR" sz="2400" b="1" dirty="0">
                <a:solidFill>
                  <a:schemeClr val="accent4">
                    <a:lumMod val="50000"/>
                  </a:schemeClr>
                </a:solidFill>
                <a:hlinkClick r:id="rId2"/>
              </a:rPr>
              <a:t>λέσχη ανάγνωσης</a:t>
            </a:r>
            <a:r>
              <a:rPr kumimoji="0" lang="en-GB" sz="2400" b="1" i="0" u="none" strike="noStrike" cap="none" normalizeH="0" baseline="0" dirty="0" smtClean="0">
                <a:ln>
                  <a:noFill/>
                </a:ln>
                <a:solidFill>
                  <a:srgbClr val="313131"/>
                </a:solidFill>
                <a:effectLst/>
                <a:latin typeface="+mj-lt"/>
                <a:ea typeface="Times New Roman" pitchFamily="18" charset="0"/>
                <a:cs typeface="Arial" pitchFamily="34" charset="0"/>
              </a:rPr>
              <a:t> </a:t>
            </a: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σε κάνει ενεργό αναγνώστη. Σε μία </a:t>
            </a:r>
            <a:r>
              <a:rPr kumimoji="0" lang="el-GR" sz="2400" b="1" i="0" u="none" strike="noStrike" cap="none" normalizeH="0" baseline="0" dirty="0" smtClean="0">
                <a:ln>
                  <a:noFill/>
                </a:ln>
                <a:effectLst/>
                <a:latin typeface="+mj-lt"/>
                <a:ea typeface="Times New Roman" pitchFamily="18" charset="0"/>
                <a:cs typeface="Arial" pitchFamily="34" charset="0"/>
              </a:rPr>
              <a:t>λέσχη</a:t>
            </a:r>
            <a:r>
              <a:rPr kumimoji="0" lang="el-GR" sz="2400" b="1" i="0" u="none" strike="noStrike" cap="none" normalizeH="0" baseline="0" dirty="0" smtClean="0">
                <a:ln>
                  <a:noFill/>
                </a:ln>
                <a:solidFill>
                  <a:srgbClr val="FFC000"/>
                </a:solidFill>
                <a:effectLst/>
                <a:latin typeface="+mj-lt"/>
                <a:ea typeface="Times New Roman" pitchFamily="18" charset="0"/>
                <a:cs typeface="Arial" pitchFamily="34" charset="0"/>
              </a:rPr>
              <a:t> δε</a:t>
            </a:r>
            <a:r>
              <a:rPr kumimoji="0" lang="en-GB" sz="2400" b="1" i="0" u="none" strike="noStrike" cap="none" normalizeH="0" baseline="0" dirty="0" smtClean="0">
                <a:ln>
                  <a:noFill/>
                </a:ln>
                <a:solidFill>
                  <a:srgbClr val="FFC000"/>
                </a:solidFill>
                <a:effectLst/>
                <a:latin typeface="+mj-lt"/>
                <a:ea typeface="Times New Roman" pitchFamily="18" charset="0"/>
                <a:cs typeface="Arial" pitchFamily="34" charset="0"/>
              </a:rPr>
              <a:t> </a:t>
            </a:r>
            <a:r>
              <a:rPr kumimoji="0" lang="el-GR" sz="2400" b="1" i="0" u="none" strike="noStrike" cap="none" normalizeH="0" baseline="0" dirty="0" smtClean="0">
                <a:ln>
                  <a:noFill/>
                </a:ln>
                <a:solidFill>
                  <a:srgbClr val="FFC000"/>
                </a:solidFill>
                <a:effectLst/>
                <a:latin typeface="+mj-lt"/>
                <a:ea typeface="Times New Roman" pitchFamily="18" charset="0"/>
                <a:cs typeface="Arial" pitchFamily="34" charset="0"/>
                <a:hlinkClick r:id="rId3"/>
              </a:rPr>
              <a:t>διαβάζεις</a:t>
            </a:r>
            <a:r>
              <a:rPr kumimoji="0" lang="en-GB" sz="2400" b="1" i="0" u="none" strike="noStrike" cap="none" normalizeH="0" baseline="0" dirty="0" smtClean="0">
                <a:ln>
                  <a:noFill/>
                </a:ln>
                <a:solidFill>
                  <a:srgbClr val="FFC000"/>
                </a:solidFill>
                <a:effectLst/>
                <a:latin typeface="+mj-lt"/>
                <a:ea typeface="Times New Roman" pitchFamily="18" charset="0"/>
                <a:cs typeface="Arial" pitchFamily="34" charset="0"/>
              </a:rPr>
              <a:t> </a:t>
            </a:r>
            <a:r>
              <a:rPr kumimoji="0" lang="el-GR" sz="2400" i="0" u="none" strike="noStrike" cap="none" normalizeH="0" baseline="0" dirty="0" smtClean="0">
                <a:ln>
                  <a:noFill/>
                </a:ln>
                <a:solidFill>
                  <a:srgbClr val="FFC000"/>
                </a:solidFill>
                <a:effectLst/>
                <a:latin typeface="+mj-lt"/>
                <a:ea typeface="Times New Roman" pitchFamily="18" charset="0"/>
                <a:cs typeface="Arial" pitchFamily="34" charset="0"/>
              </a:rPr>
              <a:t>παθητικά, </a:t>
            </a: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διαβάζεις προσπαθώντας να ξεχωρίσεις το ουσιαστικό από το επουσιώδες, το αυθεντικό από το υποκατάστατο. </a:t>
            </a:r>
            <a:r>
              <a:rPr kumimoji="0" lang="el-GR" sz="2400" b="1" i="0" u="none" strike="noStrike" cap="none" normalizeH="0" baseline="0" dirty="0" smtClean="0">
                <a:ln>
                  <a:noFill/>
                </a:ln>
                <a:solidFill>
                  <a:srgbClr val="313131"/>
                </a:solidFill>
                <a:effectLst/>
                <a:latin typeface="+mj-lt"/>
                <a:ea typeface="Times New Roman" pitchFamily="18" charset="0"/>
                <a:cs typeface="Arial" pitchFamily="34" charset="0"/>
              </a:rPr>
              <a:t>Μαθαίνεις να αναγνωρίζεις όχι μόνο αν κάτι σου αρέσει ή όχι, αλλά </a:t>
            </a:r>
            <a:r>
              <a:rPr kumimoji="0" lang="el-GR" sz="2800" b="1" i="0" u="none" strike="noStrike" cap="none" normalizeH="0" baseline="0" dirty="0" smtClean="0">
                <a:ln>
                  <a:noFill/>
                </a:ln>
                <a:solidFill>
                  <a:srgbClr val="313131"/>
                </a:solidFill>
                <a:effectLst/>
                <a:latin typeface="+mj-lt"/>
                <a:ea typeface="Times New Roman" pitchFamily="18" charset="0"/>
                <a:cs typeface="Arial" pitchFamily="34" charset="0"/>
              </a:rPr>
              <a:t>και το γιατί</a:t>
            </a:r>
            <a:r>
              <a:rPr kumimoji="0" lang="el-GR" sz="2800" b="0" i="0" u="none" strike="noStrike" cap="none" normalizeH="0" baseline="0" dirty="0" smtClean="0">
                <a:ln>
                  <a:noFill/>
                </a:ln>
                <a:solidFill>
                  <a:srgbClr val="313131"/>
                </a:solidFill>
                <a:effectLst/>
                <a:latin typeface="+mj-lt"/>
                <a:ea typeface="Times New Roman" pitchFamily="18" charset="0"/>
                <a:cs typeface="Arial" pitchFamily="34" charset="0"/>
              </a:rPr>
              <a:t>. </a:t>
            </a: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Ψάχνεις ή ανακαλύπτεις από τους συν-αναγνώστες σου πληροφορίες για τον συγγραφέα και το ευρύτερο πλαίσιο κάθε βιβλίου και έτσι εν τέλει κάνεις πολλούς ενδιαφέροντες συσχετισμούς με άλλα αναγνώσματα, δημιουργώντας νέες προοπτικές ανάγνωσης.</a:t>
            </a:r>
            <a:endParaRPr kumimoji="0" lang="el-GR" sz="2400" b="0" i="0" u="none" strike="noStrike" cap="none" normalizeH="0" baseline="0" dirty="0" smtClean="0">
              <a:ln>
                <a:noFill/>
              </a:ln>
              <a:solidFill>
                <a:schemeClr val="tx1"/>
              </a:solidFill>
              <a:effectLst/>
              <a:latin typeface="+mj-lt"/>
              <a:cs typeface="Arial" pitchFamily="34" charset="0"/>
            </a:endParaRPr>
          </a:p>
        </p:txBody>
      </p:sp>
      <p:sp>
        <p:nvSpPr>
          <p:cNvPr id="3074" name="Rectangle 2"/>
          <p:cNvSpPr>
            <a:spLocks noChangeArrowheads="1"/>
          </p:cNvSpPr>
          <p:nvPr/>
        </p:nvSpPr>
        <p:spPr bwMode="auto">
          <a:xfrm>
            <a:off x="539552" y="4012939"/>
            <a:ext cx="777686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rgbClr val="313131"/>
                </a:solidFill>
                <a:effectLst/>
                <a:latin typeface="Calibri"/>
                <a:ea typeface="Times New Roman" pitchFamily="18" charset="0"/>
                <a:cs typeface="Arial" pitchFamily="34" charset="0"/>
              </a:rPr>
              <a:t>–</a:t>
            </a:r>
            <a:r>
              <a:rPr kumimoji="0" lang="en-GB" sz="1400" b="0" i="0" u="none" strike="noStrike" cap="none" normalizeH="0" baseline="0" dirty="0" smtClean="0">
                <a:ln>
                  <a:noFill/>
                </a:ln>
                <a:solidFill>
                  <a:srgbClr val="313131"/>
                </a:solidFill>
                <a:effectLst/>
                <a:latin typeface="Calibri"/>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8064896" cy="2062103"/>
          </a:xfrm>
          <a:prstGeom prst="rect">
            <a:avLst/>
          </a:prstGeom>
        </p:spPr>
        <p:txBody>
          <a:bodyPr wrap="square">
            <a:spAutoFit/>
          </a:bodyPr>
          <a:lstStyle/>
          <a:p>
            <a:pPr lvl="0" algn="just" fontAlgn="base">
              <a:spcBef>
                <a:spcPct val="0"/>
              </a:spcBef>
              <a:spcAft>
                <a:spcPct val="0"/>
              </a:spcAft>
            </a:pPr>
            <a:r>
              <a:rPr lang="el-GR" dirty="0" smtClean="0">
                <a:solidFill>
                  <a:srgbClr val="313131"/>
                </a:solidFill>
                <a:ea typeface="Times New Roman" pitchFamily="18" charset="0"/>
                <a:cs typeface="Arial" pitchFamily="34" charset="0"/>
              </a:rPr>
              <a:t>Μία λέσχη ανάγνωσης σε </a:t>
            </a:r>
            <a:r>
              <a:rPr lang="el-GR" sz="2800" b="1" dirty="0" smtClean="0">
                <a:solidFill>
                  <a:srgbClr val="313131"/>
                </a:solidFill>
                <a:ea typeface="Times New Roman" pitchFamily="18" charset="0"/>
                <a:cs typeface="Arial" pitchFamily="34" charset="0"/>
              </a:rPr>
              <a:t>εκπαιδεύει να ακούς και να επιχειρηματολογείς. </a:t>
            </a:r>
            <a:r>
              <a:rPr lang="el-GR" dirty="0" smtClean="0">
                <a:solidFill>
                  <a:srgbClr val="313131"/>
                </a:solidFill>
                <a:ea typeface="Times New Roman" pitchFamily="18" charset="0"/>
                <a:cs typeface="Arial" pitchFamily="34" charset="0"/>
              </a:rPr>
              <a:t>Κάθε γνώμη μετράει και προσθέτει μια πολύτιμη οπτική, γι’ αυτό και είναι πάντα ευπρόσδεκτη. Ακόμη κι οι πιο ακραίες τοποθετήσεις, τύπου «αυτό δεν είναι λογοτεχνία» </a:t>
            </a:r>
            <a:r>
              <a:rPr lang="en-GB" dirty="0" smtClean="0">
                <a:solidFill>
                  <a:srgbClr val="313131"/>
                </a:solidFill>
                <a:ea typeface="Times New Roman" pitchFamily="18" charset="0"/>
                <a:cs typeface="Arial" pitchFamily="34" charset="0"/>
              </a:rPr>
              <a:t> </a:t>
            </a:r>
            <a:r>
              <a:rPr lang="el-GR" dirty="0" smtClean="0">
                <a:solidFill>
                  <a:srgbClr val="313131"/>
                </a:solidFill>
                <a:ea typeface="Times New Roman" pitchFamily="18" charset="0"/>
                <a:cs typeface="Arial" pitchFamily="34" charset="0"/>
              </a:rPr>
              <a:t>μπορούν να γεννήσουν ενδιαφέρουσες συζητήσεις.</a:t>
            </a:r>
            <a:endParaRPr lang="el-GR" dirty="0" smtClean="0">
              <a:cs typeface="Arial" pitchFamily="34" charset="0"/>
            </a:endParaRPr>
          </a:p>
        </p:txBody>
      </p:sp>
      <p:sp>
        <p:nvSpPr>
          <p:cNvPr id="3" name="Rectangle 2"/>
          <p:cNvSpPr/>
          <p:nvPr/>
        </p:nvSpPr>
        <p:spPr>
          <a:xfrm>
            <a:off x="2286000" y="2551837"/>
            <a:ext cx="4572000" cy="3508653"/>
          </a:xfrm>
          <a:prstGeom prst="rect">
            <a:avLst/>
          </a:prstGeom>
        </p:spPr>
        <p:txBody>
          <a:bodyPr>
            <a:spAutoFit/>
          </a:bodyPr>
          <a:lstStyle/>
          <a:p>
            <a:r>
              <a:rPr lang="el-GR" dirty="0" smtClean="0">
                <a:solidFill>
                  <a:srgbClr val="313131"/>
                </a:solidFill>
                <a:ea typeface="Times New Roman" pitchFamily="18" charset="0"/>
                <a:cs typeface="Arial" pitchFamily="34" charset="0"/>
              </a:rPr>
              <a:t>Ο στοχασμός κάνει μία ανάγνωση βαθύτερη και περισσότερο ανθεκτική στο χρόνο</a:t>
            </a:r>
            <a:r>
              <a:rPr lang="el-GR" dirty="0" smtClean="0">
                <a:solidFill>
                  <a:srgbClr val="313131"/>
                </a:solidFill>
                <a:ea typeface="Times New Roman" pitchFamily="18" charset="0"/>
                <a:cs typeface="Arial" pitchFamily="34" charset="0"/>
              </a:rPr>
              <a:t>.</a:t>
            </a:r>
          </a:p>
          <a:p>
            <a:r>
              <a:rPr lang="el-GR" dirty="0" smtClean="0">
                <a:solidFill>
                  <a:srgbClr val="313131"/>
                </a:solidFill>
                <a:ea typeface="Times New Roman" pitchFamily="18" charset="0"/>
                <a:cs typeface="Arial" pitchFamily="34" charset="0"/>
              </a:rPr>
              <a:t> </a:t>
            </a:r>
            <a:r>
              <a:rPr lang="el-GR" sz="2800" dirty="0" smtClean="0">
                <a:solidFill>
                  <a:srgbClr val="313131"/>
                </a:solidFill>
                <a:ea typeface="Times New Roman" pitchFamily="18" charset="0"/>
                <a:cs typeface="Arial" pitchFamily="34" charset="0"/>
              </a:rPr>
              <a:t>Το έθεσε εύστοχα ο</a:t>
            </a:r>
            <a:r>
              <a:rPr lang="en-GB" sz="2800" dirty="0" smtClean="0">
                <a:solidFill>
                  <a:srgbClr val="313131"/>
                </a:solidFill>
                <a:ea typeface="Times New Roman" pitchFamily="18" charset="0"/>
                <a:cs typeface="Arial" pitchFamily="34" charset="0"/>
              </a:rPr>
              <a:t> </a:t>
            </a:r>
            <a:r>
              <a:rPr lang="en-GB" sz="2800" dirty="0" smtClean="0">
                <a:solidFill>
                  <a:srgbClr val="DD2E2E"/>
                </a:solidFill>
                <a:ea typeface="Times New Roman" pitchFamily="18" charset="0"/>
                <a:cs typeface="Arial" pitchFamily="34" charset="0"/>
                <a:hlinkClick r:id="rId2"/>
              </a:rPr>
              <a:t>Edmund</a:t>
            </a:r>
            <a:r>
              <a:rPr lang="el-GR" sz="2800" dirty="0" smtClean="0">
                <a:solidFill>
                  <a:srgbClr val="DD2E2E"/>
                </a:solidFill>
                <a:ea typeface="Times New Roman" pitchFamily="18" charset="0"/>
                <a:cs typeface="Arial" pitchFamily="34" charset="0"/>
                <a:hlinkClick r:id="rId2"/>
              </a:rPr>
              <a:t> </a:t>
            </a:r>
            <a:r>
              <a:rPr lang="en-GB" sz="2800" dirty="0" smtClean="0">
                <a:solidFill>
                  <a:srgbClr val="DD2E2E"/>
                </a:solidFill>
                <a:ea typeface="Times New Roman" pitchFamily="18" charset="0"/>
                <a:cs typeface="Arial" pitchFamily="34" charset="0"/>
                <a:hlinkClick r:id="rId2"/>
              </a:rPr>
              <a:t>Burke</a:t>
            </a:r>
            <a:r>
              <a:rPr lang="el-GR" sz="2800" dirty="0" smtClean="0">
                <a:solidFill>
                  <a:srgbClr val="313131"/>
                </a:solidFill>
                <a:ea typeface="Times New Roman" pitchFamily="18" charset="0"/>
                <a:cs typeface="Arial" pitchFamily="34" charset="0"/>
              </a:rPr>
              <a:t>: </a:t>
            </a:r>
            <a:endParaRPr lang="el-GR" sz="2800" dirty="0" smtClean="0">
              <a:solidFill>
                <a:srgbClr val="313131"/>
              </a:solidFill>
              <a:ea typeface="Times New Roman" pitchFamily="18" charset="0"/>
              <a:cs typeface="Arial" pitchFamily="34" charset="0"/>
            </a:endParaRPr>
          </a:p>
          <a:p>
            <a:r>
              <a:rPr lang="el-GR" sz="2800" dirty="0" smtClean="0">
                <a:solidFill>
                  <a:srgbClr val="313131"/>
                </a:solidFill>
                <a:ea typeface="Times New Roman" pitchFamily="18" charset="0"/>
                <a:cs typeface="Arial" pitchFamily="34" charset="0"/>
              </a:rPr>
              <a:t>«</a:t>
            </a:r>
            <a:r>
              <a:rPr lang="el-GR" sz="2800" b="1" dirty="0" smtClean="0">
                <a:solidFill>
                  <a:srgbClr val="313131"/>
                </a:solidFill>
                <a:ea typeface="Times New Roman" pitchFamily="18" charset="0"/>
                <a:cs typeface="Arial" pitchFamily="34" charset="0"/>
              </a:rPr>
              <a:t>Το να διαβάζεις χωρίς να στοχάζεσαι είναι σαν να τρως χωρίς να χωνεύεις».</a:t>
            </a:r>
            <a:endParaRPr lang="en-GB"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79512" y="513971"/>
            <a:ext cx="871296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rgbClr val="C00000"/>
                </a:solidFill>
                <a:effectLst/>
                <a:latin typeface="+mj-lt"/>
                <a:ea typeface="Times New Roman" pitchFamily="18" charset="0"/>
                <a:cs typeface="Arial" pitchFamily="34" charset="0"/>
              </a:rPr>
              <a:t>– </a:t>
            </a:r>
            <a:r>
              <a:rPr kumimoji="0" lang="el-GR" sz="2400" b="0" i="0" u="none" strike="noStrike" cap="none" normalizeH="0" baseline="0" dirty="0" smtClean="0">
                <a:ln>
                  <a:noFill/>
                </a:ln>
                <a:solidFill>
                  <a:srgbClr val="C00000"/>
                </a:solidFill>
                <a:effectLst/>
                <a:latin typeface="+mj-lt"/>
                <a:ea typeface="Times New Roman" pitchFamily="18" charset="0"/>
                <a:cs typeface="Arial" pitchFamily="34" charset="0"/>
              </a:rPr>
              <a:t>Όταν εκφράζεις τη γνώμη σου για ένα βιβλίο, </a:t>
            </a:r>
            <a:r>
              <a:rPr kumimoji="0" lang="el-GR" sz="2400" b="1" i="0" u="none" strike="noStrike" cap="none" normalizeH="0" baseline="0" dirty="0" smtClean="0">
                <a:ln>
                  <a:noFill/>
                </a:ln>
                <a:solidFill>
                  <a:srgbClr val="C00000"/>
                </a:solidFill>
                <a:effectLst/>
                <a:latin typeface="+mj-lt"/>
                <a:ea typeface="Times New Roman" pitchFamily="18" charset="0"/>
                <a:cs typeface="Arial" pitchFamily="34" charset="0"/>
              </a:rPr>
              <a:t>ουσιαστικά μιλάς για τον εαυτό σου,</a:t>
            </a:r>
            <a:r>
              <a:rPr kumimoji="0" lang="el-GR" sz="2400" b="0" i="0" u="none" strike="noStrike" cap="none" normalizeH="0" baseline="0" dirty="0" smtClean="0">
                <a:ln>
                  <a:noFill/>
                </a:ln>
                <a:solidFill>
                  <a:srgbClr val="C00000"/>
                </a:solidFill>
                <a:effectLst/>
                <a:latin typeface="+mj-lt"/>
                <a:ea typeface="Times New Roman" pitchFamily="18" charset="0"/>
                <a:cs typeface="Arial" pitchFamily="34" charset="0"/>
              </a:rPr>
              <a:t> μιλάς </a:t>
            </a:r>
            <a:r>
              <a:rPr kumimoji="0" lang="el-GR" sz="2400" b="1" i="0" u="none" strike="noStrike" cap="none" normalizeH="0" baseline="0" dirty="0" smtClean="0">
                <a:ln>
                  <a:noFill/>
                </a:ln>
                <a:solidFill>
                  <a:srgbClr val="C00000"/>
                </a:solidFill>
                <a:effectLst/>
                <a:latin typeface="+mj-lt"/>
                <a:ea typeface="Times New Roman" pitchFamily="18" charset="0"/>
                <a:cs typeface="Arial" pitchFamily="34" charset="0"/>
              </a:rPr>
              <a:t>για το πως βλέπεις τον κόσμο ή για το πως τον ονειρεύεσαι, μιλάς για τα βιώματα σου.</a:t>
            </a:r>
            <a:r>
              <a:rPr kumimoji="0" lang="el-GR" sz="2400" b="0" i="0" u="none" strike="noStrike" cap="none" normalizeH="0" baseline="0" dirty="0" smtClean="0">
                <a:ln>
                  <a:noFill/>
                </a:ln>
                <a:solidFill>
                  <a:srgbClr val="C00000"/>
                </a:solidFill>
                <a:effectLst/>
                <a:latin typeface="+mj-lt"/>
                <a:ea typeface="Times New Roman" pitchFamily="18" charset="0"/>
                <a:cs typeface="Arial" pitchFamily="34" charset="0"/>
              </a:rPr>
              <a:t> </a:t>
            </a:r>
            <a:r>
              <a:rPr kumimoji="0" lang="el-GR" b="0" i="0" u="none" strike="noStrike" cap="none" normalizeH="0" baseline="0" dirty="0" smtClean="0">
                <a:ln>
                  <a:noFill/>
                </a:ln>
                <a:solidFill>
                  <a:srgbClr val="313131"/>
                </a:solidFill>
                <a:effectLst/>
                <a:latin typeface="+mj-lt"/>
                <a:ea typeface="Times New Roman" pitchFamily="18" charset="0"/>
                <a:cs typeface="Arial" pitchFamily="34" charset="0"/>
              </a:rPr>
              <a:t>Επειδή μας είναι δύσκολο να κουβεντιάζουμε με ειλικρίνεια, ελεύθερα και ουσιαστικά για τον εαυτό μας, κάνοντας το βιβλίο όχημα της συζήτησης, </a:t>
            </a:r>
            <a:r>
              <a:rPr kumimoji="0" lang="el-GR" b="1" i="0" u="none" strike="noStrike" cap="none" normalizeH="0" baseline="0" dirty="0" smtClean="0">
                <a:ln>
                  <a:noFill/>
                </a:ln>
                <a:solidFill>
                  <a:srgbClr val="C00000"/>
                </a:solidFill>
                <a:effectLst/>
                <a:latin typeface="+mj-lt"/>
                <a:ea typeface="Times New Roman" pitchFamily="18" charset="0"/>
                <a:cs typeface="Arial" pitchFamily="34" charset="0"/>
              </a:rPr>
              <a:t>απελευθερωνόμαστε</a:t>
            </a:r>
            <a:r>
              <a:rPr kumimoji="0" lang="el-GR" b="1" i="0" u="none" strike="noStrike" cap="none" normalizeH="0" baseline="0" dirty="0" smtClean="0">
                <a:ln>
                  <a:noFill/>
                </a:ln>
                <a:solidFill>
                  <a:srgbClr val="C00000"/>
                </a:solidFill>
                <a:effectLst/>
                <a:latin typeface="+mj-lt"/>
                <a:ea typeface="Times New Roman" pitchFamily="18" charset="0"/>
                <a:cs typeface="Arial" pitchFamily="34" charset="0"/>
              </a:rPr>
              <a:t>.</a:t>
            </a:r>
            <a:r>
              <a:rPr kumimoji="0" lang="el-GR" b="0" i="0" u="none" strike="noStrike" cap="none" normalizeH="0" baseline="0" dirty="0" smtClean="0">
                <a:ln>
                  <a:noFill/>
                </a:ln>
                <a:solidFill>
                  <a:srgbClr val="313131"/>
                </a:solidFill>
                <a:effectLst/>
                <a:latin typeface="+mj-lt"/>
                <a:ea typeface="Times New Roman" pitchFamily="18" charset="0"/>
                <a:cs typeface="Arial" pitchFamily="34" charset="0"/>
              </a:rPr>
              <a:t> Τα βιβλία διαμεσολαβούν ώστε να προσεγγίσουμε ο ένας τον άλλον χωρίς άμυνες και να γνωριστούμε καλύτερα</a:t>
            </a:r>
            <a:r>
              <a:rPr kumimoji="0" lang="el-GR" b="0" i="0" u="none" strike="noStrike" cap="none" normalizeH="0" baseline="0" dirty="0" smtClean="0">
                <a:ln>
                  <a:noFill/>
                </a:ln>
                <a:solidFill>
                  <a:srgbClr val="313131"/>
                </a:solidFill>
                <a:effectLst/>
                <a:latin typeface="+mj-lt"/>
                <a:ea typeface="Times New Roman" pitchFamily="18" charset="0"/>
                <a:cs typeface="Arial" pitchFamily="34" charset="0"/>
              </a:rPr>
              <a:t>.</a:t>
            </a:r>
            <a:endParaRPr kumimoji="0" lang="en-GB" b="0" i="0" u="none" strike="noStrike" cap="none" normalizeH="0" baseline="0" dirty="0" smtClean="0">
              <a:ln>
                <a:noFill/>
              </a:ln>
              <a:solidFill>
                <a:schemeClr val="tx1"/>
              </a:solidFill>
              <a:effectLst/>
              <a:latin typeface="+mj-lt"/>
              <a:cs typeface="Arial" pitchFamily="34" charset="0"/>
            </a:endParaRPr>
          </a:p>
        </p:txBody>
      </p:sp>
      <p:pic>
        <p:nvPicPr>
          <p:cNvPr id="3" name="Picture 2" descr="Achraf Baznani Surreal Photography The Reader"/>
          <p:cNvPicPr/>
          <p:nvPr/>
        </p:nvPicPr>
        <p:blipFill>
          <a:blip r:embed="rId2" cstate="print">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2411760" y="3284984"/>
            <a:ext cx="3924300" cy="33843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5846"/>
            <a:ext cx="8352928" cy="3847207"/>
          </a:xfrm>
          <a:prstGeom prst="rect">
            <a:avLst/>
          </a:prstGeom>
        </p:spPr>
        <p:txBody>
          <a:bodyPr wrap="square">
            <a:spAutoFit/>
          </a:bodyPr>
          <a:lstStyle/>
          <a:p>
            <a:pPr lvl="0" algn="just" eaLnBrk="0" fontAlgn="base" hangingPunct="0">
              <a:spcBef>
                <a:spcPct val="0"/>
              </a:spcBef>
              <a:spcAft>
                <a:spcPct val="0"/>
              </a:spcAft>
            </a:pPr>
            <a:r>
              <a:rPr lang="el-GR" sz="2400" dirty="0" smtClean="0">
                <a:solidFill>
                  <a:srgbClr val="313131"/>
                </a:solidFill>
                <a:ea typeface="Times New Roman" pitchFamily="18" charset="0"/>
                <a:cs typeface="Arial" pitchFamily="34" charset="0"/>
              </a:rPr>
              <a:t>– </a:t>
            </a:r>
            <a:r>
              <a:rPr lang="el-GR" sz="2000" dirty="0" smtClean="0">
                <a:solidFill>
                  <a:srgbClr val="313131"/>
                </a:solidFill>
                <a:ea typeface="Times New Roman" pitchFamily="18" charset="0"/>
                <a:cs typeface="Arial" pitchFamily="34" charset="0"/>
              </a:rPr>
              <a:t>Το διάβασμα δε μας κάνει «καλύτερους ανθρώπους»,</a:t>
            </a:r>
            <a:r>
              <a:rPr lang="el-GR" sz="2000" b="1" dirty="0" smtClean="0">
                <a:solidFill>
                  <a:srgbClr val="313131"/>
                </a:solidFill>
                <a:ea typeface="Times New Roman" pitchFamily="18" charset="0"/>
                <a:cs typeface="Arial" pitchFamily="34" charset="0"/>
              </a:rPr>
              <a:t> </a:t>
            </a:r>
            <a:r>
              <a:rPr lang="el-GR" sz="2000" b="1" dirty="0" smtClean="0">
                <a:solidFill>
                  <a:srgbClr val="FFC000"/>
                </a:solidFill>
                <a:ea typeface="Times New Roman" pitchFamily="18" charset="0"/>
                <a:cs typeface="Arial" pitchFamily="34" charset="0"/>
              </a:rPr>
              <a:t>μας φέρνει πιο κοντά σ’ αυτό που πραγματικά είμαστε, επιταχύνει κατά κάποιον τρόπο την εσωτερική ανάπτυξή μας. </a:t>
            </a:r>
            <a:r>
              <a:rPr lang="el-GR" sz="2000" dirty="0" smtClean="0">
                <a:solidFill>
                  <a:srgbClr val="4D4DED"/>
                </a:solidFill>
                <a:ea typeface="Times New Roman" pitchFamily="18" charset="0"/>
                <a:cs typeface="Arial" pitchFamily="34" charset="0"/>
              </a:rPr>
              <a:t>Το να είσαι σε μία λέσχη ανάγνωσης όμως ναι, αυτό πιστεύω μας κάνει καλύτερους.</a:t>
            </a:r>
            <a:r>
              <a:rPr lang="el-GR" sz="2000" dirty="0" smtClean="0">
                <a:solidFill>
                  <a:srgbClr val="2C3D25"/>
                </a:solidFill>
                <a:ea typeface="Times New Roman" pitchFamily="18" charset="0"/>
                <a:cs typeface="Arial" pitchFamily="34" charset="0"/>
              </a:rPr>
              <a:t> </a:t>
            </a:r>
            <a:r>
              <a:rPr lang="el-GR" sz="2000" dirty="0" smtClean="0">
                <a:solidFill>
                  <a:srgbClr val="00B050"/>
                </a:solidFill>
                <a:ea typeface="Times New Roman" pitchFamily="18" charset="0"/>
                <a:cs typeface="Arial" pitchFamily="34" charset="0"/>
              </a:rPr>
              <a:t>Επειδή ενεργοποιείται η διάθεση μας για αλληλοκατανόηση. </a:t>
            </a:r>
            <a:r>
              <a:rPr lang="el-GR" sz="2000" dirty="0" smtClean="0">
                <a:solidFill>
                  <a:srgbClr val="7030A0"/>
                </a:solidFill>
                <a:ea typeface="Times New Roman" pitchFamily="18" charset="0"/>
                <a:cs typeface="Arial" pitchFamily="34" charset="0"/>
              </a:rPr>
              <a:t>Επειδή βελτιώνονται οι επικοινωνιακές ικανότητές μας και μαθαίνουμε να λαμβάνουμε από κοινού αποφάσεις και αν χρειαστεί να συμβιβαζόμαστε προς όφελος του κοινού καλού.</a:t>
            </a:r>
            <a:r>
              <a:rPr lang="el-GR" sz="2000" dirty="0" smtClean="0">
                <a:solidFill>
                  <a:srgbClr val="313131"/>
                </a:solidFill>
                <a:ea typeface="Times New Roman" pitchFamily="18" charset="0"/>
                <a:cs typeface="Arial" pitchFamily="34" charset="0"/>
              </a:rPr>
              <a:t> Το σημαντικότερο, μας δίνει την ευκαιρία να αλλάξουμε το περιβάλλον για να αξιολογήσουμε και ίσως για να τροποποιήσουμε την κοσμοθεωρία μας. </a:t>
            </a:r>
            <a:r>
              <a:rPr lang="en-GB" sz="2000" dirty="0" smtClean="0">
                <a:solidFill>
                  <a:srgbClr val="FF0000"/>
                </a:solidFill>
                <a:ea typeface="Times New Roman" pitchFamily="18" charset="0"/>
                <a:cs typeface="Arial" pitchFamily="34" charset="0"/>
              </a:rPr>
              <a:t>Η </a:t>
            </a:r>
            <a:r>
              <a:rPr lang="en-GB" sz="2000" dirty="0" err="1" smtClean="0">
                <a:solidFill>
                  <a:srgbClr val="FF0000"/>
                </a:solidFill>
                <a:ea typeface="Times New Roman" pitchFamily="18" charset="0"/>
                <a:cs typeface="Arial" pitchFamily="34" charset="0"/>
              </a:rPr>
              <a:t>λέσχη</a:t>
            </a:r>
            <a:r>
              <a:rPr lang="en-GB" sz="2000" dirty="0" smtClean="0">
                <a:solidFill>
                  <a:srgbClr val="FF0000"/>
                </a:solidFill>
                <a:ea typeface="Times New Roman" pitchFamily="18" charset="0"/>
                <a:cs typeface="Arial" pitchFamily="34" charset="0"/>
              </a:rPr>
              <a:t> </a:t>
            </a:r>
            <a:r>
              <a:rPr lang="en-GB" sz="2000" dirty="0" err="1" smtClean="0">
                <a:solidFill>
                  <a:srgbClr val="FF0000"/>
                </a:solidFill>
                <a:ea typeface="Times New Roman" pitchFamily="18" charset="0"/>
                <a:cs typeface="Arial" pitchFamily="34" charset="0"/>
              </a:rPr>
              <a:t>ανάγνωσης</a:t>
            </a:r>
            <a:r>
              <a:rPr lang="en-GB" sz="2000" dirty="0" smtClean="0">
                <a:solidFill>
                  <a:srgbClr val="FF0000"/>
                </a:solidFill>
                <a:ea typeface="Times New Roman" pitchFamily="18" charset="0"/>
                <a:cs typeface="Arial" pitchFamily="34" charset="0"/>
              </a:rPr>
              <a:t> </a:t>
            </a:r>
            <a:r>
              <a:rPr lang="en-GB" sz="2000" dirty="0" err="1" smtClean="0">
                <a:solidFill>
                  <a:srgbClr val="FF0000"/>
                </a:solidFill>
                <a:ea typeface="Times New Roman" pitchFamily="18" charset="0"/>
                <a:cs typeface="Arial" pitchFamily="34" charset="0"/>
              </a:rPr>
              <a:t>είναι</a:t>
            </a:r>
            <a:r>
              <a:rPr lang="en-GB" sz="2000" dirty="0" smtClean="0">
                <a:solidFill>
                  <a:srgbClr val="FF0000"/>
                </a:solidFill>
                <a:ea typeface="Times New Roman" pitchFamily="18" charset="0"/>
                <a:cs typeface="Arial" pitchFamily="34" charset="0"/>
              </a:rPr>
              <a:t> </a:t>
            </a:r>
            <a:r>
              <a:rPr lang="en-GB" sz="2000" dirty="0" err="1" smtClean="0">
                <a:solidFill>
                  <a:srgbClr val="FF0000"/>
                </a:solidFill>
                <a:ea typeface="Times New Roman" pitchFamily="18" charset="0"/>
                <a:cs typeface="Arial" pitchFamily="34" charset="0"/>
              </a:rPr>
              <a:t>ένα</a:t>
            </a:r>
            <a:r>
              <a:rPr lang="en-GB" sz="2000" dirty="0" smtClean="0">
                <a:solidFill>
                  <a:srgbClr val="FF0000"/>
                </a:solidFill>
                <a:ea typeface="Times New Roman" pitchFamily="18" charset="0"/>
                <a:cs typeface="Arial" pitchFamily="34" charset="0"/>
              </a:rPr>
              <a:t> </a:t>
            </a:r>
            <a:r>
              <a:rPr lang="en-GB" sz="2000" dirty="0" err="1" smtClean="0">
                <a:solidFill>
                  <a:srgbClr val="FF0000"/>
                </a:solidFill>
                <a:ea typeface="Times New Roman" pitchFamily="18" charset="0"/>
                <a:cs typeface="Arial" pitchFamily="34" charset="0"/>
              </a:rPr>
              <a:t>μη</a:t>
            </a:r>
            <a:r>
              <a:rPr lang="en-GB" sz="2000" dirty="0" smtClean="0">
                <a:solidFill>
                  <a:srgbClr val="FF0000"/>
                </a:solidFill>
                <a:ea typeface="Times New Roman" pitchFamily="18" charset="0"/>
                <a:cs typeface="Arial" pitchFamily="34" charset="0"/>
              </a:rPr>
              <a:t> </a:t>
            </a:r>
            <a:r>
              <a:rPr lang="en-GB" sz="2000" dirty="0" err="1" smtClean="0">
                <a:solidFill>
                  <a:srgbClr val="FF0000"/>
                </a:solidFill>
                <a:ea typeface="Times New Roman" pitchFamily="18" charset="0"/>
                <a:cs typeface="Arial" pitchFamily="34" charset="0"/>
              </a:rPr>
              <a:t>απειλητικό</a:t>
            </a:r>
            <a:r>
              <a:rPr lang="en-GB" sz="2000" dirty="0" smtClean="0">
                <a:solidFill>
                  <a:srgbClr val="FF0000"/>
                </a:solidFill>
                <a:ea typeface="Times New Roman" pitchFamily="18" charset="0"/>
                <a:cs typeface="Arial" pitchFamily="34" charset="0"/>
              </a:rPr>
              <a:t> </a:t>
            </a:r>
            <a:r>
              <a:rPr lang="en-GB" sz="2000" dirty="0" err="1" smtClean="0">
                <a:solidFill>
                  <a:srgbClr val="FF0000"/>
                </a:solidFill>
                <a:ea typeface="Times New Roman" pitchFamily="18" charset="0"/>
                <a:cs typeface="Arial" pitchFamily="34" charset="0"/>
              </a:rPr>
              <a:t>περιβάλλον</a:t>
            </a:r>
            <a:r>
              <a:rPr lang="en-GB" sz="2000" dirty="0" smtClean="0">
                <a:solidFill>
                  <a:srgbClr val="FF0000"/>
                </a:solidFill>
                <a:ea typeface="Times New Roman" pitchFamily="18" charset="0"/>
                <a:cs typeface="Arial" pitchFamily="34" charset="0"/>
              </a:rPr>
              <a:t>.</a:t>
            </a:r>
            <a:endParaRPr lang="en-GB" sz="2000" dirty="0" smtClean="0">
              <a:solidFill>
                <a:srgbClr val="FF0000"/>
              </a:solidFill>
              <a:cs typeface="Arial" pitchFamily="34" charset="0"/>
            </a:endParaRPr>
          </a:p>
        </p:txBody>
      </p:sp>
      <p:pic>
        <p:nvPicPr>
          <p:cNvPr id="3074" name="Picture 2" descr="Λέσχη Ανάγνωσης Ενηλίκων στη Δημόσια Βιβλιοθήκη Λάρισας - larissanet.gr"/>
          <p:cNvPicPr>
            <a:picLocks noChangeAspect="1" noChangeArrowheads="1"/>
          </p:cNvPicPr>
          <p:nvPr/>
        </p:nvPicPr>
        <p:blipFill>
          <a:blip r:embed="rId2" cstate="print"/>
          <a:srcRect/>
          <a:stretch>
            <a:fillRect/>
          </a:stretch>
        </p:blipFill>
        <p:spPr bwMode="auto">
          <a:xfrm>
            <a:off x="323528" y="4365104"/>
            <a:ext cx="8208912" cy="227687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573514"/>
            <a:ext cx="8496944"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 </a:t>
            </a:r>
            <a:r>
              <a:rPr kumimoji="0" lang="el-GR" sz="2400" b="1" i="0" u="none" strike="noStrike" cap="none" normalizeH="0" baseline="0" dirty="0" smtClean="0">
                <a:ln>
                  <a:noFill/>
                </a:ln>
                <a:solidFill>
                  <a:srgbClr val="7030A0"/>
                </a:solidFill>
                <a:effectLst/>
                <a:latin typeface="+mj-lt"/>
                <a:ea typeface="Times New Roman" pitchFamily="18" charset="0"/>
                <a:cs typeface="Arial" pitchFamily="34" charset="0"/>
              </a:rPr>
              <a:t>Είναι αναζωογονητικό να δίνεις χρόνο από την καθημερινότητα σου σε κάτι που αγαπάς. </a:t>
            </a: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Αν αγαπάς τα βιβλία, αλλά βλέπεις ότι δεν έχεις χρόνο γι’ ανάγνωση, έχεις έναν καλό λόγο να γίνεις μέλος σε μία λέσχη ανάγνωσης. Μία λέσχη είναι το ιδανικό κίνητρο, να μην αραχνιάσει ένα βιβλίο στο κομοδίνο σου με τον σελιδοδείκτη στην σελίδα 44· σε παρακινεί να ολοκληρώσεις μια ανάγνωση σύντομα</a:t>
            </a:r>
            <a:r>
              <a:rPr kumimoji="0" lang="el-GR" sz="2400" b="0" i="0" u="none" strike="noStrike" cap="none" normalizeH="0" baseline="0" dirty="0" smtClean="0">
                <a:ln>
                  <a:noFill/>
                </a:ln>
                <a:solidFill>
                  <a:srgbClr val="313131"/>
                </a:solidFill>
                <a:effectLst/>
                <a:latin typeface="+mj-lt"/>
                <a:ea typeface="Times New Roman" pitchFamily="18" charset="0"/>
                <a:cs typeface="Arial" pitchFamily="34" charset="0"/>
              </a:rPr>
              <a:t>.</a:t>
            </a:r>
            <a:endParaRPr kumimoji="0" lang="en-GB" sz="2400" b="0" i="0" u="none" strike="noStrike" cap="none" normalizeH="0" baseline="0" dirty="0" smtClean="0">
              <a:ln>
                <a:noFill/>
              </a:ln>
              <a:solidFill>
                <a:schemeClr val="tx1"/>
              </a:solidFill>
              <a:effectLst/>
              <a:latin typeface="+mj-lt"/>
              <a:cs typeface="Arial" pitchFamily="34" charset="0"/>
            </a:endParaRPr>
          </a:p>
        </p:txBody>
      </p:sp>
      <p:pic>
        <p:nvPicPr>
          <p:cNvPr id="3" name="Picture 2" descr="Achraf Baznani Surreal Photography The Magic Portal"/>
          <p:cNvPicPr/>
          <p:nvPr/>
        </p:nvPicPr>
        <p:blipFill>
          <a:blip r:embed="rId2" cstate="print">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1835696" y="3573016"/>
            <a:ext cx="5472608" cy="308039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64704"/>
            <a:ext cx="8640960" cy="2185214"/>
          </a:xfrm>
          <a:prstGeom prst="rect">
            <a:avLst/>
          </a:prstGeom>
        </p:spPr>
        <p:txBody>
          <a:bodyPr wrap="square">
            <a:spAutoFit/>
          </a:bodyPr>
          <a:lstStyle/>
          <a:p>
            <a:pPr lvl="0" algn="just" eaLnBrk="0" fontAlgn="base" hangingPunct="0">
              <a:spcBef>
                <a:spcPct val="0"/>
              </a:spcBef>
              <a:spcAft>
                <a:spcPct val="0"/>
              </a:spcAft>
            </a:pPr>
            <a:r>
              <a:rPr lang="el-GR" sz="2800" b="1" dirty="0" smtClean="0">
                <a:solidFill>
                  <a:schemeClr val="accent1">
                    <a:lumMod val="50000"/>
                  </a:schemeClr>
                </a:solidFill>
                <a:ea typeface="Times New Roman" pitchFamily="18" charset="0"/>
                <a:cs typeface="Arial" pitchFamily="34" charset="0"/>
              </a:rPr>
              <a:t>– Είναι εξαιρετικά γόνιμο να διαβάζεις βιβλία τα οποία δεν επιλεγείς ο ίδιος</a:t>
            </a:r>
            <a:r>
              <a:rPr lang="el-GR" dirty="0" smtClean="0">
                <a:solidFill>
                  <a:schemeClr val="accent1">
                    <a:lumMod val="50000"/>
                  </a:schemeClr>
                </a:solidFill>
                <a:ea typeface="Times New Roman" pitchFamily="18" charset="0"/>
                <a:cs typeface="Arial" pitchFamily="34" charset="0"/>
              </a:rPr>
              <a:t>.</a:t>
            </a:r>
          </a:p>
          <a:p>
            <a:pPr lvl="0" algn="just" eaLnBrk="0" fontAlgn="base" hangingPunct="0">
              <a:spcBef>
                <a:spcPct val="0"/>
              </a:spcBef>
              <a:spcAft>
                <a:spcPct val="0"/>
              </a:spcAft>
            </a:pPr>
            <a:r>
              <a:rPr lang="el-GR" dirty="0" smtClean="0">
                <a:solidFill>
                  <a:schemeClr val="accent1">
                    <a:lumMod val="50000"/>
                  </a:schemeClr>
                </a:solidFill>
                <a:ea typeface="Times New Roman" pitchFamily="18" charset="0"/>
                <a:cs typeface="Arial" pitchFamily="34" charset="0"/>
              </a:rPr>
              <a:t> </a:t>
            </a:r>
            <a:r>
              <a:rPr lang="el-GR" sz="2000" dirty="0" smtClean="0">
                <a:solidFill>
                  <a:srgbClr val="313131"/>
                </a:solidFill>
                <a:ea typeface="Times New Roman" pitchFamily="18" charset="0"/>
                <a:cs typeface="Arial" pitchFamily="34" charset="0"/>
              </a:rPr>
              <a:t>Αν δε σου αρέσουν αργά ή γρήγορα τα αφήνεις στην άκρη</a:t>
            </a:r>
            <a:r>
              <a:rPr lang="el-GR" sz="2000" dirty="0" smtClean="0">
                <a:solidFill>
                  <a:srgbClr val="313131"/>
                </a:solidFill>
                <a:ea typeface="Times New Roman" pitchFamily="18" charset="0"/>
                <a:cs typeface="Arial" pitchFamily="34" charset="0"/>
              </a:rPr>
              <a:t>.</a:t>
            </a:r>
          </a:p>
          <a:p>
            <a:pPr lvl="0" algn="just" eaLnBrk="0" fontAlgn="base" hangingPunct="0">
              <a:spcBef>
                <a:spcPct val="0"/>
              </a:spcBef>
              <a:spcAft>
                <a:spcPct val="0"/>
              </a:spcAft>
            </a:pPr>
            <a:r>
              <a:rPr lang="el-GR" sz="2000" dirty="0" smtClean="0">
                <a:solidFill>
                  <a:srgbClr val="313131"/>
                </a:solidFill>
                <a:ea typeface="Times New Roman" pitchFamily="18" charset="0"/>
                <a:cs typeface="Arial" pitchFamily="34" charset="0"/>
              </a:rPr>
              <a:t> </a:t>
            </a:r>
            <a:r>
              <a:rPr lang="el-GR" sz="2000" dirty="0" smtClean="0">
                <a:solidFill>
                  <a:srgbClr val="313131"/>
                </a:solidFill>
                <a:ea typeface="Times New Roman" pitchFamily="18" charset="0"/>
                <a:cs typeface="Arial" pitchFamily="34" charset="0"/>
              </a:rPr>
              <a:t>Αν τύχει όμως και σε κερδίσουν έχεις κάνει ένα συναρπαστικό βήμα σε άγνωστους κόσμους που δεν ήξερες καν ότι υπήρχαν, επεκτείνοντας τους ορίζοντες της σκέψης σου.</a:t>
            </a:r>
            <a:endParaRPr lang="en-GB" sz="2000" dirty="0" smtClean="0">
              <a:cs typeface="Arial" pitchFamily="34" charset="0"/>
            </a:endParaRPr>
          </a:p>
        </p:txBody>
      </p:sp>
      <p:pic>
        <p:nvPicPr>
          <p:cNvPr id="3" name="Picture 8" descr="Achraf Baznani Surreal Photography The Book House"/>
          <p:cNvPicPr>
            <a:picLocks noChangeAspect="1" noChangeArrowheads="1"/>
          </p:cNvPicPr>
          <p:nvPr/>
        </p:nvPicPr>
        <p:blipFill>
          <a:blip r:embed="rId2" cstate="print"/>
          <a:srcRect/>
          <a:stretch>
            <a:fillRect/>
          </a:stretch>
        </p:blipFill>
        <p:spPr bwMode="auto">
          <a:xfrm>
            <a:off x="1259632" y="2996952"/>
            <a:ext cx="6264696" cy="352839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147248" cy="882352"/>
          </a:xfrm>
        </p:spPr>
        <p:txBody>
          <a:bodyPr>
            <a:normAutofit fontScale="90000"/>
          </a:bodyPr>
          <a:lstStyle/>
          <a:p>
            <a:pPr lvl="0"/>
            <a:r>
              <a:rPr lang="el-GR" sz="2700" dirty="0" smtClean="0">
                <a:solidFill>
                  <a:srgbClr val="313131"/>
                </a:solidFill>
                <a:ea typeface="Times New Roman" pitchFamily="18" charset="0"/>
                <a:cs typeface="Arial" pitchFamily="34" charset="0"/>
              </a:rPr>
              <a:t/>
            </a:r>
            <a:br>
              <a:rPr lang="el-GR" sz="2700" dirty="0" smtClean="0">
                <a:solidFill>
                  <a:srgbClr val="313131"/>
                </a:solidFill>
                <a:ea typeface="Times New Roman" pitchFamily="18" charset="0"/>
                <a:cs typeface="Arial" pitchFamily="34" charset="0"/>
              </a:rPr>
            </a:br>
            <a:r>
              <a:rPr lang="el-GR" sz="2700" b="1" dirty="0" smtClean="0">
                <a:solidFill>
                  <a:srgbClr val="313131"/>
                </a:solidFill>
                <a:ea typeface="Times New Roman" pitchFamily="18" charset="0"/>
                <a:cs typeface="Arial" pitchFamily="34" charset="0"/>
              </a:rPr>
              <a:t>– </a:t>
            </a:r>
            <a:r>
              <a:rPr lang="el-GR" sz="2200" b="1" dirty="0" smtClean="0">
                <a:solidFill>
                  <a:srgbClr val="4D4DED"/>
                </a:solidFill>
                <a:ea typeface="Times New Roman" pitchFamily="18" charset="0"/>
                <a:cs typeface="Arial" pitchFamily="34" charset="0"/>
              </a:rPr>
              <a:t>Όσο μεγαλύτερη είναι η ανομοιογένεια μιας λέσχης, τόσο πιο ενδιαφέρουσες συζητήσεις μπορούν να γίνουν</a:t>
            </a:r>
            <a:r>
              <a:rPr lang="el-GR" sz="2200" b="1" dirty="0" smtClean="0">
                <a:solidFill>
                  <a:srgbClr val="313131"/>
                </a:solidFill>
                <a:ea typeface="Times New Roman" pitchFamily="18" charset="0"/>
                <a:cs typeface="Arial" pitchFamily="34" charset="0"/>
              </a:rPr>
              <a:t>.</a:t>
            </a:r>
            <a:r>
              <a:rPr lang="el-GR" dirty="0" smtClean="0">
                <a:solidFill>
                  <a:srgbClr val="313131"/>
                </a:solidFill>
                <a:ea typeface="Times New Roman" pitchFamily="18" charset="0"/>
                <a:cs typeface="Arial" pitchFamily="34" charset="0"/>
              </a:rPr>
              <a:t/>
            </a:r>
            <a:br>
              <a:rPr lang="el-GR" dirty="0" smtClean="0">
                <a:solidFill>
                  <a:srgbClr val="313131"/>
                </a:solidFill>
                <a:ea typeface="Times New Roman" pitchFamily="18" charset="0"/>
                <a:cs typeface="Arial" pitchFamily="34" charset="0"/>
              </a:rPr>
            </a:br>
            <a:endParaRPr lang="en-GB" dirty="0"/>
          </a:p>
        </p:txBody>
      </p:sp>
      <p:sp>
        <p:nvSpPr>
          <p:cNvPr id="3" name="Content Placeholder 2"/>
          <p:cNvSpPr>
            <a:spLocks noGrp="1"/>
          </p:cNvSpPr>
          <p:nvPr>
            <p:ph sz="quarter" idx="2"/>
          </p:nvPr>
        </p:nvSpPr>
        <p:spPr>
          <a:xfrm>
            <a:off x="179512" y="2564904"/>
            <a:ext cx="4316288" cy="3454896"/>
          </a:xfrm>
        </p:spPr>
        <p:txBody>
          <a:bodyPr>
            <a:noAutofit/>
          </a:bodyPr>
          <a:lstStyle/>
          <a:p>
            <a:pPr lvl="0" algn="just" eaLnBrk="0" fontAlgn="base" hangingPunct="0">
              <a:spcBef>
                <a:spcPct val="0"/>
              </a:spcBef>
              <a:spcAft>
                <a:spcPct val="0"/>
              </a:spcAft>
            </a:pPr>
            <a:r>
              <a:rPr lang="el-GR" sz="1400" dirty="0" smtClean="0">
                <a:solidFill>
                  <a:srgbClr val="313131"/>
                </a:solidFill>
                <a:ea typeface="Times New Roman" pitchFamily="18" charset="0"/>
                <a:cs typeface="Arial" pitchFamily="34" charset="0"/>
              </a:rPr>
              <a:t> </a:t>
            </a:r>
            <a:r>
              <a:rPr lang="el-GR" sz="1400" b="1" dirty="0" smtClean="0">
                <a:solidFill>
                  <a:srgbClr val="313131"/>
                </a:solidFill>
                <a:ea typeface="Times New Roman" pitchFamily="18" charset="0"/>
                <a:cs typeface="Arial" pitchFamily="34" charset="0"/>
              </a:rPr>
              <a:t>Η </a:t>
            </a:r>
            <a:r>
              <a:rPr lang="el-GR" sz="1400" b="1" dirty="0" smtClean="0">
                <a:solidFill>
                  <a:srgbClr val="FF0000"/>
                </a:solidFill>
                <a:ea typeface="Times New Roman" pitchFamily="18" charset="0"/>
                <a:cs typeface="Arial" pitchFamily="34" charset="0"/>
              </a:rPr>
              <a:t>διαφορετική οπτική </a:t>
            </a:r>
            <a:r>
              <a:rPr lang="el-GR" sz="1400" b="1" dirty="0" smtClean="0">
                <a:solidFill>
                  <a:srgbClr val="313131"/>
                </a:solidFill>
                <a:ea typeface="Times New Roman" pitchFamily="18" charset="0"/>
                <a:cs typeface="Arial" pitchFamily="34" charset="0"/>
              </a:rPr>
              <a:t>έρχεται από ανθρώπους </a:t>
            </a:r>
            <a:r>
              <a:rPr lang="el-GR" sz="1400" b="1" dirty="0" smtClean="0">
                <a:solidFill>
                  <a:srgbClr val="FF0000"/>
                </a:solidFill>
                <a:ea typeface="Times New Roman" pitchFamily="18" charset="0"/>
                <a:cs typeface="Arial" pitchFamily="34" charset="0"/>
              </a:rPr>
              <a:t>διαφορετικών ηλικιών, φύλου, καταγωγής, εκπαίδευσης. </a:t>
            </a:r>
          </a:p>
          <a:p>
            <a:pPr lvl="0" algn="just" eaLnBrk="0" fontAlgn="base" hangingPunct="0">
              <a:spcBef>
                <a:spcPct val="0"/>
              </a:spcBef>
              <a:spcAft>
                <a:spcPct val="0"/>
              </a:spcAft>
            </a:pPr>
            <a:r>
              <a:rPr lang="el-GR" sz="1400" b="1" dirty="0" smtClean="0">
                <a:solidFill>
                  <a:srgbClr val="313131"/>
                </a:solidFill>
                <a:ea typeface="Times New Roman" pitchFamily="18" charset="0"/>
                <a:cs typeface="Arial" pitchFamily="34" charset="0"/>
              </a:rPr>
              <a:t>Η </a:t>
            </a:r>
            <a:r>
              <a:rPr lang="el-GR" sz="1400" b="1" dirty="0" smtClean="0">
                <a:solidFill>
                  <a:srgbClr val="7030A0"/>
                </a:solidFill>
                <a:ea typeface="Times New Roman" pitchFamily="18" charset="0"/>
                <a:cs typeface="Arial" pitchFamily="34" charset="0"/>
              </a:rPr>
              <a:t>ομοιογένεια</a:t>
            </a:r>
            <a:r>
              <a:rPr lang="el-GR" sz="1400" b="1" dirty="0" smtClean="0">
                <a:solidFill>
                  <a:srgbClr val="313131"/>
                </a:solidFill>
                <a:ea typeface="Times New Roman" pitchFamily="18" charset="0"/>
                <a:cs typeface="Arial" pitchFamily="34" charset="0"/>
              </a:rPr>
              <a:t> όμως προσφέρει </a:t>
            </a:r>
            <a:r>
              <a:rPr lang="el-GR" sz="1400" b="1" dirty="0" smtClean="0">
                <a:solidFill>
                  <a:srgbClr val="7030A0"/>
                </a:solidFill>
                <a:ea typeface="Times New Roman" pitchFamily="18" charset="0"/>
                <a:cs typeface="Arial" pitchFamily="34" charset="0"/>
              </a:rPr>
              <a:t>ασφάλεια κι ένα αίσθημα αποδοχής</a:t>
            </a:r>
            <a:r>
              <a:rPr lang="el-GR" sz="1400" b="1" dirty="0" smtClean="0">
                <a:solidFill>
                  <a:srgbClr val="313131"/>
                </a:solidFill>
                <a:ea typeface="Times New Roman" pitchFamily="18" charset="0"/>
                <a:cs typeface="Arial" pitchFamily="34" charset="0"/>
              </a:rPr>
              <a:t> που εκμηδενίζει πιθανούς τυχόν κινδύνους παρεκτροπών, οπότε και την επιλέγουμε συνήθως έναντι της ανομοιογένειας.</a:t>
            </a:r>
          </a:p>
          <a:p>
            <a:pPr lvl="0" algn="just" eaLnBrk="0" fontAlgn="base" hangingPunct="0">
              <a:spcBef>
                <a:spcPct val="0"/>
              </a:spcBef>
              <a:spcAft>
                <a:spcPct val="0"/>
              </a:spcAft>
            </a:pPr>
            <a:r>
              <a:rPr lang="el-GR" sz="1400" b="1" dirty="0" smtClean="0">
                <a:solidFill>
                  <a:srgbClr val="313131"/>
                </a:solidFill>
                <a:ea typeface="Times New Roman" pitchFamily="18" charset="0"/>
                <a:cs typeface="Arial" pitchFamily="34" charset="0"/>
              </a:rPr>
              <a:t> </a:t>
            </a:r>
            <a:r>
              <a:rPr lang="el-GR" sz="1400" b="1" dirty="0" smtClean="0">
                <a:solidFill>
                  <a:srgbClr val="4D4DED"/>
                </a:solidFill>
                <a:ea typeface="Times New Roman" pitchFamily="18" charset="0"/>
                <a:cs typeface="Arial" pitchFamily="34" charset="0"/>
              </a:rPr>
              <a:t>Το ίδιο συμβαίνει με την οικειότητα μεταξύ των μελών, έπειτα από πολυετή συνύπαρξη, επέρχεται ώσμωση, γλυκαίνει η ατμόσφαιρα,</a:t>
            </a:r>
            <a:r>
              <a:rPr lang="el-GR" sz="1400" b="1" dirty="0" smtClean="0">
                <a:solidFill>
                  <a:srgbClr val="313131"/>
                </a:solidFill>
                <a:ea typeface="Times New Roman" pitchFamily="18" charset="0"/>
                <a:cs typeface="Arial" pitchFamily="34" charset="0"/>
              </a:rPr>
              <a:t> </a:t>
            </a:r>
            <a:r>
              <a:rPr lang="el-GR" sz="1400" b="1" dirty="0" smtClean="0">
                <a:solidFill>
                  <a:srgbClr val="FF0000"/>
                </a:solidFill>
                <a:ea typeface="Times New Roman" pitchFamily="18" charset="0"/>
                <a:cs typeface="Arial" pitchFamily="34" charset="0"/>
              </a:rPr>
              <a:t>αλλά γίνεται λιγότερο γόνιμη η συζήτηση κάθε φορά.</a:t>
            </a:r>
            <a:endParaRPr lang="el-GR" sz="1400" b="1" dirty="0" smtClean="0">
              <a:solidFill>
                <a:srgbClr val="FF0000"/>
              </a:solidFill>
              <a:cs typeface="Arial" pitchFamily="34" charset="0"/>
            </a:endParaRPr>
          </a:p>
          <a:p>
            <a:endParaRPr lang="en-GB" sz="1400" dirty="0"/>
          </a:p>
        </p:txBody>
      </p:sp>
      <p:sp>
        <p:nvSpPr>
          <p:cNvPr id="5" name="Text Placeholder 4"/>
          <p:cNvSpPr>
            <a:spLocks noGrp="1"/>
          </p:cNvSpPr>
          <p:nvPr>
            <p:ph type="body" sz="quarter" idx="1"/>
          </p:nvPr>
        </p:nvSpPr>
        <p:spPr/>
        <p:txBody>
          <a:bodyPr/>
          <a:lstStyle/>
          <a:p>
            <a:endParaRPr lang="en-GB" dirty="0"/>
          </a:p>
        </p:txBody>
      </p:sp>
      <p:sp>
        <p:nvSpPr>
          <p:cNvPr id="6" name="Text Placeholder 5"/>
          <p:cNvSpPr>
            <a:spLocks noGrp="1"/>
          </p:cNvSpPr>
          <p:nvPr>
            <p:ph type="body" sz="quarter" idx="3"/>
          </p:nvPr>
        </p:nvSpPr>
        <p:spPr/>
        <p:txBody>
          <a:bodyPr/>
          <a:lstStyle/>
          <a:p>
            <a:endParaRPr lang="en-GB"/>
          </a:p>
        </p:txBody>
      </p:sp>
      <p:pic>
        <p:nvPicPr>
          <p:cNvPr id="7" name="Picture 4" descr="Λέσχη ανάγνωσης για παιδιά δημοτικού στο Λείριον !"/>
          <p:cNvPicPr>
            <a:picLocks noGrp="1" noChangeAspect="1" noChangeArrowheads="1"/>
          </p:cNvPicPr>
          <p:nvPr>
            <p:ph sz="quarter" idx="4"/>
          </p:nvPr>
        </p:nvPicPr>
        <p:blipFill>
          <a:blip r:embed="rId2" cstate="print"/>
          <a:srcRect/>
          <a:stretch>
            <a:fillRect/>
          </a:stretch>
        </p:blipFill>
        <p:spPr bwMode="auto">
          <a:xfrm>
            <a:off x="4644008" y="1700808"/>
            <a:ext cx="4032448" cy="431899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Χριστίνα Βουμβουράκη"/>
          <p:cNvPicPr>
            <a:picLocks noChangeAspect="1" noChangeArrowheads="1"/>
          </p:cNvPicPr>
          <p:nvPr/>
        </p:nvPicPr>
        <p:blipFill>
          <a:blip r:embed="rId2" cstate="print"/>
          <a:srcRect/>
          <a:stretch>
            <a:fillRect/>
          </a:stretch>
        </p:blipFill>
        <p:spPr bwMode="auto">
          <a:xfrm>
            <a:off x="2339752" y="908720"/>
            <a:ext cx="4464496" cy="3672408"/>
          </a:xfrm>
          <a:prstGeom prst="rect">
            <a:avLst/>
          </a:prstGeom>
          <a:noFill/>
        </p:spPr>
      </p:pic>
      <p:sp>
        <p:nvSpPr>
          <p:cNvPr id="17411" name="Rectangle 3"/>
          <p:cNvSpPr>
            <a:spLocks noChangeArrowheads="1"/>
          </p:cNvSpPr>
          <p:nvPr/>
        </p:nvSpPr>
        <p:spPr bwMode="auto">
          <a:xfrm>
            <a:off x="539552" y="143681"/>
            <a:ext cx="792088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err="1" smtClean="0">
                <a:ln>
                  <a:noFill/>
                </a:ln>
                <a:solidFill>
                  <a:srgbClr val="DD2E2E"/>
                </a:solidFill>
                <a:effectLst/>
                <a:latin typeface="Calibri" pitchFamily="34" charset="0"/>
                <a:ea typeface="Times New Roman" pitchFamily="18" charset="0"/>
                <a:cs typeface="Times New Roman" pitchFamily="18" charset="0"/>
              </a:rPr>
              <a:t>Χριστίνα</a:t>
            </a:r>
            <a:r>
              <a:rPr kumimoji="0" lang="en-GB" sz="2400" b="1" i="0" u="none" strike="noStrike" cap="none" normalizeH="0" baseline="0" dirty="0" smtClean="0">
                <a:ln>
                  <a:noFill/>
                </a:ln>
                <a:solidFill>
                  <a:srgbClr val="DD2E2E"/>
                </a:solidFill>
                <a:effectLst/>
                <a:latin typeface="Calibri" pitchFamily="34" charset="0"/>
                <a:ea typeface="Times New Roman" pitchFamily="18" charset="0"/>
                <a:cs typeface="Times New Roman" pitchFamily="18" charset="0"/>
              </a:rPr>
              <a:t> </a:t>
            </a:r>
            <a:r>
              <a:rPr kumimoji="0" lang="en-GB" sz="2400" b="1" i="0" u="none" strike="noStrike" cap="none" normalizeH="0" baseline="0" dirty="0" err="1" smtClean="0">
                <a:ln>
                  <a:noFill/>
                </a:ln>
                <a:solidFill>
                  <a:srgbClr val="DD2E2E"/>
                </a:solidFill>
                <a:effectLst/>
                <a:latin typeface="Calibri" pitchFamily="34" charset="0"/>
                <a:ea typeface="Times New Roman" pitchFamily="18" charset="0"/>
                <a:cs typeface="Times New Roman" pitchFamily="18" charset="0"/>
              </a:rPr>
              <a:t>Βουμβουράκη</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2" name="Rectangle 4"/>
          <p:cNvSpPr>
            <a:spLocks noChangeArrowheads="1"/>
          </p:cNvSpPr>
          <p:nvPr/>
        </p:nvSpPr>
        <p:spPr bwMode="auto">
          <a:xfrm>
            <a:off x="251520" y="4711318"/>
            <a:ext cx="864096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rgbClr val="313131"/>
                </a:solidFill>
                <a:effectLst/>
                <a:latin typeface="+mj-lt"/>
                <a:ea typeface="Times New Roman" pitchFamily="18" charset="0"/>
                <a:cs typeface="Times New Roman" pitchFamily="18" charset="0"/>
                <a:hlinkClick r:id="rId3" tooltip="Posts by Χριστίνα Βουμβουράκη"/>
              </a:rPr>
              <a:t>Χριστίνα Βουμβουράκη</a:t>
            </a:r>
            <a:endParaRPr kumimoji="0" lang="en-GB" sz="16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rgbClr val="313131"/>
                </a:solidFill>
                <a:effectLst/>
                <a:latin typeface="+mj-lt"/>
                <a:ea typeface="Times New Roman" pitchFamily="18" charset="0"/>
                <a:cs typeface="Arial" pitchFamily="34" charset="0"/>
              </a:rPr>
              <a:t>Η Χριστίνα Βουμβουράκη γεννήθηκε το 1975 στη Θεσσαλονίκη. Σπούδασε Αρχιτεκτονική στο Α.Π.Θ και στο Ε.Μ.Π. (Μεταπτυχιακό δίπλωμα ειδίκευσης, «Σχεδιασμός - Χώρος – «Πολιτισμός»). Εργάζεται ως Αρχιτεκτόνισσα με έδρα στη Θεσσαλονίκη και είναι συνδημιουργός του εικαστικού εργαστηρίου </a:t>
            </a:r>
            <a:r>
              <a:rPr kumimoji="0" lang="en-GB" sz="1600" b="0" i="0" u="none" strike="noStrike" cap="none" normalizeH="0" baseline="0" dirty="0" err="1" smtClean="0">
                <a:ln>
                  <a:noFill/>
                </a:ln>
                <a:solidFill>
                  <a:srgbClr val="313131"/>
                </a:solidFill>
                <a:effectLst/>
                <a:latin typeface="+mj-lt"/>
                <a:ea typeface="Times New Roman" pitchFamily="18" charset="0"/>
                <a:cs typeface="Arial" pitchFamily="34" charset="0"/>
              </a:rPr>
              <a:t>Stheta</a:t>
            </a:r>
            <a:r>
              <a:rPr kumimoji="0" lang="el-GR" sz="1600" b="0" i="0" u="none" strike="noStrike" cap="none" normalizeH="0" baseline="0" dirty="0" smtClean="0">
                <a:ln>
                  <a:noFill/>
                </a:ln>
                <a:solidFill>
                  <a:srgbClr val="313131"/>
                </a:solidFill>
                <a:effectLst/>
                <a:latin typeface="+mj-lt"/>
                <a:ea typeface="Times New Roman" pitchFamily="18" charset="0"/>
                <a:cs typeface="Arial" pitchFamily="34" charset="0"/>
              </a:rPr>
              <a:t>.</a:t>
            </a:r>
            <a:endParaRPr kumimoji="0" lang="en-GB" sz="16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chemeClr val="tx1"/>
              </a:solidFill>
              <a:effectLst/>
              <a:latin typeface="+mj-lt"/>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TotalTime>
  <Words>512</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ΛΙγα πρΑγματα που Εμαθα σε μια λΕσχη ανΑγνωσηΣ </vt:lpstr>
      <vt:lpstr>Slide 2</vt:lpstr>
      <vt:lpstr>Slide 3</vt:lpstr>
      <vt:lpstr>Slide 4</vt:lpstr>
      <vt:lpstr>Slide 5</vt:lpstr>
      <vt:lpstr>Slide 6</vt:lpstr>
      <vt:lpstr>Slide 7</vt:lpstr>
      <vt:lpstr> – Όσο μεγαλύτερη είναι η ανομοιογένεια μιας λέσχης, τόσο πιο ενδιαφέρουσες συζητήσεις μπορούν να γίνουν. </vt:lpstr>
      <vt:lpstr>Slide 9</vt:lpstr>
    </vt:vector>
  </TitlesOfParts>
  <Company>Etraveli 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Λίγα πράγματα που έμαθα σε μια λέσχη ανάγνωσης</dc:title>
  <dc:creator>user</dc:creator>
  <cp:lastModifiedBy>user</cp:lastModifiedBy>
  <cp:revision>8</cp:revision>
  <dcterms:created xsi:type="dcterms:W3CDTF">2020-11-21T20:31:01Z</dcterms:created>
  <dcterms:modified xsi:type="dcterms:W3CDTF">2020-11-22T18:25:58Z</dcterms:modified>
</cp:coreProperties>
</file>