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slide_eoxipiylffqpolotcgxq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slide_eoxipiylffqpolotcgxq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slide_xvfusnawhyylyhbbnoax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slide_xvfusnawhyylyhbbnoax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from: https://www.teawithmum.com/english-afternoon-tea/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slide_dgpfjbivuwkwstibkcnb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slide_dgpfjbivuwkwstibkcnb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slide_enycsknteqozpzkonacb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slide_enycsknteqozpzkonacb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from: https://news.wisc.edu/soul-talk-food-then-discussion/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slide_qmezehnxewaxzloufzzc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slide_qmezehnxewaxzloufzzc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from: https://www.dreamstime.com/traditional-english-breakfast-spread-eggs-sausages-baked-beans-toast-beautifully-presented-rustic-table-image347556434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slide_uysaytqcfirmqmflvkew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slide_uysaytqcfirmqmflvkew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from: https://www.tastingtable.com/1129125/classic-british-fish-and-chips-recipe/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slide_ylfpsyqegxmaxgmctuzt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slide_ylfpsyqegxmaxgmctuzt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slide_jogruwidxpisowxljzrm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slide_jogruwidxpisowxljzrm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from: https://www.wittenkitchen.com/recipe/easy-entertaining-shepherds-pie/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slide_jmbdkxzrqrcrznbrwzjh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slide_jmbdkxzrqrcrznbrwzjh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from: https://www.fortheloveofteachers.com/7-tips-on-how-to-talk-about-food-and-nutrition-in-the-classroom/?srsltid=AfmBOooKnLh0-z-NWzHqSceMzZ6iKvc1irXx3eoT9fAoidYFimWioEdZ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slide_ocalcfreoxrahevajkmf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slide_ocalcfreoxrahevajkmf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slide_ryfkfktpsydxadlvyekz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slide_ryfkfktpsydxadlvyekz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from: https://thehamletny.com/collections/sweets?srsltid=AfmBOorzI6raGiS0NsGbbBF3mO8JaOVi_7patLhFadXPMFeTvjmbzHHq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d2ea15c9d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d2ea15c9d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from: https://thehamletny.com/collections/sweets?srsltid=AfmBOorzI6raGiS0NsGbbBF3mO8JaOVi_7patLhFadXPMFeTvjmbzHHq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381000" y="1333500"/>
            <a:ext cx="82551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FFFFFF"/>
                </a:solidFill>
              </a:rPr>
              <a:t>Tasty Britain: A Culinary Journey Through English Food</a:t>
            </a:r>
            <a:endParaRPr sz="2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/>
        </p:nvSpPr>
        <p:spPr>
          <a:xfrm>
            <a:off x="4714875" y="-38100"/>
            <a:ext cx="37719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FFFFFF"/>
                </a:solidFill>
              </a:rPr>
              <a:t>Tea Culture in England</a:t>
            </a:r>
            <a:endParaRPr sz="2500">
              <a:solidFill>
                <a:srgbClr val="FFFFFF"/>
              </a:solidFill>
            </a:endParaRPr>
          </a:p>
        </p:txBody>
      </p:sp>
      <p:sp>
        <p:nvSpPr>
          <p:cNvPr id="121" name="Google Shape;121;p22"/>
          <p:cNvSpPr txBox="1"/>
          <p:nvPr/>
        </p:nvSpPr>
        <p:spPr>
          <a:xfrm>
            <a:off x="4826000" y="657900"/>
            <a:ext cx="4064100" cy="4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-GB" sz="1300">
                <a:solidFill>
                  <a:srgbClr val="FFFFFF"/>
                </a:solidFill>
              </a:rPr>
              <a:t>Tea is more than a drink - it's a cultural ritual</a:t>
            </a:r>
            <a:endParaRPr sz="1300">
              <a:solidFill>
                <a:srgbClr val="FFFFFF"/>
              </a:solidFill>
            </a:endParaRPr>
          </a:p>
          <a:p>
            <a:pPr marL="457200" lvl="0" indent="-3111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-GB" sz="1300">
                <a:solidFill>
                  <a:srgbClr val="FFFFFF"/>
                </a:solidFill>
              </a:rPr>
              <a:t>Afternoon tea typically served between 3-5 PM</a:t>
            </a:r>
            <a:endParaRPr sz="1300">
              <a:solidFill>
                <a:srgbClr val="FFFFFF"/>
              </a:solidFill>
            </a:endParaRPr>
          </a:p>
          <a:p>
            <a:pPr marL="457200" lvl="0" indent="-3111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-GB" sz="1300">
                <a:solidFill>
                  <a:srgbClr val="FFFFFF"/>
                </a:solidFill>
              </a:rPr>
              <a:t>Traditional tea includes sandwiches, scones, and pastries</a:t>
            </a:r>
            <a:endParaRPr sz="1300">
              <a:solidFill>
                <a:srgbClr val="FFFFFF"/>
              </a:solidFill>
            </a:endParaRPr>
          </a:p>
          <a:p>
            <a:pPr marL="457200" lvl="0" indent="-3111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-GB" sz="1300">
                <a:solidFill>
                  <a:srgbClr val="FFFFFF"/>
                </a:solidFill>
              </a:rPr>
              <a:t>Most popular teas: English Breakfast and Earl Grey</a:t>
            </a:r>
            <a:endParaRPr sz="1300">
              <a:solidFill>
                <a:srgbClr val="FFFFFF"/>
              </a:solidFill>
            </a:endParaRPr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930473"/>
            <a:ext cx="3657600" cy="2596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2" title="earl grey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87138" y="2322563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FFFFFF"/>
                </a:solidFill>
              </a:rPr>
              <a:t>Tea Preparation Etiquette</a:t>
            </a:r>
            <a:endParaRPr sz="2500">
              <a:solidFill>
                <a:srgbClr val="FFFFFF"/>
              </a:solidFill>
            </a:endParaRPr>
          </a:p>
        </p:txBody>
      </p:sp>
      <p:sp>
        <p:nvSpPr>
          <p:cNvPr id="129" name="Google Shape;129;p23"/>
          <p:cNvSpPr txBox="1"/>
          <p:nvPr/>
        </p:nvSpPr>
        <p:spPr>
          <a:xfrm>
            <a:off x="269875" y="1333500"/>
            <a:ext cx="71247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-GB" sz="1600">
                <a:solidFill>
                  <a:srgbClr val="FFFFFF"/>
                </a:solidFill>
              </a:rPr>
              <a:t>Use loose tea leaves when possible</a:t>
            </a:r>
            <a:endParaRPr sz="1600">
              <a:solidFill>
                <a:srgbClr val="FFFFFF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-GB" sz="1600">
                <a:solidFill>
                  <a:srgbClr val="FFFFFF"/>
                </a:solidFill>
              </a:rPr>
              <a:t>Warm the teapot before brewing</a:t>
            </a:r>
            <a:endParaRPr sz="1600">
              <a:solidFill>
                <a:srgbClr val="FFFFFF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-GB" sz="1600">
                <a:solidFill>
                  <a:srgbClr val="FFFFFF"/>
                </a:solidFill>
              </a:rPr>
              <a:t>Steep black tea for 3-5 minutes</a:t>
            </a:r>
            <a:endParaRPr sz="1600">
              <a:solidFill>
                <a:srgbClr val="FFFFFF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-GB" sz="1600">
                <a:solidFill>
                  <a:srgbClr val="FFFFFF"/>
                </a:solidFill>
              </a:rPr>
              <a:t>Add milk after tea is poured</a:t>
            </a:r>
            <a:endParaRPr sz="1600">
              <a:solidFill>
                <a:srgbClr val="FFFFFF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-GB" sz="1600">
                <a:solidFill>
                  <a:srgbClr val="FFFFFF"/>
                </a:solidFill>
              </a:rPr>
              <a:t>Use fine china if available</a:t>
            </a:r>
            <a:endParaRPr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/>
        </p:nvSpPr>
        <p:spPr>
          <a:xfrm>
            <a:off x="379557" y="209550"/>
            <a:ext cx="4718916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 dirty="0">
                <a:solidFill>
                  <a:srgbClr val="FFFFFF"/>
                </a:solidFill>
              </a:rPr>
              <a:t>Reflection and Discussion</a:t>
            </a:r>
            <a:endParaRPr sz="2500" dirty="0">
              <a:solidFill>
                <a:srgbClr val="FFFFFF"/>
              </a:solidFill>
            </a:endParaRPr>
          </a:p>
        </p:txBody>
      </p:sp>
      <p:sp>
        <p:nvSpPr>
          <p:cNvPr id="135" name="Google Shape;135;p24"/>
          <p:cNvSpPr txBox="1"/>
          <p:nvPr/>
        </p:nvSpPr>
        <p:spPr>
          <a:xfrm>
            <a:off x="289792" y="781050"/>
            <a:ext cx="40641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en-US" sz="1000" dirty="0">
                <a:solidFill>
                  <a:srgbClr val="FFFF00"/>
                </a:solidFill>
              </a:rPr>
              <a:t>First, traditional dishes like </a:t>
            </a:r>
            <a:r>
              <a:rPr lang="en-US" sz="1000" b="1" dirty="0">
                <a:solidFill>
                  <a:srgbClr val="FFFF00"/>
                </a:solidFill>
                <a:highlight>
                  <a:srgbClr val="800080"/>
                </a:highlight>
              </a:rPr>
              <a:t>Fish and Chips </a:t>
            </a:r>
            <a:r>
              <a:rPr lang="en-US" sz="1000" dirty="0">
                <a:solidFill>
                  <a:srgbClr val="FFFF00"/>
                </a:solidFill>
              </a:rPr>
              <a:t>show the influence of Britain’s industrial past. It became popular in the 19th century as a cheap, filling meal for working-class people in rapidly growing cities.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en-US" sz="1000" dirty="0">
              <a:solidFill>
                <a:srgbClr val="FFFF0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en-US" sz="1000" dirty="0">
                <a:solidFill>
                  <a:schemeClr val="bg1"/>
                </a:solidFill>
              </a:rPr>
              <a:t>Meals such as </a:t>
            </a:r>
            <a:r>
              <a:rPr lang="en-US" sz="1000" b="1" dirty="0">
                <a:solidFill>
                  <a:schemeClr val="bg1"/>
                </a:solidFill>
                <a:highlight>
                  <a:srgbClr val="800080"/>
                </a:highlight>
              </a:rPr>
              <a:t>Sunday Roast </a:t>
            </a:r>
            <a:r>
              <a:rPr lang="en-US" sz="1000" dirty="0">
                <a:solidFill>
                  <a:schemeClr val="bg1"/>
                </a:solidFill>
              </a:rPr>
              <a:t>highlight the importance of family and routine in British life. This weekly meal reflects strong social traditions where families gather together, often linked to religious customs like Sunday church.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en-US" sz="1000" dirty="0">
              <a:solidFill>
                <a:schemeClr val="bg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en-US" sz="1000" dirty="0">
                <a:solidFill>
                  <a:srgbClr val="FFFF00"/>
                </a:solidFill>
              </a:rPr>
              <a:t>Dishes like </a:t>
            </a:r>
            <a:r>
              <a:rPr lang="en-US" sz="1000" b="1" dirty="0">
                <a:solidFill>
                  <a:srgbClr val="FFFF00"/>
                </a:solidFill>
                <a:highlight>
                  <a:srgbClr val="800080"/>
                </a:highlight>
              </a:rPr>
              <a:t>Shepherd's Pie </a:t>
            </a:r>
            <a:r>
              <a:rPr lang="en-US" sz="1000" dirty="0">
                <a:solidFill>
                  <a:srgbClr val="FFFF00"/>
                </a:solidFill>
              </a:rPr>
              <a:t>represent rural life and agriculture. Made with simple ingredients like lamb and potatoes, it shows how British cuisine developed from local farming and the need for hearty, warming food.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en-US" sz="1000" dirty="0">
              <a:solidFill>
                <a:srgbClr val="FFFF0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en-US" sz="1000" dirty="0">
                <a:solidFill>
                  <a:schemeClr val="bg1"/>
                </a:solidFill>
              </a:rPr>
              <a:t>Desserts such as </a:t>
            </a:r>
            <a:r>
              <a:rPr lang="en-US" sz="1000" b="1" dirty="0">
                <a:solidFill>
                  <a:schemeClr val="bg1"/>
                </a:solidFill>
              </a:rPr>
              <a:t>Sticky </a:t>
            </a:r>
            <a:r>
              <a:rPr lang="en-US" sz="1000" b="1" dirty="0">
                <a:solidFill>
                  <a:schemeClr val="bg1"/>
                </a:solidFill>
                <a:highlight>
                  <a:srgbClr val="800080"/>
                </a:highlight>
              </a:rPr>
              <a:t>Toffee Pudding </a:t>
            </a:r>
            <a:r>
              <a:rPr lang="en-US" sz="1000" dirty="0">
                <a:solidFill>
                  <a:schemeClr val="bg1"/>
                </a:solidFill>
              </a:rPr>
              <a:t>and other sweets reflect regional traditions and the British love for rich, comforting treats, often influenced by historical availability of sugar during the colonial period.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en-US" sz="1000" dirty="0">
              <a:solidFill>
                <a:schemeClr val="bg1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en-US" sz="1000" dirty="0">
                <a:solidFill>
                  <a:srgbClr val="FFFF00"/>
                </a:solidFill>
              </a:rPr>
              <a:t>Finally, tea culture, especially </a:t>
            </a:r>
            <a:r>
              <a:rPr lang="en-US" sz="1000" dirty="0">
                <a:solidFill>
                  <a:srgbClr val="FFFF00"/>
                </a:solidFill>
                <a:highlight>
                  <a:srgbClr val="800080"/>
                </a:highlight>
              </a:rPr>
              <a:t>Afternoon Tea</a:t>
            </a:r>
            <a:r>
              <a:rPr lang="en-US" sz="1000" dirty="0">
                <a:solidFill>
                  <a:srgbClr val="FFFF00"/>
                </a:solidFill>
              </a:rPr>
              <a:t>, reflects Britain’s global history and trade connections, particularly with countries where tea was produced. It also shows the importance of social rituals and etiquette in everyday life.</a:t>
            </a:r>
          </a:p>
        </p:txBody>
      </p:sp>
      <p:pic>
        <p:nvPicPr>
          <p:cNvPr id="136" name="Google Shape;13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1012627"/>
            <a:ext cx="3657600" cy="2432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206375" y="-38100"/>
            <a:ext cx="37719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FFFFFF"/>
                </a:solidFill>
              </a:rPr>
              <a:t>Introduction to British Cuisine</a:t>
            </a:r>
            <a:endParaRPr sz="2500">
              <a:solidFill>
                <a:srgbClr val="FFFFFF"/>
              </a:solidFill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317500" y="1333500"/>
            <a:ext cx="40641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-GB" sz="1300">
                <a:solidFill>
                  <a:srgbClr val="FFFFFF"/>
                </a:solidFill>
              </a:rPr>
              <a:t>Explore the rich and diverse world of English food</a:t>
            </a:r>
            <a:endParaRPr sz="1300">
              <a:solidFill>
                <a:srgbClr val="FFFFFF"/>
              </a:solidFill>
            </a:endParaRPr>
          </a:p>
          <a:p>
            <a:pPr marL="457200" lvl="0" indent="-3111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-GB" sz="1300">
                <a:solidFill>
                  <a:srgbClr val="FFFFFF"/>
                </a:solidFill>
              </a:rPr>
              <a:t>Discover traditional dishes that define British culinary culture</a:t>
            </a:r>
            <a:endParaRPr sz="1300">
              <a:solidFill>
                <a:srgbClr val="FFFFFF"/>
              </a:solidFill>
            </a:endParaRPr>
          </a:p>
          <a:p>
            <a:pPr marL="457200" lvl="0" indent="-3111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-GB" sz="1300">
                <a:solidFill>
                  <a:srgbClr val="FFFFFF"/>
                </a:solidFill>
              </a:rPr>
              <a:t>Learn about iconic sweets and beloved tea traditions</a:t>
            </a:r>
            <a:endParaRPr sz="1300">
              <a:solidFill>
                <a:srgbClr val="FFFFFF"/>
              </a:solidFill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1314450"/>
            <a:ext cx="365760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4714875" y="-38100"/>
            <a:ext cx="37719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FFFFFF"/>
                </a:solidFill>
              </a:rPr>
              <a:t>Classic Main Dishes: Fish and Chips</a:t>
            </a:r>
            <a:endParaRPr sz="2500">
              <a:solidFill>
                <a:srgbClr val="FFFFFF"/>
              </a:solidFill>
            </a:endParaRPr>
          </a:p>
        </p:txBody>
      </p:sp>
      <p:sp>
        <p:nvSpPr>
          <p:cNvPr id="67" name="Google Shape;67;p15"/>
          <p:cNvSpPr txBox="1"/>
          <p:nvPr/>
        </p:nvSpPr>
        <p:spPr>
          <a:xfrm>
            <a:off x="4826000" y="1333500"/>
            <a:ext cx="40641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-GB" sz="1300">
                <a:solidFill>
                  <a:srgbClr val="FFFFFF"/>
                </a:solidFill>
              </a:rPr>
              <a:t>National dish of the United Kingdom</a:t>
            </a:r>
            <a:endParaRPr sz="1300">
              <a:solidFill>
                <a:srgbClr val="FFFFFF"/>
              </a:solidFill>
            </a:endParaRPr>
          </a:p>
          <a:p>
            <a:pPr marL="457200" lvl="0" indent="-3111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-GB" sz="1300">
                <a:solidFill>
                  <a:srgbClr val="FFFFFF"/>
                </a:solidFill>
              </a:rPr>
              <a:t>Crispy battered fish served with golden french fries</a:t>
            </a:r>
            <a:endParaRPr sz="1300">
              <a:solidFill>
                <a:srgbClr val="FFFFFF"/>
              </a:solidFill>
            </a:endParaRPr>
          </a:p>
          <a:p>
            <a:pPr marL="457200" lvl="0" indent="-3111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-GB" sz="1300">
                <a:solidFill>
                  <a:srgbClr val="FFFFFF"/>
                </a:solidFill>
              </a:rPr>
              <a:t>Traditionally wrapped in newspaper and eaten as street food</a:t>
            </a:r>
            <a:endParaRPr sz="1300">
              <a:solidFill>
                <a:srgbClr val="FFFFFF"/>
              </a:solidFill>
            </a:endParaRPr>
          </a:p>
          <a:p>
            <a:pPr marL="457200" lvl="0" indent="-3111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-GB" sz="1300">
                <a:solidFill>
                  <a:srgbClr val="FFFFFF"/>
                </a:solidFill>
              </a:rPr>
              <a:t>Often served with mushy peas and tartar sauce</a:t>
            </a:r>
            <a:endParaRPr sz="1300">
              <a:solidFill>
                <a:srgbClr val="FFFFFF"/>
              </a:solidFill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201908"/>
            <a:ext cx="3657599" cy="2053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FFFFFF"/>
                </a:solidFill>
              </a:rPr>
              <a:t>Sunday Roast: A British Tradition</a:t>
            </a:r>
            <a:endParaRPr sz="2500">
              <a:solidFill>
                <a:srgbClr val="FFFFFF"/>
              </a:solidFill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269875" y="1333500"/>
            <a:ext cx="71247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-GB" sz="1800">
                <a:solidFill>
                  <a:srgbClr val="FFFFFF"/>
                </a:solidFill>
              </a:rPr>
              <a:t>Weekly family meal typically served on Sundays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-GB" sz="1800">
                <a:solidFill>
                  <a:srgbClr val="FFFFFF"/>
                </a:solidFill>
              </a:rPr>
              <a:t>Includes roasted meat (beef, chicken, or lamb)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-GB" sz="1800">
                <a:solidFill>
                  <a:srgbClr val="FFFFFF"/>
                </a:solidFill>
              </a:rPr>
              <a:t>Accompanied by roasted potatoes and seasonal vegetables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-GB" sz="1800">
                <a:solidFill>
                  <a:srgbClr val="FFFFFF"/>
                </a:solidFill>
              </a:rPr>
              <a:t>Topped with rich gravy and Yorkshire pudding</a:t>
            </a:r>
            <a:endParaRPr sz="1800">
              <a:solidFill>
                <a:srgbClr val="FFFFFF"/>
              </a:solidFill>
            </a:endParaRPr>
          </a:p>
        </p:txBody>
      </p:sp>
      <p:pic>
        <p:nvPicPr>
          <p:cNvPr id="75" name="Google Shape;75;p16" descr="British Billy tucks into the Sunday roast &gt; Royal Air Force ..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4400" y="2571750"/>
            <a:ext cx="2975100" cy="223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 title="yorkshire pudding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55375" y="2691350"/>
            <a:ext cx="3112038" cy="207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/>
        </p:nvSpPr>
        <p:spPr>
          <a:xfrm>
            <a:off x="206375" y="-38100"/>
            <a:ext cx="37719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FFFFFF"/>
                </a:solidFill>
              </a:rPr>
              <a:t>Shepherd's Pie: Comfort Food Classic</a:t>
            </a:r>
            <a:endParaRPr sz="2500">
              <a:solidFill>
                <a:srgbClr val="FFFFFF"/>
              </a:solidFill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317500" y="1333500"/>
            <a:ext cx="40641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-GB" sz="1300">
                <a:solidFill>
                  <a:srgbClr val="FFFFFF"/>
                </a:solidFill>
              </a:rPr>
              <a:t>Traditional meat pie with ground lamb</a:t>
            </a:r>
            <a:endParaRPr sz="1300">
              <a:solidFill>
                <a:srgbClr val="FFFFFF"/>
              </a:solidFill>
            </a:endParaRPr>
          </a:p>
          <a:p>
            <a:pPr marL="457200" lvl="0" indent="-3111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-GB" sz="1300">
                <a:solidFill>
                  <a:srgbClr val="FFFFFF"/>
                </a:solidFill>
              </a:rPr>
              <a:t>Topped with creamy mashed potatoes</a:t>
            </a:r>
            <a:endParaRPr sz="1300">
              <a:solidFill>
                <a:srgbClr val="FFFFFF"/>
              </a:solidFill>
            </a:endParaRPr>
          </a:p>
          <a:p>
            <a:pPr marL="457200" lvl="0" indent="-3111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-GB" sz="1300">
                <a:solidFill>
                  <a:srgbClr val="FFFFFF"/>
                </a:solidFill>
              </a:rPr>
              <a:t>Baked until golden brown</a:t>
            </a:r>
            <a:endParaRPr sz="1300">
              <a:solidFill>
                <a:srgbClr val="FFFFFF"/>
              </a:solidFill>
            </a:endParaRPr>
          </a:p>
          <a:p>
            <a:pPr marL="457200" lvl="0" indent="-3111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-GB" sz="1300">
                <a:solidFill>
                  <a:srgbClr val="FFFFFF"/>
                </a:solidFill>
              </a:rPr>
              <a:t>Hearty meal perfect for cold weather</a:t>
            </a:r>
            <a:endParaRPr sz="1300">
              <a:solidFill>
                <a:srgbClr val="FFFFFF"/>
              </a:solidFill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1009650"/>
            <a:ext cx="3657599" cy="243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/>
        </p:nvSpPr>
        <p:spPr>
          <a:xfrm>
            <a:off x="4714875" y="-38100"/>
            <a:ext cx="37719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FFFFFF"/>
                </a:solidFill>
              </a:rPr>
              <a:t>Classroom Interaction: Dish Discussion</a:t>
            </a:r>
            <a:endParaRPr sz="2500">
              <a:solidFill>
                <a:srgbClr val="FFFFFF"/>
              </a:solidFill>
            </a:endParaRPr>
          </a:p>
        </p:txBody>
      </p:sp>
      <p:sp>
        <p:nvSpPr>
          <p:cNvPr id="89" name="Google Shape;89;p18"/>
          <p:cNvSpPr txBox="1"/>
          <p:nvPr/>
        </p:nvSpPr>
        <p:spPr>
          <a:xfrm>
            <a:off x="4826000" y="1333500"/>
            <a:ext cx="40641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-GB" sz="1300">
                <a:solidFill>
                  <a:srgbClr val="FFFFFF"/>
                </a:solidFill>
              </a:rPr>
              <a:t>Turn to your partner and discuss:</a:t>
            </a:r>
            <a:endParaRPr sz="1300">
              <a:solidFill>
                <a:srgbClr val="FFFFFF"/>
              </a:solidFill>
            </a:endParaRPr>
          </a:p>
          <a:p>
            <a:pPr marL="457200" lvl="0" indent="-3111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-GB" sz="1300">
                <a:solidFill>
                  <a:srgbClr val="FFFFFF"/>
                </a:solidFill>
              </a:rPr>
              <a:t>What traditional dish from your culture is similar to these?</a:t>
            </a:r>
            <a:endParaRPr sz="1300">
              <a:solidFill>
                <a:srgbClr val="FFFFFF"/>
              </a:solidFill>
            </a:endParaRPr>
          </a:p>
          <a:p>
            <a:pPr marL="457200" lvl="0" indent="-3111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-GB" sz="1300">
                <a:solidFill>
                  <a:srgbClr val="FFFFFF"/>
                </a:solidFill>
              </a:rPr>
              <a:t>How do cooking methods differ between countries?</a:t>
            </a:r>
            <a:endParaRPr sz="1300">
              <a:solidFill>
                <a:srgbClr val="FFFFFF"/>
              </a:solidFill>
            </a:endParaRPr>
          </a:p>
          <a:p>
            <a:pPr marL="457200" lvl="0" indent="-3111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-GB" sz="1300">
                <a:solidFill>
                  <a:srgbClr val="FFFFFF"/>
                </a:solidFill>
              </a:rPr>
              <a:t>Share your thoughts with the class</a:t>
            </a:r>
            <a:endParaRPr sz="1300">
              <a:solidFill>
                <a:srgbClr val="FFFFFF"/>
              </a:solidFill>
            </a:endParaRPr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400050"/>
            <a:ext cx="36576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FFFFFF"/>
                </a:solidFill>
              </a:rPr>
              <a:t>Sweet Treats: Sticky Toffee Pudding</a:t>
            </a:r>
            <a:endParaRPr sz="2500">
              <a:solidFill>
                <a:srgbClr val="FFFFFF"/>
              </a:solidFill>
            </a:endParaRPr>
          </a:p>
        </p:txBody>
      </p:sp>
      <p:sp>
        <p:nvSpPr>
          <p:cNvPr id="96" name="Google Shape;96;p19"/>
          <p:cNvSpPr txBox="1"/>
          <p:nvPr/>
        </p:nvSpPr>
        <p:spPr>
          <a:xfrm>
            <a:off x="269875" y="1333500"/>
            <a:ext cx="71247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-GB" sz="1800">
                <a:solidFill>
                  <a:srgbClr val="FFFFFF"/>
                </a:solidFill>
              </a:rPr>
              <a:t>Rich dessert made with dates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-GB" sz="1800">
                <a:solidFill>
                  <a:srgbClr val="FFFFFF"/>
                </a:solidFill>
              </a:rPr>
              <a:t>Covered in warm toffee sauce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-GB" sz="1800">
                <a:solidFill>
                  <a:srgbClr val="FFFFFF"/>
                </a:solidFill>
              </a:rPr>
              <a:t>Often served with vanilla custard or ice cream</a:t>
            </a:r>
            <a:endParaRPr sz="1800">
              <a:solidFill>
                <a:srgbClr val="FFFFFF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-GB" sz="1800">
                <a:solidFill>
                  <a:srgbClr val="FFFFFF"/>
                </a:solidFill>
              </a:rPr>
              <a:t>Originated in Northwest England</a:t>
            </a:r>
            <a:endParaRPr sz="1800">
              <a:solidFill>
                <a:srgbClr val="FFFFFF"/>
              </a:solidFill>
            </a:endParaRPr>
          </a:p>
        </p:txBody>
      </p:sp>
      <p:pic>
        <p:nvPicPr>
          <p:cNvPr id="97" name="Google Shape;97;p19" title="Sticky toffee pudding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4327" y="1612038"/>
            <a:ext cx="2249101" cy="287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/>
        </p:nvSpPr>
        <p:spPr>
          <a:xfrm>
            <a:off x="206375" y="-38100"/>
            <a:ext cx="37719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FFFFFF"/>
                </a:solidFill>
              </a:rPr>
              <a:t>Classic English Sweets</a:t>
            </a:r>
            <a:endParaRPr sz="2500">
              <a:solidFill>
                <a:srgbClr val="FFFFFF"/>
              </a:solidFill>
            </a:endParaRPr>
          </a:p>
        </p:txBody>
      </p:sp>
      <p:sp>
        <p:nvSpPr>
          <p:cNvPr id="103" name="Google Shape;103;p20"/>
          <p:cNvSpPr txBox="1"/>
          <p:nvPr/>
        </p:nvSpPr>
        <p:spPr>
          <a:xfrm>
            <a:off x="317500" y="1333500"/>
            <a:ext cx="40641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-GB" sz="1300">
                <a:solidFill>
                  <a:srgbClr val="FFFFFF"/>
                </a:solidFill>
              </a:rPr>
              <a:t>Treacle tart</a:t>
            </a:r>
            <a:endParaRPr sz="1300">
              <a:solidFill>
                <a:srgbClr val="FFFFFF"/>
              </a:solidFill>
            </a:endParaRPr>
          </a:p>
          <a:p>
            <a:pPr marL="457200" lvl="0" indent="-3111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-GB" sz="1300">
                <a:solidFill>
                  <a:srgbClr val="FFFFFF"/>
                </a:solidFill>
              </a:rPr>
              <a:t>Spotted dick pudding</a:t>
            </a:r>
            <a:endParaRPr sz="1300">
              <a:solidFill>
                <a:srgbClr val="FFFFFF"/>
              </a:solidFill>
            </a:endParaRPr>
          </a:p>
          <a:p>
            <a:pPr marL="457200" lvl="0" indent="-3111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-GB" sz="1300">
                <a:solidFill>
                  <a:srgbClr val="FFFFFF"/>
                </a:solidFill>
              </a:rPr>
              <a:t>Trifle</a:t>
            </a:r>
            <a:endParaRPr sz="1300">
              <a:solidFill>
                <a:srgbClr val="FFFFFF"/>
              </a:solidFill>
            </a:endParaRPr>
          </a:p>
          <a:p>
            <a:pPr marL="457200" lvl="0" indent="-3111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-GB" sz="1300">
                <a:solidFill>
                  <a:srgbClr val="FFFFFF"/>
                </a:solidFill>
              </a:rPr>
              <a:t>Shortbread</a:t>
            </a:r>
            <a:endParaRPr sz="1300">
              <a:solidFill>
                <a:srgbClr val="FFFFFF"/>
              </a:solidFill>
            </a:endParaRPr>
          </a:p>
          <a:p>
            <a:pPr marL="457200" lvl="0" indent="-3111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-GB" sz="1300">
                <a:solidFill>
                  <a:srgbClr val="FFFFFF"/>
                </a:solidFill>
              </a:rPr>
              <a:t>Scones with clotted cream</a:t>
            </a:r>
            <a:endParaRPr sz="1300">
              <a:solidFill>
                <a:srgbClr val="FFFFFF"/>
              </a:solidFill>
            </a:endParaRPr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400050"/>
            <a:ext cx="36576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/>
        </p:nvSpPr>
        <p:spPr>
          <a:xfrm>
            <a:off x="206375" y="-38100"/>
            <a:ext cx="37719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FFFFFF"/>
                </a:solidFill>
              </a:rPr>
              <a:t>Classic English Sweets</a:t>
            </a:r>
            <a:endParaRPr sz="2500">
              <a:solidFill>
                <a:srgbClr val="FFFFFF"/>
              </a:solidFill>
            </a:endParaRPr>
          </a:p>
        </p:txBody>
      </p:sp>
      <p:sp>
        <p:nvSpPr>
          <p:cNvPr id="110" name="Google Shape;110;p21"/>
          <p:cNvSpPr txBox="1"/>
          <p:nvPr/>
        </p:nvSpPr>
        <p:spPr>
          <a:xfrm>
            <a:off x="295050" y="533400"/>
            <a:ext cx="4064100" cy="7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-GB" sz="1300">
                <a:solidFill>
                  <a:srgbClr val="FFFFFF"/>
                </a:solidFill>
              </a:rPr>
              <a:t>Treacle tart</a:t>
            </a:r>
            <a:endParaRPr sz="1300">
              <a:solidFill>
                <a:srgbClr val="FFFFFF"/>
              </a:solidFill>
            </a:endParaRPr>
          </a:p>
          <a:p>
            <a:pPr marL="457200" lvl="0" indent="-3111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-GB" sz="1300">
                <a:solidFill>
                  <a:srgbClr val="FFFFFF"/>
                </a:solidFill>
              </a:rPr>
              <a:t>Spotted dick pudding</a:t>
            </a:r>
            <a:endParaRPr sz="1300">
              <a:solidFill>
                <a:srgbClr val="FFFFFF"/>
              </a:solidFill>
            </a:endParaRPr>
          </a:p>
          <a:p>
            <a:pPr marL="457200" lvl="0" indent="-3111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-GB" sz="1300">
                <a:solidFill>
                  <a:srgbClr val="FFFFFF"/>
                </a:solidFill>
              </a:rPr>
              <a:t>Shortbread</a:t>
            </a:r>
            <a:endParaRPr sz="1300">
              <a:solidFill>
                <a:srgbClr val="FFFFFF"/>
              </a:solidFill>
            </a:endParaRPr>
          </a:p>
          <a:p>
            <a:pPr marL="457200" lvl="0" indent="-3111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</a:pPr>
            <a:r>
              <a:rPr lang="en-GB" sz="1300">
                <a:solidFill>
                  <a:srgbClr val="FFFFFF"/>
                </a:solidFill>
              </a:rPr>
              <a:t>Scones with clotted cream</a:t>
            </a:r>
            <a:endParaRPr sz="1300">
              <a:solidFill>
                <a:srgbClr val="FFFFFF"/>
              </a:solidFill>
            </a:endParaRPr>
          </a:p>
        </p:txBody>
      </p:sp>
      <p:pic>
        <p:nvPicPr>
          <p:cNvPr id="111" name="Google Shape;111;p21" title="treacle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175" y="2805098"/>
            <a:ext cx="3364224" cy="1892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1" title="spotted-dick-featured-1-of-1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04850" y="319450"/>
            <a:ext cx="2143124" cy="2143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1" title="trifle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78263" y="271613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1" title="shortbread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70799" y="2614973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1" title="Cream-Scones-SQ2.jp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05549" y="2563223"/>
            <a:ext cx="2376128" cy="2376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611</Words>
  <Application>Microsoft Office PowerPoint</Application>
  <PresentationFormat>Προβολή στην οθόνη (16:9)</PresentationFormat>
  <Paragraphs>70</Paragraphs>
  <Slides>12</Slides>
  <Notes>12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5" baseType="lpstr">
      <vt:lpstr>Arial</vt:lpstr>
      <vt:lpstr>Wingdings</vt:lpstr>
      <vt:lpstr>Simple Light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cp:lastModifiedBy>Aristotle Socrates</cp:lastModifiedBy>
  <cp:revision>1</cp:revision>
  <dcterms:modified xsi:type="dcterms:W3CDTF">2026-03-27T08:03:37Z</dcterms:modified>
</cp:coreProperties>
</file>