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15" r:id="rId5"/>
    <p:sldId id="369" r:id="rId6"/>
    <p:sldId id="305" r:id="rId7"/>
    <p:sldId id="316" r:id="rId8"/>
    <p:sldId id="317" r:id="rId9"/>
    <p:sldId id="327" r:id="rId10"/>
    <p:sldId id="320" r:id="rId11"/>
    <p:sldId id="328" r:id="rId12"/>
    <p:sldId id="338" r:id="rId13"/>
    <p:sldId id="337" r:id="rId14"/>
    <p:sldId id="339" r:id="rId15"/>
    <p:sldId id="340" r:id="rId16"/>
    <p:sldId id="336" r:id="rId17"/>
    <p:sldId id="341" r:id="rId18"/>
    <p:sldId id="342" r:id="rId19"/>
    <p:sldId id="335" r:id="rId20"/>
    <p:sldId id="343" r:id="rId21"/>
    <p:sldId id="344" r:id="rId22"/>
    <p:sldId id="334" r:id="rId23"/>
    <p:sldId id="333" r:id="rId24"/>
    <p:sldId id="332" r:id="rId25"/>
    <p:sldId id="331" r:id="rId26"/>
    <p:sldId id="345" r:id="rId27"/>
    <p:sldId id="346" r:id="rId28"/>
    <p:sldId id="330" r:id="rId29"/>
    <p:sldId id="347" r:id="rId30"/>
    <p:sldId id="329" r:id="rId31"/>
    <p:sldId id="321" r:id="rId32"/>
    <p:sldId id="324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AA070-DB3C-6F50-B9DC-0CA7C49DC36C}" name="ETSE Sophie" initials="ES" userId="S::BROWNSO@int.consilium.europa.eu::61056e0e-f4dc-48ac-a400-9fdeddd628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DD0"/>
    <a:srgbClr val="003399"/>
    <a:srgbClr val="010101"/>
    <a:srgbClr val="D9F2FB"/>
    <a:srgbClr val="DEFBFF"/>
    <a:srgbClr val="1C45EF"/>
    <a:srgbClr val="404A52"/>
    <a:srgbClr val="283C5A"/>
    <a:srgbClr val="FF6E1F"/>
    <a:srgbClr val="CC5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81154" autoAdjust="0"/>
  </p:normalViewPr>
  <p:slideViewPr>
    <p:cSldViewPr snapToGrid="0" snapToObjects="1">
      <p:cViewPr varScale="1">
        <p:scale>
          <a:sx n="92" d="100"/>
          <a:sy n="92" d="100"/>
        </p:scale>
        <p:origin x="136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89716-FB31-814E-A9A1-4BC8CCA11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A9A6D-9D79-8A41-9109-B3C0D2D55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1D34-D5AA-8449-B76D-42F7568F350E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E4C4D-FBD9-2041-BC11-E8B4E09D3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6DF9-C269-6B4A-84EA-F936920C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836A-D731-144E-ACF1-2FC25DEC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F54-0627-1347-A792-378D0B60C1D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25F9-099E-284D-A451-A888FA18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Poland joined in 2004</a:t>
            </a:r>
          </a:p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Spain joined in 1986</a:t>
            </a:r>
          </a:p>
          <a:p>
            <a:r>
              <a:rPr lang="en-GB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Denmark joined in 1973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GB" alt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10 new countries joined the EU in 2004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Spain won Eurovision for the first time in 1968</a:t>
            </a:r>
          </a:p>
          <a:p>
            <a:r>
              <a:rPr lang="en-GB" altLang="en-US" b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first European Parliament elections were in 1979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Cyprus, Malta and Ireland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Denmark won in 1992</a:t>
            </a:r>
          </a:p>
          <a:p>
            <a:r>
              <a:rPr lang="en-GB" dirty="0"/>
              <a:t>Portugal won in 2016</a:t>
            </a:r>
          </a:p>
          <a:p>
            <a:r>
              <a:rPr lang="en-GB" dirty="0"/>
              <a:t>Greece won in 2004</a:t>
            </a:r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3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Belgium, Estonia, Germany</a:t>
            </a:r>
            <a:endParaRPr lang="en-GB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D0CD2C-A1E3-B269-4C56-E064C9DDD9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with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BC032-0CBB-2D4C-8E59-5E4AEC9FC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118" y="2942037"/>
            <a:ext cx="4673600" cy="3770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 b="0" i="0" spc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C1FDD4-A79E-124F-94CA-01EE2CB03E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118" y="3485045"/>
            <a:ext cx="4673601" cy="13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this sample highlight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514826D-DAE6-3446-A5C3-4703B360F7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932" y="1241507"/>
            <a:ext cx="5232400" cy="506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8792C-212E-F3AC-6C0F-42C42CB5F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B04B07-B818-234D-999E-DE9BDE070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2640" y="2159000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CED8ECD-82D5-794B-BF74-EB97F94AE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795" y="2196722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607071B-4771-844D-8A41-10722BB252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717" y="2166196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9042C-1009-F645-75DE-18C8F3CF2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F76FFA-2B8D-3940-A3FA-AB37CB39B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795" y="41096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56EA61-4360-1446-800C-0AB2462BCF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794" y="21157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0589090-31FC-BF48-887A-E2411848E2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6533" y="21157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9472DA4-A225-5C42-8268-76687B2E1B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6533" y="41096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6031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8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221113-AF6F-D346-82DC-0D51F7898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</p:spTree>
    <p:extLst>
      <p:ext uri="{BB962C8B-B14F-4D97-AF65-F5344CB8AC3E}">
        <p14:creationId xmlns:p14="http://schemas.microsoft.com/office/powerpoint/2010/main" val="229348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A27D70-A784-0C43-9FCE-1C01E033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931" y="728814"/>
            <a:ext cx="3680080" cy="780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E30F86-A707-614E-94BD-FC93C51323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588" y="2362200"/>
            <a:ext cx="5638143" cy="1922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to edit name and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03099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 flipH="1">
            <a:off x="0" y="0"/>
            <a:ext cx="5991736" cy="5096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1DFAB-5F1F-69E0-B899-DF05850A7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9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40DFB0-39B3-AE4F-B396-E94B1DADC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363" y="0"/>
            <a:ext cx="535463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8F074EFD-9BC4-7847-A229-B11E02F63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93" y="1134923"/>
            <a:ext cx="5406018" cy="175432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s-ES" b="1" dirty="0" err="1"/>
              <a:t>Click</a:t>
            </a:r>
            <a:r>
              <a:rPr lang="es-ES" b="1" dirty="0"/>
              <a:t> to </a:t>
            </a:r>
            <a:r>
              <a:rPr lang="es-ES" b="1" dirty="0" err="1"/>
              <a:t>add</a:t>
            </a:r>
            <a:r>
              <a:rPr lang="es-ES" b="1" dirty="0"/>
              <a:t> a </a:t>
            </a:r>
            <a:r>
              <a:rPr lang="es-ES" b="1" dirty="0" err="1"/>
              <a:t>title</a:t>
            </a:r>
            <a:r>
              <a:rPr lang="es-ES" b="1" dirty="0"/>
              <a:t> </a:t>
            </a:r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ipsum</a:t>
            </a:r>
            <a:r>
              <a:rPr lang="es-ES" b="1" dirty="0"/>
              <a:t> </a:t>
            </a:r>
            <a:r>
              <a:rPr lang="es-ES" b="1" dirty="0" err="1"/>
              <a:t>est</a:t>
            </a:r>
            <a:r>
              <a:rPr lang="es-ES" b="1" dirty="0"/>
              <a:t> </a:t>
            </a:r>
            <a:r>
              <a:rPr lang="es-ES" b="1" dirty="0" err="1"/>
              <a:t>sample</a:t>
            </a:r>
            <a:endParaRPr lang="es-E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57BFA4-730F-2A40-A102-81DB4193C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454" y="3127375"/>
            <a:ext cx="5421313" cy="966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sic </a:t>
            </a:r>
            <a:r>
              <a:rPr lang="es-ES" dirty="0" err="1"/>
              <a:t>num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sample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8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060" y="536162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6987C-E5FC-A3D9-6108-2DD224D78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6A4395E-C75D-6D42-85F8-4F0C4A48D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24434-DF70-5DBD-1D17-C9CDB0CF8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E45DD0-FF41-FA44-960F-5EB6E6543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5979" y="2504660"/>
            <a:ext cx="4894999" cy="293940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i="0">
                <a:solidFill>
                  <a:schemeClr val="tx1"/>
                </a:solidFill>
                <a:latin typeface="Source Sans 3 Semibold" panose="020B0303030403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a chapter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A34A05-21A6-0D47-8134-48C0B8CE08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2520" y="1974873"/>
            <a:ext cx="5311775" cy="4045499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picture</a:t>
            </a:r>
            <a:endParaRPr lang="es-E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6CCAB6-E4CB-1C4C-B572-4EDD06A735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20" y="451324"/>
            <a:ext cx="9612548" cy="9670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A822F-2CF1-5F0C-80A2-00EBEFF2B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8A9C-9DDC-6C46-AE6E-9B419DB53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95" y="3494054"/>
            <a:ext cx="4615305" cy="2322546"/>
          </a:xfrm>
          <a:prstGeom prst="rect">
            <a:avLst/>
          </a:prstGeom>
        </p:spPr>
        <p:txBody>
          <a:bodyPr/>
          <a:lstStyle>
            <a:lvl1pPr marL="365125" marR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685800" indent="-228600">
              <a:buClr>
                <a:srgbClr val="B4B4B4"/>
              </a:buClr>
              <a:buFont typeface="Wingdings" pitchFamily="2" charset="2"/>
              <a:buChar char="§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3651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A39B224-A60F-4F47-BC7C-D9A41E3CA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6995" y="3494054"/>
            <a:ext cx="4615305" cy="2322546"/>
          </a:xfrm>
          <a:prstGeom prst="rect">
            <a:avLst/>
          </a:prstGeom>
        </p:spPr>
        <p:txBody>
          <a:bodyPr/>
          <a:lstStyle>
            <a:lvl1pPr marL="469900" indent="-457200">
              <a:buClr>
                <a:srgbClr val="1C45EF"/>
              </a:buClr>
              <a:buSzPct val="100000"/>
              <a:buFont typeface="+mj-lt"/>
              <a:buAutoNum type="arabicPeriod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800100" indent="-342900">
              <a:buClr>
                <a:srgbClr val="B4B4B4"/>
              </a:buClr>
              <a:buFont typeface="+mj-lt"/>
              <a:buAutoNum type="arabicPeriod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C36116C-BA67-EC44-9AC3-1DB2F8111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8AF7BD-0A72-AA4A-8F0B-CE9D64824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2532115"/>
            <a:ext cx="4615305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721FC22-F044-AB45-A27C-4B3852634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6994" y="2532115"/>
            <a:ext cx="4615305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C8C95-4936-8254-248F-39D12EA34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1D81A-CA5A-134E-AC38-BF53773D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2702156"/>
            <a:ext cx="9612548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>
                <a:solidFill>
                  <a:srgbClr val="404A5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E0DC3AA-1AE1-2147-A757-718EC15BA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F35AEE6-C9E4-804E-B2AF-7106C0901D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4628312"/>
            <a:ext cx="9612548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>
                <a:solidFill>
                  <a:srgbClr val="404A5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3DE6031-2376-9A49-B991-F20DD5579D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7237" y="2226744"/>
            <a:ext cx="9612105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DA21047-0CC5-1D40-8F03-59BD4660E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38" y="4153649"/>
            <a:ext cx="9612104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1B2A3-0218-D3C2-99AF-317722AF9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794" y="2137882"/>
            <a:ext cx="3827905" cy="47201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 Medium" panose="020B03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3995" y="2137882"/>
            <a:ext cx="6326982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B292DBF-DF74-A045-B95C-931632FC6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3994" y="4234830"/>
            <a:ext cx="6326983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BF6CD-81F2-8DB4-B437-1D1365213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4368" y="2163814"/>
            <a:ext cx="4584701" cy="36654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2163815"/>
            <a:ext cx="5288405" cy="1074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D3C24BB-9D7E-3145-8DD4-43FD3CB94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3506754"/>
            <a:ext cx="5288405" cy="2322546"/>
          </a:xfrm>
          <a:prstGeom prst="rect">
            <a:avLst/>
          </a:prstGeom>
        </p:spPr>
        <p:txBody>
          <a:bodyPr/>
          <a:lstStyle>
            <a:lvl1pPr marL="365125" marR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685800" indent="-228600">
              <a:buClr>
                <a:srgbClr val="B4B4B4"/>
              </a:buClr>
              <a:buFont typeface="Wingdings" pitchFamily="2" charset="2"/>
              <a:buChar char="§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3651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2AAC2-6F68-F4D7-3DF5-0A38EBD77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5DCB-D3FE-9648-969B-5BB4AF80F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5F36-993B-E443-9338-D64937088D6C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BFDE-CEDE-D84B-8F7C-CB53D9BE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8248-CB92-CC48-A1B8-1626F032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F982-0FDD-7643-9CFA-611B5BB3A4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C6464-710C-9A4B-A98D-F165DAD8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9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  <p:sldLayoutId id="2147483678" r:id="rId4"/>
    <p:sldLayoutId id="2147483680" r:id="rId5"/>
    <p:sldLayoutId id="2147483683" r:id="rId6"/>
    <p:sldLayoutId id="2147483685" r:id="rId7"/>
    <p:sldLayoutId id="2147483684" r:id="rId8"/>
    <p:sldLayoutId id="2147483687" r:id="rId9"/>
    <p:sldLayoutId id="2147483686" r:id="rId10"/>
    <p:sldLayoutId id="2147483689" r:id="rId11"/>
    <p:sldLayoutId id="2147483688" r:id="rId12"/>
    <p:sldLayoutId id="2147483682" r:id="rId13"/>
    <p:sldLayoutId id="2147483676" r:id="rId14"/>
    <p:sldLayoutId id="2147483690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ans 3" panose="020B03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18" Type="http://schemas.openxmlformats.org/officeDocument/2006/relationships/slide" Target="slide7.xml"/><Relationship Id="rId26" Type="http://schemas.openxmlformats.org/officeDocument/2006/relationships/slide" Target="slide9.xml"/><Relationship Id="rId3" Type="http://schemas.openxmlformats.org/officeDocument/2006/relationships/slide" Target="slide19.xml"/><Relationship Id="rId21" Type="http://schemas.openxmlformats.org/officeDocument/2006/relationships/slide" Target="slide5.xml"/><Relationship Id="rId7" Type="http://schemas.openxmlformats.org/officeDocument/2006/relationships/slide" Target="slide17.xml"/><Relationship Id="rId12" Type="http://schemas.openxmlformats.org/officeDocument/2006/relationships/slide" Target="slide18.xml"/><Relationship Id="rId17" Type="http://schemas.openxmlformats.org/officeDocument/2006/relationships/slide" Target="slide4.xml"/><Relationship Id="rId25" Type="http://schemas.openxmlformats.org/officeDocument/2006/relationships/slide" Target="slide6.xml"/><Relationship Id="rId2" Type="http://schemas.openxmlformats.org/officeDocument/2006/relationships/slide" Target="slide16.xml"/><Relationship Id="rId16" Type="http://schemas.openxmlformats.org/officeDocument/2006/relationships/slide" Target="slide30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29.xml"/><Relationship Id="rId24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28" Type="http://schemas.openxmlformats.org/officeDocument/2006/relationships/slide" Target="slide15.xml"/><Relationship Id="rId10" Type="http://schemas.openxmlformats.org/officeDocument/2006/relationships/slide" Target="slide26.xml"/><Relationship Id="rId19" Type="http://schemas.openxmlformats.org/officeDocument/2006/relationships/slide" Target="slide10.xml"/><Relationship Id="rId4" Type="http://schemas.openxmlformats.org/officeDocument/2006/relationships/slide" Target="slide22.xml"/><Relationship Id="rId9" Type="http://schemas.openxmlformats.org/officeDocument/2006/relationships/slide" Target="slide23.xml"/><Relationship Id="rId14" Type="http://schemas.openxmlformats.org/officeDocument/2006/relationships/slide" Target="slide24.xml"/><Relationship Id="rId22" Type="http://schemas.openxmlformats.org/officeDocument/2006/relationships/slide" Target="slide8.xml"/><Relationship Id="rId27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4">
            <a:extLst>
              <a:ext uri="{FF2B5EF4-FFF2-40B4-BE49-F238E27FC236}">
                <a16:creationId xmlns:a16="http://schemas.microsoft.com/office/drawing/2014/main" id="{568C88A3-3291-5E8A-6ED1-F04A181B842F}"/>
              </a:ext>
            </a:extLst>
          </p:cNvPr>
          <p:cNvSpPr txBox="1">
            <a:spLocks/>
          </p:cNvSpPr>
          <p:nvPr/>
        </p:nvSpPr>
        <p:spPr>
          <a:xfrm>
            <a:off x="568803" y="803637"/>
            <a:ext cx="7645032" cy="19697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GB" sz="7200" dirty="0">
                <a:solidFill>
                  <a:srgbClr val="FFFFFF"/>
                </a:solidFill>
              </a:rPr>
              <a:t>EUROPA QUEST</a:t>
            </a:r>
          </a:p>
          <a:p>
            <a:pPr>
              <a:lnSpc>
                <a:spcPct val="140000"/>
              </a:lnSpc>
              <a:defRPr/>
            </a:pPr>
            <a:r>
              <a:rPr lang="en-GB" dirty="0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36E141-C0D8-6B75-2B5F-85243A0BFC9E}"/>
              </a:ext>
            </a:extLst>
          </p:cNvPr>
          <p:cNvSpPr/>
          <p:nvPr/>
        </p:nvSpPr>
        <p:spPr>
          <a:xfrm>
            <a:off x="7535008" y="2628528"/>
            <a:ext cx="3448574" cy="4229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3C1238B-A501-4614-D21A-CFFD32C43E0A}"/>
              </a:ext>
            </a:extLst>
          </p:cNvPr>
          <p:cNvGrpSpPr>
            <a:grpSpLocks/>
          </p:cNvGrpSpPr>
          <p:nvPr/>
        </p:nvGrpSpPr>
        <p:grpSpPr bwMode="auto">
          <a:xfrm>
            <a:off x="671279" y="5131650"/>
            <a:ext cx="6543678" cy="1487857"/>
            <a:chOff x="564121" y="572765"/>
            <a:chExt cx="7094308" cy="1612845"/>
          </a:xfrm>
        </p:grpSpPr>
        <p:pic>
          <p:nvPicPr>
            <p:cNvPr id="3" name="Image 12">
              <a:extLst>
                <a:ext uri="{FF2B5EF4-FFF2-40B4-BE49-F238E27FC236}">
                  <a16:creationId xmlns:a16="http://schemas.microsoft.com/office/drawing/2014/main" id="{0FC5BD3F-20C5-0663-E259-8E82B3A5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564121" y="572765"/>
              <a:ext cx="942974" cy="79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EAC69E13-C77D-A726-39AE-9C0B2DFCD0C4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507096" y="889982"/>
              <a:ext cx="6151333" cy="129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GB" altLang="en-US" sz="1400" b="1" dirty="0">
                  <a:solidFill>
                    <a:schemeClr val="bg1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Council of the European Union</a:t>
              </a:r>
            </a:p>
            <a:p>
              <a:pPr eaLnBrk="1" hangingPunct="1">
                <a:spcBef>
                  <a:spcPts val="10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en-GB" altLang="en-US" sz="1400" dirty="0">
                  <a:solidFill>
                    <a:schemeClr val="bg1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General Secretariat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en-GB" altLang="en-US" sz="1400" dirty="0">
                  <a:solidFill>
                    <a:schemeClr val="bg1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Directorate-General for Communication and Information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560252-A1C4-9C10-3C2F-F638D8B5523A}"/>
              </a:ext>
            </a:extLst>
          </p:cNvPr>
          <p:cNvSpPr txBox="1"/>
          <p:nvPr/>
        </p:nvSpPr>
        <p:spPr>
          <a:xfrm>
            <a:off x="2017986" y="48478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1FCD869-E6C8-1CD9-D5BB-202B37E298CD}"/>
              </a:ext>
            </a:extLst>
          </p:cNvPr>
          <p:cNvSpPr txBox="1">
            <a:spLocks/>
          </p:cNvSpPr>
          <p:nvPr/>
        </p:nvSpPr>
        <p:spPr>
          <a:xfrm>
            <a:off x="671279" y="3316600"/>
            <a:ext cx="6133967" cy="817566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i="1" dirty="0">
                <a:solidFill>
                  <a:schemeClr val="bg1"/>
                </a:solidFill>
                <a:latin typeface="Source Serif 4 14pt" panose="02040603050405020204" pitchFamily="18" charset="0"/>
                <a:ea typeface="Source Serif 4 14pt" panose="02040603050405020204" pitchFamily="18" charset="0"/>
              </a:rPr>
              <a:t>Beginners version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333015-756F-43AD-41A6-37DA766A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834" y="946506"/>
            <a:ext cx="1591741" cy="1591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8B6CB-58EC-D69A-EE9F-FF7B54A59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13834" y="2633100"/>
            <a:ext cx="1608620" cy="1608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EB5F81-0640-8192-348D-66CF86634B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01619" y="2628528"/>
            <a:ext cx="1600943" cy="1600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2CC3CF-8B8D-CF6F-081F-D3748B0BBB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901619" y="4327340"/>
            <a:ext cx="1608620" cy="1608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905DB4-E4B3-5296-CEC7-37F4AA2FF2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901619" y="6033829"/>
            <a:ext cx="1608620" cy="1608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5507A9-C6F9-BBBB-8D9C-9D7CEA77AB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581727" y="4327340"/>
            <a:ext cx="1608619" cy="1608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2D7CC7-6894-736B-2C15-A303BCB72A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581727" y="2645407"/>
            <a:ext cx="1591741" cy="1591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A615A3-1A4C-37C1-D652-7EB3D5DF70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70673" y="4327340"/>
            <a:ext cx="1608620" cy="1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France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Spain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Italy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Greece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EU </a:t>
            </a:r>
            <a:r>
              <a:rPr lang="es-ES" dirty="0" err="1"/>
              <a:t>countries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Which country is known for pizza, pasta and its famous leaning tower?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72744D2-7EF2-71FB-0587-2B82EF9A75D5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8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Luxembourg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Malta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Cyprus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Slovenia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EU </a:t>
            </a:r>
            <a:r>
              <a:rPr lang="es-ES" dirty="0" err="1"/>
              <a:t>countries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Which country, located in the Mediterranean, is the smallest EU country by land area?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CEA16C0-3A12-0BFC-3113-B667CA33E9D9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2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Finland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Bulgaria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Czechia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Spain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EU </a:t>
            </a:r>
            <a:r>
              <a:rPr lang="es-ES" dirty="0" err="1"/>
              <a:t>countries</a:t>
            </a:r>
            <a:r>
              <a:rPr lang="es-ES" dirty="0"/>
              <a:t>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The capital of which country is a coastal city?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ACAB5EC-0EDF-A888-2DBC-192CE02893A7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1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3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24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27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1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Working </a:t>
            </a:r>
            <a:r>
              <a:rPr lang="es-ES" dirty="0" err="1"/>
              <a:t>together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500" dirty="0"/>
              <a:t>How many official EU languages are there?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519683C-A4F3-5BD9-4CDE-E6E5EF93E237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6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Let’s win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United we are stronger</a:t>
            </a:r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United in diversity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Together for peace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Working </a:t>
            </a:r>
            <a:r>
              <a:rPr lang="es-ES" dirty="0" err="1"/>
              <a:t>together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500" dirty="0"/>
              <a:t>What is the motto of the EU?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8994A-30AD-9C6F-8ABE-FF740C94DC29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1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n-GB" dirty="0"/>
              <a:t>C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European External Action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n-GB" dirty="0"/>
              <a:t>A</a:t>
            </a:r>
          </a:p>
          <a:p>
            <a:endParaRPr lang="en-GB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European Stability Mechanism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n-GB" dirty="0"/>
              <a:t>B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European Assistance Agency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n-GB" dirty="0"/>
              <a:t>D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EU Civil Protection Mechanism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GB" sz="4000" b="1" dirty="0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9"/>
            <a:ext cx="10198884" cy="143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dirty="0"/>
              <a:t>Working together 300</a:t>
            </a:r>
          </a:p>
          <a:p>
            <a:pPr>
              <a:lnSpc>
                <a:spcPts val="3000"/>
              </a:lnSpc>
            </a:pPr>
            <a:r>
              <a:rPr lang="en-GB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000" dirty="0"/>
              <a:t>Which EU initiative aims to promote cooperation and mutual assistance among member countries in the event of natural disasters or other emergencies?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GB" sz="4000" b="1" dirty="0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19478BA-988F-C063-D571-679D1F97A6D0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9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1908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2012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1957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1858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History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000" dirty="0"/>
              <a:t>The European Union was awarded the Nobel Peace Prize in: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5638AAE-FEDE-2B89-FFDB-B6B9BEF28BB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Belgium and Luxembourg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France and Poland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Italy and Spain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Netherlands and Denmark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History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Which two countries were among the six founding members of (what would later become) the European Union?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C437521-D76D-0E5F-BF34-A27762115D64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0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Spain won the Eurovision Song Contest for the first time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10 new countries joined the EU, taking the number of member countries to 25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The euro entered circulation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The first elections for the European Parliament were held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History</a:t>
            </a:r>
            <a:r>
              <a:rPr lang="es-ES" dirty="0"/>
              <a:t>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000" dirty="0"/>
              <a:t>What major event happened in 2002?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423B6C-D22D-17FF-A7CD-77D81A2E811D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0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Netherlands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Italy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Greece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Ireland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Geography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US" sz="2400" dirty="0"/>
              <a:t>Which country is known for its windmills, tulip fields and wooden shoes?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D71AEC-3546-4494-2A2B-5DAC83005E0A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9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9"/>
            <a:ext cx="9612548" cy="5203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How to use</a:t>
            </a:r>
            <a:br>
              <a:rPr lang="es-ES" dirty="0"/>
            </a:br>
            <a:r>
              <a:rPr lang="es-ES" dirty="0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F8114-5E1C-374C-E5F4-E0F98528AF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137" y="1425406"/>
            <a:ext cx="3958060" cy="221705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5B775C5B-2531-DD02-2BBD-05FB91DAE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4187" y="2363495"/>
            <a:ext cx="101639" cy="1016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BA9FBE-D0AE-2FC3-8205-0FAB22933984}"/>
              </a:ext>
            </a:extLst>
          </p:cNvPr>
          <p:cNvSpPr/>
          <p:nvPr/>
        </p:nvSpPr>
        <p:spPr>
          <a:xfrm>
            <a:off x="1219514" y="2296408"/>
            <a:ext cx="240634" cy="13417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4B9D9-7EDB-4D61-8650-29AE7D7D71BD}"/>
              </a:ext>
            </a:extLst>
          </p:cNvPr>
          <p:cNvSpPr txBox="1"/>
          <p:nvPr/>
        </p:nvSpPr>
        <p:spPr>
          <a:xfrm>
            <a:off x="625060" y="1127888"/>
            <a:ext cx="27570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Source Sans 3" panose="020B0303030403020204" pitchFamily="34" charset="0"/>
              </a:rPr>
              <a:t>Click on the question of choice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D95B63-9B5A-239B-13A2-71A98F179840}"/>
              </a:ext>
            </a:extLst>
          </p:cNvPr>
          <p:cNvSpPr txBox="1"/>
          <p:nvPr/>
        </p:nvSpPr>
        <p:spPr>
          <a:xfrm>
            <a:off x="5431333" y="1167623"/>
            <a:ext cx="5656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Source Sans 3" panose="020B0303030403020204" pitchFamily="34" charset="0"/>
              </a:rPr>
              <a:t>After the team gives their answer, click to reveal the correct answer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0F432E-0BF0-5122-3BF0-B61C61383527}"/>
              </a:ext>
            </a:extLst>
          </p:cNvPr>
          <p:cNvSpPr txBox="1"/>
          <p:nvPr/>
        </p:nvSpPr>
        <p:spPr>
          <a:xfrm>
            <a:off x="2769138" y="4032205"/>
            <a:ext cx="6497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 err="1">
                <a:latin typeface="Source Sans 3" panose="020B0303030403020204" pitchFamily="34" charset="0"/>
              </a:rPr>
              <a:t>Click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on</a:t>
            </a:r>
            <a:r>
              <a:rPr lang="es-ES" sz="1400" b="1" dirty="0">
                <a:latin typeface="Source Sans 3" panose="020B0303030403020204" pitchFamily="34" charset="0"/>
              </a:rPr>
              <a:t> ‘Europa </a:t>
            </a:r>
            <a:r>
              <a:rPr lang="es-ES" sz="1400" b="1" dirty="0" err="1">
                <a:latin typeface="Source Sans 3" panose="020B0303030403020204" pitchFamily="34" charset="0"/>
              </a:rPr>
              <a:t>Quest</a:t>
            </a:r>
            <a:r>
              <a:rPr lang="es-ES" sz="1400" b="1" dirty="0">
                <a:latin typeface="Source Sans 3" panose="020B0303030403020204" pitchFamily="34" charset="0"/>
              </a:rPr>
              <a:t>’ to </a:t>
            </a:r>
            <a:r>
              <a:rPr lang="es-ES" sz="1400" b="1" dirty="0" err="1">
                <a:latin typeface="Source Sans 3" panose="020B0303030403020204" pitchFamily="34" charset="0"/>
              </a:rPr>
              <a:t>go</a:t>
            </a:r>
            <a:r>
              <a:rPr lang="es-ES" sz="1400" b="1" dirty="0">
                <a:latin typeface="Source Sans 3" panose="020B0303030403020204" pitchFamily="34" charset="0"/>
              </a:rPr>
              <a:t> back to the table and </a:t>
            </a:r>
            <a:r>
              <a:rPr lang="es-ES" sz="1400" b="1" dirty="0" err="1">
                <a:latin typeface="Source Sans 3" panose="020B0303030403020204" pitchFamily="34" charset="0"/>
              </a:rPr>
              <a:t>choose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another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question</a:t>
            </a:r>
            <a:r>
              <a:rPr lang="es-ES" sz="1400" b="1" dirty="0">
                <a:latin typeface="Source Sans 3" panose="020B0303030403020204" pitchFamily="34" charset="0"/>
              </a:rPr>
              <a:t>.</a:t>
            </a:r>
          </a:p>
          <a:p>
            <a:r>
              <a:rPr lang="es-ES" sz="1400" b="1" dirty="0" err="1">
                <a:latin typeface="Source Sans 3" panose="020B0303030403020204" pitchFamily="34" charset="0"/>
              </a:rPr>
              <a:t>The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question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already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used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will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have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turned</a:t>
            </a:r>
            <a:r>
              <a:rPr lang="es-ES" sz="1400" b="1" dirty="0">
                <a:latin typeface="Source Sans 3" panose="020B0303030403020204" pitchFamily="34" charset="0"/>
              </a:rPr>
              <a:t> </a:t>
            </a:r>
            <a:r>
              <a:rPr lang="es-ES" sz="1400" b="1" dirty="0" err="1">
                <a:latin typeface="Source Sans 3" panose="020B0303030403020204" pitchFamily="34" charset="0"/>
              </a:rPr>
              <a:t>white</a:t>
            </a:r>
            <a:endParaRPr lang="es-ES" sz="1400" b="1" dirty="0">
              <a:latin typeface="Source Sans 3" panose="020B0303030403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5A732C9-897A-8934-2A05-97B60C1DB6E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98161" y="1893107"/>
            <a:ext cx="2516435" cy="1408516"/>
          </a:xfrm>
          <a:prstGeom prst="rect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C1F3FED-16A2-2A98-153F-C8074C84F07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35587" y="1901859"/>
            <a:ext cx="2515636" cy="1405177"/>
          </a:xfrm>
          <a:prstGeom prst="rect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8" name="Graphic 57" descr="Badge outline">
            <a:extLst>
              <a:ext uri="{FF2B5EF4-FFF2-40B4-BE49-F238E27FC236}">
                <a16:creationId xmlns:a16="http://schemas.microsoft.com/office/drawing/2014/main" id="{4F9D154E-D7E8-7344-F0ED-A70D83A15F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1460" y="1727074"/>
            <a:ext cx="299747" cy="299747"/>
          </a:xfrm>
          <a:prstGeom prst="rect">
            <a:avLst/>
          </a:prstGeom>
        </p:spPr>
      </p:pic>
      <p:pic>
        <p:nvPicPr>
          <p:cNvPr id="60" name="Graphic 59" descr="Badge 1 outline">
            <a:extLst>
              <a:ext uri="{FF2B5EF4-FFF2-40B4-BE49-F238E27FC236}">
                <a16:creationId xmlns:a16="http://schemas.microsoft.com/office/drawing/2014/main" id="{2C1FF55F-9E48-AB84-49D2-0AF00317B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202" y="1315307"/>
            <a:ext cx="291716" cy="29171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9F3C0087-66A1-0234-922F-C69CF4A6281A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4771914"/>
            <a:ext cx="2693485" cy="1507170"/>
            <a:chOff x="8437510" y="4432228"/>
            <a:chExt cx="2755037" cy="15416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4511739-084B-1553-2CA3-07AB064B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8437510" y="4432228"/>
              <a:ext cx="2755037" cy="1541612"/>
            </a:xfrm>
            <a:prstGeom prst="rect">
              <a:avLst/>
            </a:prstGeom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41E8DAF-1E6E-0D62-A249-87C0A9900544}"/>
                </a:ext>
              </a:extLst>
            </p:cNvPr>
            <p:cNvSpPr/>
            <p:nvPr/>
          </p:nvSpPr>
          <p:spPr>
            <a:xfrm>
              <a:off x="8787630" y="5023496"/>
              <a:ext cx="192736" cy="109684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682E84-A412-2E7C-A6D1-4390DD70BCB4}"/>
              </a:ext>
            </a:extLst>
          </p:cNvPr>
          <p:cNvGrpSpPr>
            <a:grpSpLocks noChangeAspect="1"/>
          </p:cNvGrpSpPr>
          <p:nvPr/>
        </p:nvGrpSpPr>
        <p:grpSpPr>
          <a:xfrm>
            <a:off x="2688167" y="4616475"/>
            <a:ext cx="2903712" cy="1733956"/>
            <a:chOff x="5286591" y="4506576"/>
            <a:chExt cx="2750625" cy="164254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6013069-BF8D-5822-5592-5C5D33BB8D84}"/>
                </a:ext>
              </a:extLst>
            </p:cNvPr>
            <p:cNvGrpSpPr/>
            <p:nvPr/>
          </p:nvGrpSpPr>
          <p:grpSpPr>
            <a:xfrm>
              <a:off x="5498161" y="4656450"/>
              <a:ext cx="2539055" cy="1492666"/>
              <a:chOff x="5559856" y="4292253"/>
              <a:chExt cx="3130890" cy="170276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BDCD615-BFA1-3DB8-9535-A598180CF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5559856" y="4292253"/>
                <a:ext cx="3130890" cy="1617886"/>
              </a:xfrm>
              <a:prstGeom prst="rect">
                <a:avLst/>
              </a:prstGeom>
              <a:ln w="63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3759229-9081-35DE-0677-9428323453A7}"/>
                  </a:ext>
                </a:extLst>
              </p:cNvPr>
              <p:cNvSpPr/>
              <p:nvPr/>
            </p:nvSpPr>
            <p:spPr>
              <a:xfrm>
                <a:off x="7650296" y="5672036"/>
                <a:ext cx="897231" cy="238102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70" name="Graphic 69" descr="Cursor with solid fill">
                <a:extLst>
                  <a:ext uri="{FF2B5EF4-FFF2-40B4-BE49-F238E27FC236}">
                    <a16:creationId xmlns:a16="http://schemas.microsoft.com/office/drawing/2014/main" id="{883AED85-B1C6-66D3-DBCA-8541301AF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17867" y="5750032"/>
                <a:ext cx="244987" cy="244988"/>
              </a:xfrm>
              <a:prstGeom prst="rect">
                <a:avLst/>
              </a:prstGeom>
            </p:spPr>
          </p:pic>
        </p:grpSp>
        <p:pic>
          <p:nvPicPr>
            <p:cNvPr id="56" name="Graphic 55" descr="Badge 3 outline">
              <a:extLst>
                <a:ext uri="{FF2B5EF4-FFF2-40B4-BE49-F238E27FC236}">
                  <a16:creationId xmlns:a16="http://schemas.microsoft.com/office/drawing/2014/main" id="{14873E1D-66E0-E4EC-88BE-21168B1F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86591" y="4506576"/>
              <a:ext cx="299748" cy="299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84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Carpathians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Alps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Pyrenees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Apennines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Geography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US" sz="2400" dirty="0"/>
              <a:t>Which mountain range separates France and Spain, stretching approximately 430 km?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F285A26-7526-F72D-4A64-21054CC78BB1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5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2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0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3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Geography</a:t>
            </a:r>
            <a:r>
              <a:rPr lang="es-ES" dirty="0"/>
              <a:t>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500" dirty="0"/>
              <a:t>How many EU countries have no land border with another EU country?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B6BBE8A-DA5D-B64B-D01B-E06011FEA86D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9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Council of Europe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European Parliament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Association of Lawmakers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Central Bank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Institutions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800" dirty="0"/>
              <a:t>Which of the following has a role in the EU law-making process?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AA8EE4A-2CE1-FF35-9839-749D97C18DDA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3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Commission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European Parliament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Council of the EU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Central Bank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459252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Institutions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Which </a:t>
            </a:r>
            <a:r>
              <a:rPr lang="en-US" sz="2400" dirty="0"/>
              <a:t>EU institution represents the governments of the member countries?</a:t>
            </a:r>
            <a:endParaRPr lang="en-GB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2C1CAF9-A507-980A-B54F-3070808F992B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1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Council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European Commission 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Court of Auditors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Parliament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59" y="507568"/>
            <a:ext cx="10634021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Institutions</a:t>
            </a:r>
            <a:r>
              <a:rPr lang="es-ES" dirty="0"/>
              <a:t>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US" sz="2400" dirty="0"/>
              <a:t>Which EU institution is responsible for proposing new laws and implementing decisions?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7EB627-3DD7-B7E8-BD45-34298E92B1AE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8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football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tennis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basketball 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bullfighting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Sports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Which sport is popular in Spain, with players needing a racquet to play it?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C12B27E-2CE8-7FC3-A1BF-6D5C79D05DFC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7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Paris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Helsinki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Berlin 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Madrid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Sports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In which EU capital are you most likely to see the Tour de France?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F0A68BB-045F-5E49-E30F-04D868099CA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9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Portugal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Hungary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Denmark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Greece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88067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Sports</a:t>
            </a:r>
            <a:r>
              <a:rPr lang="es-ES" dirty="0"/>
              <a:t>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In football, which country has </a:t>
            </a:r>
            <a:r>
              <a:rPr lang="en-GB" sz="2400" u="sng" dirty="0"/>
              <a:t>never</a:t>
            </a:r>
            <a:r>
              <a:rPr lang="en-GB" sz="2400" dirty="0"/>
              <a:t> won a UEFA European championship title?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1E925BC-B38A-6A52-E6DD-F1F077816D9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5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Spain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Romania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Belgium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Italy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Flags</a:t>
            </a:r>
            <a:r>
              <a:rPr lang="es-ES" dirty="0"/>
              <a:t>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800" dirty="0"/>
              <a:t>Which country has black in its flag?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1FB5147-8011-6881-17D1-7A37909F4D76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7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12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1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10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27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dirty="0"/>
              <a:t>Flags</a:t>
            </a:r>
            <a:r>
              <a:rPr lang="es-ES" dirty="0"/>
              <a:t>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800" dirty="0"/>
              <a:t>How many stars are there in the EU flag?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414FF09-072E-CBFA-18E7-3202F04B682B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8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4">
            <a:extLst>
              <a:ext uri="{FF2B5EF4-FFF2-40B4-BE49-F238E27FC236}">
                <a16:creationId xmlns:a16="http://schemas.microsoft.com/office/drawing/2014/main" id="{20676E03-9BF0-09D3-0BB1-A52FD2603E31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568803" y="273503"/>
            <a:ext cx="7645032" cy="7755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altLang="en-US" sz="4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Europa </a:t>
            </a:r>
            <a:r>
              <a:rPr lang="fr-BE" altLang="en-US" sz="48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</a:t>
            </a:r>
            <a:endParaRPr lang="es-E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5CFE1-9845-7578-0F62-34B5ACEF9790}"/>
              </a:ext>
            </a:extLst>
          </p:cNvPr>
          <p:cNvSpPr txBox="1"/>
          <p:nvPr/>
        </p:nvSpPr>
        <p:spPr>
          <a:xfrm>
            <a:off x="2017986" y="48478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4">
            <a:extLst>
              <a:ext uri="{FF2B5EF4-FFF2-40B4-BE49-F238E27FC236}">
                <a16:creationId xmlns:a16="http://schemas.microsoft.com/office/drawing/2014/main" id="{F34A0524-2C04-34E6-5A72-B6221F413E3F}"/>
              </a:ext>
            </a:extLst>
          </p:cNvPr>
          <p:cNvSpPr txBox="1">
            <a:spLocks/>
          </p:cNvSpPr>
          <p:nvPr/>
        </p:nvSpPr>
        <p:spPr>
          <a:xfrm>
            <a:off x="555494" y="960788"/>
            <a:ext cx="7645032" cy="7186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2"/>
                </a:solidFill>
              </a:rPr>
              <a:t>⸺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355FB9-E979-E7DD-5344-07A4D3ED3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45222"/>
              </p:ext>
            </p:extLst>
          </p:nvPr>
        </p:nvGraphicFramePr>
        <p:xfrm>
          <a:off x="971550" y="4289742"/>
          <a:ext cx="9101455" cy="1989957"/>
        </p:xfrm>
        <a:graphic>
          <a:graphicData uri="http://schemas.openxmlformats.org/drawingml/2006/table">
            <a:tbl>
              <a:tblPr firstRow="1" firstCol="1" lastCol="1" bandRow="1" bandCol="1">
                <a:tableStyleId>{22838BEF-8BB2-4498-84A7-C5851F593DF1}</a:tableStyleId>
              </a:tblPr>
              <a:tblGrid>
                <a:gridCol w="1820291">
                  <a:extLst>
                    <a:ext uri="{9D8B030D-6E8A-4147-A177-3AD203B41FA5}">
                      <a16:colId xmlns:a16="http://schemas.microsoft.com/office/drawing/2014/main" val="1696146322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1059778183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210134769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1160319965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428984256"/>
                    </a:ext>
                  </a:extLst>
                </a:gridCol>
              </a:tblGrid>
              <a:tr h="449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GEOGRAPHY 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INSTITUTIONS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SPORTS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FLAGS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622303"/>
                  </a:ext>
                </a:extLst>
              </a:tr>
              <a:tr h="51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" action="ppaction://hlinksldjump"/>
                        </a:rPr>
                        <a:t>100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3" action="ppaction://hlinksldjump"/>
                        </a:rPr>
                        <a:t>100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4" action="ppaction://hlinksldjump"/>
                        </a:rPr>
                        <a:t>100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5" action="ppaction://hlinksldjump"/>
                        </a:rPr>
                        <a:t>100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6" action="ppaction://hlinksldjump"/>
                        </a:rPr>
                        <a:t>100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6289"/>
                  </a:ext>
                </a:extLst>
              </a:tr>
              <a:tr h="51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7" action="ppaction://hlinksldjump"/>
                        </a:rPr>
                        <a:t>200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hlinkClick r:id="rId8" action="ppaction://hlinksldjump"/>
                        </a:rPr>
                        <a:t>200</a:t>
                      </a:r>
                      <a:endParaRPr lang="en-GB" sz="1600" b="1" u="sng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9" action="ppaction://hlinksldjump"/>
                        </a:rPr>
                        <a:t>200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0" action="ppaction://hlinksldjump"/>
                        </a:rPr>
                        <a:t>200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1" action="ppaction://hlinksldjump"/>
                        </a:rPr>
                        <a:t>200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81525"/>
                  </a:ext>
                </a:extLst>
              </a:tr>
              <a:tr h="51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2" action="ppaction://hlinksldjump"/>
                        </a:rPr>
                        <a:t>300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3" action="ppaction://hlinksldjump"/>
                        </a:rPr>
                        <a:t>300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4" action="ppaction://hlinksldjump"/>
                        </a:rPr>
                        <a:t>300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5" action="ppaction://hlinksldjump"/>
                        </a:rPr>
                        <a:t>300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6" action="ppaction://hlinksldjump"/>
                        </a:rPr>
                        <a:t>300</a:t>
                      </a:r>
                      <a:endParaRPr lang="en-GB" sz="16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641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17CE80-00EC-AC6D-1B80-E807988A3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66213"/>
              </p:ext>
            </p:extLst>
          </p:nvPr>
        </p:nvGraphicFramePr>
        <p:xfrm>
          <a:off x="971549" y="1870168"/>
          <a:ext cx="8239358" cy="1720023"/>
        </p:xfrm>
        <a:graphic>
          <a:graphicData uri="http://schemas.openxmlformats.org/drawingml/2006/table">
            <a:tbl>
              <a:tblPr firstRow="1" firstCol="1" lastCol="1" bandRow="1" bandCol="1">
                <a:solidFill>
                  <a:schemeClr val="bg1"/>
                </a:solidFill>
                <a:tableStyleId>{16D9F66E-5EB9-4882-86FB-DCBF35E3C3E4}</a:tableStyleId>
              </a:tblPr>
              <a:tblGrid>
                <a:gridCol w="2009940">
                  <a:extLst>
                    <a:ext uri="{9D8B030D-6E8A-4147-A177-3AD203B41FA5}">
                      <a16:colId xmlns:a16="http://schemas.microsoft.com/office/drawing/2014/main" val="1481001424"/>
                    </a:ext>
                  </a:extLst>
                </a:gridCol>
                <a:gridCol w="2079893">
                  <a:extLst>
                    <a:ext uri="{9D8B030D-6E8A-4147-A177-3AD203B41FA5}">
                      <a16:colId xmlns:a16="http://schemas.microsoft.com/office/drawing/2014/main" val="1506110963"/>
                    </a:ext>
                  </a:extLst>
                </a:gridCol>
                <a:gridCol w="2009940">
                  <a:extLst>
                    <a:ext uri="{9D8B030D-6E8A-4147-A177-3AD203B41FA5}">
                      <a16:colId xmlns:a16="http://schemas.microsoft.com/office/drawing/2014/main" val="1120485638"/>
                    </a:ext>
                  </a:extLst>
                </a:gridCol>
                <a:gridCol w="2139585">
                  <a:extLst>
                    <a:ext uri="{9D8B030D-6E8A-4147-A177-3AD203B41FA5}">
                      <a16:colId xmlns:a16="http://schemas.microsoft.com/office/drawing/2014/main" val="3041833845"/>
                    </a:ext>
                  </a:extLst>
                </a:gridCol>
              </a:tblGrid>
              <a:tr h="455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EU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COUNTRIES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TOGETHER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33020"/>
                  </a:ext>
                </a:extLst>
              </a:tr>
              <a:tr h="41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7" action="ppaction://hlinksldjump"/>
                        </a:rPr>
                        <a:t>100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8" action="ppaction://hlinksldjump"/>
                        </a:rPr>
                        <a:t>100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19" action="ppaction://hlinksldjump"/>
                        </a:rPr>
                        <a:t>100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0" action="ppaction://hlinksldjump"/>
                        </a:rPr>
                        <a:t>100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71672"/>
                  </a:ext>
                </a:extLst>
              </a:tr>
              <a:tr h="41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1" action="ppaction://hlinksldjump"/>
                        </a:rPr>
                        <a:t>200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2" action="ppaction://hlinksldjump"/>
                        </a:rPr>
                        <a:t>200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3" action="ppaction://hlinksldjump"/>
                        </a:rPr>
                        <a:t>200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4" action="ppaction://hlinksldjump"/>
                        </a:rPr>
                        <a:t>200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9392"/>
                  </a:ext>
                </a:extLst>
              </a:tr>
              <a:tr h="41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5" action="ppaction://hlinksldjump"/>
                        </a:rPr>
                        <a:t>300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6" action="ppaction://hlinksldjump"/>
                        </a:rPr>
                        <a:t>300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7" action="ppaction://hlinksldjump"/>
                        </a:rPr>
                        <a:t>300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u="sng" dirty="0">
                          <a:effectLst/>
                          <a:hlinkClick r:id="rId28" action="ppaction://hlinksldjump"/>
                        </a:rPr>
                        <a:t>300</a:t>
                      </a:r>
                      <a:endParaRPr lang="en-GB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71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2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0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1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3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dirty="0"/>
              <a:t>Flags</a:t>
            </a:r>
            <a:r>
              <a:rPr lang="es-ES" dirty="0"/>
              <a:t>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How many EU countries have black in their flags?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381254F-6598-3B29-0BB4-7B13EFA8F504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3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Spice Girls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The Beatles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ABBA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Queen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9785"/>
            <a:ext cx="9612548" cy="143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Music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US" sz="2400" dirty="0"/>
              <a:t>Which Swedish pop group is famous for hits such as ‘Dancing Queen’ and ‘Mamma Mia’?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DEB78FF-273D-D9FB-D3AC-AA4A674ECCA5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70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Wolfgang Amadeus Mozart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Giuseppe Verdi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Johann Sebastian Bach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Antonio Vivaldi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Music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000" dirty="0"/>
              <a:t>Which </a:t>
            </a:r>
            <a:r>
              <a:rPr lang="en-US" sz="2000" dirty="0"/>
              <a:t>Italian composer is best known for his work ‘The Four Seasons’ and is considered one of the greatest Baroque composers?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75786C2-7496-3FC2-91BA-44F7530D0064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3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3" y="4158444"/>
            <a:ext cx="489306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Belgium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4893067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Germany</a:t>
            </a:r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50890" y="2164544"/>
            <a:ext cx="4854848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France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0890" y="4158444"/>
            <a:ext cx="4854848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sz="1800" dirty="0"/>
              <a:t>Denmark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59" y="507568"/>
            <a:ext cx="10024355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/>
              <a:t>Music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US" sz="2400" dirty="0"/>
              <a:t>Where did Adolphe Sax, the creator of the saxophone, come from?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AD214-54EC-E9EC-980D-EFE9F8C36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28" y="2738425"/>
            <a:ext cx="1071562" cy="2395537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2E863D6-1F02-65CF-744E-E285CFA258E3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Central Bank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Schengen agreement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common agricultural policy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Court of Justice of the European Union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Benefits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EU 100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Which of the following allows citizens of EU countries to travel freely within the EU without needing a visa or going through border control?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03D1BE2-210D-B409-817C-B7E83443E6E7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2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European Solidarity Corps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Erasmus+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Horizon Europe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Youth Guarantee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Benefits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EU 200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Which programme provides funding to students to study in another EU country, promoting cultural exchange and learning?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823000-5FAF-5B28-3802-68B775D6F07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C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a map of Europe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es-ES" dirty="0"/>
              <a:t>A</a:t>
            </a:r>
          </a:p>
          <a:p>
            <a:endParaRPr lang="es-ES" sz="1800" dirty="0"/>
          </a:p>
          <a:p>
            <a:r>
              <a:rPr lang="en-GB" sz="1800" b="0" dirty="0">
                <a:solidFill>
                  <a:schemeClr val="accent6"/>
                </a:solidFill>
                <a:latin typeface="Source Sans 3" panose="020B0303030403020204" pitchFamily="34" charset="0"/>
              </a:rPr>
              <a:t>a horse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B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an olive branch</a:t>
            </a:r>
            <a:endParaRPr lang="es-E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es-ES" dirty="0"/>
              <a:t>D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a star</a:t>
            </a:r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ES" dirty="0" err="1"/>
              <a:t>Benefits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EU 300</a:t>
            </a:r>
          </a:p>
          <a:p>
            <a:pPr>
              <a:lnSpc>
                <a:spcPts val="3000"/>
              </a:lnSpc>
            </a:pPr>
            <a:r>
              <a:rPr lang="es-ES" dirty="0">
                <a:solidFill>
                  <a:schemeClr val="accent2"/>
                </a:solidFill>
              </a:rPr>
              <a:t>⸺</a:t>
            </a:r>
          </a:p>
          <a:p>
            <a:r>
              <a:rPr lang="en-GB" sz="2400" dirty="0"/>
              <a:t>What is the common element on all 1 euro coins?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B652151-9CD1-CA76-5D30-DF0A2169BD86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8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99"/>
      </a:dk1>
      <a:lt1>
        <a:srgbClr val="FFFFFF"/>
      </a:lt1>
      <a:dk2>
        <a:srgbClr val="003399"/>
      </a:dk2>
      <a:lt2>
        <a:srgbClr val="CCD6EA"/>
      </a:lt2>
      <a:accent1>
        <a:srgbClr val="003399"/>
      </a:accent1>
      <a:accent2>
        <a:srgbClr val="23C3E0"/>
      </a:accent2>
      <a:accent3>
        <a:srgbClr val="2A71E1"/>
      </a:accent3>
      <a:accent4>
        <a:srgbClr val="FFD517"/>
      </a:accent4>
      <a:accent5>
        <a:srgbClr val="DBBBA3"/>
      </a:accent5>
      <a:accent6>
        <a:srgbClr val="616161"/>
      </a:accent6>
      <a:hlink>
        <a:srgbClr val="2A70E1"/>
      </a:hlink>
      <a:folHlink>
        <a:srgbClr val="F2F2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defRPr sz="4000" b="1" dirty="0" err="1" smtClean="0">
            <a:solidFill>
              <a:srgbClr val="1C45EF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v3 _sample" id="{AAA16727-62D9-DC44-BDDD-7D0F26403ACE}" vid="{8F3E3A5B-8705-0840-ADF4-E3DD71A7B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3E1EACFA3534BAAE6733335E23D4F" ma:contentTypeVersion="20" ma:contentTypeDescription="Create a new document." ma:contentTypeScope="" ma:versionID="7431ca54c46e0c322616e7788ce2299f">
  <xsd:schema xmlns:xsd="http://www.w3.org/2001/XMLSchema" xmlns:xs="http://www.w3.org/2001/XMLSchema" xmlns:p="http://schemas.microsoft.com/office/2006/metadata/properties" xmlns:ns1="http://schemas.microsoft.com/sharepoint/v3" xmlns:ns2="75666dcc-d1b0-4620-9e73-6d33eb7c4046" xmlns:ns3="a7616446-7f67-491d-a071-b296a72de81c" targetNamespace="http://schemas.microsoft.com/office/2006/metadata/properties" ma:root="true" ma:fieldsID="85393c792629708ed4b6ab0340c32456" ns1:_="" ns2:_="" ns3:_="">
    <xsd:import namespace="http://schemas.microsoft.com/sharepoint/v3"/>
    <xsd:import namespace="75666dcc-d1b0-4620-9e73-6d33eb7c4046"/>
    <xsd:import namespace="a7616446-7f67-491d-a071-b296a72de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Thumbnail" minOccurs="0"/>
                <xsd:element ref="ns2:MediaServiceLocation" minOccurs="0"/>
                <xsd:element ref="ns3:SharedWithUsers" minOccurs="0"/>
                <xsd:element ref="ns3:SharedWithDetails" minOccurs="0"/>
                <xsd:element ref="ns2:Imag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66dcc-d1b0-4620-9e73-6d33eb7c4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29863bb-a474-4ad0-a9d6-29a4b183ce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18" nillable="true" ma:displayName="Thumbnail" ma:format="Thumbnail" ma:internalName="Thumbnail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6446-7f67-491d-a071-b296a72de8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2e32d2-47d4-4e7d-ba9f-8ca946ccc175}" ma:internalName="TaxCatchAll" ma:showField="CatchAllData" ma:web="a7616446-7f67-491d-a071-b296a72de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66dcc-d1b0-4620-9e73-6d33eb7c4046">
      <Terms xmlns="http://schemas.microsoft.com/office/infopath/2007/PartnerControls"/>
    </lcf76f155ced4ddcb4097134ff3c332f>
    <Image xmlns="75666dcc-d1b0-4620-9e73-6d33eb7c4046" xsi:nil="true"/>
    <TaxCatchAll xmlns="a7616446-7f67-491d-a071-b296a72de81c" xsi:nil="true"/>
    <Thumbnail xmlns="75666dcc-d1b0-4620-9e73-6d33eb7c4046" xsi:nil="true"/>
    <SharedWithUsers xmlns="a7616446-7f67-491d-a071-b296a72de81c">
      <UserInfo>
        <DisplayName>KREPELKOVA Jaroslava</DisplayName>
        <AccountId>166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45DB1E-1BF9-4432-A6C9-56E85BDE0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512E2-85C4-4A2C-8015-2F10FA38F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666dcc-d1b0-4620-9e73-6d33eb7c4046"/>
    <ds:schemaRef ds:uri="a7616446-7f67-491d-a071-b296a72de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0A7C63-3261-4339-B45D-1DA9B4F2B4B8}">
  <ds:schemaRefs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616446-7f67-491d-a071-b296a72de81c"/>
    <ds:schemaRef ds:uri="75666dcc-d1b0-4620-9e73-6d33eb7c404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7442</TotalTime>
  <Words>1034</Words>
  <Application>Microsoft Office PowerPoint</Application>
  <PresentationFormat>Widescreen</PresentationFormat>
  <Paragraphs>499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Courier New</vt:lpstr>
      <vt:lpstr>Source Sans 3</vt:lpstr>
      <vt:lpstr>Source Sans 3 Medium</vt:lpstr>
      <vt:lpstr>Source Sans 3 Semibold</vt:lpstr>
      <vt:lpstr>Source Serif 4 14pt</vt:lpstr>
      <vt:lpstr>Times New Roman</vt:lpstr>
      <vt:lpstr>Wingdings</vt:lpstr>
      <vt:lpstr>Office Theme</vt:lpstr>
      <vt:lpstr>PowerPoint Presentation</vt:lpstr>
      <vt:lpstr>PowerPoint Presentation</vt:lpstr>
      <vt:lpstr>Europa 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Secretariat of European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sample title lorem ipsum</dc:title>
  <dc:creator>NATSEV Petar</dc:creator>
  <cp:lastModifiedBy>NATSEV Petar</cp:lastModifiedBy>
  <cp:revision>63</cp:revision>
  <cp:lastPrinted>2020-03-11T16:07:50Z</cp:lastPrinted>
  <dcterms:created xsi:type="dcterms:W3CDTF">2020-03-24T15:57:55Z</dcterms:created>
  <dcterms:modified xsi:type="dcterms:W3CDTF">2024-06-20T12:47:54Z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0x01010044D3E1EACFA3534BAAE6733335E23D4F</vt:lpwstr>
  </property>
  <property fmtid="{D5CDD505-2E9C-101B-9397-08002B2CF9AE}" pid="3" name="MediaServiceImageTags">
    <vt:lpwstr/>
  </property>
  <property fmtid="{D5CDD505-2E9C-101B-9397-08002B2CF9AE}" pid="4" name="MSIP_Label_af60b174-6478-47f9-866e-33f097bb6603_Enabled">
    <vt:lpwstr>true</vt:lpwstr>
  </property>
  <property fmtid="{D5CDD505-2E9C-101B-9397-08002B2CF9AE}" pid="5" name="MSIP_Label_af60b174-6478-47f9-866e-33f097bb6603_SetDate">
    <vt:lpwstr>2024-06-20T12:47:51Z</vt:lpwstr>
  </property>
  <property fmtid="{D5CDD505-2E9C-101B-9397-08002B2CF9AE}" pid="6" name="MSIP_Label_af60b174-6478-47f9-866e-33f097bb6603_Method">
    <vt:lpwstr>Privileged</vt:lpwstr>
  </property>
  <property fmtid="{D5CDD505-2E9C-101B-9397-08002B2CF9AE}" pid="7" name="MSIP_Label_af60b174-6478-47f9-866e-33f097bb6603_Name">
    <vt:lpwstr>GSCEU - PUBLIC Label</vt:lpwstr>
  </property>
  <property fmtid="{D5CDD505-2E9C-101B-9397-08002B2CF9AE}" pid="8" name="MSIP_Label_af60b174-6478-47f9-866e-33f097bb6603_SiteId">
    <vt:lpwstr>03ad1c97-0a4d-4e82-8f93-27291a6a0767</vt:lpwstr>
  </property>
  <property fmtid="{D5CDD505-2E9C-101B-9397-08002B2CF9AE}" pid="9" name="MSIP_Label_af60b174-6478-47f9-866e-33f097bb6603_ActionId">
    <vt:lpwstr>56de8260-71f3-40e3-83b6-5730c3ed1205</vt:lpwstr>
  </property>
  <property fmtid="{D5CDD505-2E9C-101B-9397-08002B2CF9AE}" pid="10" name="MSIP_Label_af60b174-6478-47f9-866e-33f097bb6603_ContentBits">
    <vt:lpwstr>0</vt:lpwstr>
  </property>
</Properties>
</file>