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Roboto"/>
      <p:regular r:id="rId32"/>
      <p:bold r:id="rId33"/>
      <p:italic r:id="rId34"/>
      <p:boldItalic r:id="rId35"/>
    </p:embeddedFont>
    <p:embeddedFont>
      <p:font typeface="Tahoma"/>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bold.fntdata"/><Relationship Id="rId10" Type="http://schemas.openxmlformats.org/officeDocument/2006/relationships/slide" Target="slides/slide5.xml"/><Relationship Id="rId32" Type="http://schemas.openxmlformats.org/officeDocument/2006/relationships/font" Target="fonts/Roboto-regular.fntdata"/><Relationship Id="rId13" Type="http://schemas.openxmlformats.org/officeDocument/2006/relationships/slide" Target="slides/slide8.xml"/><Relationship Id="rId35" Type="http://schemas.openxmlformats.org/officeDocument/2006/relationships/font" Target="fonts/Roboto-boldItalic.fntdata"/><Relationship Id="rId12" Type="http://schemas.openxmlformats.org/officeDocument/2006/relationships/slide" Target="slides/slide7.xml"/><Relationship Id="rId34" Type="http://schemas.openxmlformats.org/officeDocument/2006/relationships/font" Target="fonts/Roboto-italic.fntdata"/><Relationship Id="rId15" Type="http://schemas.openxmlformats.org/officeDocument/2006/relationships/slide" Target="slides/slide10.xml"/><Relationship Id="rId37" Type="http://schemas.openxmlformats.org/officeDocument/2006/relationships/font" Target="fonts/Tahoma-bold.fntdata"/><Relationship Id="rId14" Type="http://schemas.openxmlformats.org/officeDocument/2006/relationships/slide" Target="slides/slide9.xml"/><Relationship Id="rId36" Type="http://schemas.openxmlformats.org/officeDocument/2006/relationships/font" Target="fonts/Tahoma-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3cc0423d32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3cc0423d32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cc0423d32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cc0423d32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cc0423d32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cc0423d32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cc0423d32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cc0423d32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cc0423d32d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cc0423d32d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cc0423d32d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3cc0423d32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cc0423d32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cc0423d32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cc0423d32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cc0423d32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cc0423d32d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cc0423d32d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cc0423d32d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cc0423d32d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cc0423d32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cc0423d32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cc0423d32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cc0423d32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cc0423d32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cc0423d32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cc0423d32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cc0423d32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cc0423d32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cc0423d32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cc0423d32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cc0423d32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cc0423d32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cc0423d32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cc0423d32d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3cc0423d32d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cc0423d32d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cc0423d32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cc0423d32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cc0423d32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cc0423d32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cc0423d32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cc0423d32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cc0423d32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cc0423d32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cc0423d32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cc0423d32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cc0423d32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cc0423d32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cc0423d32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 name="Shape 66"/>
        <p:cNvGrpSpPr/>
        <p:nvPr/>
      </p:nvGrpSpPr>
      <p:grpSpPr>
        <a:xfrm>
          <a:off x="0" y="0"/>
          <a:ext cx="0" cy="0"/>
          <a:chOff x="0" y="0"/>
          <a:chExt cx="0" cy="0"/>
        </a:xfrm>
      </p:grpSpPr>
      <p:sp>
        <p:nvSpPr>
          <p:cNvPr id="67" name="Google Shape;67;p13"/>
          <p:cNvSpPr txBox="1"/>
          <p:nvPr>
            <p:ph type="ctrTitle"/>
          </p:nvPr>
        </p:nvSpPr>
        <p:spPr>
          <a:xfrm>
            <a:off x="4572000" y="3428650"/>
            <a:ext cx="82221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Berlin </a:t>
            </a:r>
            <a:r>
              <a:rPr lang="en-GB"/>
              <a:t>recap</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2" title="1.png"/>
          <p:cNvPicPr preferRelativeResize="0"/>
          <p:nvPr/>
        </p:nvPicPr>
        <p:blipFill>
          <a:blip r:embed="rId3">
            <a:alphaModFix/>
          </a:blip>
          <a:stretch>
            <a:fillRect/>
          </a:stretch>
        </p:blipFill>
        <p:spPr>
          <a:xfrm>
            <a:off x="609125" y="152400"/>
            <a:ext cx="7254477"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3"/>
          <p:cNvSpPr txBox="1"/>
          <p:nvPr>
            <p:ph type="title"/>
          </p:nvPr>
        </p:nvSpPr>
        <p:spPr>
          <a:xfrm>
            <a:off x="460950" y="2065350"/>
            <a:ext cx="8222100" cy="1012800"/>
          </a:xfrm>
          <a:prstGeom prst="rect">
            <a:avLst/>
          </a:prstGeom>
          <a:noFill/>
        </p:spPr>
        <p:txBody>
          <a:bodyPr anchorCtr="0" anchor="ctr" bIns="91425" lIns="91425" spcFirstLastPara="1" rIns="91425" wrap="square" tIns="91425">
            <a:noAutofit/>
          </a:bodyPr>
          <a:lstStyle/>
          <a:p>
            <a:pPr indent="0" lvl="0" marL="0" rtl="0" algn="l">
              <a:lnSpc>
                <a:spcPct val="145454"/>
              </a:lnSpc>
              <a:spcBef>
                <a:spcPts val="2000"/>
              </a:spcBef>
              <a:spcAft>
                <a:spcPts val="0"/>
              </a:spcAft>
              <a:buSzPts val="990"/>
              <a:buNone/>
            </a:pPr>
            <a:r>
              <a:rPr b="1" lang="en-GB" sz="1785">
                <a:solidFill>
                  <a:srgbClr val="111111"/>
                </a:solidFill>
              </a:rPr>
              <a:t>                                                  </a:t>
            </a:r>
            <a:r>
              <a:rPr b="1" lang="en-GB" sz="2185">
                <a:solidFill>
                  <a:srgbClr val="351C75"/>
                </a:solidFill>
                <a:highlight>
                  <a:srgbClr val="FFFF00"/>
                </a:highlight>
              </a:rPr>
              <a:t>  </a:t>
            </a:r>
            <a:r>
              <a:rPr b="1" lang="en-GB" sz="2285">
                <a:solidFill>
                  <a:srgbClr val="351C75"/>
                </a:solidFill>
                <a:highlight>
                  <a:srgbClr val="FFFF00"/>
                </a:highlight>
              </a:rPr>
              <a:t> </a:t>
            </a:r>
            <a:r>
              <a:rPr b="1" lang="en-GB" sz="2050">
                <a:solidFill>
                  <a:srgbClr val="351C75"/>
                </a:solidFill>
                <a:highlight>
                  <a:srgbClr val="FFFF00"/>
                </a:highlight>
                <a:latin typeface="Tahoma"/>
                <a:ea typeface="Tahoma"/>
                <a:cs typeface="Tahoma"/>
                <a:sym typeface="Tahoma"/>
              </a:rPr>
              <a:t>East Side Gallery</a:t>
            </a:r>
            <a:endParaRPr b="1" sz="2050">
              <a:solidFill>
                <a:srgbClr val="351C75"/>
              </a:solidFill>
              <a:highlight>
                <a:srgbClr val="FFFF00"/>
              </a:highlight>
              <a:latin typeface="Tahoma"/>
              <a:ea typeface="Tahoma"/>
              <a:cs typeface="Tahoma"/>
              <a:sym typeface="Tahoma"/>
            </a:endParaRPr>
          </a:p>
          <a:p>
            <a:pPr indent="0" lvl="0" marL="0" rtl="0" algn="l">
              <a:lnSpc>
                <a:spcPct val="145454"/>
              </a:lnSpc>
              <a:spcBef>
                <a:spcPts val="2000"/>
              </a:spcBef>
              <a:spcAft>
                <a:spcPts val="0"/>
              </a:spcAft>
              <a:buSzPts val="990"/>
              <a:buNone/>
            </a:pPr>
            <a:r>
              <a:t/>
            </a:r>
            <a:endParaRPr b="1" sz="1885">
              <a:solidFill>
                <a:srgbClr val="351C75"/>
              </a:solidFill>
              <a:highlight>
                <a:schemeClr val="accent6"/>
              </a:highlight>
            </a:endParaRPr>
          </a:p>
          <a:p>
            <a:pPr indent="0" lvl="0" marL="0" rtl="0" algn="l">
              <a:spcBef>
                <a:spcPts val="1300"/>
              </a:spcBef>
              <a:spcAft>
                <a:spcPts val="0"/>
              </a:spcAft>
              <a:buSzPts val="990"/>
              <a:buNone/>
            </a:pPr>
            <a:r>
              <a:t/>
            </a:r>
            <a:endParaRPr b="1" sz="1620">
              <a:solidFill>
                <a:srgbClr val="351C75"/>
              </a:solidFill>
              <a:highlight>
                <a:schemeClr val="accent6"/>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4"/>
          <p:cNvSpPr txBox="1"/>
          <p:nvPr>
            <p:ph type="title"/>
          </p:nvPr>
        </p:nvSpPr>
        <p:spPr>
          <a:xfrm>
            <a:off x="311700" y="1363625"/>
            <a:ext cx="8520600" cy="28488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1100"/>
              <a:buNone/>
            </a:pPr>
            <a:r>
              <a:rPr lang="en-GB" sz="2000">
                <a:solidFill>
                  <a:srgbClr val="351C75"/>
                </a:solidFill>
              </a:rPr>
              <a:t>Along the</a:t>
            </a:r>
            <a:r>
              <a:rPr b="1" lang="en-GB" sz="2000">
                <a:solidFill>
                  <a:srgbClr val="351C75"/>
                </a:solidFill>
              </a:rPr>
              <a:t> Spree river</a:t>
            </a:r>
            <a:r>
              <a:rPr lang="en-GB" sz="2000">
                <a:solidFill>
                  <a:srgbClr val="351C75"/>
                </a:solidFill>
              </a:rPr>
              <a:t> for 1.3 km from the Oberbaum Bridge to the Ostbahnhof lies one of Berlin's most photographed tourist attractions. This is the longest remaining section of the Wall still standing, decorated with 101 paintings by international artists since 1990. </a:t>
            </a:r>
            <a:r>
              <a:rPr lang="en-GB" sz="2000">
                <a:solidFill>
                  <a:srgbClr val="351C75"/>
                </a:solidFill>
                <a:highlight>
                  <a:srgbClr val="FFFF00"/>
                </a:highlight>
              </a:rPr>
              <a:t>Dmitri Vrubel</a:t>
            </a:r>
            <a:r>
              <a:rPr lang="en-GB" sz="2000">
                <a:solidFill>
                  <a:srgbClr val="351C75"/>
                </a:solidFill>
              </a:rPr>
              <a:t>'s striking portrait depicting the kiss between </a:t>
            </a:r>
            <a:r>
              <a:rPr b="1" lang="en-GB" sz="2000">
                <a:solidFill>
                  <a:srgbClr val="351C75"/>
                </a:solidFill>
              </a:rPr>
              <a:t>Brezhnev</a:t>
            </a:r>
            <a:r>
              <a:rPr lang="en-GB" sz="2000">
                <a:solidFill>
                  <a:srgbClr val="351C75"/>
                </a:solidFill>
              </a:rPr>
              <a:t> and </a:t>
            </a:r>
            <a:r>
              <a:rPr b="1" lang="en-GB" sz="2000">
                <a:solidFill>
                  <a:srgbClr val="351C75"/>
                </a:solidFill>
              </a:rPr>
              <a:t>Honecker</a:t>
            </a:r>
            <a:r>
              <a:rPr lang="en-GB" sz="2000">
                <a:solidFill>
                  <a:srgbClr val="351C75"/>
                </a:solidFill>
              </a:rPr>
              <a:t> – a Soviet sign of great respect between socialist leaders – is easily its most iconic image. In 2017, in an effort to prevent the kind of vandalism that had plagued it in recent years, a metal fence was erected around the perimeter of the Wall, something that was nonetheless met with irony by visitors.</a:t>
            </a:r>
            <a:endParaRPr sz="2000">
              <a:solidFill>
                <a:srgbClr val="351C75"/>
              </a:solidFill>
            </a:endParaRPr>
          </a:p>
          <a:p>
            <a:pPr indent="0" lvl="0" marL="0" rtl="0" algn="just">
              <a:spcBef>
                <a:spcPts val="1200"/>
              </a:spcBef>
              <a:spcAft>
                <a:spcPts val="0"/>
              </a:spcAft>
              <a:buSzPts val="990"/>
              <a:buNone/>
            </a:pPr>
            <a:r>
              <a:t/>
            </a:r>
            <a:endParaRPr sz="2000">
              <a:solidFill>
                <a:srgbClr val="351C7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b="1" lang="en-GB">
                <a:solidFill>
                  <a:srgbClr val="351C75"/>
                </a:solidFill>
              </a:rPr>
              <a:t>Leonid Ilyich Brezhnev</a:t>
            </a:r>
            <a:r>
              <a:rPr lang="en-GB">
                <a:solidFill>
                  <a:srgbClr val="351C75"/>
                </a:solidFill>
              </a:rPr>
              <a:t> (1906–1982) was a Soviet politician and General Secretary of the Communist Party of the Soviet Union from 1964 until his death in 1982. His tenure was the second longest after Joseph Stalin's and defined the so-called "Era of Stagnation</a:t>
            </a:r>
            <a:endParaRPr>
              <a:solidFill>
                <a:srgbClr val="351C75"/>
              </a:solidFill>
            </a:endParaRPr>
          </a:p>
        </p:txBody>
      </p:sp>
      <p:sp>
        <p:nvSpPr>
          <p:cNvPr id="128" name="Google Shape;128;p2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GB">
                <a:solidFill>
                  <a:schemeClr val="accent5"/>
                </a:solidFill>
              </a:rPr>
              <a:t>Erich Honecker</a:t>
            </a:r>
            <a:r>
              <a:rPr lang="en-GB">
                <a:solidFill>
                  <a:schemeClr val="accent5"/>
                </a:solidFill>
              </a:rPr>
              <a:t> (1912–1994) was a German communist politician and leader of East Germany (the German Democratic Republic, GDR) from 1971 to 1989. He was a central figure of the Cold War and one of the most emblematic symbols of the Soviet bloc in Europe.</a:t>
            </a:r>
            <a:endParaRPr>
              <a:solidFill>
                <a:schemeClr val="accent5"/>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6" title="1.png"/>
          <p:cNvPicPr preferRelativeResize="0"/>
          <p:nvPr/>
        </p:nvPicPr>
        <p:blipFill>
          <a:blip r:embed="rId3">
            <a:alphaModFix/>
          </a:blip>
          <a:stretch>
            <a:fillRect/>
          </a:stretch>
        </p:blipFill>
        <p:spPr>
          <a:xfrm>
            <a:off x="337250" y="195900"/>
            <a:ext cx="7625306"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7"/>
          <p:cNvSpPr txBox="1"/>
          <p:nvPr>
            <p:ph type="title"/>
          </p:nvPr>
        </p:nvSpPr>
        <p:spPr>
          <a:xfrm>
            <a:off x="460950" y="2065350"/>
            <a:ext cx="8222100" cy="1012800"/>
          </a:xfrm>
          <a:prstGeom prst="rect">
            <a:avLst/>
          </a:prstGeom>
          <a:noFill/>
        </p:spPr>
        <p:txBody>
          <a:bodyPr anchorCtr="0" anchor="ctr" bIns="91425" lIns="91425" spcFirstLastPara="1" rIns="91425" wrap="square" tIns="91425">
            <a:noAutofit/>
          </a:bodyPr>
          <a:lstStyle/>
          <a:p>
            <a:pPr indent="0" lvl="0" marL="0" rtl="0" algn="l">
              <a:lnSpc>
                <a:spcPct val="145454"/>
              </a:lnSpc>
              <a:spcBef>
                <a:spcPts val="2000"/>
              </a:spcBef>
              <a:spcAft>
                <a:spcPts val="0"/>
              </a:spcAft>
              <a:buSzPts val="990"/>
              <a:buNone/>
            </a:pPr>
            <a:r>
              <a:rPr b="1" lang="en-GB" sz="1785">
                <a:solidFill>
                  <a:srgbClr val="111111"/>
                </a:solidFill>
              </a:rPr>
              <a:t>                                                  </a:t>
            </a:r>
            <a:r>
              <a:rPr b="1" lang="en-GB" sz="2185">
                <a:solidFill>
                  <a:srgbClr val="351C75"/>
                </a:solidFill>
              </a:rPr>
              <a:t>  </a:t>
            </a:r>
            <a:r>
              <a:rPr b="1" lang="en-GB" sz="2285">
                <a:solidFill>
                  <a:srgbClr val="351C75"/>
                </a:solidFill>
              </a:rPr>
              <a:t> </a:t>
            </a:r>
            <a:r>
              <a:rPr b="1" lang="en-GB" sz="2150">
                <a:solidFill>
                  <a:srgbClr val="351C75"/>
                </a:solidFill>
                <a:highlight>
                  <a:srgbClr val="FFFF00"/>
                </a:highlight>
              </a:rPr>
              <a:t>Μουσείο Jüdisches </a:t>
            </a:r>
            <a:endParaRPr b="1" sz="2150" u="sng">
              <a:solidFill>
                <a:srgbClr val="111111"/>
              </a:solidFill>
              <a:highlight>
                <a:srgbClr val="FFFF00"/>
              </a:highlight>
            </a:endParaRPr>
          </a:p>
          <a:p>
            <a:pPr indent="0" lvl="0" marL="0" rtl="0" algn="l">
              <a:lnSpc>
                <a:spcPct val="145454"/>
              </a:lnSpc>
              <a:spcBef>
                <a:spcPts val="2000"/>
              </a:spcBef>
              <a:spcAft>
                <a:spcPts val="0"/>
              </a:spcAft>
              <a:buSzPts val="990"/>
              <a:buNone/>
            </a:pPr>
            <a:r>
              <a:t/>
            </a:r>
            <a:endParaRPr b="1" sz="2050">
              <a:solidFill>
                <a:srgbClr val="351C75"/>
              </a:solidFill>
              <a:highlight>
                <a:srgbClr val="FFFF00"/>
              </a:highlight>
              <a:latin typeface="Tahoma"/>
              <a:ea typeface="Tahoma"/>
              <a:cs typeface="Tahoma"/>
              <a:sym typeface="Tahoma"/>
            </a:endParaRPr>
          </a:p>
          <a:p>
            <a:pPr indent="0" lvl="0" marL="0" rtl="0" algn="l">
              <a:lnSpc>
                <a:spcPct val="145454"/>
              </a:lnSpc>
              <a:spcBef>
                <a:spcPts val="2000"/>
              </a:spcBef>
              <a:spcAft>
                <a:spcPts val="0"/>
              </a:spcAft>
              <a:buSzPts val="990"/>
              <a:buNone/>
            </a:pPr>
            <a:r>
              <a:t/>
            </a:r>
            <a:endParaRPr b="1" sz="1885">
              <a:solidFill>
                <a:srgbClr val="351C75"/>
              </a:solidFill>
              <a:highlight>
                <a:schemeClr val="accent6"/>
              </a:highlight>
            </a:endParaRPr>
          </a:p>
          <a:p>
            <a:pPr indent="0" lvl="0" marL="0" rtl="0" algn="l">
              <a:spcBef>
                <a:spcPts val="1300"/>
              </a:spcBef>
              <a:spcAft>
                <a:spcPts val="0"/>
              </a:spcAft>
              <a:buSzPts val="990"/>
              <a:buNone/>
            </a:pPr>
            <a:r>
              <a:t/>
            </a:r>
            <a:endParaRPr b="1" sz="1620">
              <a:solidFill>
                <a:srgbClr val="351C75"/>
              </a:solidFill>
              <a:highlight>
                <a:schemeClr val="accent6"/>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8"/>
          <p:cNvSpPr txBox="1"/>
          <p:nvPr>
            <p:ph type="title"/>
          </p:nvPr>
        </p:nvSpPr>
        <p:spPr>
          <a:xfrm>
            <a:off x="311700" y="1363625"/>
            <a:ext cx="8520600" cy="28488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SzPts val="990"/>
              <a:buNone/>
            </a:pPr>
            <a:r>
              <a:rPr lang="en-GB" sz="2000">
                <a:solidFill>
                  <a:srgbClr val="351C75"/>
                </a:solidFill>
              </a:rPr>
              <a:t>Named the largest Jewish museum in Europe (3,500 square meters of floor space, to be precise), </a:t>
            </a:r>
            <a:r>
              <a:rPr b="1" lang="en-GB" sz="2000">
                <a:solidFill>
                  <a:srgbClr val="351C75"/>
                </a:solidFill>
                <a:highlight>
                  <a:schemeClr val="accent6"/>
                </a:highlight>
              </a:rPr>
              <a:t>Daniel Libeskind</a:t>
            </a:r>
            <a:r>
              <a:rPr b="1" lang="en-GB" sz="2000">
                <a:solidFill>
                  <a:srgbClr val="351C75"/>
                </a:solidFill>
              </a:rPr>
              <a:t>'</a:t>
            </a:r>
            <a:r>
              <a:rPr lang="en-GB" sz="2000">
                <a:solidFill>
                  <a:srgbClr val="351C75"/>
                </a:solidFill>
              </a:rPr>
              <a:t>s beautiful building houses a masterful museum dedicated to the turbulent history of Judaism in Germany. It opened in 2001, with a permanent exhibition that tells the stories of prominent Jews and their impact. Here, you can also learn about Jewish holiday traditions, the difficult road to emancipation, and much more.</a:t>
            </a:r>
            <a:endParaRPr sz="2000">
              <a:solidFill>
                <a:srgbClr val="351C75"/>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9" title="1.png"/>
          <p:cNvPicPr preferRelativeResize="0"/>
          <p:nvPr/>
        </p:nvPicPr>
        <p:blipFill>
          <a:blip r:embed="rId3">
            <a:alphaModFix/>
          </a:blip>
          <a:stretch>
            <a:fillRect/>
          </a:stretch>
        </p:blipFill>
        <p:spPr>
          <a:xfrm>
            <a:off x="152400" y="152400"/>
            <a:ext cx="8541873"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30"/>
          <p:cNvSpPr txBox="1"/>
          <p:nvPr>
            <p:ph type="title"/>
          </p:nvPr>
        </p:nvSpPr>
        <p:spPr>
          <a:xfrm>
            <a:off x="460950" y="2065350"/>
            <a:ext cx="8222100" cy="1012800"/>
          </a:xfrm>
          <a:prstGeom prst="rect">
            <a:avLst/>
          </a:prstGeom>
          <a:noFill/>
        </p:spPr>
        <p:txBody>
          <a:bodyPr anchorCtr="0" anchor="ctr" bIns="91425" lIns="91425" spcFirstLastPara="1" rIns="91425" wrap="square" tIns="91425">
            <a:noAutofit/>
          </a:bodyPr>
          <a:lstStyle/>
          <a:p>
            <a:pPr indent="0" lvl="0" marL="0" rtl="0" algn="l">
              <a:lnSpc>
                <a:spcPct val="145454"/>
              </a:lnSpc>
              <a:spcBef>
                <a:spcPts val="2000"/>
              </a:spcBef>
              <a:spcAft>
                <a:spcPts val="0"/>
              </a:spcAft>
              <a:buSzPts val="990"/>
              <a:buNone/>
            </a:pPr>
            <a:r>
              <a:rPr b="1" lang="en-GB" sz="1785">
                <a:solidFill>
                  <a:srgbClr val="111111"/>
                </a:solidFill>
                <a:highlight>
                  <a:srgbClr val="F6F7F8"/>
                </a:highlight>
              </a:rPr>
              <a:t> </a:t>
            </a:r>
            <a:r>
              <a:rPr b="1" lang="en-GB" sz="1785">
                <a:solidFill>
                  <a:srgbClr val="111111"/>
                </a:solidFill>
              </a:rPr>
              <a:t>                                                </a:t>
            </a:r>
            <a:endParaRPr b="1" sz="1785">
              <a:solidFill>
                <a:srgbClr val="111111"/>
              </a:solidFill>
            </a:endParaRPr>
          </a:p>
          <a:p>
            <a:pPr indent="0" lvl="0" marL="0" rtl="0" algn="l">
              <a:lnSpc>
                <a:spcPct val="145454"/>
              </a:lnSpc>
              <a:spcBef>
                <a:spcPts val="2000"/>
              </a:spcBef>
              <a:spcAft>
                <a:spcPts val="0"/>
              </a:spcAft>
              <a:buSzPts val="990"/>
              <a:buNone/>
            </a:pPr>
            <a:r>
              <a:t/>
            </a:r>
            <a:endParaRPr b="1" sz="1785">
              <a:solidFill>
                <a:srgbClr val="111111"/>
              </a:solidFill>
              <a:highlight>
                <a:srgbClr val="F6F7F8"/>
              </a:highlight>
            </a:endParaRPr>
          </a:p>
          <a:p>
            <a:pPr indent="0" lvl="0" marL="0" rtl="0" algn="l">
              <a:lnSpc>
                <a:spcPct val="145454"/>
              </a:lnSpc>
              <a:spcBef>
                <a:spcPts val="2000"/>
              </a:spcBef>
              <a:spcAft>
                <a:spcPts val="0"/>
              </a:spcAft>
              <a:buSzPts val="990"/>
              <a:buNone/>
            </a:pPr>
            <a:r>
              <a:t/>
            </a:r>
            <a:endParaRPr b="1" sz="1785">
              <a:solidFill>
                <a:srgbClr val="111111"/>
              </a:solidFill>
              <a:highlight>
                <a:srgbClr val="F6F7F8"/>
              </a:highlight>
            </a:endParaRPr>
          </a:p>
          <a:p>
            <a:pPr indent="0" lvl="0" marL="0" rtl="0" algn="ctr">
              <a:lnSpc>
                <a:spcPct val="145454"/>
              </a:lnSpc>
              <a:spcBef>
                <a:spcPts val="2000"/>
              </a:spcBef>
              <a:spcAft>
                <a:spcPts val="0"/>
              </a:spcAft>
              <a:buSzPts val="990"/>
              <a:buNone/>
            </a:pPr>
            <a:r>
              <a:rPr b="1" lang="en-GB" sz="1785">
                <a:solidFill>
                  <a:srgbClr val="111111"/>
                </a:solidFill>
              </a:rPr>
              <a:t> </a:t>
            </a:r>
            <a:r>
              <a:rPr b="1" lang="en-GB" sz="2185">
                <a:solidFill>
                  <a:srgbClr val="351C75"/>
                </a:solidFill>
              </a:rPr>
              <a:t>  </a:t>
            </a:r>
            <a:r>
              <a:rPr b="1" lang="en-GB" sz="2285">
                <a:solidFill>
                  <a:srgbClr val="351C75"/>
                </a:solidFill>
              </a:rPr>
              <a:t> </a:t>
            </a:r>
            <a:r>
              <a:rPr b="1" lang="en-GB" sz="2150">
                <a:solidFill>
                  <a:srgbClr val="351C75"/>
                </a:solidFill>
                <a:highlight>
                  <a:srgbClr val="FFFF00"/>
                </a:highlight>
              </a:rPr>
              <a:t>Konzerthaus</a:t>
            </a:r>
            <a:endParaRPr b="1" sz="2150">
              <a:solidFill>
                <a:srgbClr val="351C75"/>
              </a:solidFill>
              <a:highlight>
                <a:srgbClr val="FFFF00"/>
              </a:highlight>
            </a:endParaRPr>
          </a:p>
          <a:p>
            <a:pPr indent="0" lvl="0" marL="0" rtl="0" algn="l">
              <a:lnSpc>
                <a:spcPct val="145454"/>
              </a:lnSpc>
              <a:spcBef>
                <a:spcPts val="2000"/>
              </a:spcBef>
              <a:spcAft>
                <a:spcPts val="0"/>
              </a:spcAft>
              <a:buSzPts val="990"/>
              <a:buNone/>
            </a:pPr>
            <a:r>
              <a:t/>
            </a:r>
            <a:endParaRPr b="1" sz="2150">
              <a:solidFill>
                <a:srgbClr val="351C75"/>
              </a:solidFill>
              <a:highlight>
                <a:schemeClr val="accent6"/>
              </a:highlight>
            </a:endParaRPr>
          </a:p>
          <a:p>
            <a:pPr indent="0" lvl="0" marL="0" rtl="0" algn="l">
              <a:lnSpc>
                <a:spcPct val="145454"/>
              </a:lnSpc>
              <a:spcBef>
                <a:spcPts val="2000"/>
              </a:spcBef>
              <a:spcAft>
                <a:spcPts val="0"/>
              </a:spcAft>
              <a:buSzPts val="990"/>
              <a:buNone/>
            </a:pPr>
            <a:r>
              <a:t/>
            </a:r>
            <a:endParaRPr b="1" sz="2050">
              <a:solidFill>
                <a:srgbClr val="351C75"/>
              </a:solidFill>
              <a:highlight>
                <a:srgbClr val="FFFF00"/>
              </a:highlight>
              <a:latin typeface="Tahoma"/>
              <a:ea typeface="Tahoma"/>
              <a:cs typeface="Tahoma"/>
              <a:sym typeface="Tahoma"/>
            </a:endParaRPr>
          </a:p>
          <a:p>
            <a:pPr indent="0" lvl="0" marL="0" rtl="0" algn="l">
              <a:lnSpc>
                <a:spcPct val="145454"/>
              </a:lnSpc>
              <a:spcBef>
                <a:spcPts val="2000"/>
              </a:spcBef>
              <a:spcAft>
                <a:spcPts val="0"/>
              </a:spcAft>
              <a:buSzPts val="990"/>
              <a:buNone/>
            </a:pPr>
            <a:r>
              <a:t/>
            </a:r>
            <a:endParaRPr b="1" sz="1885">
              <a:solidFill>
                <a:srgbClr val="351C75"/>
              </a:solidFill>
              <a:highlight>
                <a:schemeClr val="accent6"/>
              </a:highlight>
            </a:endParaRPr>
          </a:p>
          <a:p>
            <a:pPr indent="0" lvl="0" marL="0" rtl="0" algn="l">
              <a:spcBef>
                <a:spcPts val="1300"/>
              </a:spcBef>
              <a:spcAft>
                <a:spcPts val="0"/>
              </a:spcAft>
              <a:buSzPts val="990"/>
              <a:buNone/>
            </a:pPr>
            <a:r>
              <a:t/>
            </a:r>
            <a:endParaRPr b="1" sz="1620">
              <a:solidFill>
                <a:srgbClr val="351C75"/>
              </a:solidFill>
              <a:highlight>
                <a:schemeClr val="accent6"/>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1"/>
          <p:cNvSpPr txBox="1"/>
          <p:nvPr>
            <p:ph type="title"/>
          </p:nvPr>
        </p:nvSpPr>
        <p:spPr>
          <a:xfrm>
            <a:off x="311700" y="1363625"/>
            <a:ext cx="8520600" cy="28488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SzPts val="990"/>
              <a:buNone/>
            </a:pPr>
            <a:r>
              <a:rPr lang="en-GB" sz="2000">
                <a:solidFill>
                  <a:srgbClr val="351C75"/>
                </a:solidFill>
              </a:rPr>
              <a:t>Berlin's most famous concert hall, home to the world-renowned Berlin Philharmonic Orchestra, is also architecturally bold: a wonderfully playful piece of organic modernism. Designed by </a:t>
            </a:r>
            <a:r>
              <a:rPr b="1" lang="en-GB" sz="2000">
                <a:solidFill>
                  <a:srgbClr val="351C75"/>
                </a:solidFill>
              </a:rPr>
              <a:t>Hans Scharoun</a:t>
            </a:r>
            <a:r>
              <a:rPr lang="en-GB" sz="2000">
                <a:solidFill>
                  <a:srgbClr val="351C75"/>
                </a:solidFill>
              </a:rPr>
              <a:t>, the golden building with its distinctive vaulted roof opened in 1963. Its reputation for exceptional acoustics is accurate, but depends on where you sit. Behind the orchestra, the acoustics leave much to be desired, but in front (where the seats are considerably more expensive), the sound is heavenly. The Berlin Phil gives approximately 100 performances in the city during the season from August to June, plus 20 to 30 concerts around the world.</a:t>
            </a:r>
            <a:endParaRPr sz="2000">
              <a:solidFill>
                <a:srgbClr val="351C75"/>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4" title="1.png"/>
          <p:cNvPicPr preferRelativeResize="0"/>
          <p:nvPr/>
        </p:nvPicPr>
        <p:blipFill>
          <a:blip r:embed="rId3">
            <a:alphaModFix/>
          </a:blip>
          <a:stretch>
            <a:fillRect/>
          </a:stretch>
        </p:blipFill>
        <p:spPr>
          <a:xfrm>
            <a:off x="500375" y="239400"/>
            <a:ext cx="7196937"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32" title="1.png"/>
          <p:cNvPicPr preferRelativeResize="0"/>
          <p:nvPr/>
        </p:nvPicPr>
        <p:blipFill>
          <a:blip r:embed="rId3">
            <a:alphaModFix/>
          </a:blip>
          <a:stretch>
            <a:fillRect/>
          </a:stretch>
        </p:blipFill>
        <p:spPr>
          <a:xfrm>
            <a:off x="978825" y="65400"/>
            <a:ext cx="7297712"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title"/>
          </p:nvPr>
        </p:nvSpPr>
        <p:spPr>
          <a:xfrm>
            <a:off x="460950" y="2065350"/>
            <a:ext cx="8222100" cy="1012800"/>
          </a:xfrm>
          <a:prstGeom prst="rect">
            <a:avLst/>
          </a:prstGeom>
          <a:noFill/>
        </p:spPr>
        <p:txBody>
          <a:bodyPr anchorCtr="0" anchor="ctr" bIns="91425" lIns="91425" spcFirstLastPara="1" rIns="91425" wrap="square" tIns="91425">
            <a:noAutofit/>
          </a:bodyPr>
          <a:lstStyle/>
          <a:p>
            <a:pPr indent="0" lvl="0" marL="0" rtl="0" algn="l">
              <a:lnSpc>
                <a:spcPct val="145454"/>
              </a:lnSpc>
              <a:spcBef>
                <a:spcPts val="2000"/>
              </a:spcBef>
              <a:spcAft>
                <a:spcPts val="0"/>
              </a:spcAft>
              <a:buSzPts val="990"/>
              <a:buNone/>
            </a:pPr>
            <a:r>
              <a:rPr b="1" lang="en-GB" sz="1785">
                <a:solidFill>
                  <a:srgbClr val="111111"/>
                </a:solidFill>
                <a:highlight>
                  <a:srgbClr val="F6F7F8"/>
                </a:highlight>
              </a:rPr>
              <a:t> </a:t>
            </a:r>
            <a:r>
              <a:rPr b="1" lang="en-GB" sz="1785">
                <a:solidFill>
                  <a:srgbClr val="111111"/>
                </a:solidFill>
              </a:rPr>
              <a:t>                                                </a:t>
            </a:r>
            <a:endParaRPr b="1" sz="1785">
              <a:solidFill>
                <a:srgbClr val="111111"/>
              </a:solidFill>
            </a:endParaRPr>
          </a:p>
          <a:p>
            <a:pPr indent="0" lvl="0" marL="0" rtl="0" algn="l">
              <a:lnSpc>
                <a:spcPct val="145454"/>
              </a:lnSpc>
              <a:spcBef>
                <a:spcPts val="2000"/>
              </a:spcBef>
              <a:spcAft>
                <a:spcPts val="0"/>
              </a:spcAft>
              <a:buSzPts val="990"/>
              <a:buNone/>
            </a:pPr>
            <a:r>
              <a:t/>
            </a:r>
            <a:endParaRPr b="1" sz="1785">
              <a:solidFill>
                <a:srgbClr val="111111"/>
              </a:solidFill>
              <a:highlight>
                <a:srgbClr val="F6F7F8"/>
              </a:highlight>
            </a:endParaRPr>
          </a:p>
          <a:p>
            <a:pPr indent="0" lvl="0" marL="0" rtl="0" algn="l">
              <a:lnSpc>
                <a:spcPct val="145454"/>
              </a:lnSpc>
              <a:spcBef>
                <a:spcPts val="2000"/>
              </a:spcBef>
              <a:spcAft>
                <a:spcPts val="0"/>
              </a:spcAft>
              <a:buSzPts val="990"/>
              <a:buNone/>
            </a:pPr>
            <a:r>
              <a:t/>
            </a:r>
            <a:endParaRPr b="1" sz="1785">
              <a:solidFill>
                <a:srgbClr val="111111"/>
              </a:solidFill>
            </a:endParaRPr>
          </a:p>
          <a:p>
            <a:pPr indent="0" lvl="0" marL="0" rtl="0" algn="l">
              <a:lnSpc>
                <a:spcPct val="145454"/>
              </a:lnSpc>
              <a:spcBef>
                <a:spcPts val="2000"/>
              </a:spcBef>
              <a:spcAft>
                <a:spcPts val="0"/>
              </a:spcAft>
              <a:buSzPts val="990"/>
              <a:buNone/>
            </a:pPr>
            <a:r>
              <a:rPr b="1" lang="en-GB" sz="1785">
                <a:solidFill>
                  <a:srgbClr val="111111"/>
                </a:solidFill>
              </a:rPr>
              <a:t> </a:t>
            </a:r>
            <a:r>
              <a:rPr b="1" lang="en-GB" sz="2185">
                <a:solidFill>
                  <a:srgbClr val="351C75"/>
                </a:solidFill>
                <a:highlight>
                  <a:srgbClr val="FFFF00"/>
                </a:highlight>
              </a:rPr>
              <a:t>  </a:t>
            </a:r>
            <a:r>
              <a:rPr b="1" lang="en-GB" sz="2285">
                <a:solidFill>
                  <a:srgbClr val="351C75"/>
                </a:solidFill>
                <a:highlight>
                  <a:srgbClr val="FFFF00"/>
                </a:highlight>
              </a:rPr>
              <a:t> </a:t>
            </a:r>
            <a:r>
              <a:rPr b="1" lang="en-GB" sz="1800">
                <a:solidFill>
                  <a:srgbClr val="351C75"/>
                </a:solidFill>
                <a:highlight>
                  <a:srgbClr val="FFFF00"/>
                </a:highlight>
              </a:rPr>
              <a:t>Σοβιετικό Μνημείο Τίργκαρτεν (Sowjetisches Ehrenmal am Treptower Park)</a:t>
            </a:r>
            <a:endParaRPr b="1" sz="1800">
              <a:solidFill>
                <a:srgbClr val="351C75"/>
              </a:solidFill>
              <a:highlight>
                <a:srgbClr val="FFFF00"/>
              </a:highlight>
            </a:endParaRPr>
          </a:p>
          <a:p>
            <a:pPr indent="0" lvl="0" marL="0" rtl="0" algn="l">
              <a:lnSpc>
                <a:spcPct val="145454"/>
              </a:lnSpc>
              <a:spcBef>
                <a:spcPts val="2000"/>
              </a:spcBef>
              <a:spcAft>
                <a:spcPts val="0"/>
              </a:spcAft>
              <a:buSzPts val="990"/>
              <a:buNone/>
            </a:pPr>
            <a:r>
              <a:t/>
            </a:r>
            <a:endParaRPr b="1" sz="1800">
              <a:solidFill>
                <a:srgbClr val="351C75"/>
              </a:solidFill>
              <a:highlight>
                <a:schemeClr val="accent6"/>
              </a:highlight>
            </a:endParaRPr>
          </a:p>
          <a:p>
            <a:pPr indent="0" lvl="0" marL="0" rtl="0" algn="l">
              <a:lnSpc>
                <a:spcPct val="145454"/>
              </a:lnSpc>
              <a:spcBef>
                <a:spcPts val="2000"/>
              </a:spcBef>
              <a:spcAft>
                <a:spcPts val="0"/>
              </a:spcAft>
              <a:buSzPts val="990"/>
              <a:buNone/>
            </a:pPr>
            <a:r>
              <a:t/>
            </a:r>
            <a:endParaRPr b="1" sz="2150">
              <a:solidFill>
                <a:srgbClr val="351C75"/>
              </a:solidFill>
              <a:highlight>
                <a:schemeClr val="accent6"/>
              </a:highlight>
            </a:endParaRPr>
          </a:p>
          <a:p>
            <a:pPr indent="0" lvl="0" marL="0" rtl="0" algn="l">
              <a:lnSpc>
                <a:spcPct val="145454"/>
              </a:lnSpc>
              <a:spcBef>
                <a:spcPts val="2000"/>
              </a:spcBef>
              <a:spcAft>
                <a:spcPts val="0"/>
              </a:spcAft>
              <a:buSzPts val="990"/>
              <a:buNone/>
            </a:pPr>
            <a:r>
              <a:t/>
            </a:r>
            <a:endParaRPr b="1" sz="2050">
              <a:solidFill>
                <a:srgbClr val="351C75"/>
              </a:solidFill>
              <a:highlight>
                <a:srgbClr val="FFFF00"/>
              </a:highlight>
              <a:latin typeface="Tahoma"/>
              <a:ea typeface="Tahoma"/>
              <a:cs typeface="Tahoma"/>
              <a:sym typeface="Tahoma"/>
            </a:endParaRPr>
          </a:p>
          <a:p>
            <a:pPr indent="0" lvl="0" marL="0" rtl="0" algn="l">
              <a:lnSpc>
                <a:spcPct val="145454"/>
              </a:lnSpc>
              <a:spcBef>
                <a:spcPts val="2000"/>
              </a:spcBef>
              <a:spcAft>
                <a:spcPts val="0"/>
              </a:spcAft>
              <a:buSzPts val="990"/>
              <a:buNone/>
            </a:pPr>
            <a:r>
              <a:t/>
            </a:r>
            <a:endParaRPr b="1" sz="1885">
              <a:solidFill>
                <a:srgbClr val="351C75"/>
              </a:solidFill>
              <a:highlight>
                <a:schemeClr val="accent6"/>
              </a:highlight>
            </a:endParaRPr>
          </a:p>
          <a:p>
            <a:pPr indent="0" lvl="0" marL="0" rtl="0" algn="l">
              <a:spcBef>
                <a:spcPts val="1300"/>
              </a:spcBef>
              <a:spcAft>
                <a:spcPts val="0"/>
              </a:spcAft>
              <a:buSzPts val="990"/>
              <a:buNone/>
            </a:pPr>
            <a:r>
              <a:t/>
            </a:r>
            <a:endParaRPr b="1" sz="1620">
              <a:solidFill>
                <a:srgbClr val="351C75"/>
              </a:solidFill>
              <a:highlight>
                <a:schemeClr val="accent6"/>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4"/>
          <p:cNvSpPr txBox="1"/>
          <p:nvPr>
            <p:ph type="title"/>
          </p:nvPr>
        </p:nvSpPr>
        <p:spPr>
          <a:xfrm>
            <a:off x="311700" y="1363625"/>
            <a:ext cx="8520600" cy="28488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SzPts val="990"/>
              <a:buNone/>
            </a:pPr>
            <a:r>
              <a:rPr lang="en-GB" sz="2000">
                <a:solidFill>
                  <a:srgbClr val="351C75"/>
                </a:solidFill>
              </a:rPr>
              <a:t>One of Berlin's most striking public monuments, this memorial to the </a:t>
            </a:r>
            <a:r>
              <a:rPr lang="en-GB" sz="2000">
                <a:solidFill>
                  <a:srgbClr val="351C75"/>
                </a:solidFill>
                <a:highlight>
                  <a:schemeClr val="accent6"/>
                </a:highlight>
              </a:rPr>
              <a:t>Soviet soldiers killed in World War II</a:t>
            </a:r>
            <a:r>
              <a:rPr lang="en-GB" sz="2000">
                <a:solidFill>
                  <a:srgbClr val="351C75"/>
                </a:solidFill>
              </a:rPr>
              <a:t> (one of three in Berlin) and military cemetery is located in a quiet park in the east of the city. It is as awe-inspiring as one might expect. Treptower Park covers a vast area and is worth a visit in its own right, so combine your stop with a bike ride along the Spree or a stroll around the nearby Karpfenteich (carp pond)</a:t>
            </a:r>
            <a:endParaRPr sz="2000">
              <a:solidFill>
                <a:srgbClr val="351C75"/>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35" title="1.png"/>
          <p:cNvPicPr preferRelativeResize="0"/>
          <p:nvPr/>
        </p:nvPicPr>
        <p:blipFill>
          <a:blip r:embed="rId3">
            <a:alphaModFix/>
          </a:blip>
          <a:stretch>
            <a:fillRect/>
          </a:stretch>
        </p:blipFill>
        <p:spPr>
          <a:xfrm>
            <a:off x="152400" y="152400"/>
            <a:ext cx="7937029" cy="4838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6"/>
          <p:cNvSpPr txBox="1"/>
          <p:nvPr>
            <p:ph type="title"/>
          </p:nvPr>
        </p:nvSpPr>
        <p:spPr>
          <a:xfrm>
            <a:off x="460950" y="2065350"/>
            <a:ext cx="8222100" cy="1012800"/>
          </a:xfrm>
          <a:prstGeom prst="rect">
            <a:avLst/>
          </a:prstGeom>
          <a:noFill/>
        </p:spPr>
        <p:txBody>
          <a:bodyPr anchorCtr="0" anchor="ctr" bIns="91425" lIns="91425" spcFirstLastPara="1" rIns="91425" wrap="square" tIns="91425">
            <a:noAutofit/>
          </a:bodyPr>
          <a:lstStyle/>
          <a:p>
            <a:pPr indent="0" lvl="0" marL="0" rtl="0" algn="l">
              <a:lnSpc>
                <a:spcPct val="145454"/>
              </a:lnSpc>
              <a:spcBef>
                <a:spcPts val="2000"/>
              </a:spcBef>
              <a:spcAft>
                <a:spcPts val="0"/>
              </a:spcAft>
              <a:buSzPts val="990"/>
              <a:buNone/>
            </a:pPr>
            <a:r>
              <a:rPr b="1" lang="en-GB" sz="1785">
                <a:solidFill>
                  <a:srgbClr val="111111"/>
                </a:solidFill>
                <a:highlight>
                  <a:srgbClr val="F6F7F8"/>
                </a:highlight>
              </a:rPr>
              <a:t> </a:t>
            </a:r>
            <a:r>
              <a:rPr b="1" lang="en-GB" sz="1785">
                <a:solidFill>
                  <a:srgbClr val="111111"/>
                </a:solidFill>
              </a:rPr>
              <a:t>                                                </a:t>
            </a:r>
            <a:endParaRPr b="1" sz="1785">
              <a:solidFill>
                <a:srgbClr val="111111"/>
              </a:solidFill>
            </a:endParaRPr>
          </a:p>
          <a:p>
            <a:pPr indent="0" lvl="0" marL="0" rtl="0" algn="l">
              <a:lnSpc>
                <a:spcPct val="145454"/>
              </a:lnSpc>
              <a:spcBef>
                <a:spcPts val="2000"/>
              </a:spcBef>
              <a:spcAft>
                <a:spcPts val="0"/>
              </a:spcAft>
              <a:buSzPts val="990"/>
              <a:buNone/>
            </a:pPr>
            <a:r>
              <a:t/>
            </a:r>
            <a:endParaRPr b="1" sz="1785">
              <a:solidFill>
                <a:srgbClr val="111111"/>
              </a:solidFill>
              <a:highlight>
                <a:srgbClr val="F6F7F8"/>
              </a:highlight>
            </a:endParaRPr>
          </a:p>
          <a:p>
            <a:pPr indent="0" lvl="0" marL="0" rtl="0" algn="l">
              <a:lnSpc>
                <a:spcPct val="145454"/>
              </a:lnSpc>
              <a:spcBef>
                <a:spcPts val="2000"/>
              </a:spcBef>
              <a:spcAft>
                <a:spcPts val="0"/>
              </a:spcAft>
              <a:buSzPts val="990"/>
              <a:buNone/>
            </a:pPr>
            <a:r>
              <a:t/>
            </a:r>
            <a:endParaRPr b="1" sz="1785">
              <a:solidFill>
                <a:srgbClr val="111111"/>
              </a:solidFill>
              <a:highlight>
                <a:srgbClr val="F6F7F8"/>
              </a:highlight>
            </a:endParaRPr>
          </a:p>
          <a:p>
            <a:pPr indent="0" lvl="0" marL="0" rtl="0" algn="ctr">
              <a:lnSpc>
                <a:spcPct val="145454"/>
              </a:lnSpc>
              <a:spcBef>
                <a:spcPts val="2000"/>
              </a:spcBef>
              <a:spcAft>
                <a:spcPts val="0"/>
              </a:spcAft>
              <a:buSzPts val="990"/>
              <a:buNone/>
            </a:pPr>
            <a:r>
              <a:rPr b="1" lang="en-GB" sz="1785">
                <a:solidFill>
                  <a:srgbClr val="111111"/>
                </a:solidFill>
                <a:highlight>
                  <a:srgbClr val="FFFF00"/>
                </a:highlight>
              </a:rPr>
              <a:t> </a:t>
            </a:r>
            <a:r>
              <a:rPr b="1" lang="en-GB" sz="2185">
                <a:solidFill>
                  <a:srgbClr val="351C75"/>
                </a:solidFill>
                <a:highlight>
                  <a:srgbClr val="FFFF00"/>
                </a:highlight>
              </a:rPr>
              <a:t> </a:t>
            </a:r>
            <a:r>
              <a:rPr b="1" lang="en-GB" sz="2300">
                <a:solidFill>
                  <a:srgbClr val="351C75"/>
                </a:solidFill>
                <a:highlight>
                  <a:srgbClr val="FFFF00"/>
                </a:highlight>
              </a:rPr>
              <a:t> Haus am Checkpoint Charlie</a:t>
            </a:r>
            <a:endParaRPr b="1" sz="2300">
              <a:solidFill>
                <a:srgbClr val="351C75"/>
              </a:solidFill>
              <a:highlight>
                <a:srgbClr val="FFFF00"/>
              </a:highlight>
            </a:endParaRPr>
          </a:p>
          <a:p>
            <a:pPr indent="0" lvl="0" marL="0" rtl="0" algn="l">
              <a:lnSpc>
                <a:spcPct val="145454"/>
              </a:lnSpc>
              <a:spcBef>
                <a:spcPts val="2000"/>
              </a:spcBef>
              <a:spcAft>
                <a:spcPts val="0"/>
              </a:spcAft>
              <a:buSzPts val="990"/>
              <a:buNone/>
            </a:pPr>
            <a:r>
              <a:t/>
            </a:r>
            <a:endParaRPr b="1" sz="2285">
              <a:solidFill>
                <a:srgbClr val="351C75"/>
              </a:solidFill>
              <a:highlight>
                <a:srgbClr val="FFFF00"/>
              </a:highlight>
            </a:endParaRPr>
          </a:p>
          <a:p>
            <a:pPr indent="0" lvl="0" marL="0" rtl="0" algn="l">
              <a:lnSpc>
                <a:spcPct val="145454"/>
              </a:lnSpc>
              <a:spcBef>
                <a:spcPts val="2000"/>
              </a:spcBef>
              <a:spcAft>
                <a:spcPts val="0"/>
              </a:spcAft>
              <a:buSzPts val="990"/>
              <a:buNone/>
            </a:pPr>
            <a:r>
              <a:t/>
            </a:r>
            <a:endParaRPr b="1" sz="1800">
              <a:solidFill>
                <a:srgbClr val="351C75"/>
              </a:solidFill>
              <a:highlight>
                <a:schemeClr val="accent6"/>
              </a:highlight>
            </a:endParaRPr>
          </a:p>
          <a:p>
            <a:pPr indent="0" lvl="0" marL="0" rtl="0" algn="l">
              <a:lnSpc>
                <a:spcPct val="145454"/>
              </a:lnSpc>
              <a:spcBef>
                <a:spcPts val="2000"/>
              </a:spcBef>
              <a:spcAft>
                <a:spcPts val="0"/>
              </a:spcAft>
              <a:buSzPts val="990"/>
              <a:buNone/>
            </a:pPr>
            <a:r>
              <a:t/>
            </a:r>
            <a:endParaRPr b="1" sz="2150">
              <a:solidFill>
                <a:srgbClr val="351C75"/>
              </a:solidFill>
              <a:highlight>
                <a:schemeClr val="accent6"/>
              </a:highlight>
            </a:endParaRPr>
          </a:p>
          <a:p>
            <a:pPr indent="0" lvl="0" marL="0" rtl="0" algn="l">
              <a:lnSpc>
                <a:spcPct val="145454"/>
              </a:lnSpc>
              <a:spcBef>
                <a:spcPts val="2000"/>
              </a:spcBef>
              <a:spcAft>
                <a:spcPts val="0"/>
              </a:spcAft>
              <a:buSzPts val="990"/>
              <a:buNone/>
            </a:pPr>
            <a:r>
              <a:t/>
            </a:r>
            <a:endParaRPr b="1" sz="2050">
              <a:solidFill>
                <a:srgbClr val="351C75"/>
              </a:solidFill>
              <a:highlight>
                <a:srgbClr val="FFFF00"/>
              </a:highlight>
              <a:latin typeface="Tahoma"/>
              <a:ea typeface="Tahoma"/>
              <a:cs typeface="Tahoma"/>
              <a:sym typeface="Tahoma"/>
            </a:endParaRPr>
          </a:p>
          <a:p>
            <a:pPr indent="0" lvl="0" marL="0" rtl="0" algn="l">
              <a:lnSpc>
                <a:spcPct val="145454"/>
              </a:lnSpc>
              <a:spcBef>
                <a:spcPts val="2000"/>
              </a:spcBef>
              <a:spcAft>
                <a:spcPts val="0"/>
              </a:spcAft>
              <a:buSzPts val="990"/>
              <a:buNone/>
            </a:pPr>
            <a:r>
              <a:t/>
            </a:r>
            <a:endParaRPr b="1" sz="1885">
              <a:solidFill>
                <a:srgbClr val="351C75"/>
              </a:solidFill>
              <a:highlight>
                <a:schemeClr val="accent6"/>
              </a:highlight>
            </a:endParaRPr>
          </a:p>
          <a:p>
            <a:pPr indent="0" lvl="0" marL="0" rtl="0" algn="l">
              <a:spcBef>
                <a:spcPts val="1300"/>
              </a:spcBef>
              <a:spcAft>
                <a:spcPts val="0"/>
              </a:spcAft>
              <a:buSzPts val="990"/>
              <a:buNone/>
            </a:pPr>
            <a:r>
              <a:t/>
            </a:r>
            <a:endParaRPr b="1" sz="1620">
              <a:solidFill>
                <a:srgbClr val="351C75"/>
              </a:solidFill>
              <a:highlight>
                <a:schemeClr val="accent6"/>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7"/>
          <p:cNvSpPr txBox="1"/>
          <p:nvPr>
            <p:ph type="title"/>
          </p:nvPr>
        </p:nvSpPr>
        <p:spPr>
          <a:xfrm>
            <a:off x="311700" y="1363625"/>
            <a:ext cx="8520600" cy="28488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GB" sz="2000">
                <a:solidFill>
                  <a:srgbClr val="351C75"/>
                </a:solidFill>
              </a:rPr>
              <a:t>Checkpoint Charlie </a:t>
            </a:r>
            <a:r>
              <a:rPr lang="en-GB" sz="2000">
                <a:solidFill>
                  <a:srgbClr val="351C75"/>
                </a:solidFill>
              </a:rPr>
              <a:t>was a famous gate in Berlin during the Cold War. Berlin was divided into two parts: East Berlin (communist) and West Berlin (free). The only way most people could cross from one side to the other was through this gate.</a:t>
            </a:r>
            <a:endParaRPr sz="2000">
              <a:solidFill>
                <a:srgbClr val="351C75"/>
              </a:solidFill>
            </a:endParaRPr>
          </a:p>
          <a:p>
            <a:pPr indent="0" lvl="0" marL="0" rtl="0" algn="l">
              <a:lnSpc>
                <a:spcPct val="115000"/>
              </a:lnSpc>
              <a:spcBef>
                <a:spcPts val="1200"/>
              </a:spcBef>
              <a:spcAft>
                <a:spcPts val="0"/>
              </a:spcAft>
              <a:buClr>
                <a:schemeClr val="dk1"/>
              </a:buClr>
              <a:buSzPts val="1100"/>
              <a:buFont typeface="Arial"/>
              <a:buNone/>
            </a:pPr>
            <a:r>
              <a:rPr lang="en-GB" sz="2000">
                <a:solidFill>
                  <a:srgbClr val="351C75"/>
                </a:solidFill>
              </a:rPr>
              <a:t>Many East Germans tried to escape to the West through here. It was a very tense and dangerous place, with American and Soviet soldiers facing each other on opposite sides.</a:t>
            </a:r>
            <a:endParaRPr sz="2000">
              <a:solidFill>
                <a:srgbClr val="351C75"/>
              </a:solidFill>
            </a:endParaRPr>
          </a:p>
          <a:p>
            <a:pPr indent="0" lvl="0" marL="0" rtl="0" algn="l">
              <a:lnSpc>
                <a:spcPct val="115000"/>
              </a:lnSpc>
              <a:spcBef>
                <a:spcPts val="1200"/>
              </a:spcBef>
              <a:spcAft>
                <a:spcPts val="0"/>
              </a:spcAft>
              <a:buClr>
                <a:schemeClr val="dk1"/>
              </a:buClr>
              <a:buSzPts val="1100"/>
              <a:buFont typeface="Arial"/>
              <a:buNone/>
            </a:pPr>
            <a:r>
              <a:rPr lang="en-GB" sz="2000">
                <a:solidFill>
                  <a:srgbClr val="351C75"/>
                </a:solidFill>
              </a:rPr>
              <a:t>When the Berlin Wall fell in 1989, the gate was no longer needed. Today it is a popular tourist spot in Berlin.</a:t>
            </a:r>
            <a:endParaRPr sz="2000">
              <a:solidFill>
                <a:srgbClr val="351C75"/>
              </a:solidFill>
            </a:endParaRPr>
          </a:p>
          <a:p>
            <a:pPr indent="0" lvl="0" marL="0" rtl="0" algn="just">
              <a:spcBef>
                <a:spcPts val="1200"/>
              </a:spcBef>
              <a:spcAft>
                <a:spcPts val="0"/>
              </a:spcAft>
              <a:buSzPts val="990"/>
              <a:buNone/>
            </a:pPr>
            <a:r>
              <a:t/>
            </a:r>
            <a:endParaRPr sz="2000">
              <a:solidFill>
                <a:srgbClr val="351C75"/>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GB"/>
              <a:t>Main info to </a:t>
            </a:r>
            <a:r>
              <a:rPr lang="en-GB"/>
              <a:t>remember…..</a:t>
            </a:r>
            <a:endParaRPr/>
          </a:p>
        </p:txBody>
      </p:sp>
      <p:sp>
        <p:nvSpPr>
          <p:cNvPr id="194" name="Google Shape;194;p38"/>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330200" lvl="0" marL="457200" rtl="0" algn="l">
              <a:lnSpc>
                <a:spcPct val="105000"/>
              </a:lnSpc>
              <a:spcBef>
                <a:spcPts val="0"/>
              </a:spcBef>
              <a:spcAft>
                <a:spcPts val="0"/>
              </a:spcAft>
              <a:buClr>
                <a:schemeClr val="dk1"/>
              </a:buClr>
              <a:buSzPts val="1600"/>
              <a:buChar char="●"/>
            </a:pPr>
            <a:r>
              <a:rPr lang="en-GB" sz="1600">
                <a:solidFill>
                  <a:schemeClr val="dk1"/>
                </a:solidFill>
              </a:rPr>
              <a:t>Berlin is divided into 12 main administrative districts</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b="1" lang="en-GB" sz="1600">
                <a:solidFill>
                  <a:schemeClr val="dk1"/>
                </a:solidFill>
              </a:rPr>
              <a:t>U-Bahn (Underground Railway) </a:t>
            </a:r>
            <a:r>
              <a:rPr lang="en-GB" sz="1600">
                <a:solidFill>
                  <a:schemeClr val="dk1"/>
                </a:solidFill>
              </a:rPr>
              <a:t>Total</a:t>
            </a:r>
            <a:r>
              <a:rPr lang="en-GB" sz="1600">
                <a:solidFill>
                  <a:schemeClr val="dk1"/>
                </a:solidFill>
              </a:rPr>
              <a:t> lines: 9 lines</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GB" sz="1600">
                <a:solidFill>
                  <a:schemeClr val="dk1"/>
                </a:solidFill>
              </a:rPr>
              <a:t>Over </a:t>
            </a:r>
            <a:r>
              <a:rPr b="1" lang="en-GB" sz="1600">
                <a:solidFill>
                  <a:schemeClr val="dk1"/>
                </a:solidFill>
              </a:rPr>
              <a:t>2,500</a:t>
            </a:r>
            <a:r>
              <a:rPr lang="en-GB" sz="1600">
                <a:solidFill>
                  <a:schemeClr val="dk1"/>
                </a:solidFill>
              </a:rPr>
              <a:t> public parks and gardens (</a:t>
            </a:r>
            <a:r>
              <a:rPr b="1" lang="en-GB" sz="1600">
                <a:solidFill>
                  <a:schemeClr val="dk1"/>
                </a:solidFill>
              </a:rPr>
              <a:t>Largest parks include</a:t>
            </a:r>
            <a:r>
              <a:rPr lang="en-GB" sz="1600">
                <a:solidFill>
                  <a:schemeClr val="dk1"/>
                </a:solidFill>
              </a:rPr>
              <a:t>:  Tiergarten (Central Park), Tempelhofer Feld (Former airport turned into a massive public park), Grunewald Forest,Treptower Park</a:t>
            </a:r>
            <a:r>
              <a:rPr b="1" lang="en-GB" sz="1600">
                <a:solidFill>
                  <a:schemeClr val="dk1"/>
                </a:solidFill>
              </a:rPr>
              <a:t>)</a:t>
            </a:r>
            <a:endParaRPr b="1"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GB" sz="1600">
                <a:solidFill>
                  <a:schemeClr val="dk1"/>
                </a:solidFill>
              </a:rPr>
              <a:t>Population: Approximately </a:t>
            </a:r>
            <a:r>
              <a:rPr b="1" lang="en-GB" sz="1600">
                <a:solidFill>
                  <a:schemeClr val="dk1"/>
                </a:solidFill>
              </a:rPr>
              <a:t>3.7 </a:t>
            </a:r>
            <a:r>
              <a:rPr lang="en-GB" sz="1600">
                <a:solidFill>
                  <a:schemeClr val="dk1"/>
                </a:solidFill>
              </a:rPr>
              <a:t>million people</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GB" sz="1600">
                <a:solidFill>
                  <a:schemeClr val="dk1"/>
                </a:solidFill>
              </a:rPr>
              <a:t>Known for: History, art, music, and cultural diversity</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GB" sz="1600">
                <a:solidFill>
                  <a:schemeClr val="dk1"/>
                </a:solidFill>
              </a:rPr>
              <a:t>Over 20% of Berlin's population has an immigrant background</a:t>
            </a:r>
            <a:endParaRPr sz="1600">
              <a:solidFill>
                <a:schemeClr val="dk1"/>
              </a:solidFill>
            </a:endParaRPr>
          </a:p>
          <a:p>
            <a:pPr indent="-330200" lvl="0" marL="457200" rtl="0" algn="l">
              <a:lnSpc>
                <a:spcPct val="105000"/>
              </a:lnSpc>
              <a:spcBef>
                <a:spcPts val="0"/>
              </a:spcBef>
              <a:spcAft>
                <a:spcPts val="0"/>
              </a:spcAft>
              <a:buClr>
                <a:schemeClr val="dk1"/>
              </a:buClr>
              <a:buSzPts val="1600"/>
              <a:buChar char="●"/>
            </a:pPr>
            <a:r>
              <a:rPr lang="en-GB" sz="1600">
                <a:solidFill>
                  <a:schemeClr val="dk1"/>
                </a:solidFill>
              </a:rPr>
              <a:t>More than 190 nationalities live in the city</a:t>
            </a:r>
            <a:endParaRPr sz="1600">
              <a:solidFill>
                <a:schemeClr val="dk1"/>
              </a:solidFill>
            </a:endParaRPr>
          </a:p>
          <a:p>
            <a:pPr indent="0" lvl="0" marL="0" rtl="0" algn="l">
              <a:lnSpc>
                <a:spcPct val="105000"/>
              </a:lnSpc>
              <a:spcBef>
                <a:spcPts val="1100"/>
              </a:spcBef>
              <a:spcAft>
                <a:spcPts val="0"/>
              </a:spcAft>
              <a:buNone/>
            </a:pPr>
            <a:r>
              <a:t/>
            </a:r>
            <a:endParaRPr sz="16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5"/>
          <p:cNvSpPr txBox="1"/>
          <p:nvPr>
            <p:ph type="title"/>
          </p:nvPr>
        </p:nvSpPr>
        <p:spPr>
          <a:xfrm>
            <a:off x="460950" y="2065350"/>
            <a:ext cx="8222100" cy="1012800"/>
          </a:xfrm>
          <a:prstGeom prst="rect">
            <a:avLst/>
          </a:prstGeom>
          <a:noFill/>
        </p:spPr>
        <p:txBody>
          <a:bodyPr anchorCtr="0" anchor="ctr" bIns="91425" lIns="91425" spcFirstLastPara="1" rIns="91425" wrap="square" tIns="91425">
            <a:normAutofit/>
          </a:bodyPr>
          <a:lstStyle/>
          <a:p>
            <a:pPr indent="0" lvl="0" marL="0" rtl="0" algn="ctr">
              <a:spcBef>
                <a:spcPts val="0"/>
              </a:spcBef>
              <a:spcAft>
                <a:spcPts val="0"/>
              </a:spcAft>
              <a:buNone/>
            </a:pPr>
            <a:r>
              <a:rPr b="1" lang="en-GB" sz="1800">
                <a:solidFill>
                  <a:srgbClr val="351C75"/>
                </a:solidFill>
                <a:highlight>
                  <a:schemeClr val="accent6"/>
                </a:highlight>
              </a:rPr>
              <a:t>Brandenburger Tor (ή The Brandenburger Gate – Η Πύλη του Βρανδεμβούργου) </a:t>
            </a:r>
            <a:endParaRPr b="1" sz="1800">
              <a:solidFill>
                <a:srgbClr val="351C75"/>
              </a:solidFill>
              <a:highlight>
                <a:schemeClr val="accent6"/>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SzPts val="990"/>
              <a:buNone/>
            </a:pPr>
            <a:r>
              <a:rPr lang="en-GB" sz="3080">
                <a:solidFill>
                  <a:srgbClr val="351C75"/>
                </a:solidFill>
              </a:rPr>
              <a:t>Fun fact: From 1814 to 1919, only the royal family and members of the aristocratic Pfuel family were permitted to pass through the central arch. Something that would not have been quite so amusing for us ordinary people.</a:t>
            </a:r>
            <a:endParaRPr sz="3080">
              <a:solidFill>
                <a:srgbClr val="351C75"/>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7" title="1.png"/>
          <p:cNvPicPr preferRelativeResize="0"/>
          <p:nvPr/>
        </p:nvPicPr>
        <p:blipFill>
          <a:blip r:embed="rId3">
            <a:alphaModFix/>
          </a:blip>
          <a:stretch>
            <a:fillRect/>
          </a:stretch>
        </p:blipFill>
        <p:spPr>
          <a:xfrm>
            <a:off x="890375" y="206775"/>
            <a:ext cx="7363239"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460950" y="2065350"/>
            <a:ext cx="8222100" cy="1012800"/>
          </a:xfrm>
          <a:prstGeom prst="rect">
            <a:avLst/>
          </a:prstGeom>
          <a:noFill/>
        </p:spPr>
        <p:txBody>
          <a:bodyPr anchorCtr="0" anchor="ctr" bIns="91425" lIns="91425" spcFirstLastPara="1" rIns="91425" wrap="square" tIns="91425">
            <a:noAutofit/>
          </a:bodyPr>
          <a:lstStyle/>
          <a:p>
            <a:pPr indent="0" lvl="0" marL="0" rtl="0" algn="l">
              <a:lnSpc>
                <a:spcPct val="145454"/>
              </a:lnSpc>
              <a:spcBef>
                <a:spcPts val="2000"/>
              </a:spcBef>
              <a:spcAft>
                <a:spcPts val="0"/>
              </a:spcAft>
              <a:buClr>
                <a:schemeClr val="dk1"/>
              </a:buClr>
              <a:buSzPts val="990"/>
              <a:buFont typeface="Arial"/>
              <a:buNone/>
            </a:pPr>
            <a:r>
              <a:rPr b="1" lang="en-GB" sz="1785">
                <a:solidFill>
                  <a:srgbClr val="111111"/>
                </a:solidFill>
              </a:rPr>
              <a:t>                                                    </a:t>
            </a:r>
            <a:r>
              <a:rPr b="1" lang="en-GB" sz="1885">
                <a:solidFill>
                  <a:srgbClr val="351C75"/>
                </a:solidFill>
                <a:highlight>
                  <a:schemeClr val="accent6"/>
                </a:highlight>
              </a:rPr>
              <a:t>  Neues Museum</a:t>
            </a:r>
            <a:endParaRPr b="1" sz="1885">
              <a:solidFill>
                <a:srgbClr val="351C75"/>
              </a:solidFill>
              <a:highlight>
                <a:schemeClr val="accent6"/>
              </a:highlight>
            </a:endParaRPr>
          </a:p>
          <a:p>
            <a:pPr indent="0" lvl="0" marL="0" rtl="0" algn="l">
              <a:spcBef>
                <a:spcPts val="1300"/>
              </a:spcBef>
              <a:spcAft>
                <a:spcPts val="0"/>
              </a:spcAft>
              <a:buSzPts val="990"/>
              <a:buNone/>
            </a:pPr>
            <a:r>
              <a:t/>
            </a:r>
            <a:endParaRPr b="1" sz="1620">
              <a:solidFill>
                <a:srgbClr val="351C75"/>
              </a:solidFill>
              <a:highlight>
                <a:schemeClr val="accent6"/>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9" title="1.png"/>
          <p:cNvPicPr preferRelativeResize="0"/>
          <p:nvPr/>
        </p:nvPicPr>
        <p:blipFill>
          <a:blip r:embed="rId3">
            <a:alphaModFix/>
          </a:blip>
          <a:stretch>
            <a:fillRect/>
          </a:stretch>
        </p:blipFill>
        <p:spPr>
          <a:xfrm>
            <a:off x="152400" y="152400"/>
            <a:ext cx="8567295"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460950" y="2065350"/>
            <a:ext cx="8222100" cy="1012800"/>
          </a:xfrm>
          <a:prstGeom prst="rect">
            <a:avLst/>
          </a:prstGeom>
          <a:noFill/>
        </p:spPr>
        <p:txBody>
          <a:bodyPr anchorCtr="0" anchor="ctr" bIns="91425" lIns="91425" spcFirstLastPara="1" rIns="91425" wrap="square" tIns="91425">
            <a:normAutofit/>
          </a:bodyPr>
          <a:lstStyle/>
          <a:p>
            <a:pPr indent="0" lvl="0" marL="0" rtl="0" algn="l">
              <a:lnSpc>
                <a:spcPct val="145454"/>
              </a:lnSpc>
              <a:spcBef>
                <a:spcPts val="2000"/>
              </a:spcBef>
              <a:spcAft>
                <a:spcPts val="1300"/>
              </a:spcAft>
              <a:buNone/>
            </a:pPr>
            <a:r>
              <a:rPr b="1" lang="en-GB" sz="1800">
                <a:solidFill>
                  <a:srgbClr val="351C75"/>
                </a:solidFill>
                <a:highlight>
                  <a:schemeClr val="accent6"/>
                </a:highlight>
              </a:rPr>
              <a:t>Denkmal für die ermordeten Juden Europas - ΜΟΥΣΕΙΟ ΟΛΟΚΑΥΤΩΜΑΤΟΣ</a:t>
            </a:r>
            <a:endParaRPr b="1" sz="1800">
              <a:solidFill>
                <a:srgbClr val="351C75"/>
              </a:solidFill>
              <a:highlight>
                <a:schemeClr val="accent6"/>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just">
              <a:spcBef>
                <a:spcPts val="0"/>
              </a:spcBef>
              <a:spcAft>
                <a:spcPts val="0"/>
              </a:spcAft>
              <a:buSzPts val="990"/>
              <a:buNone/>
            </a:pPr>
            <a:r>
              <a:rPr lang="en-GB" sz="2340">
                <a:solidFill>
                  <a:srgbClr val="351C75"/>
                </a:solidFill>
              </a:rPr>
              <a:t>The Memorial to the Murdered Jews of Europe by the architect </a:t>
            </a:r>
            <a:r>
              <a:rPr lang="en-GB" sz="2340">
                <a:solidFill>
                  <a:srgbClr val="351C75"/>
                </a:solidFill>
                <a:highlight>
                  <a:schemeClr val="accent6"/>
                </a:highlight>
              </a:rPr>
              <a:t>Peter Eisenman </a:t>
            </a:r>
            <a:r>
              <a:rPr lang="en-GB" sz="2340">
                <a:solidFill>
                  <a:srgbClr val="351C75"/>
                </a:solidFill>
              </a:rPr>
              <a:t>is deliberately disorienting: it is a striking sculptural statement that invites visitors in, creating a sense of unease, and due to its design, you may experience a feeling of confinement. Initially, criticism of the memorial often focused on its perceived lack of specificity—there are no Stars of David, no obvious symbolism, and no explicit acknowledgment of German guilt—but it has since gained widespread recognition.</a:t>
            </a:r>
            <a:endParaRPr sz="2340">
              <a:solidFill>
                <a:srgbClr val="351C75"/>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