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50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B0066-48EF-4C45-ABEB-2D82EB7D43F9}" type="datetimeFigureOut">
              <a:rPr lang="el-GR" smtClean="0"/>
              <a:t>3/6/2026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E1540-DEB0-47EB-86C8-D828B92DFE7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7405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©2025- 2026 Μαθητές/τριες — Όμιλος </a:t>
            </a:r>
            <a:r>
              <a:rPr lang="en-GB"/>
              <a:t>Exploring Cultures Through Teens' eyes  </a:t>
            </a:r>
            <a:r>
              <a:rPr lang="el-GR"/>
              <a:t>Διαθέσιμο με άδεια </a:t>
            </a:r>
            <a:r>
              <a:rPr lang="en-GB"/>
              <a:t>Creative Commons BY-SA 4.0   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4C290-6F18-4055-A08C-C0AE9A87FC77}" type="datetime1">
              <a:rPr lang="en-US" smtClean="0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©2025- 2026 Μαθητές/τριες — Όμιλος </a:t>
            </a:r>
            <a:r>
              <a:rPr lang="en-GB"/>
              <a:t>Exploring Cultures Through Teens' eyes  </a:t>
            </a:r>
            <a:r>
              <a:rPr lang="el-GR"/>
              <a:t>Διαθέσιμο με άδεια </a:t>
            </a:r>
            <a:r>
              <a:rPr lang="en-GB"/>
              <a:t>Creative Commons BY-SA 4.0   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0536-0508-47BB-BE4D-DFD32918F6C6}" type="datetime1">
              <a:rPr lang="en-US" smtClean="0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©2025- 2026 Μαθητές/τριες — Όμιλος </a:t>
            </a:r>
            <a:r>
              <a:rPr lang="en-GB"/>
              <a:t>Exploring Cultures Through Teens' eyes  </a:t>
            </a:r>
            <a:r>
              <a:rPr lang="el-GR"/>
              <a:t>Διαθέσιμο με άδεια </a:t>
            </a:r>
            <a:r>
              <a:rPr lang="en-GB"/>
              <a:t>Creative Commons BY-SA 4.0    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4B503-7757-4830-8E42-4FA294031DB4}" type="datetime1">
              <a:rPr lang="en-US" smtClean="0"/>
              <a:t>6/3/2026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©2025- 2026 Μαθητές/τριες — Όμιλος </a:t>
            </a:r>
            <a:r>
              <a:rPr lang="en-GB"/>
              <a:t>Exploring Cultures Through Teens' eyes  </a:t>
            </a:r>
            <a:r>
              <a:rPr lang="el-GR"/>
              <a:t>Διαθέσιμο με άδεια </a:t>
            </a:r>
            <a:r>
              <a:rPr lang="en-GB"/>
              <a:t>Creative Commons BY-SA 4.0    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E37AF-2714-48C3-AE9B-7A23E8F978C8}" type="datetime1">
              <a:rPr lang="en-US" smtClean="0"/>
              <a:t>6/3/2026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©2025- 2026 Μαθητές/τριες — Όμιλος </a:t>
            </a:r>
            <a:r>
              <a:rPr lang="en-GB"/>
              <a:t>Exploring Cultures Through Teens' eyes  </a:t>
            </a:r>
            <a:r>
              <a:rPr lang="el-GR"/>
              <a:t>Διαθέσιμο με άδεια </a:t>
            </a:r>
            <a:r>
              <a:rPr lang="en-GB"/>
              <a:t>Creative Commons BY-SA 4.0    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7B0C-475B-4709-95CC-37F19BBD5D7F}" type="datetime1">
              <a:rPr lang="en-US" smtClean="0"/>
              <a:t>6/3/2026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3897" y="37033"/>
            <a:ext cx="8110118" cy="1367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635" y="1583182"/>
            <a:ext cx="7952740" cy="3861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©2025- 2026 Μαθητές/τριες — Όμιλος </a:t>
            </a:r>
            <a:r>
              <a:rPr lang="en-GB"/>
              <a:t>Exploring Cultures Through Teens' eyes  </a:t>
            </a:r>
            <a:r>
              <a:rPr lang="el-GR"/>
              <a:t>Διαθέσιμο με άδεια </a:t>
            </a:r>
            <a:r>
              <a:rPr lang="en-GB"/>
              <a:t>Creative Commons BY-SA 4.0    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93229-1B30-432B-A97F-2B380F85FF2D}" type="datetime1">
              <a:rPr lang="en-US" smtClean="0"/>
              <a:t>6/3/2026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image" Target="../media/image19.jpg"/><Relationship Id="rId7" Type="http://schemas.openxmlformats.org/officeDocument/2006/relationships/hyperlink" Target="https://nuevacaravana.blogspot.com/2012/05/sabes-que-es-moussaka.htm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thatseat.blogspot.com/2011/07/stuffed-peppers-n-tomatoes.html" TargetMode="Externa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romakouzinas.blogspot.com/2015/01/spinach-cheese-pie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agyreuontas.blogspot.com/2012/08/blog-post_23.html" TargetMode="External"/><Relationship Id="rId5" Type="http://schemas.openxmlformats.org/officeDocument/2006/relationships/image" Target="../media/image22.jpg"/><Relationship Id="rId4" Type="http://schemas.openxmlformats.org/officeDocument/2006/relationships/hyperlink" Target="https://creativecommons.org/licenses/by-nc-nd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lightfularea.com/galaktompoureko-to-klasiko/" TargetMode="External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lindatrips2012.wordpress.com/category/athens/page/3/" TargetMode="External"/><Relationship Id="rId5" Type="http://schemas.openxmlformats.org/officeDocument/2006/relationships/image" Target="../media/image24.jpg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oloseytu.blogspot.com/2017/05/comidas-romanas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6635" y="1631309"/>
            <a:ext cx="5079365" cy="137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sz="4000" dirty="0">
                <a:solidFill>
                  <a:srgbClr val="FFFFFF"/>
                </a:solidFill>
              </a:rPr>
              <a:t>Cultural</a:t>
            </a:r>
            <a:r>
              <a:rPr sz="4000" spc="-12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Guide</a:t>
            </a:r>
            <a:r>
              <a:rPr sz="4000" spc="-90" dirty="0">
                <a:solidFill>
                  <a:srgbClr val="FFFFFF"/>
                </a:solidFill>
              </a:rPr>
              <a:t> </a:t>
            </a:r>
            <a:r>
              <a:rPr sz="4000" dirty="0">
                <a:solidFill>
                  <a:srgbClr val="FFFFFF"/>
                </a:solidFill>
              </a:rPr>
              <a:t>of</a:t>
            </a:r>
            <a:r>
              <a:rPr sz="4000" spc="-85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Greece </a:t>
            </a:r>
            <a:r>
              <a:rPr sz="4000" spc="-35" dirty="0">
                <a:solidFill>
                  <a:srgbClr val="FFFFFF"/>
                </a:solidFill>
              </a:rPr>
              <a:t>Volume</a:t>
            </a:r>
            <a:r>
              <a:rPr sz="4000" spc="-190" dirty="0">
                <a:solidFill>
                  <a:srgbClr val="FFFFFF"/>
                </a:solidFill>
              </a:rPr>
              <a:t> </a:t>
            </a:r>
            <a:r>
              <a:rPr sz="4000" spc="-25" dirty="0">
                <a:solidFill>
                  <a:srgbClr val="FFFFFF"/>
                </a:solidFill>
              </a:rPr>
              <a:t>III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153160" y="4340428"/>
            <a:ext cx="3198495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Exploring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Cultures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Teens’</a:t>
            </a:r>
            <a:endParaRPr sz="1800">
              <a:latin typeface="Calibri"/>
              <a:cs typeface="Calibri"/>
            </a:endParaRPr>
          </a:p>
          <a:p>
            <a:pPr marL="12700" marR="133731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eyes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1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guide 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2025-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2026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35ACFE94-64A8-B19A-58C8-684B5E16C8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657600"/>
            <a:ext cx="2743200" cy="2743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Θέση υποσέλιδου 6">
            <a:extLst>
              <a:ext uri="{FF2B5EF4-FFF2-40B4-BE49-F238E27FC236}">
                <a16:creationId xmlns:a16="http://schemas.microsoft.com/office/drawing/2014/main" id="{58E5F38F-89ED-93BD-5833-7C73885C707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973394" y="6229350"/>
            <a:ext cx="7772400" cy="153888"/>
          </a:xfrm>
        </p:spPr>
        <p:txBody>
          <a:bodyPr/>
          <a:lstStyle/>
          <a:p>
            <a:r>
              <a:rPr lang="el-GR" sz="1000" dirty="0"/>
              <a:t>©2025- 2026 Μαθητές/</a:t>
            </a:r>
            <a:r>
              <a:rPr lang="el-GR" sz="1000" dirty="0" err="1"/>
              <a:t>τριες</a:t>
            </a:r>
            <a:r>
              <a:rPr lang="el-GR" sz="1000" dirty="0"/>
              <a:t> — Όμιλος </a:t>
            </a:r>
            <a:r>
              <a:rPr lang="en-GB" sz="1000" dirty="0"/>
              <a:t>Exploring Cultures Through Teens' eyes  </a:t>
            </a:r>
            <a:r>
              <a:rPr lang="el-GR" sz="1000" dirty="0"/>
              <a:t>Διαθέσιμο με άδεια </a:t>
            </a:r>
            <a:r>
              <a:rPr lang="en-GB" sz="1000" dirty="0"/>
              <a:t>Creative Commons BY-SA 4.0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EBEF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3145" y="1009852"/>
            <a:ext cx="75057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Food</a:t>
            </a:r>
            <a:r>
              <a:rPr spc="-125" dirty="0"/>
              <a:t> </a:t>
            </a:r>
            <a:r>
              <a:rPr dirty="0"/>
              <a:t>and</a:t>
            </a:r>
            <a:r>
              <a:rPr spc="-100" dirty="0"/>
              <a:t> </a:t>
            </a:r>
            <a:r>
              <a:rPr dirty="0"/>
              <a:t>Eating</a:t>
            </a:r>
            <a:r>
              <a:rPr spc="-110" dirty="0"/>
              <a:t> </a:t>
            </a:r>
            <a:r>
              <a:rPr dirty="0"/>
              <a:t>Habits</a:t>
            </a:r>
            <a:r>
              <a:rPr spc="-85" dirty="0"/>
              <a:t> </a:t>
            </a:r>
            <a:r>
              <a:rPr dirty="0"/>
              <a:t>in</a:t>
            </a:r>
            <a:r>
              <a:rPr spc="-95" dirty="0"/>
              <a:t> </a:t>
            </a:r>
            <a:r>
              <a:rPr spc="-10" dirty="0"/>
              <a:t>Greece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972683" y="5793740"/>
            <a:ext cx="16357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solidFill>
                  <a:srgbClr val="878787"/>
                </a:solidFill>
                <a:latin typeface="Calibri"/>
                <a:cs typeface="Calibri"/>
              </a:rPr>
              <a:t>Name:</a:t>
            </a:r>
            <a:r>
              <a:rPr sz="1100" b="1" spc="-6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878787"/>
                </a:solidFill>
                <a:latin typeface="Calibri"/>
                <a:cs typeface="Calibri"/>
              </a:rPr>
              <a:t>Alex,</a:t>
            </a:r>
            <a:r>
              <a:rPr sz="1100" b="1" spc="-6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878787"/>
                </a:solidFill>
                <a:latin typeface="Calibri"/>
                <a:cs typeface="Calibri"/>
              </a:rPr>
              <a:t>Melina,</a:t>
            </a:r>
            <a:r>
              <a:rPr sz="1100" b="1" spc="-2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878787"/>
                </a:solidFill>
                <a:latin typeface="Calibri"/>
                <a:cs typeface="Calibri"/>
              </a:rPr>
              <a:t>Marina</a:t>
            </a:r>
            <a:endParaRPr sz="11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9988" y="1896236"/>
            <a:ext cx="4087367" cy="3065526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F153C77A-2319-6027-970A-3A2A66235EF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990600" y="6377940"/>
            <a:ext cx="7696200" cy="153888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Alex, Melina ,Marina</a:t>
            </a:r>
            <a:r>
              <a:rPr lang="el-GR" sz="1000" dirty="0">
                <a:solidFill>
                  <a:schemeClr val="tx1"/>
                </a:solidFill>
              </a:rPr>
              <a:t> 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4773" y="426212"/>
            <a:ext cx="2851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Introduction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83182"/>
            <a:ext cx="7800975" cy="38309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6075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Calibri"/>
                <a:cs typeface="Calibri"/>
              </a:rPr>
              <a:t>Food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plays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important</a:t>
            </a:r>
            <a:r>
              <a:rPr sz="3200" spc="-8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role</a:t>
            </a:r>
            <a:r>
              <a:rPr sz="3200" spc="-13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in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Greek</a:t>
            </a:r>
            <a:r>
              <a:rPr sz="3200" spc="-16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culture </a:t>
            </a:r>
            <a:r>
              <a:rPr sz="3200" dirty="0">
                <a:latin typeface="Calibri"/>
                <a:cs typeface="Calibri"/>
              </a:rPr>
              <a:t>and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daily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life.</a:t>
            </a:r>
            <a:endParaRPr sz="3200">
              <a:latin typeface="Calibri"/>
              <a:cs typeface="Calibri"/>
            </a:endParaRPr>
          </a:p>
          <a:p>
            <a:pPr marL="756285" marR="279400" indent="-288290">
              <a:lnSpc>
                <a:spcPct val="100000"/>
              </a:lnSpc>
              <a:spcBef>
                <a:spcPts val="720"/>
              </a:spcBef>
              <a:buSzPct val="92857"/>
              <a:buFont typeface="Wingdings"/>
              <a:buChar char=""/>
              <a:tabLst>
                <a:tab pos="756285" algn="l"/>
                <a:tab pos="784225" algn="l"/>
              </a:tabLst>
            </a:pPr>
            <a:r>
              <a:rPr sz="2800" dirty="0">
                <a:latin typeface="Calibri"/>
                <a:cs typeface="Calibri"/>
              </a:rPr>
              <a:t>	Meals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about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eating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but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also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about </a:t>
            </a:r>
            <a:r>
              <a:rPr sz="2800" dirty="0">
                <a:latin typeface="Calibri"/>
                <a:cs typeface="Calibri"/>
              </a:rPr>
              <a:t>spending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time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with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family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friends.</a:t>
            </a:r>
            <a:endParaRPr sz="2800">
              <a:latin typeface="Calibri"/>
              <a:cs typeface="Calibri"/>
            </a:endParaRPr>
          </a:p>
          <a:p>
            <a:pPr marL="756285" marR="5080" indent="-288290">
              <a:lnSpc>
                <a:spcPct val="100000"/>
              </a:lnSpc>
              <a:spcBef>
                <a:spcPts val="700"/>
              </a:spcBef>
              <a:buSzPct val="92857"/>
              <a:buFont typeface="Wingdings"/>
              <a:buChar char=""/>
              <a:tabLst>
                <a:tab pos="756285" algn="l"/>
                <a:tab pos="784860" algn="l"/>
              </a:tabLst>
            </a:pPr>
            <a:r>
              <a:rPr sz="2800" dirty="0">
                <a:latin typeface="Calibri"/>
                <a:cs typeface="Calibri"/>
              </a:rPr>
              <a:t>	Greek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cuisine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connected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history,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geography,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tradition.</a:t>
            </a:r>
            <a:endParaRPr sz="2800">
              <a:latin typeface="Calibri"/>
              <a:cs typeface="Calibri"/>
            </a:endParaRPr>
          </a:p>
          <a:p>
            <a:pPr marL="756285" marR="903605" indent="-288290">
              <a:lnSpc>
                <a:spcPct val="100000"/>
              </a:lnSpc>
              <a:spcBef>
                <a:spcPts val="700"/>
              </a:spcBef>
              <a:buSzPct val="92857"/>
              <a:buFont typeface="Wingdings"/>
              <a:buChar char=""/>
              <a:tabLst>
                <a:tab pos="756285" algn="l"/>
                <a:tab pos="784860" algn="l"/>
              </a:tabLst>
            </a:pPr>
            <a:r>
              <a:rPr sz="2800" dirty="0">
                <a:latin typeface="Calibri"/>
                <a:cs typeface="Calibri"/>
              </a:rPr>
              <a:t>	Most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dishes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based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simple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fresh ingredients.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Θέση υποσέλιδου 5">
            <a:extLst>
              <a:ext uri="{FF2B5EF4-FFF2-40B4-BE49-F238E27FC236}">
                <a16:creationId xmlns:a16="http://schemas.microsoft.com/office/drawing/2014/main" id="{1A181956-DF53-931A-02FE-F5BEA15091CB}"/>
              </a:ext>
            </a:extLst>
          </p:cNvPr>
          <p:cNvSpPr txBox="1">
            <a:spLocks/>
          </p:cNvSpPr>
          <p:nvPr/>
        </p:nvSpPr>
        <p:spPr>
          <a:xfrm>
            <a:off x="990600" y="5845395"/>
            <a:ext cx="7696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Alex, Melina ,Marina</a:t>
            </a:r>
            <a:r>
              <a:rPr lang="el-GR" sz="1000" dirty="0">
                <a:solidFill>
                  <a:schemeClr val="tx1"/>
                </a:solidFill>
              </a:rPr>
              <a:t> 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45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Basic</a:t>
            </a:r>
            <a:r>
              <a:rPr sz="4000" spc="-200" dirty="0"/>
              <a:t> </a:t>
            </a:r>
            <a:r>
              <a:rPr sz="4000" spc="-10" dirty="0"/>
              <a:t>Characteristics</a:t>
            </a:r>
            <a:r>
              <a:rPr sz="4000" spc="-155" dirty="0"/>
              <a:t> </a:t>
            </a:r>
            <a:r>
              <a:rPr sz="4000" dirty="0"/>
              <a:t>of</a:t>
            </a:r>
            <a:r>
              <a:rPr sz="4000" spc="-145" dirty="0"/>
              <a:t> </a:t>
            </a:r>
            <a:r>
              <a:rPr sz="4000" dirty="0"/>
              <a:t>Greek</a:t>
            </a:r>
            <a:r>
              <a:rPr sz="4000" spc="-135" dirty="0"/>
              <a:t> </a:t>
            </a:r>
            <a:r>
              <a:rPr sz="4000" spc="-10" dirty="0"/>
              <a:t>Cuisine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35635" y="1477096"/>
            <a:ext cx="7637145" cy="311277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3200" dirty="0">
                <a:latin typeface="Calibri"/>
                <a:cs typeface="Calibri"/>
              </a:rPr>
              <a:t>Greek</a:t>
            </a:r>
            <a:r>
              <a:rPr sz="3200" spc="-114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food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part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of</a:t>
            </a:r>
            <a:r>
              <a:rPr sz="3200" spc="-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Mediterranean</a:t>
            </a:r>
            <a:r>
              <a:rPr sz="3200" spc="-5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diet.</a:t>
            </a:r>
            <a:endParaRPr sz="32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72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Olive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oil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main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source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fat.</a:t>
            </a:r>
            <a:endParaRPr sz="28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700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dirty="0">
                <a:latin typeface="Calibri"/>
                <a:cs typeface="Calibri"/>
              </a:rPr>
              <a:t>Fresh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vegetables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fruits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widely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used.</a:t>
            </a:r>
            <a:endParaRPr sz="2800">
              <a:latin typeface="Calibri"/>
              <a:cs typeface="Calibri"/>
            </a:endParaRPr>
          </a:p>
          <a:p>
            <a:pPr marL="755650" indent="-285750">
              <a:lnSpc>
                <a:spcPct val="100000"/>
              </a:lnSpc>
              <a:spcBef>
                <a:spcPts val="695"/>
              </a:spcBef>
              <a:buFont typeface="Arial MT"/>
              <a:buChar char="–"/>
              <a:tabLst>
                <a:tab pos="755650" algn="l"/>
              </a:tabLst>
            </a:pPr>
            <a:r>
              <a:rPr sz="2800" spc="-10" dirty="0">
                <a:latin typeface="Calibri"/>
                <a:cs typeface="Calibri"/>
              </a:rPr>
              <a:t>Legumes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such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lentils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beans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common.</a:t>
            </a:r>
            <a:endParaRPr sz="2800">
              <a:latin typeface="Calibri"/>
              <a:cs typeface="Calibri"/>
            </a:endParaRPr>
          </a:p>
          <a:p>
            <a:pPr marL="753745" marR="142240" indent="-284480">
              <a:lnSpc>
                <a:spcPct val="100000"/>
              </a:lnSpc>
              <a:spcBef>
                <a:spcPts val="705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dirty="0">
                <a:latin typeface="Calibri"/>
                <a:cs typeface="Calibri"/>
              </a:rPr>
              <a:t>Cheese,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yogurt,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fish,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moderate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amounts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of 	</a:t>
            </a:r>
            <a:r>
              <a:rPr sz="2800" dirty="0">
                <a:latin typeface="Calibri"/>
                <a:cs typeface="Calibri"/>
              </a:rPr>
              <a:t>meat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included.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AE6298F-C43F-173F-C34E-41B41313E000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Θέση υποσέλιδου 5">
            <a:extLst>
              <a:ext uri="{FF2B5EF4-FFF2-40B4-BE49-F238E27FC236}">
                <a16:creationId xmlns:a16="http://schemas.microsoft.com/office/drawing/2014/main" id="{F0E215E6-54AE-E331-263F-62468CC78D3E}"/>
              </a:ext>
            </a:extLst>
          </p:cNvPr>
          <p:cNvSpPr txBox="1">
            <a:spLocks/>
          </p:cNvSpPr>
          <p:nvPr/>
        </p:nvSpPr>
        <p:spPr>
          <a:xfrm>
            <a:off x="990600" y="6220857"/>
            <a:ext cx="7696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Alex, Melina ,Marina</a:t>
            </a:r>
            <a:r>
              <a:rPr lang="el-GR" sz="1000" dirty="0">
                <a:solidFill>
                  <a:schemeClr val="tx1"/>
                </a:solidFill>
              </a:rPr>
              <a:t> 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513" rIns="0" bIns="0" rtlCol="0">
            <a:spAutoFit/>
          </a:bodyPr>
          <a:lstStyle/>
          <a:p>
            <a:pPr marL="94996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Typical</a:t>
            </a:r>
            <a:r>
              <a:rPr spc="-135" dirty="0"/>
              <a:t> </a:t>
            </a:r>
            <a:r>
              <a:rPr dirty="0"/>
              <a:t>Greek</a:t>
            </a:r>
            <a:r>
              <a:rPr spc="-160" dirty="0"/>
              <a:t> </a:t>
            </a:r>
            <a:r>
              <a:rPr dirty="0"/>
              <a:t>Main</a:t>
            </a:r>
            <a:r>
              <a:rPr spc="-140" dirty="0"/>
              <a:t> </a:t>
            </a:r>
            <a:r>
              <a:rPr spc="-10" dirty="0"/>
              <a:t>Dishes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51551"/>
            <a:ext cx="7608570" cy="160147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800" dirty="0">
                <a:latin typeface="Calibri"/>
                <a:cs typeface="Calibri"/>
              </a:rPr>
              <a:t>Moussaka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baked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dish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eggplant,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minced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meat,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béchamel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sauce.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405"/>
              </a:spcBef>
              <a:buFont typeface="Arial MT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Souvlaki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Grilled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meat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served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skewer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inside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type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bread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called</a:t>
            </a:r>
            <a:endParaRPr sz="18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pita.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395"/>
              </a:spcBef>
              <a:buFont typeface="Arial MT"/>
              <a:buChar char="–"/>
              <a:tabLst>
                <a:tab pos="756285" algn="l"/>
              </a:tabLst>
            </a:pPr>
            <a:r>
              <a:rPr sz="1800" spc="-10" dirty="0">
                <a:latin typeface="Calibri"/>
                <a:cs typeface="Calibri"/>
              </a:rPr>
              <a:t>Pastitsio</a:t>
            </a:r>
            <a:r>
              <a:rPr sz="1800" spc="-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Baked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pasta</a:t>
            </a:r>
            <a:r>
              <a:rPr sz="1800" spc="-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minced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meat</a:t>
            </a:r>
            <a:r>
              <a:rPr sz="1800" spc="-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cream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sauce.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395"/>
              </a:spcBef>
              <a:buFont typeface="Arial MT"/>
              <a:buChar char="–"/>
              <a:tabLst>
                <a:tab pos="756285" algn="l"/>
              </a:tabLst>
            </a:pPr>
            <a:r>
              <a:rPr sz="1800" dirty="0">
                <a:latin typeface="Calibri"/>
                <a:cs typeface="Calibri"/>
              </a:rPr>
              <a:t>Gemista</a:t>
            </a:r>
            <a:r>
              <a:rPr sz="1800" spc="-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Tomatoes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peppers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stuffed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rice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herbs.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6408" y="3220339"/>
            <a:ext cx="2846832" cy="21351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6505" y="3217545"/>
            <a:ext cx="2570988" cy="207822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4996" y="3217545"/>
            <a:ext cx="2771012" cy="20782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35682" y="5523991"/>
            <a:ext cx="5772785" cy="737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6590" marR="508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Αυτ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ή</a:t>
            </a:r>
            <a:r>
              <a:rPr sz="9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η</a:t>
            </a: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5"/>
              </a:rPr>
              <a:t>φωτογραφία</a:t>
            </a:r>
            <a:r>
              <a:rPr sz="900" spc="2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από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Άγνωστος </a:t>
            </a:r>
            <a:r>
              <a:rPr sz="900" spc="-20" dirty="0">
                <a:latin typeface="Calibri"/>
                <a:cs typeface="Calibri"/>
              </a:rPr>
              <a:t>συντάκτης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με </a:t>
            </a:r>
            <a:r>
              <a:rPr sz="900" spc="-20" dirty="0">
                <a:latin typeface="Calibri"/>
                <a:cs typeface="Calibri"/>
              </a:rPr>
              <a:t>άδεια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χρήσης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BY-NC-</a:t>
            </a:r>
            <a:r>
              <a:rPr sz="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ND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Αυτ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ή</a:t>
            </a: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η</a:t>
            </a:r>
            <a:r>
              <a:rPr sz="9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φωτογραφία</a:t>
            </a:r>
            <a:r>
              <a:rPr sz="9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από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Άγνωστος </a:t>
            </a:r>
            <a:r>
              <a:rPr sz="900" spc="-20" dirty="0">
                <a:latin typeface="Calibri"/>
                <a:cs typeface="Calibri"/>
              </a:rPr>
              <a:t>συντάκτης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με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άδεια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χρήσης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-4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BY-</a:t>
            </a:r>
            <a:r>
              <a:rPr sz="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8"/>
              </a:rPr>
              <a:t>SA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Θέση υποσέλιδου 5">
            <a:extLst>
              <a:ext uri="{FF2B5EF4-FFF2-40B4-BE49-F238E27FC236}">
                <a16:creationId xmlns:a16="http://schemas.microsoft.com/office/drawing/2014/main" id="{7A652A54-7683-03A6-02DD-7C5C1907091D}"/>
              </a:ext>
            </a:extLst>
          </p:cNvPr>
          <p:cNvSpPr txBox="1">
            <a:spLocks/>
          </p:cNvSpPr>
          <p:nvPr/>
        </p:nvSpPr>
        <p:spPr>
          <a:xfrm>
            <a:off x="990600" y="6377940"/>
            <a:ext cx="7696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z="1000">
                <a:solidFill>
                  <a:schemeClr val="tx1"/>
                </a:solidFill>
              </a:rPr>
              <a:t>©2025- 2026 </a:t>
            </a:r>
            <a:r>
              <a:rPr lang="en-GB" sz="1000">
                <a:solidFill>
                  <a:schemeClr val="tx1"/>
                </a:solidFill>
              </a:rPr>
              <a:t>Alex, Melina ,Marina</a:t>
            </a:r>
            <a:r>
              <a:rPr lang="el-GR" sz="1000">
                <a:solidFill>
                  <a:schemeClr val="tx1"/>
                </a:solidFill>
              </a:rPr>
              <a:t> — Όμιλος </a:t>
            </a:r>
            <a:r>
              <a:rPr lang="en-GB" sz="1000">
                <a:solidFill>
                  <a:schemeClr val="tx1"/>
                </a:solidFill>
              </a:rPr>
              <a:t>Exploring Cultures Through Teens' eyes  </a:t>
            </a:r>
            <a:r>
              <a:rPr lang="el-GR" sz="1000">
                <a:solidFill>
                  <a:schemeClr val="tx1"/>
                </a:solidFill>
              </a:rPr>
              <a:t>Διαθέσιμο με άδεια </a:t>
            </a:r>
            <a:r>
              <a:rPr lang="en-GB" sz="1000">
                <a:solidFill>
                  <a:schemeClr val="tx1"/>
                </a:solidFill>
              </a:rPr>
              <a:t>Creative Commons BY-SA 4.0   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51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" dirty="0"/>
              <a:t>Traditional</a:t>
            </a:r>
            <a:r>
              <a:rPr spc="-175" dirty="0"/>
              <a:t> </a:t>
            </a:r>
            <a:r>
              <a:rPr dirty="0"/>
              <a:t>Snacks</a:t>
            </a:r>
            <a:r>
              <a:rPr spc="-155" dirty="0"/>
              <a:t> </a:t>
            </a:r>
            <a:r>
              <a:rPr dirty="0"/>
              <a:t>and</a:t>
            </a:r>
            <a:r>
              <a:rPr spc="-165" dirty="0"/>
              <a:t> </a:t>
            </a:r>
            <a:r>
              <a:rPr dirty="0"/>
              <a:t>Street</a:t>
            </a:r>
            <a:r>
              <a:rPr spc="-195" dirty="0"/>
              <a:t> </a:t>
            </a:r>
            <a:r>
              <a:rPr spc="-20" dirty="0"/>
              <a:t>Food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635" y="1537943"/>
            <a:ext cx="7861300" cy="14992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20" dirty="0">
                <a:latin typeface="Calibri"/>
                <a:cs typeface="Calibri"/>
              </a:rPr>
              <a:t>Tiropita(Cheesepie)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filled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cheese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wrapped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filo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pastry.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spc="-20" dirty="0">
                <a:latin typeface="Calibri"/>
                <a:cs typeface="Calibri"/>
              </a:rPr>
              <a:t>Spanakopita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pie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filled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with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spinach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feta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cheese.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490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Gyros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–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Meat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cooked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vertical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rotisserie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served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pita</a:t>
            </a:r>
            <a:r>
              <a:rPr sz="2000" spc="-8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bread.</a:t>
            </a:r>
            <a:endParaRPr sz="2000">
              <a:latin typeface="Calibri"/>
              <a:cs typeface="Calibri"/>
            </a:endParaRPr>
          </a:p>
          <a:p>
            <a:pPr marL="756285" indent="-286385">
              <a:lnSpc>
                <a:spcPct val="100000"/>
              </a:lnSpc>
              <a:spcBef>
                <a:spcPts val="505"/>
              </a:spcBef>
              <a:buFont typeface="Arial MT"/>
              <a:buChar char="–"/>
              <a:tabLst>
                <a:tab pos="756285" algn="l"/>
              </a:tabLst>
            </a:pPr>
            <a:r>
              <a:rPr sz="2000" dirty="0">
                <a:latin typeface="Calibri"/>
                <a:cs typeface="Calibri"/>
              </a:rPr>
              <a:t>These</a:t>
            </a:r>
            <a:r>
              <a:rPr sz="2000" spc="-7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snacks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are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popular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for</a:t>
            </a:r>
            <a:r>
              <a:rPr sz="2000" spc="-9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breakfast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or</a:t>
            </a:r>
            <a:r>
              <a:rPr sz="2000" spc="-8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lunch.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186" y="3506215"/>
            <a:ext cx="2932430" cy="19573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407922" y="5730646"/>
            <a:ext cx="2157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Αυτ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ή</a:t>
            </a:r>
            <a:r>
              <a:rPr sz="9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η</a:t>
            </a:r>
            <a:r>
              <a:rPr sz="9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φωτογραφία</a:t>
            </a:r>
            <a:r>
              <a:rPr sz="900" spc="-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από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Άγνωστος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συντάκτης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latin typeface="Calibri"/>
                <a:cs typeface="Calibri"/>
              </a:rPr>
              <a:t>με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άδεια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χρήσης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BY-NC-</a:t>
            </a:r>
            <a:r>
              <a:rPr sz="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ND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34102" y="3085960"/>
            <a:ext cx="1698498" cy="253250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407278" y="5730646"/>
            <a:ext cx="99186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Αυτ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ή</a:t>
            </a:r>
            <a:r>
              <a:rPr sz="9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η</a:t>
            </a:r>
            <a:r>
              <a:rPr sz="900" u="sng" spc="-4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φωτογραφία</a:t>
            </a:r>
            <a:r>
              <a:rPr sz="900" spc="50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από</a:t>
            </a:r>
            <a:r>
              <a:rPr sz="900" spc="-4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Άγνωστος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spc="-20" dirty="0">
                <a:latin typeface="Calibri"/>
                <a:cs typeface="Calibri"/>
              </a:rPr>
              <a:t>συντάκτης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με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άδεια</a:t>
            </a:r>
            <a:r>
              <a:rPr sz="900" spc="50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χρήσης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-6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BY-NC-</a:t>
            </a:r>
            <a:r>
              <a:rPr sz="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ND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Θέση υποσέλιδου 5">
            <a:extLst>
              <a:ext uri="{FF2B5EF4-FFF2-40B4-BE49-F238E27FC236}">
                <a16:creationId xmlns:a16="http://schemas.microsoft.com/office/drawing/2014/main" id="{56BD0C60-88D5-748F-33C3-EE06125170B3}"/>
              </a:ext>
            </a:extLst>
          </p:cNvPr>
          <p:cNvSpPr txBox="1">
            <a:spLocks/>
          </p:cNvSpPr>
          <p:nvPr/>
        </p:nvSpPr>
        <p:spPr>
          <a:xfrm>
            <a:off x="990600" y="6629400"/>
            <a:ext cx="7696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Alex, Melina ,Marina</a:t>
            </a:r>
            <a:r>
              <a:rPr lang="el-GR" sz="1000" dirty="0">
                <a:solidFill>
                  <a:schemeClr val="tx1"/>
                </a:solidFill>
              </a:rPr>
              <a:t> 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513" rIns="0" bIns="0" rtlCol="0">
            <a:spAutoFit/>
          </a:bodyPr>
          <a:lstStyle/>
          <a:p>
            <a:pPr marL="2208530">
              <a:lnSpc>
                <a:spcPct val="100000"/>
              </a:lnSpc>
              <a:spcBef>
                <a:spcPts val="105"/>
              </a:spcBef>
            </a:pPr>
            <a:r>
              <a:rPr dirty="0"/>
              <a:t>Greek</a:t>
            </a:r>
            <a:r>
              <a:rPr spc="-100" dirty="0"/>
              <a:t> </a:t>
            </a:r>
            <a:r>
              <a:rPr spc="-10" dirty="0"/>
              <a:t>Desserts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000" dirty="0"/>
              <a:t>Baklava</a:t>
            </a:r>
            <a:r>
              <a:rPr sz="2000" spc="-70" dirty="0"/>
              <a:t> </a:t>
            </a:r>
            <a:r>
              <a:rPr sz="2000" dirty="0"/>
              <a:t>–</a:t>
            </a:r>
            <a:r>
              <a:rPr sz="2000" spc="-65" dirty="0"/>
              <a:t> </a:t>
            </a:r>
            <a:r>
              <a:rPr sz="2000" dirty="0"/>
              <a:t>A</a:t>
            </a:r>
            <a:r>
              <a:rPr sz="2000" spc="-70" dirty="0"/>
              <a:t> </a:t>
            </a:r>
            <a:r>
              <a:rPr sz="2000" dirty="0"/>
              <a:t>dessert</a:t>
            </a:r>
            <a:r>
              <a:rPr sz="2000" spc="-35" dirty="0"/>
              <a:t> </a:t>
            </a:r>
            <a:r>
              <a:rPr sz="2000" dirty="0"/>
              <a:t>made</a:t>
            </a:r>
            <a:r>
              <a:rPr sz="2000" spc="-70" dirty="0"/>
              <a:t> </a:t>
            </a:r>
            <a:r>
              <a:rPr sz="2000" dirty="0"/>
              <a:t>with</a:t>
            </a:r>
            <a:r>
              <a:rPr sz="2000" spc="-70" dirty="0"/>
              <a:t> </a:t>
            </a:r>
            <a:r>
              <a:rPr sz="2000" dirty="0"/>
              <a:t>filo</a:t>
            </a:r>
            <a:r>
              <a:rPr sz="2000" spc="-65" dirty="0"/>
              <a:t> </a:t>
            </a:r>
            <a:r>
              <a:rPr sz="2000" spc="-25" dirty="0"/>
              <a:t>pastry,</a:t>
            </a:r>
            <a:r>
              <a:rPr sz="2000" spc="-70" dirty="0"/>
              <a:t> </a:t>
            </a:r>
            <a:r>
              <a:rPr sz="2000" dirty="0"/>
              <a:t>nuts,</a:t>
            </a:r>
            <a:r>
              <a:rPr sz="2000" spc="-75" dirty="0"/>
              <a:t> </a:t>
            </a:r>
            <a:r>
              <a:rPr sz="2000" dirty="0"/>
              <a:t>and</a:t>
            </a:r>
            <a:r>
              <a:rPr sz="2000" spc="-95" dirty="0"/>
              <a:t> </a:t>
            </a:r>
            <a:r>
              <a:rPr sz="2000" spc="-10" dirty="0"/>
              <a:t>syrup.</a:t>
            </a:r>
            <a:endParaRPr sz="2000"/>
          </a:p>
          <a:p>
            <a:pPr marL="469900">
              <a:lnSpc>
                <a:spcPct val="100000"/>
              </a:lnSpc>
              <a:spcBef>
                <a:spcPts val="290"/>
              </a:spcBef>
            </a:pPr>
            <a:r>
              <a:rPr sz="2000" spc="-30" dirty="0"/>
              <a:t>Galaktoboureko</a:t>
            </a:r>
            <a:r>
              <a:rPr sz="2000" spc="-25" dirty="0"/>
              <a:t> </a:t>
            </a:r>
            <a:r>
              <a:rPr sz="2000" dirty="0"/>
              <a:t>–</a:t>
            </a:r>
            <a:r>
              <a:rPr sz="2000" spc="-50" dirty="0"/>
              <a:t> </a:t>
            </a:r>
            <a:r>
              <a:rPr sz="2000" dirty="0"/>
              <a:t>A</a:t>
            </a:r>
            <a:r>
              <a:rPr sz="2000" spc="-45" dirty="0"/>
              <a:t> </a:t>
            </a:r>
            <a:r>
              <a:rPr sz="2000" dirty="0"/>
              <a:t>pie</a:t>
            </a:r>
            <a:r>
              <a:rPr sz="2000" spc="-50" dirty="0"/>
              <a:t> </a:t>
            </a:r>
            <a:r>
              <a:rPr sz="2000" dirty="0"/>
              <a:t>filled</a:t>
            </a:r>
            <a:r>
              <a:rPr sz="2000" spc="-15" dirty="0"/>
              <a:t> </a:t>
            </a:r>
            <a:r>
              <a:rPr sz="2000" dirty="0"/>
              <a:t>with</a:t>
            </a:r>
            <a:r>
              <a:rPr sz="2000" spc="-30" dirty="0"/>
              <a:t> </a:t>
            </a:r>
            <a:r>
              <a:rPr sz="2000" spc="-10" dirty="0"/>
              <a:t>custard</a:t>
            </a:r>
            <a:r>
              <a:rPr sz="2000" spc="-40" dirty="0"/>
              <a:t> </a:t>
            </a:r>
            <a:r>
              <a:rPr sz="2000" dirty="0"/>
              <a:t>and</a:t>
            </a:r>
            <a:r>
              <a:rPr sz="2000" spc="-65" dirty="0"/>
              <a:t> </a:t>
            </a:r>
            <a:r>
              <a:rPr sz="2000" spc="-10" dirty="0"/>
              <a:t>covered</a:t>
            </a:r>
            <a:r>
              <a:rPr sz="2000" spc="-50" dirty="0"/>
              <a:t> </a:t>
            </a:r>
            <a:r>
              <a:rPr sz="2000" dirty="0"/>
              <a:t>in</a:t>
            </a:r>
            <a:r>
              <a:rPr sz="2000" spc="-50" dirty="0"/>
              <a:t> </a:t>
            </a:r>
            <a:r>
              <a:rPr sz="2000" spc="-10" dirty="0"/>
              <a:t>syrup.</a:t>
            </a:r>
            <a:endParaRPr sz="2000"/>
          </a:p>
          <a:p>
            <a:pPr marL="469900">
              <a:lnSpc>
                <a:spcPct val="100000"/>
              </a:lnSpc>
              <a:spcBef>
                <a:spcPts val="480"/>
              </a:spcBef>
            </a:pPr>
            <a:r>
              <a:rPr sz="2000" dirty="0"/>
              <a:t>Greek</a:t>
            </a:r>
            <a:r>
              <a:rPr sz="2000" spc="-60" dirty="0"/>
              <a:t> </a:t>
            </a:r>
            <a:r>
              <a:rPr sz="2000" spc="-10" dirty="0"/>
              <a:t>yogurt</a:t>
            </a:r>
            <a:r>
              <a:rPr sz="2000" spc="-105" dirty="0"/>
              <a:t> </a:t>
            </a:r>
            <a:r>
              <a:rPr sz="2000" dirty="0"/>
              <a:t>with</a:t>
            </a:r>
            <a:r>
              <a:rPr sz="2000" spc="-60" dirty="0"/>
              <a:t> </a:t>
            </a:r>
            <a:r>
              <a:rPr sz="2000" dirty="0"/>
              <a:t>honey</a:t>
            </a:r>
            <a:r>
              <a:rPr sz="2000" spc="-95" dirty="0"/>
              <a:t> </a:t>
            </a:r>
            <a:r>
              <a:rPr sz="2000" dirty="0"/>
              <a:t>and</a:t>
            </a:r>
            <a:r>
              <a:rPr sz="2000" spc="-80" dirty="0"/>
              <a:t> </a:t>
            </a:r>
            <a:r>
              <a:rPr sz="2000" dirty="0"/>
              <a:t>walnuts</a:t>
            </a:r>
            <a:r>
              <a:rPr sz="2000" spc="-65" dirty="0"/>
              <a:t> </a:t>
            </a:r>
            <a:r>
              <a:rPr sz="2000" dirty="0"/>
              <a:t>is</a:t>
            </a:r>
            <a:r>
              <a:rPr sz="2000" spc="-45" dirty="0"/>
              <a:t> </a:t>
            </a:r>
            <a:r>
              <a:rPr sz="2000" dirty="0"/>
              <a:t>also</a:t>
            </a:r>
            <a:r>
              <a:rPr sz="2000" spc="-50" dirty="0"/>
              <a:t> </a:t>
            </a:r>
            <a:r>
              <a:rPr sz="2000" spc="-10" dirty="0"/>
              <a:t>popular.</a:t>
            </a:r>
            <a:endParaRPr sz="2000"/>
          </a:p>
          <a:p>
            <a:pPr marL="469900">
              <a:lnSpc>
                <a:spcPct val="100000"/>
              </a:lnSpc>
              <a:spcBef>
                <a:spcPts val="695"/>
              </a:spcBef>
            </a:pPr>
            <a:r>
              <a:rPr sz="2000" dirty="0"/>
              <a:t>Many</a:t>
            </a:r>
            <a:r>
              <a:rPr sz="2000" spc="-100" dirty="0"/>
              <a:t> </a:t>
            </a:r>
            <a:r>
              <a:rPr sz="2000" spc="-10" dirty="0"/>
              <a:t>desserts</a:t>
            </a:r>
            <a:r>
              <a:rPr sz="2000" spc="-45" dirty="0"/>
              <a:t> </a:t>
            </a:r>
            <a:r>
              <a:rPr sz="2000" dirty="0"/>
              <a:t>are</a:t>
            </a:r>
            <a:r>
              <a:rPr sz="2000" spc="-65" dirty="0"/>
              <a:t> </a:t>
            </a:r>
            <a:r>
              <a:rPr sz="2000" spc="-10" dirty="0"/>
              <a:t>prepared</a:t>
            </a:r>
            <a:r>
              <a:rPr sz="2000" spc="-75" dirty="0"/>
              <a:t> </a:t>
            </a:r>
            <a:r>
              <a:rPr sz="2000" dirty="0"/>
              <a:t>during</a:t>
            </a:r>
            <a:r>
              <a:rPr sz="2000" spc="-95" dirty="0"/>
              <a:t> </a:t>
            </a:r>
            <a:r>
              <a:rPr sz="2000" dirty="0"/>
              <a:t>holidays</a:t>
            </a:r>
            <a:r>
              <a:rPr sz="2000" spc="-90" dirty="0"/>
              <a:t> </a:t>
            </a:r>
            <a:r>
              <a:rPr sz="2000" dirty="0"/>
              <a:t>and</a:t>
            </a:r>
            <a:r>
              <a:rPr sz="2000" spc="-85" dirty="0"/>
              <a:t> </a:t>
            </a:r>
            <a:r>
              <a:rPr sz="2000" spc="-10" dirty="0"/>
              <a:t>celebrations.</a:t>
            </a:r>
            <a:endParaRPr sz="2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4250" y="3428936"/>
            <a:ext cx="3167126" cy="237680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062939" y="5977838"/>
            <a:ext cx="295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Αυτ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ή</a:t>
            </a:r>
            <a:r>
              <a:rPr sz="9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η</a:t>
            </a:r>
            <a:r>
              <a:rPr sz="9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φωτογραφία</a:t>
            </a:r>
            <a:r>
              <a:rPr sz="900" spc="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από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Άγνωστος </a:t>
            </a:r>
            <a:r>
              <a:rPr sz="900" spc="-20" dirty="0">
                <a:latin typeface="Calibri"/>
                <a:cs typeface="Calibri"/>
              </a:rPr>
              <a:t>συντάκτης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με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άδεια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χρήσης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BY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8426" y="3427539"/>
            <a:ext cx="3407155" cy="237820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758309" y="5743447"/>
            <a:ext cx="29546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Αυτ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ή</a:t>
            </a:r>
            <a:r>
              <a:rPr sz="9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η</a:t>
            </a:r>
            <a:r>
              <a:rPr sz="900" u="sng" spc="-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6"/>
              </a:rPr>
              <a:t>φωτογραφία</a:t>
            </a:r>
            <a:r>
              <a:rPr sz="900" spc="-10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από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Άγνωστος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συντάκτης </a:t>
            </a:r>
            <a:r>
              <a:rPr sz="900" dirty="0">
                <a:latin typeface="Calibri"/>
                <a:cs typeface="Calibri"/>
              </a:rPr>
              <a:t>με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άδεια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χρήσης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BY-NC-</a:t>
            </a:r>
            <a:r>
              <a:rPr sz="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7"/>
              </a:rPr>
              <a:t>ND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Θέση υποσέλιδου 5">
            <a:extLst>
              <a:ext uri="{FF2B5EF4-FFF2-40B4-BE49-F238E27FC236}">
                <a16:creationId xmlns:a16="http://schemas.microsoft.com/office/drawing/2014/main" id="{22DA2632-4BAA-ABB8-50D9-7476989AB950}"/>
              </a:ext>
            </a:extLst>
          </p:cNvPr>
          <p:cNvSpPr txBox="1">
            <a:spLocks/>
          </p:cNvSpPr>
          <p:nvPr/>
        </p:nvSpPr>
        <p:spPr>
          <a:xfrm>
            <a:off x="984250" y="6359339"/>
            <a:ext cx="7696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Alex, Melina ,Marina</a:t>
            </a:r>
            <a:r>
              <a:rPr lang="el-GR" sz="1000" dirty="0">
                <a:solidFill>
                  <a:schemeClr val="tx1"/>
                </a:solidFill>
              </a:rPr>
              <a:t> 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513" rIns="0" bIns="0" rtlCol="0">
            <a:spAutoFit/>
          </a:bodyPr>
          <a:lstStyle/>
          <a:p>
            <a:pPr marL="1286510">
              <a:lnSpc>
                <a:spcPct val="100000"/>
              </a:lnSpc>
              <a:spcBef>
                <a:spcPts val="105"/>
              </a:spcBef>
            </a:pPr>
            <a:r>
              <a:rPr dirty="0"/>
              <a:t>Eating</a:t>
            </a:r>
            <a:r>
              <a:rPr spc="-160" dirty="0"/>
              <a:t> </a:t>
            </a:r>
            <a:r>
              <a:rPr dirty="0"/>
              <a:t>Habits</a:t>
            </a:r>
            <a:r>
              <a:rPr spc="-140" dirty="0"/>
              <a:t> </a:t>
            </a:r>
            <a:r>
              <a:rPr dirty="0"/>
              <a:t>in</a:t>
            </a:r>
            <a:r>
              <a:rPr spc="-125" dirty="0"/>
              <a:t> </a:t>
            </a:r>
            <a:r>
              <a:rPr spc="-10" dirty="0"/>
              <a:t>Greece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3897" y="1297075"/>
            <a:ext cx="7569834" cy="254571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200" spc="-20" dirty="0">
                <a:latin typeface="Calibri"/>
                <a:cs typeface="Calibri"/>
              </a:rPr>
              <a:t>Breakfast</a:t>
            </a:r>
            <a:r>
              <a:rPr sz="3200" spc="-13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usually</a:t>
            </a:r>
            <a:r>
              <a:rPr sz="3200" spc="-9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light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(coffee,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toast,</a:t>
            </a:r>
            <a:r>
              <a:rPr sz="3200" spc="-1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-14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pie).</a:t>
            </a:r>
            <a:endParaRPr sz="3200" dirty="0">
              <a:latin typeface="Calibri"/>
              <a:cs typeface="Calibri"/>
            </a:endParaRPr>
          </a:p>
          <a:p>
            <a:pPr marL="469900" marR="1497965">
              <a:lnSpc>
                <a:spcPts val="4029"/>
              </a:lnSpc>
            </a:pPr>
            <a:r>
              <a:rPr sz="2800" dirty="0">
                <a:latin typeface="Calibri"/>
                <a:cs typeface="Calibri"/>
              </a:rPr>
              <a:t>Lunch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eaten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early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afternoon. </a:t>
            </a:r>
            <a:r>
              <a:rPr sz="2800" dirty="0">
                <a:latin typeface="Calibri"/>
                <a:cs typeface="Calibri"/>
              </a:rPr>
              <a:t>Dinner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usually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after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8:00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or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9:00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PM.</a:t>
            </a:r>
            <a:endParaRPr sz="2800" dirty="0">
              <a:latin typeface="Calibri"/>
              <a:cs typeface="Calibri"/>
            </a:endParaRPr>
          </a:p>
          <a:p>
            <a:pPr marL="469900" marR="687705">
              <a:lnSpc>
                <a:spcPct val="100000"/>
              </a:lnSpc>
              <a:spcBef>
                <a:spcPts val="730"/>
              </a:spcBef>
            </a:pPr>
            <a:r>
              <a:rPr sz="2800" dirty="0">
                <a:latin typeface="Calibri"/>
                <a:cs typeface="Calibri"/>
              </a:rPr>
              <a:t>Family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meals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Sunday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gatherings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are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very </a:t>
            </a:r>
            <a:r>
              <a:rPr sz="2800" dirty="0">
                <a:latin typeface="Calibri"/>
                <a:cs typeface="Calibri"/>
              </a:rPr>
              <a:t>important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common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Greek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culture.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37468" y="3891152"/>
            <a:ext cx="3810000" cy="21050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753368" y="6204041"/>
            <a:ext cx="359410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Αυτ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ή</a:t>
            </a:r>
            <a:r>
              <a:rPr sz="9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η</a:t>
            </a:r>
            <a:r>
              <a:rPr sz="9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3"/>
              </a:rPr>
              <a:t>φωτογραφία</a:t>
            </a:r>
            <a:r>
              <a:rPr sz="900" spc="-15" dirty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από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Άγνωστος </a:t>
            </a:r>
            <a:r>
              <a:rPr sz="900" spc="-20" dirty="0">
                <a:latin typeface="Calibri"/>
                <a:cs typeface="Calibri"/>
              </a:rPr>
              <a:t>συντάκτης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με</a:t>
            </a:r>
            <a:r>
              <a:rPr sz="900" spc="-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άδεια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χρήσης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C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C</a:t>
            </a:r>
            <a:r>
              <a:rPr sz="900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</a:t>
            </a:r>
            <a:r>
              <a:rPr sz="9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BY-NC-</a:t>
            </a:r>
            <a:r>
              <a:rPr sz="900" u="sng" spc="-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ND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" name="Θέση υποσέλιδου 5">
            <a:extLst>
              <a:ext uri="{FF2B5EF4-FFF2-40B4-BE49-F238E27FC236}">
                <a16:creationId xmlns:a16="http://schemas.microsoft.com/office/drawing/2014/main" id="{44855D70-CAFB-6C62-67DE-85D7BA9D4DC1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2667000" y="6436352"/>
            <a:ext cx="3902075" cy="276225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Alex, Melina ,Marina</a:t>
            </a:r>
            <a:r>
              <a:rPr lang="el-GR" sz="1000" dirty="0">
                <a:solidFill>
                  <a:schemeClr val="tx1"/>
                </a:solidFill>
              </a:rPr>
              <a:t> 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5481" y="159766"/>
            <a:ext cx="68472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81480" marR="5080" indent="-1669414">
              <a:lnSpc>
                <a:spcPct val="100000"/>
              </a:lnSpc>
              <a:spcBef>
                <a:spcPts val="95"/>
              </a:spcBef>
              <a:tabLst>
                <a:tab pos="3456940" algn="l"/>
              </a:tabLst>
            </a:pPr>
            <a:r>
              <a:rPr sz="4000" spc="-30" dirty="0"/>
              <a:t>Unwritten</a:t>
            </a:r>
            <a:r>
              <a:rPr sz="4000" spc="-145" dirty="0"/>
              <a:t> </a:t>
            </a:r>
            <a:r>
              <a:rPr sz="4000" spc="-20" dirty="0"/>
              <a:t>rules</a:t>
            </a:r>
            <a:r>
              <a:rPr sz="4000" dirty="0"/>
              <a:t>	when</a:t>
            </a:r>
            <a:r>
              <a:rPr sz="4000" spc="-130" dirty="0"/>
              <a:t> </a:t>
            </a:r>
            <a:r>
              <a:rPr sz="4000" dirty="0"/>
              <a:t>eating</a:t>
            </a:r>
            <a:r>
              <a:rPr sz="4000" spc="-155" dirty="0"/>
              <a:t> </a:t>
            </a:r>
            <a:r>
              <a:rPr sz="4000" dirty="0"/>
              <a:t>in</a:t>
            </a:r>
            <a:r>
              <a:rPr sz="4000" spc="-135" dirty="0"/>
              <a:t> </a:t>
            </a:r>
            <a:r>
              <a:rPr sz="4000" spc="-50" dirty="0"/>
              <a:t>a </a:t>
            </a:r>
            <a:r>
              <a:rPr sz="4000" dirty="0"/>
              <a:t>Greek</a:t>
            </a:r>
            <a:r>
              <a:rPr sz="4000" spc="-204" dirty="0"/>
              <a:t> </a:t>
            </a:r>
            <a:r>
              <a:rPr sz="4000" spc="-10" dirty="0"/>
              <a:t>household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80365" indent="-342900">
              <a:lnSpc>
                <a:spcPct val="100000"/>
              </a:lnSpc>
              <a:spcBef>
                <a:spcPts val="105"/>
              </a:spcBef>
            </a:pPr>
            <a:r>
              <a:rPr dirty="0"/>
              <a:t>-</a:t>
            </a:r>
            <a:r>
              <a:rPr spc="-95" dirty="0"/>
              <a:t> </a:t>
            </a:r>
            <a:r>
              <a:rPr dirty="0"/>
              <a:t>When</a:t>
            </a:r>
            <a:r>
              <a:rPr spc="-70" dirty="0"/>
              <a:t> </a:t>
            </a:r>
            <a:r>
              <a:rPr dirty="0"/>
              <a:t>eating</a:t>
            </a:r>
            <a:r>
              <a:rPr spc="-40" dirty="0"/>
              <a:t> </a:t>
            </a:r>
            <a:r>
              <a:rPr dirty="0"/>
              <a:t>in</a:t>
            </a:r>
            <a:r>
              <a:rPr spc="-50" dirty="0"/>
              <a:t> </a:t>
            </a:r>
            <a:r>
              <a:rPr dirty="0"/>
              <a:t>a</a:t>
            </a:r>
            <a:r>
              <a:rPr spc="-70" dirty="0"/>
              <a:t> </a:t>
            </a:r>
            <a:r>
              <a:rPr dirty="0"/>
              <a:t>Greek</a:t>
            </a:r>
            <a:r>
              <a:rPr spc="-114" dirty="0"/>
              <a:t> </a:t>
            </a:r>
            <a:r>
              <a:rPr spc="-10" dirty="0"/>
              <a:t>household</a:t>
            </a:r>
            <a:r>
              <a:rPr spc="-55" dirty="0"/>
              <a:t> </a:t>
            </a:r>
            <a:r>
              <a:rPr dirty="0"/>
              <a:t>as</a:t>
            </a:r>
            <a:r>
              <a:rPr spc="-80" dirty="0"/>
              <a:t> </a:t>
            </a:r>
            <a:r>
              <a:rPr spc="-60" dirty="0"/>
              <a:t>a </a:t>
            </a:r>
            <a:r>
              <a:rPr spc="-10" dirty="0"/>
              <a:t>stranger</a:t>
            </a:r>
            <a:r>
              <a:rPr spc="-130" dirty="0"/>
              <a:t> </a:t>
            </a:r>
            <a:r>
              <a:rPr dirty="0"/>
              <a:t>you</a:t>
            </a:r>
            <a:r>
              <a:rPr spc="-120" dirty="0"/>
              <a:t> </a:t>
            </a:r>
            <a:r>
              <a:rPr dirty="0"/>
              <a:t>get</a:t>
            </a:r>
            <a:r>
              <a:rPr spc="-125" dirty="0"/>
              <a:t> </a:t>
            </a:r>
            <a:r>
              <a:rPr dirty="0"/>
              <a:t>served</a:t>
            </a:r>
            <a:r>
              <a:rPr spc="-135" dirty="0"/>
              <a:t> </a:t>
            </a:r>
            <a:r>
              <a:rPr dirty="0"/>
              <a:t>and</a:t>
            </a:r>
            <a:r>
              <a:rPr spc="-114" dirty="0"/>
              <a:t> </a:t>
            </a:r>
            <a:r>
              <a:rPr dirty="0"/>
              <a:t>treated</a:t>
            </a:r>
            <a:r>
              <a:rPr spc="-120" dirty="0"/>
              <a:t> </a:t>
            </a:r>
            <a:r>
              <a:rPr dirty="0"/>
              <a:t>like</a:t>
            </a:r>
            <a:r>
              <a:rPr spc="-135" dirty="0"/>
              <a:t> </a:t>
            </a:r>
            <a:r>
              <a:rPr spc="-25" dirty="0"/>
              <a:t>you </a:t>
            </a:r>
            <a:r>
              <a:rPr dirty="0"/>
              <a:t>belong</a:t>
            </a:r>
            <a:r>
              <a:rPr spc="-60" dirty="0"/>
              <a:t> </a:t>
            </a:r>
            <a:r>
              <a:rPr dirty="0"/>
              <a:t>to</a:t>
            </a:r>
            <a:r>
              <a:rPr spc="-60" dirty="0"/>
              <a:t> </a:t>
            </a:r>
            <a:r>
              <a:rPr dirty="0"/>
              <a:t>the</a:t>
            </a:r>
            <a:r>
              <a:rPr spc="-65" dirty="0"/>
              <a:t> </a:t>
            </a:r>
            <a:r>
              <a:rPr spc="-10" dirty="0"/>
              <a:t>family.</a:t>
            </a:r>
          </a:p>
          <a:p>
            <a:pPr marL="355600" marR="5080" indent="-342900">
              <a:lnSpc>
                <a:spcPct val="100000"/>
              </a:lnSpc>
              <a:spcBef>
                <a:spcPts val="790"/>
              </a:spcBef>
            </a:pPr>
            <a:r>
              <a:rPr dirty="0"/>
              <a:t>-No</a:t>
            </a:r>
            <a:r>
              <a:rPr spc="-105" dirty="0"/>
              <a:t> </a:t>
            </a:r>
            <a:r>
              <a:rPr dirty="0"/>
              <a:t>one</a:t>
            </a:r>
            <a:r>
              <a:rPr spc="-85" dirty="0"/>
              <a:t> </a:t>
            </a:r>
            <a:r>
              <a:rPr dirty="0"/>
              <a:t>remains</a:t>
            </a:r>
            <a:r>
              <a:rPr spc="-65" dirty="0"/>
              <a:t> </a:t>
            </a:r>
            <a:r>
              <a:rPr dirty="0"/>
              <a:t>hungry</a:t>
            </a:r>
            <a:r>
              <a:rPr spc="-55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dirty="0"/>
              <a:t>there</a:t>
            </a:r>
            <a:r>
              <a:rPr spc="-10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spc="-10" dirty="0"/>
              <a:t>always enough</a:t>
            </a:r>
            <a:r>
              <a:rPr spc="-135" dirty="0"/>
              <a:t> </a:t>
            </a:r>
            <a:r>
              <a:rPr dirty="0"/>
              <a:t>food</a:t>
            </a:r>
            <a:r>
              <a:rPr spc="-114" dirty="0"/>
              <a:t> </a:t>
            </a:r>
            <a:r>
              <a:rPr dirty="0"/>
              <a:t>for</a:t>
            </a:r>
            <a:r>
              <a:rPr spc="-130" dirty="0"/>
              <a:t> </a:t>
            </a:r>
            <a:r>
              <a:rPr dirty="0"/>
              <a:t>a</a:t>
            </a:r>
            <a:r>
              <a:rPr spc="-120" dirty="0"/>
              <a:t> </a:t>
            </a:r>
            <a:r>
              <a:rPr dirty="0"/>
              <a:t>second</a:t>
            </a:r>
            <a:r>
              <a:rPr spc="-125" dirty="0"/>
              <a:t> </a:t>
            </a:r>
            <a:r>
              <a:rPr dirty="0"/>
              <a:t>plate</a:t>
            </a:r>
            <a:r>
              <a:rPr spc="-110" dirty="0"/>
              <a:t> </a:t>
            </a:r>
            <a:r>
              <a:rPr spc="-25" dirty="0"/>
              <a:t>of </a:t>
            </a:r>
            <a:r>
              <a:rPr dirty="0"/>
              <a:t>food(especially</a:t>
            </a:r>
            <a:r>
              <a:rPr spc="-105" dirty="0"/>
              <a:t> </a:t>
            </a:r>
            <a:r>
              <a:rPr dirty="0"/>
              <a:t>if</a:t>
            </a:r>
            <a:r>
              <a:rPr spc="-90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dirty="0"/>
              <a:t>Greek</a:t>
            </a:r>
            <a:r>
              <a:rPr spc="-155" dirty="0"/>
              <a:t> </a:t>
            </a:r>
            <a:r>
              <a:rPr dirty="0"/>
              <a:t>Yiayia</a:t>
            </a:r>
            <a:r>
              <a:rPr spc="-60" dirty="0"/>
              <a:t> </a:t>
            </a:r>
            <a:r>
              <a:rPr dirty="0"/>
              <a:t>took</a:t>
            </a:r>
            <a:r>
              <a:rPr spc="-120" dirty="0"/>
              <a:t> </a:t>
            </a:r>
            <a:r>
              <a:rPr dirty="0"/>
              <a:t>care</a:t>
            </a:r>
            <a:r>
              <a:rPr spc="-114" dirty="0"/>
              <a:t> </a:t>
            </a:r>
            <a:r>
              <a:rPr spc="-25" dirty="0"/>
              <a:t>of </a:t>
            </a:r>
            <a:r>
              <a:rPr dirty="0"/>
              <a:t>the</a:t>
            </a:r>
            <a:r>
              <a:rPr spc="-15" dirty="0"/>
              <a:t> </a:t>
            </a:r>
            <a:r>
              <a:rPr spc="-10" dirty="0"/>
              <a:t>cooking)</a:t>
            </a:r>
          </a:p>
          <a:p>
            <a:pPr marL="12700">
              <a:lnSpc>
                <a:spcPct val="100000"/>
              </a:lnSpc>
              <a:spcBef>
                <a:spcPts val="610"/>
              </a:spcBef>
            </a:pPr>
            <a:r>
              <a:rPr sz="1600" dirty="0"/>
              <a:t>*Yiayia</a:t>
            </a:r>
            <a:r>
              <a:rPr sz="1600" spc="-95" dirty="0"/>
              <a:t> </a:t>
            </a:r>
            <a:r>
              <a:rPr sz="1600" dirty="0"/>
              <a:t>means</a:t>
            </a:r>
            <a:r>
              <a:rPr sz="1600" spc="-70" dirty="0"/>
              <a:t> </a:t>
            </a:r>
            <a:r>
              <a:rPr sz="1600" dirty="0"/>
              <a:t>grandma</a:t>
            </a:r>
            <a:r>
              <a:rPr sz="1600" spc="-75" dirty="0"/>
              <a:t> </a:t>
            </a:r>
            <a:r>
              <a:rPr sz="1600" dirty="0"/>
              <a:t>and</a:t>
            </a:r>
            <a:r>
              <a:rPr sz="1600" spc="-85" dirty="0"/>
              <a:t> </a:t>
            </a:r>
            <a:r>
              <a:rPr sz="1600" spc="-10" dirty="0"/>
              <a:t>Pappous</a:t>
            </a:r>
            <a:r>
              <a:rPr sz="1600" spc="-70" dirty="0"/>
              <a:t> </a:t>
            </a:r>
            <a:r>
              <a:rPr sz="1600" dirty="0"/>
              <a:t>means</a:t>
            </a:r>
            <a:r>
              <a:rPr sz="1600" spc="-55" dirty="0"/>
              <a:t> </a:t>
            </a:r>
            <a:r>
              <a:rPr sz="1600" spc="-10" dirty="0"/>
              <a:t>Grandpa</a:t>
            </a:r>
            <a:endParaRPr sz="1600"/>
          </a:p>
        </p:txBody>
      </p:sp>
      <p:sp>
        <p:nvSpPr>
          <p:cNvPr id="5" name="Θέση υποσέλιδου 5">
            <a:extLst>
              <a:ext uri="{FF2B5EF4-FFF2-40B4-BE49-F238E27FC236}">
                <a16:creationId xmlns:a16="http://schemas.microsoft.com/office/drawing/2014/main" id="{3C811243-155A-370D-D239-98D9ADC7E7F7}"/>
              </a:ext>
            </a:extLst>
          </p:cNvPr>
          <p:cNvSpPr txBox="1">
            <a:spLocks/>
          </p:cNvSpPr>
          <p:nvPr/>
        </p:nvSpPr>
        <p:spPr>
          <a:xfrm>
            <a:off x="914400" y="5943600"/>
            <a:ext cx="7696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z="1000">
                <a:solidFill>
                  <a:schemeClr val="tx1"/>
                </a:solidFill>
              </a:rPr>
              <a:t>©2025- 2026 </a:t>
            </a:r>
            <a:r>
              <a:rPr lang="en-GB" sz="1000">
                <a:solidFill>
                  <a:schemeClr val="tx1"/>
                </a:solidFill>
              </a:rPr>
              <a:t>Alex, Melina ,Marina</a:t>
            </a:r>
            <a:r>
              <a:rPr lang="el-GR" sz="1000">
                <a:solidFill>
                  <a:schemeClr val="tx1"/>
                </a:solidFill>
              </a:rPr>
              <a:t> — Όμιλος </a:t>
            </a:r>
            <a:r>
              <a:rPr lang="en-GB" sz="1000">
                <a:solidFill>
                  <a:schemeClr val="tx1"/>
                </a:solidFill>
              </a:rPr>
              <a:t>Exploring Cultures Through Teens' eyes  </a:t>
            </a:r>
            <a:r>
              <a:rPr lang="el-GR" sz="1000">
                <a:solidFill>
                  <a:schemeClr val="tx1"/>
                </a:solidFill>
              </a:rPr>
              <a:t>Διαθέσιμο με άδεια </a:t>
            </a:r>
            <a:r>
              <a:rPr lang="en-GB" sz="1000">
                <a:solidFill>
                  <a:schemeClr val="tx1"/>
                </a:solidFill>
              </a:rPr>
              <a:t>Creative Commons BY-SA 4.0   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513" rIns="0" bIns="0" rtlCol="0">
            <a:spAutoFit/>
          </a:bodyPr>
          <a:lstStyle/>
          <a:p>
            <a:pPr marL="2675255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Conclusion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Greek</a:t>
            </a:r>
            <a:r>
              <a:rPr spc="-140" dirty="0"/>
              <a:t> </a:t>
            </a:r>
            <a:r>
              <a:rPr dirty="0"/>
              <a:t>food</a:t>
            </a:r>
            <a:r>
              <a:rPr spc="-80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dirty="0"/>
              <a:t>an</a:t>
            </a:r>
            <a:r>
              <a:rPr spc="-75" dirty="0"/>
              <a:t> </a:t>
            </a:r>
            <a:r>
              <a:rPr spc="-10" dirty="0"/>
              <a:t>important</a:t>
            </a:r>
            <a:r>
              <a:rPr spc="-40" dirty="0"/>
              <a:t> </a:t>
            </a:r>
            <a:r>
              <a:rPr dirty="0"/>
              <a:t>part</a:t>
            </a:r>
            <a:r>
              <a:rPr spc="-9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dirty="0"/>
              <a:t>Greek</a:t>
            </a:r>
            <a:r>
              <a:rPr spc="-125" dirty="0"/>
              <a:t> </a:t>
            </a:r>
            <a:r>
              <a:rPr spc="-10" dirty="0"/>
              <a:t>culture </a:t>
            </a:r>
            <a:r>
              <a:rPr dirty="0"/>
              <a:t>and</a:t>
            </a:r>
            <a:r>
              <a:rPr spc="-95" dirty="0"/>
              <a:t> </a:t>
            </a:r>
            <a:r>
              <a:rPr spc="-10" dirty="0"/>
              <a:t>identity.</a:t>
            </a:r>
          </a:p>
          <a:p>
            <a:pPr marL="753745" marR="615315" indent="-284480">
              <a:lnSpc>
                <a:spcPct val="100000"/>
              </a:lnSpc>
              <a:spcBef>
                <a:spcPts val="720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dirty="0"/>
              <a:t>It</a:t>
            </a:r>
            <a:r>
              <a:rPr sz="2800" spc="-125" dirty="0"/>
              <a:t> </a:t>
            </a:r>
            <a:r>
              <a:rPr sz="2800" dirty="0"/>
              <a:t>is</a:t>
            </a:r>
            <a:r>
              <a:rPr sz="2800" spc="-110" dirty="0"/>
              <a:t> </a:t>
            </a:r>
            <a:r>
              <a:rPr sz="2800" dirty="0"/>
              <a:t>based</a:t>
            </a:r>
            <a:r>
              <a:rPr sz="2800" spc="-90" dirty="0"/>
              <a:t> </a:t>
            </a:r>
            <a:r>
              <a:rPr sz="2800" dirty="0"/>
              <a:t>on</a:t>
            </a:r>
            <a:r>
              <a:rPr sz="2800" spc="-90" dirty="0"/>
              <a:t> </a:t>
            </a:r>
            <a:r>
              <a:rPr sz="2800" dirty="0"/>
              <a:t>fresh</a:t>
            </a:r>
            <a:r>
              <a:rPr sz="2800" spc="-85" dirty="0"/>
              <a:t> </a:t>
            </a:r>
            <a:r>
              <a:rPr sz="2800" dirty="0"/>
              <a:t>ingredients</a:t>
            </a:r>
            <a:r>
              <a:rPr sz="2800" spc="-65" dirty="0"/>
              <a:t> </a:t>
            </a:r>
            <a:r>
              <a:rPr sz="2800" dirty="0"/>
              <a:t>and</a:t>
            </a:r>
            <a:r>
              <a:rPr sz="2800" spc="-100" dirty="0"/>
              <a:t> </a:t>
            </a:r>
            <a:r>
              <a:rPr sz="2800" spc="-10" dirty="0"/>
              <a:t>traditional 	recipes.</a:t>
            </a:r>
            <a:endParaRPr sz="2800" dirty="0"/>
          </a:p>
          <a:p>
            <a:pPr marL="753745" marR="235585" indent="-284480">
              <a:lnSpc>
                <a:spcPct val="100000"/>
              </a:lnSpc>
              <a:spcBef>
                <a:spcPts val="700"/>
              </a:spcBef>
              <a:buFont typeface="Arial MT"/>
              <a:buChar char="–"/>
              <a:tabLst>
                <a:tab pos="756285" algn="l"/>
              </a:tabLst>
            </a:pPr>
            <a:r>
              <a:rPr sz="2800" dirty="0"/>
              <a:t>Eating</a:t>
            </a:r>
            <a:r>
              <a:rPr sz="2800" spc="-130" dirty="0"/>
              <a:t> </a:t>
            </a:r>
            <a:r>
              <a:rPr sz="2800" dirty="0"/>
              <a:t>in</a:t>
            </a:r>
            <a:r>
              <a:rPr sz="2800" spc="-90" dirty="0"/>
              <a:t> </a:t>
            </a:r>
            <a:r>
              <a:rPr sz="2800" dirty="0"/>
              <a:t>Greece</a:t>
            </a:r>
            <a:r>
              <a:rPr sz="2800" spc="-125" dirty="0"/>
              <a:t> </a:t>
            </a:r>
            <a:r>
              <a:rPr sz="2800" dirty="0"/>
              <a:t>is</a:t>
            </a:r>
            <a:r>
              <a:rPr sz="2800" spc="-90" dirty="0"/>
              <a:t> </a:t>
            </a:r>
            <a:r>
              <a:rPr sz="2800" dirty="0"/>
              <a:t>about</a:t>
            </a:r>
            <a:r>
              <a:rPr sz="2800" spc="-100" dirty="0"/>
              <a:t> </a:t>
            </a:r>
            <a:r>
              <a:rPr sz="2800" spc="-10" dirty="0"/>
              <a:t>connection,</a:t>
            </a:r>
            <a:r>
              <a:rPr sz="2800" spc="-30" dirty="0"/>
              <a:t> </a:t>
            </a:r>
            <a:r>
              <a:rPr sz="2800" spc="-25" dirty="0"/>
              <a:t>family,</a:t>
            </a:r>
            <a:r>
              <a:rPr sz="2800" spc="-125" dirty="0"/>
              <a:t> </a:t>
            </a:r>
            <a:r>
              <a:rPr sz="2800" spc="-25" dirty="0"/>
              <a:t>and 	</a:t>
            </a:r>
            <a:r>
              <a:rPr sz="2800" spc="-10" dirty="0"/>
              <a:t>tradition.</a:t>
            </a:r>
            <a:endParaRPr sz="2800" dirty="0"/>
          </a:p>
        </p:txBody>
      </p:sp>
      <p:sp>
        <p:nvSpPr>
          <p:cNvPr id="5" name="Θέση υποσέλιδου 5">
            <a:extLst>
              <a:ext uri="{FF2B5EF4-FFF2-40B4-BE49-F238E27FC236}">
                <a16:creationId xmlns:a16="http://schemas.microsoft.com/office/drawing/2014/main" id="{6E04F7D0-EB6A-468C-9253-F9D987AE03C0}"/>
              </a:ext>
            </a:extLst>
          </p:cNvPr>
          <p:cNvSpPr txBox="1">
            <a:spLocks/>
          </p:cNvSpPr>
          <p:nvPr/>
        </p:nvSpPr>
        <p:spPr>
          <a:xfrm>
            <a:off x="1067815" y="6096000"/>
            <a:ext cx="7696200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z="1000">
                <a:solidFill>
                  <a:schemeClr val="tx1"/>
                </a:solidFill>
              </a:rPr>
              <a:t>©2025- 2026 </a:t>
            </a:r>
            <a:r>
              <a:rPr lang="en-GB" sz="1000">
                <a:solidFill>
                  <a:schemeClr val="tx1"/>
                </a:solidFill>
              </a:rPr>
              <a:t>Alex, Melina ,Marina</a:t>
            </a:r>
            <a:r>
              <a:rPr lang="el-GR" sz="1000">
                <a:solidFill>
                  <a:schemeClr val="tx1"/>
                </a:solidFill>
              </a:rPr>
              <a:t> — Όμιλος </a:t>
            </a:r>
            <a:r>
              <a:rPr lang="en-GB" sz="1000">
                <a:solidFill>
                  <a:schemeClr val="tx1"/>
                </a:solidFill>
              </a:rPr>
              <a:t>Exploring Cultures Through Teens' eyes  </a:t>
            </a:r>
            <a:r>
              <a:rPr lang="el-GR" sz="1000">
                <a:solidFill>
                  <a:schemeClr val="tx1"/>
                </a:solidFill>
              </a:rPr>
              <a:t>Διαθέσιμο με άδεια </a:t>
            </a:r>
            <a:r>
              <a:rPr lang="en-GB" sz="1000">
                <a:solidFill>
                  <a:schemeClr val="tx1"/>
                </a:solidFill>
              </a:rPr>
              <a:t>Creative Commons BY-SA 4.0    </a:t>
            </a:r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68409" y="5836602"/>
            <a:ext cx="3009900" cy="490855"/>
          </a:xfrm>
          <a:prstGeom prst="rect">
            <a:avLst/>
          </a:prstGeom>
          <a:solidFill>
            <a:srgbClr val="FFFFFF">
              <a:alpha val="74900"/>
            </a:srgbClr>
          </a:solidFill>
          <a:ln w="12700">
            <a:solidFill>
              <a:srgbClr val="172C5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17855">
              <a:lnSpc>
                <a:spcPts val="3265"/>
              </a:lnSpc>
            </a:pPr>
            <a:r>
              <a:rPr sz="2800" spc="-30" dirty="0">
                <a:latin typeface="Calibri"/>
                <a:cs typeface="Calibri"/>
              </a:rPr>
              <a:t>Sofia-</a:t>
            </a:r>
            <a:r>
              <a:rPr sz="2800" spc="-10" dirty="0">
                <a:latin typeface="Calibri"/>
                <a:cs typeface="Calibri"/>
              </a:rPr>
              <a:t>Argyro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62379" y="2237358"/>
            <a:ext cx="8667750" cy="1191895"/>
          </a:xfrm>
          <a:prstGeom prst="rect">
            <a:avLst/>
          </a:prstGeom>
          <a:solidFill>
            <a:srgbClr val="FFFFFF">
              <a:alpha val="63920"/>
            </a:srgbClr>
          </a:solidFill>
          <a:ln w="12700">
            <a:solidFill>
              <a:srgbClr val="172C5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38430">
              <a:lnSpc>
                <a:spcPts val="8595"/>
              </a:lnSpc>
            </a:pPr>
            <a:r>
              <a:rPr sz="8800" dirty="0">
                <a:latin typeface="Calibri Light"/>
                <a:cs typeface="Calibri Light"/>
              </a:rPr>
              <a:t>Daily</a:t>
            </a:r>
            <a:r>
              <a:rPr sz="8800" spc="-345" dirty="0">
                <a:latin typeface="Calibri Light"/>
                <a:cs typeface="Calibri Light"/>
              </a:rPr>
              <a:t> </a:t>
            </a:r>
            <a:r>
              <a:rPr sz="8800" spc="-50" dirty="0">
                <a:latin typeface="Calibri Light"/>
                <a:cs typeface="Calibri Light"/>
              </a:rPr>
              <a:t>Life</a:t>
            </a:r>
            <a:r>
              <a:rPr sz="8800" spc="-390" dirty="0">
                <a:latin typeface="Calibri Light"/>
                <a:cs typeface="Calibri Light"/>
              </a:rPr>
              <a:t> </a:t>
            </a:r>
            <a:r>
              <a:rPr sz="8800" dirty="0">
                <a:latin typeface="Calibri Light"/>
                <a:cs typeface="Calibri Light"/>
              </a:rPr>
              <a:t>in</a:t>
            </a:r>
            <a:r>
              <a:rPr sz="8800" spc="-340" dirty="0">
                <a:latin typeface="Calibri Light"/>
                <a:cs typeface="Calibri Light"/>
              </a:rPr>
              <a:t> </a:t>
            </a:r>
            <a:r>
              <a:rPr sz="8800" spc="-10" dirty="0">
                <a:latin typeface="Calibri Light"/>
                <a:cs typeface="Calibri Light"/>
              </a:rPr>
              <a:t>Greece</a:t>
            </a:r>
            <a:endParaRPr sz="8800">
              <a:latin typeface="Calibri Light"/>
              <a:cs typeface="Calibri Light"/>
            </a:endParaRPr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DD9283F-AF2D-CDE1-26B2-EFF669A2E96D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381000" y="6377940"/>
            <a:ext cx="7665720" cy="153888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Sofia, Argyro</a:t>
            </a:r>
            <a:r>
              <a:rPr lang="el-GR" sz="1000" dirty="0">
                <a:solidFill>
                  <a:schemeClr val="tx1"/>
                </a:solidFill>
              </a:rPr>
              <a:t>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734" y="606678"/>
            <a:ext cx="963358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Daily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life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1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Greece</a:t>
            </a:r>
            <a:r>
              <a:rPr sz="2400" spc="1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1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shaped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by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balance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between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modern</a:t>
            </a:r>
            <a:r>
              <a:rPr sz="2400" spc="1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living</a:t>
            </a:r>
            <a:r>
              <a:rPr sz="2400" spc="1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long- </a:t>
            </a:r>
            <a:r>
              <a:rPr sz="2400" dirty="0">
                <a:latin typeface="Calibri"/>
                <a:cs typeface="Calibri"/>
              </a:rPr>
              <a:t>standing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traditions.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Although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Greece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2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modern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European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country,</a:t>
            </a:r>
            <a:r>
              <a:rPr sz="2400" spc="3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many </a:t>
            </a:r>
            <a:r>
              <a:rPr sz="2400" dirty="0">
                <a:latin typeface="Calibri"/>
                <a:cs typeface="Calibri"/>
              </a:rPr>
              <a:t>cultural</a:t>
            </a:r>
            <a:r>
              <a:rPr sz="2400" spc="5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habits</a:t>
            </a:r>
            <a:r>
              <a:rPr sz="2400" spc="5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have</a:t>
            </a:r>
            <a:r>
              <a:rPr sz="2400" spc="5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remained</a:t>
            </a:r>
            <a:r>
              <a:rPr sz="2400" spc="56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unchanged</a:t>
            </a:r>
            <a:r>
              <a:rPr sz="2400" spc="56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for</a:t>
            </a:r>
            <a:r>
              <a:rPr sz="2400" spc="55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generations.</a:t>
            </a:r>
            <a:r>
              <a:rPr sz="2400" spc="565" dirty="0">
                <a:latin typeface="Calibri"/>
                <a:cs typeface="Calibri"/>
              </a:rPr>
              <a:t>  </a:t>
            </a:r>
            <a:r>
              <a:rPr sz="2400" spc="-10" dirty="0">
                <a:latin typeface="Calibri"/>
                <a:cs typeface="Calibri"/>
              </a:rPr>
              <a:t>Family </a:t>
            </a:r>
            <a:r>
              <a:rPr sz="2400" dirty="0">
                <a:latin typeface="Calibri"/>
                <a:cs typeface="Calibri"/>
              </a:rPr>
              <a:t>relationships,</a:t>
            </a:r>
            <a:r>
              <a:rPr sz="2400" spc="3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3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interaction,</a:t>
            </a:r>
            <a:r>
              <a:rPr sz="2400" spc="3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2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enjoying</a:t>
            </a:r>
            <a:r>
              <a:rPr sz="2400" spc="31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everyday</a:t>
            </a:r>
            <a:r>
              <a:rPr sz="2400" spc="32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moments</a:t>
            </a:r>
            <a:r>
              <a:rPr sz="2400" spc="315" dirty="0">
                <a:latin typeface="Calibri"/>
                <a:cs typeface="Calibri"/>
              </a:rPr>
              <a:t>  </a:t>
            </a:r>
            <a:r>
              <a:rPr sz="2400" spc="-25" dirty="0">
                <a:latin typeface="Calibri"/>
                <a:cs typeface="Calibri"/>
              </a:rPr>
              <a:t>are </a:t>
            </a:r>
            <a:r>
              <a:rPr sz="2400" dirty="0">
                <a:latin typeface="Calibri"/>
                <a:cs typeface="Calibri"/>
              </a:rPr>
              <a:t>considered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very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important.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People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often</a:t>
            </a:r>
            <a:r>
              <a:rPr sz="2400" spc="3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prefer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to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spend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time</a:t>
            </a:r>
            <a:r>
              <a:rPr sz="2400" spc="3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with</a:t>
            </a:r>
            <a:r>
              <a:rPr sz="2400" spc="3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others </a:t>
            </a:r>
            <a:r>
              <a:rPr sz="2400" dirty="0">
                <a:latin typeface="Calibri"/>
                <a:cs typeface="Calibri"/>
              </a:rPr>
              <a:t>rather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than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rushing</a:t>
            </a:r>
            <a:r>
              <a:rPr sz="2400" spc="8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through</a:t>
            </a:r>
            <a:r>
              <a:rPr sz="2400" spc="8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their</a:t>
            </a:r>
            <a:r>
              <a:rPr sz="2400" spc="7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daily</a:t>
            </a:r>
            <a:r>
              <a:rPr sz="2400" spc="9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routines,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creates</a:t>
            </a:r>
            <a:r>
              <a:rPr sz="2400" spc="80" dirty="0">
                <a:latin typeface="Calibri"/>
                <a:cs typeface="Calibri"/>
              </a:rPr>
              <a:t> 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75" dirty="0">
                <a:latin typeface="Calibri"/>
                <a:cs typeface="Calibri"/>
              </a:rPr>
              <a:t>  </a:t>
            </a:r>
            <a:r>
              <a:rPr sz="2400" spc="-20" dirty="0">
                <a:latin typeface="Calibri"/>
                <a:cs typeface="Calibri"/>
              </a:rPr>
              <a:t>more relaxed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social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lifestyle.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3060573"/>
            <a:ext cx="4599686" cy="3449828"/>
          </a:xfrm>
          <a:prstGeom prst="rect">
            <a:avLst/>
          </a:prstGeom>
        </p:spPr>
      </p:pic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5A915E-04E3-DAF4-B53F-EDF625D924D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777132" y="6530066"/>
            <a:ext cx="8991600" cy="153888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Sofia- Argyro</a:t>
            </a:r>
            <a:r>
              <a:rPr lang="el-GR" sz="1000" dirty="0">
                <a:solidFill>
                  <a:schemeClr val="tx1"/>
                </a:solidFill>
              </a:rPr>
              <a:t>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2840" y="287273"/>
            <a:ext cx="2521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Family</a:t>
            </a:r>
            <a:r>
              <a:rPr sz="4800" i="1" u="sng" spc="-1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life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7945" y="1171194"/>
            <a:ext cx="998093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Family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life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one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important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parts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everyday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life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Greece.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Greek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families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usually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very </a:t>
            </a:r>
            <a:r>
              <a:rPr sz="1800" dirty="0">
                <a:latin typeface="Calibri"/>
                <a:cs typeface="Calibri"/>
              </a:rPr>
              <a:t>close,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relatives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live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near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each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frequent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contact.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Parents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play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strong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role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their </a:t>
            </a:r>
            <a:r>
              <a:rPr sz="1800" dirty="0">
                <a:latin typeface="Calibri"/>
                <a:cs typeface="Calibri"/>
              </a:rPr>
              <a:t>children’s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lives,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offering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support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activities.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Grandparents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involved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often </a:t>
            </a:r>
            <a:r>
              <a:rPr sz="1800" dirty="0">
                <a:latin typeface="Calibri"/>
                <a:cs typeface="Calibri"/>
              </a:rPr>
              <a:t>help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taking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care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children,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especially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parents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working.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Meals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important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family </a:t>
            </a:r>
            <a:r>
              <a:rPr sz="1800" dirty="0">
                <a:latin typeface="Calibri"/>
                <a:cs typeface="Calibri"/>
              </a:rPr>
              <a:t>activity,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families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try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eat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whenever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possible.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Lunch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dinner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only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9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food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spending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time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together,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talking</a:t>
            </a:r>
            <a:r>
              <a:rPr sz="1800" spc="48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about</a:t>
            </a:r>
            <a:r>
              <a:rPr sz="1800" spc="4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5" dirty="0">
                <a:latin typeface="Calibri"/>
                <a:cs typeface="Calibri"/>
              </a:rPr>
              <a:t>  </a:t>
            </a:r>
            <a:r>
              <a:rPr sz="1800" dirty="0">
                <a:latin typeface="Calibri"/>
                <a:cs typeface="Calibri"/>
              </a:rPr>
              <a:t>day,</a:t>
            </a:r>
            <a:r>
              <a:rPr sz="1800" spc="4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strengthening</a:t>
            </a:r>
            <a:r>
              <a:rPr sz="1800" spc="4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relationships.</a:t>
            </a:r>
            <a:r>
              <a:rPr sz="1800" spc="47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On </a:t>
            </a:r>
            <a:r>
              <a:rPr sz="1800" dirty="0">
                <a:latin typeface="Calibri"/>
                <a:cs typeface="Calibri"/>
              </a:rPr>
              <a:t>weekends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holidays,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families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gather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larger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meals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celebrations,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helps</a:t>
            </a:r>
            <a:r>
              <a:rPr sz="1800" spc="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keep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traditions </a:t>
            </a:r>
            <a:r>
              <a:rPr sz="1800" dirty="0">
                <a:latin typeface="Calibri"/>
                <a:cs typeface="Calibri"/>
              </a:rPr>
              <a:t>alive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brings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family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members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closer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together.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58399" y="3599834"/>
            <a:ext cx="4275201" cy="2850134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71D4D96-18C3-B8ED-9E2D-06C86240FCC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685800" y="6467254"/>
            <a:ext cx="10439400" cy="153888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Μαθητές/</a:t>
            </a:r>
            <a:r>
              <a:rPr lang="el-GR" sz="1000" dirty="0" err="1">
                <a:solidFill>
                  <a:schemeClr val="tx1"/>
                </a:solidFill>
              </a:rPr>
              <a:t>τριες</a:t>
            </a:r>
            <a:r>
              <a:rPr lang="el-GR" sz="1000" dirty="0">
                <a:solidFill>
                  <a:schemeClr val="tx1"/>
                </a:solidFill>
              </a:rPr>
              <a:t> 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85894" y="726185"/>
            <a:ext cx="25031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School</a:t>
            </a:r>
            <a:r>
              <a:rPr sz="4800" i="1" u="sng" spc="-2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i="1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life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0644" y="1610105"/>
            <a:ext cx="980186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School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life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important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student’s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routine.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attend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public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schools,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though </a:t>
            </a:r>
            <a:r>
              <a:rPr sz="1800" dirty="0">
                <a:latin typeface="Calibri"/>
                <a:cs typeface="Calibri"/>
              </a:rPr>
              <a:t>there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private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schools.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usually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starts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early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morning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finishes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early </a:t>
            </a:r>
            <a:r>
              <a:rPr sz="1800" dirty="0">
                <a:latin typeface="Calibri"/>
                <a:cs typeface="Calibri"/>
              </a:rPr>
              <a:t>afternoon.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study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subjects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like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Greek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language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literature,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mathematics,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science,</a:t>
            </a:r>
            <a:r>
              <a:rPr sz="1800" spc="-10" dirty="0">
                <a:latin typeface="Calibri"/>
                <a:cs typeface="Calibri"/>
              </a:rPr>
              <a:t> history,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foreign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languages,</a:t>
            </a:r>
            <a:r>
              <a:rPr sz="1800" spc="1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especially</a:t>
            </a:r>
            <a:r>
              <a:rPr sz="1800" spc="1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English.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Homework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common,</a:t>
            </a:r>
            <a:r>
              <a:rPr sz="1800" spc="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1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students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1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attend</a:t>
            </a:r>
            <a:r>
              <a:rPr sz="1800" spc="1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afternoon </a:t>
            </a:r>
            <a:r>
              <a:rPr sz="1800" dirty="0">
                <a:latin typeface="Calibri"/>
                <a:cs typeface="Calibri"/>
              </a:rPr>
              <a:t>tutoring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private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lessons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prepare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exams.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Relationships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between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classmates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close,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and </a:t>
            </a:r>
            <a:r>
              <a:rPr sz="1800" dirty="0">
                <a:latin typeface="Calibri"/>
                <a:cs typeface="Calibri"/>
              </a:rPr>
              <a:t>friendships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formed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at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school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can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last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many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years.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Teachers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respected,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education</a:t>
            </a:r>
            <a:r>
              <a:rPr sz="1800" spc="40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taken </a:t>
            </a:r>
            <a:r>
              <a:rPr sz="1800" spc="-20" dirty="0">
                <a:latin typeface="Calibri"/>
                <a:cs typeface="Calibri"/>
              </a:rPr>
              <a:t>seriously,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especially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final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years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high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school.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7607" y="3556380"/>
            <a:ext cx="4256786" cy="2837815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208A069-55E9-2E8A-A605-B92045444CD5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241679" y="6495101"/>
            <a:ext cx="8991600" cy="307777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Sofia, Argyro </a:t>
            </a:r>
            <a:r>
              <a:rPr lang="el-GR" sz="1000" dirty="0">
                <a:solidFill>
                  <a:schemeClr val="tx1"/>
                </a:solidFill>
              </a:rPr>
              <a:t>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  <a:p>
            <a:endParaRPr lang="en-GB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3617" y="160096"/>
            <a:ext cx="186308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Housing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4722" y="966978"/>
            <a:ext cx="1019429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Housing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Greece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depends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whether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live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40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cities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3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villages.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3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cities,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most</a:t>
            </a:r>
            <a:r>
              <a:rPr sz="1800" spc="3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families</a:t>
            </a:r>
            <a:r>
              <a:rPr sz="1800" spc="40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live</a:t>
            </a:r>
            <a:r>
              <a:rPr sz="1800" spc="39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apartments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 tall buildings. These apartments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have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balconies,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relax,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enjoy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fresh </a:t>
            </a:r>
            <a:r>
              <a:rPr sz="1800" dirty="0">
                <a:latin typeface="Calibri"/>
                <a:cs typeface="Calibri"/>
              </a:rPr>
              <a:t>air,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grow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plants.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Even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if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apartments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small,</a:t>
            </a:r>
            <a:r>
              <a:rPr sz="1800" spc="204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they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2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comfortable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practical</a:t>
            </a:r>
            <a:r>
              <a:rPr sz="1800" spc="2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everyday</a:t>
            </a:r>
            <a:r>
              <a:rPr sz="1800" spc="2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life.</a:t>
            </a:r>
            <a:r>
              <a:rPr sz="1800" spc="2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villages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smaller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towns,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usually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live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houses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yards</a:t>
            </a:r>
            <a:r>
              <a:rPr sz="1800" spc="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or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gardens.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Houses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built</a:t>
            </a:r>
            <a:r>
              <a:rPr sz="1800" spc="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stay</a:t>
            </a:r>
            <a:r>
              <a:rPr sz="1800" spc="4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cool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hot </a:t>
            </a:r>
            <a:r>
              <a:rPr sz="1800" spc="-10" dirty="0">
                <a:latin typeface="Calibri"/>
                <a:cs typeface="Calibri"/>
              </a:rPr>
              <a:t>summer,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using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thick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walls,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shutters,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tiled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floors. Inside, homes are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decorated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with </a:t>
            </a:r>
            <a:r>
              <a:rPr sz="1800" spc="-10" dirty="0">
                <a:latin typeface="Calibri"/>
                <a:cs typeface="Calibri"/>
              </a:rPr>
              <a:t>family </a:t>
            </a:r>
            <a:r>
              <a:rPr sz="1800" dirty="0">
                <a:latin typeface="Calibri"/>
                <a:cs typeface="Calibri"/>
              </a:rPr>
              <a:t>photos,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small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ornaments,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sometimes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religious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items,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which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make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house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feel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warm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welcoming.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76600" y="2638933"/>
            <a:ext cx="5162550" cy="3441700"/>
          </a:xfrm>
          <a:prstGeom prst="rect">
            <a:avLst/>
          </a:prstGeom>
        </p:spPr>
      </p:pic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CA154A0-3644-4183-D9C5-6CF3B10701B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838200" y="6377940"/>
            <a:ext cx="8382000" cy="307777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Sofia, Argyro </a:t>
            </a:r>
            <a:r>
              <a:rPr lang="el-GR" sz="1000" dirty="0">
                <a:solidFill>
                  <a:schemeClr val="tx1"/>
                </a:solidFill>
              </a:rPr>
              <a:t>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  <a:p>
            <a:endParaRPr lang="en-GB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4014" y="1551508"/>
            <a:ext cx="10855960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25" dirty="0">
                <a:latin typeface="Calibri"/>
                <a:cs typeface="Calibri"/>
              </a:rPr>
              <a:t>Transportation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cycling depends a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lot on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where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 live.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large cities,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often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use public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transportation </a:t>
            </a:r>
            <a:r>
              <a:rPr sz="1800" dirty="0">
                <a:latin typeface="Calibri"/>
                <a:cs typeface="Calibri"/>
              </a:rPr>
              <a:t>such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buses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1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metros.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Walking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also</a:t>
            </a:r>
            <a:r>
              <a:rPr sz="1800" spc="1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very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common,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especially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short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distances.</a:t>
            </a:r>
            <a:r>
              <a:rPr sz="1800" spc="1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Cycling</a:t>
            </a:r>
            <a:r>
              <a:rPr sz="1800" spc="1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becoming</a:t>
            </a:r>
            <a:r>
              <a:rPr sz="1800" spc="165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more </a:t>
            </a:r>
            <a:r>
              <a:rPr sz="1800" dirty="0">
                <a:latin typeface="Calibri"/>
                <a:cs typeface="Calibri"/>
              </a:rPr>
              <a:t>popular,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particularly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among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young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people,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but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it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still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not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common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other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European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countries.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This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is </a:t>
            </a:r>
            <a:r>
              <a:rPr sz="1800" dirty="0">
                <a:latin typeface="Calibri"/>
                <a:cs typeface="Calibri"/>
              </a:rPr>
              <a:t>partly</a:t>
            </a:r>
            <a:r>
              <a:rPr sz="1800" spc="2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due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traffic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limited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bike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lanes,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although</a:t>
            </a:r>
            <a:r>
              <a:rPr sz="1800" spc="2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some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cities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working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2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improved</a:t>
            </a:r>
            <a:r>
              <a:rPr sz="1800" spc="29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areas</a:t>
            </a:r>
            <a:r>
              <a:rPr sz="1800" spc="2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for</a:t>
            </a:r>
            <a:r>
              <a:rPr sz="1800" spc="2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cycling.</a:t>
            </a:r>
            <a:r>
              <a:rPr sz="1800" spc="26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In </a:t>
            </a:r>
            <a:r>
              <a:rPr sz="1800" dirty="0">
                <a:latin typeface="Calibri"/>
                <a:cs typeface="Calibri"/>
              </a:rPr>
              <a:t>smaller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towns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islands,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people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may</a:t>
            </a:r>
            <a:r>
              <a:rPr sz="1800" spc="-8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rely</a:t>
            </a:r>
            <a:r>
              <a:rPr sz="1800" spc="-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more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on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walking</a:t>
            </a:r>
            <a:r>
              <a:rPr sz="1800" spc="-6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cars.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2617" rIns="0" bIns="0" rtlCol="0">
            <a:spAutoFit/>
          </a:bodyPr>
          <a:lstStyle/>
          <a:p>
            <a:pPr marL="2672715">
              <a:lnSpc>
                <a:spcPct val="100000"/>
              </a:lnSpc>
              <a:spcBef>
                <a:spcPts val="95"/>
              </a:spcBef>
            </a:pPr>
            <a:r>
              <a:rPr sz="4000" i="1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Transportation</a:t>
            </a:r>
            <a:r>
              <a:rPr sz="4000" i="1" u="sng" spc="-1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i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4000" i="1" u="sng" spc="-1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000" i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cycling</a:t>
            </a:r>
            <a:endParaRPr sz="40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7954" y="3278492"/>
            <a:ext cx="9220835" cy="3051175"/>
            <a:chOff x="1917954" y="3278492"/>
            <a:chExt cx="9220835" cy="30511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7954" y="3278492"/>
              <a:ext cx="3697732" cy="305092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4213" y="3337915"/>
              <a:ext cx="4854067" cy="2730373"/>
            </a:xfrm>
            <a:prstGeom prst="rect">
              <a:avLst/>
            </a:prstGeom>
          </p:spPr>
        </p:pic>
      </p:grp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B7A9330-F329-C5AC-ACA5-C58CEDF0862C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-228600" y="6377940"/>
            <a:ext cx="10855960" cy="153888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Sofia- Argyro</a:t>
            </a:r>
            <a:r>
              <a:rPr lang="el-GR" sz="1000" dirty="0">
                <a:solidFill>
                  <a:schemeClr val="tx1"/>
                </a:solidFill>
              </a:rPr>
              <a:t>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9052"/>
            <a:ext cx="12192000" cy="683894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04468" y="1829561"/>
            <a:ext cx="1081151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In</a:t>
            </a:r>
            <a:r>
              <a:rPr sz="3600" spc="560" dirty="0"/>
              <a:t> </a:t>
            </a:r>
            <a:r>
              <a:rPr sz="3600" dirty="0"/>
              <a:t>general,</a:t>
            </a:r>
            <a:r>
              <a:rPr sz="3600" spc="535" dirty="0"/>
              <a:t> </a:t>
            </a:r>
            <a:r>
              <a:rPr sz="3600" dirty="0"/>
              <a:t>daily</a:t>
            </a:r>
            <a:r>
              <a:rPr sz="3600" spc="555" dirty="0"/>
              <a:t> </a:t>
            </a:r>
            <a:r>
              <a:rPr sz="3600" dirty="0"/>
              <a:t>life</a:t>
            </a:r>
            <a:r>
              <a:rPr sz="3600" spc="540" dirty="0"/>
              <a:t> </a:t>
            </a:r>
            <a:r>
              <a:rPr sz="3600" dirty="0"/>
              <a:t>in</a:t>
            </a:r>
            <a:r>
              <a:rPr sz="3600" spc="555" dirty="0"/>
              <a:t> </a:t>
            </a:r>
            <a:r>
              <a:rPr sz="3600" dirty="0"/>
              <a:t>Greece</a:t>
            </a:r>
            <a:r>
              <a:rPr sz="3600" spc="530" dirty="0"/>
              <a:t> </a:t>
            </a:r>
            <a:r>
              <a:rPr sz="3600" dirty="0"/>
              <a:t>is</a:t>
            </a:r>
            <a:r>
              <a:rPr sz="3600" spc="555" dirty="0"/>
              <a:t> </a:t>
            </a:r>
            <a:r>
              <a:rPr sz="3600" dirty="0"/>
              <a:t>social,</a:t>
            </a:r>
            <a:r>
              <a:rPr sz="3600" spc="550" dirty="0"/>
              <a:t> </a:t>
            </a:r>
            <a:r>
              <a:rPr sz="3600" dirty="0"/>
              <a:t>close</a:t>
            </a:r>
            <a:r>
              <a:rPr sz="3600" spc="545" dirty="0"/>
              <a:t> </a:t>
            </a:r>
            <a:r>
              <a:rPr sz="3600" dirty="0"/>
              <a:t>to</a:t>
            </a:r>
            <a:r>
              <a:rPr sz="3600" spc="555" dirty="0"/>
              <a:t> </a:t>
            </a:r>
            <a:r>
              <a:rPr sz="3600" spc="-10" dirty="0"/>
              <a:t>family, </a:t>
            </a:r>
            <a:r>
              <a:rPr sz="3600" dirty="0"/>
              <a:t>and</a:t>
            </a:r>
            <a:r>
              <a:rPr sz="3600" spc="525" dirty="0"/>
              <a:t> </a:t>
            </a:r>
            <a:r>
              <a:rPr sz="3600" dirty="0"/>
              <a:t>balanced.</a:t>
            </a:r>
            <a:r>
              <a:rPr sz="3600" spc="525" dirty="0"/>
              <a:t> </a:t>
            </a:r>
            <a:r>
              <a:rPr sz="3600" dirty="0"/>
              <a:t>People</a:t>
            </a:r>
            <a:r>
              <a:rPr sz="3600" spc="515" dirty="0"/>
              <a:t> </a:t>
            </a:r>
            <a:r>
              <a:rPr sz="3600" dirty="0"/>
              <a:t>value</a:t>
            </a:r>
            <a:r>
              <a:rPr sz="3600" spc="515" dirty="0"/>
              <a:t> </a:t>
            </a:r>
            <a:r>
              <a:rPr sz="3600" dirty="0"/>
              <a:t>relationships,</a:t>
            </a:r>
            <a:r>
              <a:rPr sz="3600" spc="515" dirty="0"/>
              <a:t> </a:t>
            </a:r>
            <a:r>
              <a:rPr sz="3600" dirty="0"/>
              <a:t>shared</a:t>
            </a:r>
            <a:r>
              <a:rPr sz="3600" spc="535" dirty="0"/>
              <a:t> </a:t>
            </a:r>
            <a:r>
              <a:rPr sz="3600" spc="-10" dirty="0"/>
              <a:t>meals, </a:t>
            </a:r>
            <a:r>
              <a:rPr sz="3600" dirty="0"/>
              <a:t>and</a:t>
            </a:r>
            <a:r>
              <a:rPr sz="3600" spc="610" dirty="0"/>
              <a:t>   </a:t>
            </a:r>
            <a:r>
              <a:rPr sz="3600" dirty="0"/>
              <a:t>time</a:t>
            </a:r>
            <a:r>
              <a:rPr sz="3600" spc="610" dirty="0"/>
              <a:t>   </a:t>
            </a:r>
            <a:r>
              <a:rPr sz="3600" dirty="0"/>
              <a:t>spent</a:t>
            </a:r>
            <a:r>
              <a:rPr sz="3600" spc="610" dirty="0"/>
              <a:t>   </a:t>
            </a:r>
            <a:r>
              <a:rPr sz="3600" dirty="0"/>
              <a:t>together.</a:t>
            </a:r>
            <a:r>
              <a:rPr sz="3600" spc="615" dirty="0"/>
              <a:t>   </a:t>
            </a:r>
            <a:r>
              <a:rPr sz="3600" dirty="0"/>
              <a:t>Even</a:t>
            </a:r>
            <a:r>
              <a:rPr sz="3600" spc="610" dirty="0"/>
              <a:t>   </a:t>
            </a:r>
            <a:r>
              <a:rPr sz="3600" dirty="0"/>
              <a:t>with</a:t>
            </a:r>
            <a:r>
              <a:rPr sz="3600" spc="610" dirty="0"/>
              <a:t>   </a:t>
            </a:r>
            <a:r>
              <a:rPr sz="3600" spc="-10" dirty="0"/>
              <a:t>modern </a:t>
            </a:r>
            <a:r>
              <a:rPr sz="3600" dirty="0"/>
              <a:t>responsibilities,</a:t>
            </a:r>
            <a:r>
              <a:rPr sz="3600" spc="235" dirty="0"/>
              <a:t> </a:t>
            </a:r>
            <a:r>
              <a:rPr sz="3600" dirty="0"/>
              <a:t>Greeks</a:t>
            </a:r>
            <a:r>
              <a:rPr sz="3600" spc="250" dirty="0"/>
              <a:t> </a:t>
            </a:r>
            <a:r>
              <a:rPr sz="3600" dirty="0"/>
              <a:t>try</a:t>
            </a:r>
            <a:r>
              <a:rPr sz="3600" spc="250" dirty="0"/>
              <a:t> </a:t>
            </a:r>
            <a:r>
              <a:rPr sz="3600" dirty="0"/>
              <a:t>to</a:t>
            </a:r>
            <a:r>
              <a:rPr sz="3600" spc="254" dirty="0"/>
              <a:t> </a:t>
            </a:r>
            <a:r>
              <a:rPr sz="3600" dirty="0"/>
              <a:t>enjoy</a:t>
            </a:r>
            <a:r>
              <a:rPr sz="3600" spc="250" dirty="0"/>
              <a:t> </a:t>
            </a:r>
            <a:r>
              <a:rPr sz="3600" dirty="0"/>
              <a:t>life</a:t>
            </a:r>
            <a:r>
              <a:rPr sz="3600" spc="254" dirty="0"/>
              <a:t> </a:t>
            </a:r>
            <a:r>
              <a:rPr sz="3600" dirty="0"/>
              <a:t>at</a:t>
            </a:r>
            <a:r>
              <a:rPr sz="3600" spc="250" dirty="0"/>
              <a:t> </a:t>
            </a:r>
            <a:r>
              <a:rPr sz="3600" dirty="0"/>
              <a:t>a</a:t>
            </a:r>
            <a:r>
              <a:rPr sz="3600" spc="245" dirty="0"/>
              <a:t> </a:t>
            </a:r>
            <a:r>
              <a:rPr sz="3600" dirty="0"/>
              <a:t>relaxed</a:t>
            </a:r>
            <a:r>
              <a:rPr sz="3600" spc="260" dirty="0"/>
              <a:t> </a:t>
            </a:r>
            <a:r>
              <a:rPr sz="3600" spc="-20" dirty="0"/>
              <a:t>pace </a:t>
            </a:r>
            <a:r>
              <a:rPr sz="3600" dirty="0"/>
              <a:t>and</a:t>
            </a:r>
            <a:r>
              <a:rPr sz="3600" spc="-114" dirty="0"/>
              <a:t> </a:t>
            </a:r>
            <a:r>
              <a:rPr sz="3600" dirty="0"/>
              <a:t>stay</a:t>
            </a:r>
            <a:r>
              <a:rPr sz="3600" spc="-70" dirty="0"/>
              <a:t> </a:t>
            </a:r>
            <a:r>
              <a:rPr sz="3600" dirty="0"/>
              <a:t>connected</a:t>
            </a:r>
            <a:r>
              <a:rPr sz="3600" spc="-150" dirty="0"/>
              <a:t> </a:t>
            </a:r>
            <a:r>
              <a:rPr sz="3600" dirty="0"/>
              <a:t>to</a:t>
            </a:r>
            <a:r>
              <a:rPr sz="3600" spc="-85" dirty="0"/>
              <a:t> </a:t>
            </a:r>
            <a:r>
              <a:rPr sz="3600" dirty="0"/>
              <a:t>their</a:t>
            </a:r>
            <a:r>
              <a:rPr sz="3600" spc="-120" dirty="0"/>
              <a:t> </a:t>
            </a:r>
            <a:r>
              <a:rPr sz="3600" spc="-10" dirty="0"/>
              <a:t>traditions.</a:t>
            </a:r>
            <a:endParaRPr sz="360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4CCC5D3-50E0-87C3-D62C-7639E7F802DB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600200" y="6086070"/>
            <a:ext cx="8686800" cy="307777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Sofia- Argyro,</a:t>
            </a:r>
          </a:p>
          <a:p>
            <a:r>
              <a:rPr lang="el-GR" sz="1000" dirty="0">
                <a:solidFill>
                  <a:schemeClr val="tx1"/>
                </a:solidFill>
              </a:rPr>
              <a:t>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-3"/>
            <a:ext cx="12192000" cy="6858000"/>
            <a:chOff x="0" y="-3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3"/>
              <a:ext cx="2851530" cy="6858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182880" cy="6858000"/>
            </a:xfrm>
            <a:custGeom>
              <a:avLst/>
              <a:gdLst/>
              <a:ahLst/>
              <a:cxnLst/>
              <a:rect l="l" t="t" r="r" b="b"/>
              <a:pathLst>
                <a:path w="182880" h="6858000">
                  <a:moveTo>
                    <a:pt x="18288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82880" y="6858000"/>
                  </a:lnTo>
                  <a:lnTo>
                    <a:pt x="182880" y="0"/>
                  </a:lnTo>
                  <a:close/>
                </a:path>
              </a:pathLst>
            </a:custGeom>
            <a:solidFill>
              <a:srgbClr val="766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714375"/>
              <a:ext cx="1591310" cy="507365"/>
            </a:xfrm>
            <a:custGeom>
              <a:avLst/>
              <a:gdLst/>
              <a:ahLst/>
              <a:cxnLst/>
              <a:rect l="l" t="t" r="r" b="b"/>
              <a:pathLst>
                <a:path w="1591310" h="507365">
                  <a:moveTo>
                    <a:pt x="0" y="0"/>
                  </a:moveTo>
                  <a:lnTo>
                    <a:pt x="0" y="503809"/>
                  </a:lnTo>
                  <a:lnTo>
                    <a:pt x="1245438" y="507238"/>
                  </a:lnTo>
                  <a:lnTo>
                    <a:pt x="1345692" y="507238"/>
                  </a:lnTo>
                  <a:lnTo>
                    <a:pt x="1351915" y="500888"/>
                  </a:lnTo>
                  <a:lnTo>
                    <a:pt x="1353820" y="499363"/>
                  </a:lnTo>
                  <a:lnTo>
                    <a:pt x="1584325" y="268859"/>
                  </a:lnTo>
                  <a:lnTo>
                    <a:pt x="1589659" y="261747"/>
                  </a:lnTo>
                  <a:lnTo>
                    <a:pt x="1591310" y="254508"/>
                  </a:lnTo>
                  <a:lnTo>
                    <a:pt x="1589659" y="247269"/>
                  </a:lnTo>
                  <a:lnTo>
                    <a:pt x="1584325" y="240157"/>
                  </a:lnTo>
                  <a:lnTo>
                    <a:pt x="1355344" y="11302"/>
                  </a:lnTo>
                  <a:lnTo>
                    <a:pt x="1350391" y="11302"/>
                  </a:lnTo>
                  <a:lnTo>
                    <a:pt x="1350391" y="6476"/>
                  </a:lnTo>
                  <a:lnTo>
                    <a:pt x="1345692" y="6476"/>
                  </a:lnTo>
                  <a:lnTo>
                    <a:pt x="1340993" y="1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2E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631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5B6C8A"/>
                </a:solidFill>
              </a:rPr>
              <a:t>Thank</a:t>
            </a:r>
            <a:r>
              <a:rPr sz="3600" spc="-100" dirty="0">
                <a:solidFill>
                  <a:srgbClr val="5B6C8A"/>
                </a:solidFill>
              </a:rPr>
              <a:t> </a:t>
            </a:r>
            <a:r>
              <a:rPr sz="3600" dirty="0">
                <a:solidFill>
                  <a:srgbClr val="5B6C8A"/>
                </a:solidFill>
              </a:rPr>
              <a:t>you</a:t>
            </a:r>
            <a:r>
              <a:rPr sz="3600" spc="-55" dirty="0">
                <a:solidFill>
                  <a:srgbClr val="5B6C8A"/>
                </a:solidFill>
              </a:rPr>
              <a:t> </a:t>
            </a:r>
            <a:r>
              <a:rPr sz="3600" dirty="0">
                <a:solidFill>
                  <a:srgbClr val="5B6C8A"/>
                </a:solidFill>
              </a:rPr>
              <a:t>for</a:t>
            </a:r>
            <a:r>
              <a:rPr sz="3600" spc="-75" dirty="0">
                <a:solidFill>
                  <a:srgbClr val="5B6C8A"/>
                </a:solidFill>
              </a:rPr>
              <a:t> </a:t>
            </a:r>
            <a:r>
              <a:rPr sz="3600" dirty="0">
                <a:solidFill>
                  <a:srgbClr val="5B6C8A"/>
                </a:solidFill>
              </a:rPr>
              <a:t>your</a:t>
            </a:r>
            <a:r>
              <a:rPr sz="3600" spc="-95" dirty="0">
                <a:solidFill>
                  <a:srgbClr val="5B6C8A"/>
                </a:solidFill>
              </a:rPr>
              <a:t> </a:t>
            </a:r>
            <a:r>
              <a:rPr sz="3600" spc="-10" dirty="0">
                <a:solidFill>
                  <a:srgbClr val="5B6C8A"/>
                </a:solidFill>
              </a:rPr>
              <a:t>attention!</a:t>
            </a:r>
            <a:endParaRPr sz="3600"/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91310" y="901576"/>
            <a:ext cx="10470769" cy="5441949"/>
          </a:xfrm>
          <a:prstGeom prst="rect">
            <a:avLst/>
          </a:prstGeom>
        </p:spPr>
      </p:pic>
      <p:sp>
        <p:nvSpPr>
          <p:cNvPr id="9" name="Θέση υποσέλιδου 8">
            <a:extLst>
              <a:ext uri="{FF2B5EF4-FFF2-40B4-BE49-F238E27FC236}">
                <a16:creationId xmlns:a16="http://schemas.microsoft.com/office/drawing/2014/main" id="{0F9547B5-F7C2-02B7-FB12-732175CDB50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1447800" y="6377940"/>
            <a:ext cx="7924800" cy="153888"/>
          </a:xfrm>
        </p:spPr>
        <p:txBody>
          <a:bodyPr/>
          <a:lstStyle/>
          <a:p>
            <a:r>
              <a:rPr lang="el-GR" sz="1000" dirty="0">
                <a:solidFill>
                  <a:schemeClr val="tx1"/>
                </a:solidFill>
              </a:rPr>
              <a:t>©2025- 2026 </a:t>
            </a:r>
            <a:r>
              <a:rPr lang="en-GB" sz="1000" dirty="0">
                <a:solidFill>
                  <a:schemeClr val="tx1"/>
                </a:solidFill>
              </a:rPr>
              <a:t>Sofia, Argyro</a:t>
            </a:r>
            <a:r>
              <a:rPr lang="el-GR" sz="1000" dirty="0">
                <a:solidFill>
                  <a:schemeClr val="tx1"/>
                </a:solidFill>
              </a:rPr>
              <a:t>— Όμιλος </a:t>
            </a:r>
            <a:r>
              <a:rPr lang="en-GB" sz="1000" dirty="0">
                <a:solidFill>
                  <a:schemeClr val="tx1"/>
                </a:solidFill>
              </a:rPr>
              <a:t>Exploring Cultures Through Teens' eyes  </a:t>
            </a:r>
            <a:r>
              <a:rPr lang="el-GR" sz="1000" dirty="0">
                <a:solidFill>
                  <a:schemeClr val="tx1"/>
                </a:solidFill>
              </a:rPr>
              <a:t>Διαθέσιμο με άδεια </a:t>
            </a:r>
            <a:r>
              <a:rPr lang="en-GB" sz="1000" dirty="0">
                <a:solidFill>
                  <a:schemeClr val="tx1"/>
                </a:solidFill>
              </a:rPr>
              <a:t>Creative Commons BY-SA 4.0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1543</Words>
  <Application>Microsoft Office PowerPoint</Application>
  <PresentationFormat>Ευρεία οθόνη</PresentationFormat>
  <Paragraphs>88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 MT</vt:lpstr>
      <vt:lpstr>Calibri</vt:lpstr>
      <vt:lpstr>Calibri Light</vt:lpstr>
      <vt:lpstr>Wingdings</vt:lpstr>
      <vt:lpstr>Office Theme</vt:lpstr>
      <vt:lpstr>Cultural Guide of Greece Volume III</vt:lpstr>
      <vt:lpstr>Daily Life in Greece</vt:lpstr>
      <vt:lpstr>Παρουσίαση του PowerPoint</vt:lpstr>
      <vt:lpstr>Family life</vt:lpstr>
      <vt:lpstr>School life</vt:lpstr>
      <vt:lpstr>Housing</vt:lpstr>
      <vt:lpstr>Transportation and cycling</vt:lpstr>
      <vt:lpstr>In general, daily life in Greece is social, close to family, and balanced. People value relationships, shared meals, and   time   spent   together.   Even   with   modern responsibilities, Greeks try to enjoy life at a relaxed pace and stay connected to their traditions.</vt:lpstr>
      <vt:lpstr>Thank you for your attention!</vt:lpstr>
      <vt:lpstr>Food and Eating Habits in Greece</vt:lpstr>
      <vt:lpstr>Introduction</vt:lpstr>
      <vt:lpstr>Basic Characteristics of Greek Cuisine</vt:lpstr>
      <vt:lpstr>Typical Greek Main Dishes</vt:lpstr>
      <vt:lpstr>Traditional Snacks and Street Food</vt:lpstr>
      <vt:lpstr>Greek Desserts</vt:lpstr>
      <vt:lpstr>Eating Habits in Greece</vt:lpstr>
      <vt:lpstr>Unwritten rules when eating in a Greek household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Maria Vasilopoulou</dc:creator>
  <cp:lastModifiedBy>Maria Vasilopoulou</cp:lastModifiedBy>
  <cp:revision>2</cp:revision>
  <dcterms:created xsi:type="dcterms:W3CDTF">2026-06-03T13:20:25Z</dcterms:created>
  <dcterms:modified xsi:type="dcterms:W3CDTF">2026-06-03T13:44:27Z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2026-06-03T00:00:00Z</vt:filetime>
  </property>
  <property fmtid="{D5CDD505-2E9C-101B-9397-08002B2CF9AE}" pid="3" name="LastSaved">
    <vt:filetime>2026-06-03T00:00:00Z</vt:filetime>
  </property>
  <property fmtid="{D5CDD505-2E9C-101B-9397-08002B2CF9AE}" pid="4" name="Producer">
    <vt:lpwstr>iLovePDF</vt:lpwstr>
  </property>
</Properties>
</file>