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8" r:id="rId5"/>
    <p:sldId id="265" r:id="rId6"/>
    <p:sldId id="266" r:id="rId7"/>
    <p:sldId id="267" r:id="rId8"/>
    <p:sldId id="284" r:id="rId9"/>
    <p:sldId id="285" r:id="rId10"/>
    <p:sldId id="268" r:id="rId11"/>
    <p:sldId id="274" r:id="rId12"/>
    <p:sldId id="275" r:id="rId13"/>
    <p:sldId id="276" r:id="rId14"/>
    <p:sldId id="279" r:id="rId15"/>
    <p:sldId id="280" r:id="rId16"/>
    <p:sldId id="282" r:id="rId17"/>
    <p:sldId id="283" r:id="rId18"/>
    <p:sldId id="281" r:id="rId19"/>
    <p:sldId id="278" r:id="rId20"/>
    <p:sldId id="286" r:id="rId21"/>
    <p:sldId id="259" r:id="rId22"/>
    <p:sldId id="260" r:id="rId23"/>
    <p:sldId id="272" r:id="rId24"/>
    <p:sldId id="273" r:id="rId25"/>
    <p:sldId id="287" r:id="rId26"/>
    <p:sldId id="261" r:id="rId27"/>
    <p:sldId id="262" r:id="rId28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F9C47-1068-E64C-B76A-1621B8724B7F}" v="2" dt="2025-06-22T18:03:20.2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466"/>
    <p:restoredTop sz="94540"/>
  </p:normalViewPr>
  <p:slideViewPr>
    <p:cSldViewPr snapToGrid="0" snapToObjects="1">
      <p:cViewPr varScale="1">
        <p:scale>
          <a:sx n="39" d="100"/>
          <a:sy n="39" d="100"/>
        </p:scale>
        <p:origin x="184" y="1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1" y="-1"/>
            <a:ext cx="5211908" cy="6883030"/>
            <a:chOff x="-19217" y="-1"/>
            <a:chExt cx="5213267" cy="6883030"/>
          </a:xfrm>
        </p:grpSpPr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D618EB78-FA1F-C023-6DB6-92320E62E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287" y="739835"/>
            <a:ext cx="3701616" cy="1616203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Mi passaporte español </a:t>
            </a:r>
            <a:endParaRPr lang="el-GR" sz="3200">
              <a:solidFill>
                <a:srgbClr val="FFFFFF"/>
              </a:solidFill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3CC726-7589-5472-897C-21830D496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87" y="2459116"/>
            <a:ext cx="3701615" cy="3524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Destino</a:t>
            </a:r>
            <a:r>
              <a:rPr lang="el-GR" sz="2000">
                <a:solidFill>
                  <a:srgbClr val="FFFFFF"/>
                </a:solidFill>
              </a:rPr>
              <a:t>:</a:t>
            </a:r>
            <a:r>
              <a:rPr lang="en-US" sz="2000">
                <a:solidFill>
                  <a:srgbClr val="FFFFFF"/>
                </a:solidFill>
              </a:rPr>
              <a:t> Barcelona</a:t>
            </a: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l-GR" sz="2000">
              <a:solidFill>
                <a:srgbClr val="FFFFFF"/>
              </a:solidFill>
            </a:endParaRPr>
          </a:p>
        </p:txBody>
      </p:sp>
      <p:pic>
        <p:nvPicPr>
          <p:cNvPr id="1026" name="Picture 2" descr="2+ Thousand Barcelona Stamp Royalty-Free Images, Stock Photos &amp; Pictures |  Shutterstock">
            <a:extLst>
              <a:ext uri="{FF2B5EF4-FFF2-40B4-BE49-F238E27FC236}">
                <a16:creationId xmlns:a16="http://schemas.microsoft.com/office/drawing/2014/main" id="{AB3F140F-F68C-69B0-6A5D-F9833EC7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407" y="787114"/>
            <a:ext cx="4898259" cy="528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70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3" name="Group 9222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88825" cy="6894986"/>
            <a:chOff x="0" y="-7622"/>
            <a:chExt cx="12192000" cy="6894986"/>
          </a:xfrm>
        </p:grpSpPr>
        <p:sp>
          <p:nvSpPr>
            <p:cNvPr id="9224" name="Rectangle 9223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25" name="Rectangle 9224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6" name="Rectangle 9225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7" name="Rectangle 9226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9218" name="Picture 2" descr="The 10 Best Beaches in Barcelona &amp; Surroundings | CuddlyNest">
            <a:extLst>
              <a:ext uri="{FF2B5EF4-FFF2-40B4-BE49-F238E27FC236}">
                <a16:creationId xmlns:a16="http://schemas.microsoft.com/office/drawing/2014/main" id="{1A0A419D-A74C-5168-AC7E-A8C34BDBC8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r="-1" b="5476"/>
          <a:stretch>
            <a:fillRect/>
          </a:stretch>
        </p:blipFill>
        <p:spPr bwMode="auto">
          <a:xfrm>
            <a:off x="567378" y="559901"/>
            <a:ext cx="11054067" cy="57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624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1260C24-31CA-0BF7-2177-045DABDC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421" y="501651"/>
            <a:ext cx="4394195" cy="1716255"/>
          </a:xfrm>
        </p:spPr>
        <p:txBody>
          <a:bodyPr anchor="b">
            <a:normAutofit/>
          </a:bodyPr>
          <a:lstStyle/>
          <a:p>
            <a:r>
              <a:rPr lang="en-US" sz="5500"/>
              <a:t>Casa Mila</a:t>
            </a:r>
            <a:endParaRPr lang="el-GR" sz="5500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8405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53 Casa Mila by Gaudi ideas | casa milà, gaudi, antoni gaudi">
            <a:extLst>
              <a:ext uri="{FF2B5EF4-FFF2-40B4-BE49-F238E27FC236}">
                <a16:creationId xmlns:a16="http://schemas.microsoft.com/office/drawing/2014/main" id="{F0585B7C-9976-0451-373E-944DE7424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5806" y="299509"/>
            <a:ext cx="3426793" cy="625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3144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970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88825" cy="1519356"/>
            <a:chOff x="0" y="-29768"/>
            <a:chExt cx="12202174" cy="1519356"/>
          </a:xfrm>
        </p:grpSpPr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0F0DC146-5D65-748B-1B5A-1F5E4422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5609902"/>
            <a:ext cx="6922223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>
                <a:solidFill>
                  <a:srgbClr val="FFFFFF"/>
                </a:solidFill>
              </a:rPr>
              <a:t>Casa Battló</a:t>
            </a:r>
          </a:p>
        </p:txBody>
      </p:sp>
      <p:pic>
        <p:nvPicPr>
          <p:cNvPr id="1026" name="Picture 2" descr="SANT JORDI IN CASA BATLLÓ - Associació de Passeig de Gràcia">
            <a:extLst>
              <a:ext uri="{FF2B5EF4-FFF2-40B4-BE49-F238E27FC236}">
                <a16:creationId xmlns:a16="http://schemas.microsoft.com/office/drawing/2014/main" id="{845A0D95-516F-1318-11AE-8AB44228B6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3" b="11253"/>
          <a:stretch>
            <a:fillRect/>
          </a:stretch>
        </p:blipFill>
        <p:spPr bwMode="auto">
          <a:xfrm>
            <a:off x="20" y="10"/>
            <a:ext cx="12188804" cy="53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3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7" name="Group 2076">
            <a:extLst>
              <a:ext uri="{FF2B5EF4-FFF2-40B4-BE49-F238E27FC236}">
                <a16:creationId xmlns:a16="http://schemas.microsoft.com/office/drawing/2014/main" id="{D19F7815-3AA2-7679-26F4-A63338C8B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666" y="4843169"/>
            <a:ext cx="12193491" cy="2016059"/>
            <a:chOff x="-4668" y="4843169"/>
            <a:chExt cx="12196668" cy="2016059"/>
          </a:xfrm>
        </p:grpSpPr>
        <p:sp>
          <p:nvSpPr>
            <p:cNvPr id="2078" name="Rectangle 2077">
              <a:extLst>
                <a:ext uri="{FF2B5EF4-FFF2-40B4-BE49-F238E27FC236}">
                  <a16:creationId xmlns:a16="http://schemas.microsoft.com/office/drawing/2014/main" id="{656154CE-3587-5C44-2A6B-1FE49B302C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4668" y="4843169"/>
              <a:ext cx="12196668" cy="2015947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9" name="Rectangle 2078">
              <a:extLst>
                <a:ext uri="{FF2B5EF4-FFF2-40B4-BE49-F238E27FC236}">
                  <a16:creationId xmlns:a16="http://schemas.microsoft.com/office/drawing/2014/main" id="{3E7A46DB-98C4-E666-AEC5-DF8B5DD9E7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668" y="4844400"/>
              <a:ext cx="10565988" cy="2014828"/>
            </a:xfrm>
            <a:prstGeom prst="rect">
              <a:avLst/>
            </a:prstGeom>
            <a:gradFill flip="none" rotWithShape="1">
              <a:gsLst>
                <a:gs pos="3000">
                  <a:schemeClr val="accent2"/>
                </a:gs>
                <a:gs pos="40000">
                  <a:schemeClr val="accent2">
                    <a:alpha val="0"/>
                  </a:schemeClr>
                </a:gs>
              </a:gsLst>
              <a:lin ang="17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0" name="Rectangle 2079">
              <a:extLst>
                <a:ext uri="{FF2B5EF4-FFF2-40B4-BE49-F238E27FC236}">
                  <a16:creationId xmlns:a16="http://schemas.microsoft.com/office/drawing/2014/main" id="{89F8962A-028A-2EBA-FBCF-F9B03344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4668" y="4843170"/>
              <a:ext cx="10309010" cy="2006799"/>
            </a:xfrm>
            <a:prstGeom prst="rect">
              <a:avLst/>
            </a:prstGeom>
            <a:gradFill>
              <a:gsLst>
                <a:gs pos="0">
                  <a:schemeClr val="accent5">
                    <a:alpha val="76000"/>
                  </a:schemeClr>
                </a:gs>
                <a:gs pos="67000">
                  <a:schemeClr val="accent2">
                    <a:alpha val="0"/>
                  </a:schemeClr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1" name="Rectangle 2080">
              <a:extLst>
                <a:ext uri="{FF2B5EF4-FFF2-40B4-BE49-F238E27FC236}">
                  <a16:creationId xmlns:a16="http://schemas.microsoft.com/office/drawing/2014/main" id="{2F139663-D7C2-5898-E610-2183584AC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105876" y="4851203"/>
              <a:ext cx="8086124" cy="2006797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0"/>
                    <a:alpha val="36000"/>
                  </a:schemeClr>
                </a:gs>
                <a:gs pos="45000">
                  <a:schemeClr val="accent5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6BEBED2B-1D75-6D60-CBB4-08AE87C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210" y="5167418"/>
            <a:ext cx="8947359" cy="702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Hopital de Sant Pau</a:t>
            </a:r>
          </a:p>
        </p:txBody>
      </p:sp>
      <p:pic>
        <p:nvPicPr>
          <p:cNvPr id="2050" name="Picture 2" descr="Sant Pau Art Nouveau Site | Attractions in Eixample, Barcelona">
            <a:extLst>
              <a:ext uri="{FF2B5EF4-FFF2-40B4-BE49-F238E27FC236}">
                <a16:creationId xmlns:a16="http://schemas.microsoft.com/office/drawing/2014/main" id="{E65404AD-77CF-150A-3CEA-4F57767E6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" b="2"/>
          <a:stretch>
            <a:fillRect/>
          </a:stretch>
        </p:blipFill>
        <p:spPr bwMode="auto">
          <a:xfrm>
            <a:off x="2641624" y="461527"/>
            <a:ext cx="6905575" cy="38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88825" cy="1519356"/>
            <a:chOff x="0" y="-29768"/>
            <a:chExt cx="12202174" cy="1519356"/>
          </a:xfrm>
        </p:grpSpPr>
        <p:sp>
          <p:nvSpPr>
            <p:cNvPr id="3080" name="Rectangle 3079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1" name="Rectangle 3080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2" name="Rectangle 3081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AF73614E-912F-1181-B185-25D8DF4F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5609902"/>
            <a:ext cx="6922223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 dirty="0">
                <a:solidFill>
                  <a:srgbClr val="FFFFFF"/>
                </a:solidFill>
              </a:rPr>
              <a:t>Parc de Ciutadella</a:t>
            </a:r>
          </a:p>
        </p:txBody>
      </p:sp>
      <p:pic>
        <p:nvPicPr>
          <p:cNvPr id="3074" name="Picture 2" descr="Πάρκο Ciutadella - Πινακοθήκη της Βαρκελώνης">
            <a:extLst>
              <a:ext uri="{FF2B5EF4-FFF2-40B4-BE49-F238E27FC236}">
                <a16:creationId xmlns:a16="http://schemas.microsoft.com/office/drawing/2014/main" id="{1FE05FA3-3788-2F40-A16D-2543FF0C3C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5" b="27457"/>
          <a:stretch>
            <a:fillRect/>
          </a:stretch>
        </p:blipFill>
        <p:spPr bwMode="auto">
          <a:xfrm>
            <a:off x="20" y="10"/>
            <a:ext cx="12188804" cy="53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133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8" name="Group 4102">
            <a:extLst>
              <a:ext uri="{FF2B5EF4-FFF2-40B4-BE49-F238E27FC236}">
                <a16:creationId xmlns:a16="http://schemas.microsoft.com/office/drawing/2014/main" id="{1095953A-7DC0-3F46-6E96-31FBC9B1A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58482" y="-18309"/>
            <a:ext cx="4437410" cy="6883029"/>
            <a:chOff x="7760503" y="-18309"/>
            <a:chExt cx="4438566" cy="6883029"/>
          </a:xfrm>
        </p:grpSpPr>
        <p:sp>
          <p:nvSpPr>
            <p:cNvPr id="4104" name="Rectangle 4103">
              <a:extLst>
                <a:ext uri="{FF2B5EF4-FFF2-40B4-BE49-F238E27FC236}">
                  <a16:creationId xmlns:a16="http://schemas.microsoft.com/office/drawing/2014/main" id="{707A3D96-0FAB-1097-EDDA-3FEF83BF3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5" name="Rectangle 4104">
              <a:extLst>
                <a:ext uri="{FF2B5EF4-FFF2-40B4-BE49-F238E27FC236}">
                  <a16:creationId xmlns:a16="http://schemas.microsoft.com/office/drawing/2014/main" id="{9EAB96BF-DFB3-4E65-F857-5FB098087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106" name="Rectangle 4105">
              <a:extLst>
                <a:ext uri="{FF2B5EF4-FFF2-40B4-BE49-F238E27FC236}">
                  <a16:creationId xmlns:a16="http://schemas.microsoft.com/office/drawing/2014/main" id="{1F350EA2-C795-0DD6-A39B-C92018940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7" name="Rectangle 4106">
              <a:extLst>
                <a:ext uri="{FF2B5EF4-FFF2-40B4-BE49-F238E27FC236}">
                  <a16:creationId xmlns:a16="http://schemas.microsoft.com/office/drawing/2014/main" id="{04AC1597-691C-C2BF-535E-B9DBBAA76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D80941A2-5A50-91E3-C5B8-4D9A55AE2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045" y="1489363"/>
            <a:ext cx="3309353" cy="2987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Montjuïc</a:t>
            </a:r>
          </a:p>
        </p:txBody>
      </p:sp>
      <p:pic>
        <p:nvPicPr>
          <p:cNvPr id="4098" name="Picture 2" descr="City SightSeeing">
            <a:extLst>
              <a:ext uri="{FF2B5EF4-FFF2-40B4-BE49-F238E27FC236}">
                <a16:creationId xmlns:a16="http://schemas.microsoft.com/office/drawing/2014/main" id="{B01DD357-49A8-351E-0ABF-636C2CF919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086" y="1354311"/>
            <a:ext cx="6273344" cy="41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82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75" name="Rectangle 6174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8E49A679-CB3D-67E6-B5E3-19939B42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09" y="679731"/>
            <a:ext cx="3123337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Fundació Joan Miró</a:t>
            </a:r>
            <a:endParaRPr lang="en-US" sz="4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177" name="Group 617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3979" y="1"/>
            <a:ext cx="2445747" cy="5777808"/>
            <a:chOff x="329184" y="1"/>
            <a:chExt cx="524256" cy="5777808"/>
          </a:xfrm>
        </p:grpSpPr>
        <p:cxnSp>
          <p:nvCxnSpPr>
            <p:cNvPr id="6178" name="Straight Connector 617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79" name="Rectangle 617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81" name="Rectangle 618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0088" y="679731"/>
            <a:ext cx="7680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Πίνακας σε Inox - Joan Miro - Garden - SmartCrafts">
            <a:extLst>
              <a:ext uri="{FF2B5EF4-FFF2-40B4-BE49-F238E27FC236}">
                <a16:creationId xmlns:a16="http://schemas.microsoft.com/office/drawing/2014/main" id="{31EED26A-DC76-580F-8AC4-DF59DB93C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r="9342" b="2"/>
          <a:stretch>
            <a:fillRect/>
          </a:stretch>
        </p:blipFill>
        <p:spPr bwMode="auto">
          <a:xfrm>
            <a:off x="4124006" y="972235"/>
            <a:ext cx="3382399" cy="50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undació Joan Miró (Joan Miró Museum) | Barcelona Tickets">
            <a:extLst>
              <a:ext uri="{FF2B5EF4-FFF2-40B4-BE49-F238E27FC236}">
                <a16:creationId xmlns:a16="http://schemas.microsoft.com/office/drawing/2014/main" id="{A35D4909-5C01-2482-B793-DC5653418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0" r="29961" b="2"/>
          <a:stretch>
            <a:fillRect/>
          </a:stretch>
        </p:blipFill>
        <p:spPr bwMode="auto">
          <a:xfrm>
            <a:off x="7810322" y="972235"/>
            <a:ext cx="3382399" cy="50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28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AA23A0-8759-D2AD-3727-7BB6F24EB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b="1" dirty="0" err="1"/>
              <a:t>Museu</a:t>
            </a:r>
            <a:r>
              <a:rPr lang="en" b="1" dirty="0"/>
              <a:t> Picasso </a:t>
            </a:r>
            <a:br>
              <a:rPr lang="en" b="1" dirty="0"/>
            </a:br>
            <a:endParaRPr lang="el-GR" dirty="0"/>
          </a:p>
        </p:txBody>
      </p:sp>
      <p:pic>
        <p:nvPicPr>
          <p:cNvPr id="7170" name="Picture 2" descr="Museu Picasso in Barcelona - Opening hours, tickets and map">
            <a:extLst>
              <a:ext uri="{FF2B5EF4-FFF2-40B4-BE49-F238E27FC236}">
                <a16:creationId xmlns:a16="http://schemas.microsoft.com/office/drawing/2014/main" id="{D12E537E-B921-7386-551D-36BE9B9AC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996950"/>
            <a:ext cx="81280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118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2" name="Rectangle 5131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7D7987F-5ADD-91CE-C123-1386818227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7702"/>
          <a:stretch>
            <a:fillRect/>
          </a:stretch>
        </p:blipFill>
        <p:spPr bwMode="auto">
          <a:xfrm>
            <a:off x="20" y="10"/>
            <a:ext cx="12188804" cy="6857988"/>
          </a:xfrm>
          <a:prstGeom prst="rect">
            <a:avLst/>
          </a:prstGeom>
          <a:noFill/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58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arina Port Vell Barcelona (2026) – Best of TikTok, Instagram &amp; Reddit  Travel Guide">
            <a:extLst>
              <a:ext uri="{FF2B5EF4-FFF2-40B4-BE49-F238E27FC236}">
                <a16:creationId xmlns:a16="http://schemas.microsoft.com/office/drawing/2014/main" id="{90CBAE4D-145B-3C10-AF19-0B9EBEA88B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>
            <a:fillRect/>
          </a:stretch>
        </p:blipFill>
        <p:spPr bwMode="auto">
          <a:xfrm>
            <a:off x="20" y="10"/>
            <a:ext cx="121888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88825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A8169B01-6BB4-4D88-3D07-49BCA433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38" y="5317240"/>
            <a:ext cx="11208006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Port Vell Barcelona</a:t>
            </a:r>
          </a:p>
        </p:txBody>
      </p:sp>
      <p:cxnSp>
        <p:nvCxnSpPr>
          <p:cNvPr id="10249" name="Straight Connector 1024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88825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1" name="Straight Connector 1025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88825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409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Rectangle 2087">
            <a:extLst>
              <a:ext uri="{FF2B5EF4-FFF2-40B4-BE49-F238E27FC236}">
                <a16:creationId xmlns:a16="http://schemas.microsoft.com/office/drawing/2014/main" id="{347D6575-0B06-40B2-9D0F-298202F6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90" name="Arc 2089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074" y="776238"/>
            <a:ext cx="2987899" cy="2987121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585" y="1370171"/>
            <a:ext cx="5084256" cy="2387600"/>
          </a:xfrm>
        </p:spPr>
        <p:txBody>
          <a:bodyPr>
            <a:normAutofit/>
          </a:bodyPr>
          <a:lstStyle/>
          <a:p>
            <a:pPr algn="l"/>
            <a:r>
              <a:rPr lang="en">
                <a:solidFill>
                  <a:schemeClr val="bg1"/>
                </a:solidFill>
              </a:rPr>
              <a:t>¡Hola! Bienvenida a Barcelona!</a:t>
            </a:r>
          </a:p>
        </p:txBody>
      </p:sp>
      <p:sp>
        <p:nvSpPr>
          <p:cNvPr id="2092" name="Oval 2091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106" y="832686"/>
            <a:ext cx="1104655" cy="107496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Visiter Barcelone: Que faire, voir? (Mes 25 Incontournables)">
            <a:extLst>
              <a:ext uri="{FF2B5EF4-FFF2-40B4-BE49-F238E27FC236}">
                <a16:creationId xmlns:a16="http://schemas.microsoft.com/office/drawing/2014/main" id="{E19AC91C-788C-99BF-2793-8B0F2C7D8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4" r="7188"/>
          <a:stretch>
            <a:fillRect/>
          </a:stretch>
        </p:blipFill>
        <p:spPr bwMode="auto">
          <a:xfrm>
            <a:off x="6519160" y="795510"/>
            <a:ext cx="5136182" cy="513752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4" name="Rectangle 2093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0413" y="4925384"/>
            <a:ext cx="876476" cy="876704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79375F7-FBF8-2BE0-B9CA-250093AB15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/>
          <a:stretch>
            <a:fillRect/>
          </a:stretch>
        </p:blipFill>
        <p:spPr bwMode="auto">
          <a:xfrm>
            <a:off x="20" y="10"/>
            <a:ext cx="1218880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8B29C054-0785-5A95-ED1E-983B05FB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2143" y="947058"/>
            <a:ext cx="6335486" cy="489856"/>
          </a:xfr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Circuit de Barcelona- Cataluña</a:t>
            </a:r>
          </a:p>
        </p:txBody>
      </p:sp>
    </p:spTree>
    <p:extLst>
      <p:ext uri="{BB962C8B-B14F-4D97-AF65-F5344CB8AC3E}">
        <p14:creationId xmlns:p14="http://schemas.microsoft.com/office/powerpoint/2010/main" val="3670597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7" y="0"/>
            <a:ext cx="121857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66186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55" y="1153572"/>
            <a:ext cx="3199566" cy="4461163"/>
          </a:xfrm>
        </p:spPr>
        <p:txBody>
          <a:bodyPr>
            <a:normAutofit/>
          </a:bodyPr>
          <a:lstStyle/>
          <a:p>
            <a:r>
              <a:rPr lang="en">
                <a:solidFill>
                  <a:srgbClr val="FFFFFF"/>
                </a:solidFill>
              </a:rPr>
              <a:t>¿Qué puedes hacer en Barcelona?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48435" y="2455479"/>
            <a:ext cx="4082370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149" y="591344"/>
            <a:ext cx="6904693" cy="5585619"/>
          </a:xfrm>
        </p:spPr>
        <p:txBody>
          <a:bodyPr anchor="ctr">
            <a:normAutofit/>
          </a:bodyPr>
          <a:lstStyle/>
          <a:p>
            <a:endParaRPr/>
          </a:p>
          <a:p>
            <a:r>
              <a:t>Puedes ir a la playa 🏖️</a:t>
            </a:r>
          </a:p>
          <a:p>
            <a:r>
              <a:t>Puedes comer helado 🍦</a:t>
            </a:r>
          </a:p>
          <a:p>
            <a:r>
              <a:t>Puedes visitar museos 🖼️</a:t>
            </a:r>
          </a:p>
          <a:p>
            <a:r>
              <a:t>Puedes pasear por la ciudad 🚶‍♀️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Gaudí, el arquitecto mágico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r>
              <a:t>Gaudí era arquitecto.</a:t>
            </a:r>
          </a:p>
          <a:p>
            <a:r>
              <a:t>Usaba muchos colores y formas divertidas.</a:t>
            </a:r>
          </a:p>
          <a:p>
            <a:r>
              <a:t>Diseñó la Sagrada Familia y el Parque Güell.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494A40-1BBE-C543-6081-08CFD33D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Paella</a:t>
            </a:r>
            <a:r>
              <a:rPr lang="en-US" dirty="0"/>
              <a:t> </a:t>
            </a:r>
            <a:endParaRPr lang="el-GR" dirty="0"/>
          </a:p>
        </p:txBody>
      </p:sp>
      <p:pic>
        <p:nvPicPr>
          <p:cNvPr id="1026" name="Picture 2" descr="Seafood Paella Recipe">
            <a:extLst>
              <a:ext uri="{FF2B5EF4-FFF2-40B4-BE49-F238E27FC236}">
                <a16:creationId xmlns:a16="http://schemas.microsoft.com/office/drawing/2014/main" id="{1816BB2E-9014-F4B3-D8C2-A9A07CC840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83" y="1600200"/>
            <a:ext cx="704663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057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43D9F9-4BF6-70EF-2045-3009173C9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tapas</a:t>
            </a:r>
            <a:endParaRPr lang="el-G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Τα tapas bar - pintxos bar των Βάσκων - Greek Gastronomy Guide">
            <a:extLst>
              <a:ext uri="{FF2B5EF4-FFF2-40B4-BE49-F238E27FC236}">
                <a16:creationId xmlns:a16="http://schemas.microsoft.com/office/drawing/2014/main" id="{6973F3A7-6EBD-0086-1513-C658D9C9B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03" y="1600200"/>
            <a:ext cx="688359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307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9819C24-24B1-6CEB-78E0-91BEDA479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3914" y="601209"/>
            <a:ext cx="8229600" cy="1143000"/>
          </a:xfrm>
        </p:spPr>
        <p:txBody>
          <a:bodyPr/>
          <a:lstStyle/>
          <a:p>
            <a:r>
              <a:rPr lang="en-US" dirty="0" err="1"/>
              <a:t>tactacos</a:t>
            </a:r>
            <a:endParaRPr lang="el-GR" dirty="0"/>
          </a:p>
        </p:txBody>
      </p:sp>
      <p:pic>
        <p:nvPicPr>
          <p:cNvPr id="12290" name="Picture 2" descr="Steak Taco Ring">
            <a:extLst>
              <a:ext uri="{FF2B5EF4-FFF2-40B4-BE49-F238E27FC236}">
                <a16:creationId xmlns:a16="http://schemas.microsoft.com/office/drawing/2014/main" id="{5166E275-C211-3A6A-390D-DE9ADF2C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B484BF-9EC4-52A6-D800-2D0DE3B68C74}"/>
              </a:ext>
            </a:extLst>
          </p:cNvPr>
          <p:cNvSpPr txBox="1"/>
          <p:nvPr/>
        </p:nvSpPr>
        <p:spPr>
          <a:xfrm>
            <a:off x="326571" y="1371599"/>
            <a:ext cx="1992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tacos</a:t>
            </a:r>
            <a:endParaRPr lang="el-G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389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Επιδόρπιο και καφές στον πίνακα">
            <a:extLst>
              <a:ext uri="{FF2B5EF4-FFF2-40B4-BE49-F238E27FC236}">
                <a16:creationId xmlns:a16="http://schemas.microsoft.com/office/drawing/2014/main" id="{FAE97B6D-1AE1-EBDC-DF48-46D247CEA6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34" r="26793"/>
          <a:stretch>
            <a:fillRect/>
          </a:stretch>
        </p:blipFill>
        <p:spPr>
          <a:xfrm>
            <a:off x="6101437" y="10"/>
            <a:ext cx="6087386" cy="6857990"/>
          </a:xfrm>
          <a:prstGeom prst="rect">
            <a:avLst/>
          </a:prstGeom>
        </p:spPr>
      </p:pic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143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143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602" y="328512"/>
            <a:ext cx="4777143" cy="1628970"/>
          </a:xfrm>
        </p:spPr>
        <p:txBody>
          <a:bodyPr anchor="ctr">
            <a:normAutofit/>
          </a:bodyPr>
          <a:lstStyle/>
          <a:p>
            <a:r>
              <a:rPr lang="en" sz="4000"/>
              <a:t>¡Qué rico! Comida de Barcelona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12" y="2884929"/>
            <a:ext cx="4864333" cy="3374137"/>
          </a:xfrm>
        </p:spPr>
        <p:txBody>
          <a:bodyPr anchor="ctr">
            <a:normAutofit/>
          </a:bodyPr>
          <a:lstStyle/>
          <a:p>
            <a:endParaRPr lang="en" sz="2000" dirty="0"/>
          </a:p>
          <a:p>
            <a:r>
              <a:rPr lang="en" dirty="0"/>
              <a:t>Me </a:t>
            </a:r>
            <a:r>
              <a:rPr lang="en" dirty="0" err="1"/>
              <a:t>encantan</a:t>
            </a:r>
            <a:r>
              <a:rPr lang="en" dirty="0"/>
              <a:t> </a:t>
            </a:r>
            <a:r>
              <a:rPr lang="en" dirty="0" err="1"/>
              <a:t>los</a:t>
            </a:r>
            <a:r>
              <a:rPr lang="en" dirty="0"/>
              <a:t> churros.</a:t>
            </a:r>
          </a:p>
          <a:p>
            <a:r>
              <a:rPr lang="en" dirty="0"/>
              <a:t>La paella es muy </a:t>
            </a:r>
            <a:r>
              <a:rPr lang="en" dirty="0" err="1"/>
              <a:t>famosa</a:t>
            </a:r>
            <a:r>
              <a:rPr lang="en" dirty="0"/>
              <a:t>.</a:t>
            </a:r>
          </a:p>
          <a:p>
            <a:r>
              <a:rPr lang="en" dirty="0"/>
              <a:t>¿</a:t>
            </a:r>
            <a:r>
              <a:rPr lang="en" dirty="0" err="1"/>
              <a:t>Te</a:t>
            </a:r>
            <a:r>
              <a:rPr lang="en" dirty="0"/>
              <a:t> </a:t>
            </a:r>
            <a:r>
              <a:rPr lang="en" dirty="0" err="1"/>
              <a:t>gusta</a:t>
            </a:r>
            <a:r>
              <a:rPr lang="en" dirty="0"/>
              <a:t> la comida </a:t>
            </a:r>
            <a:r>
              <a:rPr lang="en" dirty="0" err="1"/>
              <a:t>española</a:t>
            </a:r>
            <a:r>
              <a:rPr lang="en" dirty="0"/>
              <a:t>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¿Y tú?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/>
          </a:p>
          <a:p>
            <a:r>
              <a:t>¿Te gusta Barcelona?</a:t>
            </a:r>
          </a:p>
          <a:p>
            <a:r>
              <a:t>¿Qué lugar quieres visitar?</a:t>
            </a:r>
          </a:p>
          <a:p>
            <a:r>
              <a:t>¿Qué comida quieres probar?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:a16="http://schemas.microsoft.com/office/drawing/2014/main" id="{41AB65AE-A08D-4F43-8E53-5F1B8D842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0" y="4625162"/>
            <a:ext cx="4152686" cy="1667975"/>
          </a:xfrm>
        </p:spPr>
        <p:txBody>
          <a:bodyPr>
            <a:normAutofit/>
          </a:bodyPr>
          <a:lstStyle/>
          <a:p>
            <a:r>
              <a:rPr lang="en" sz="4000"/>
              <a:t>¿Dónde está Barcelona?</a:t>
            </a:r>
          </a:p>
        </p:txBody>
      </p:sp>
      <p:pic>
        <p:nvPicPr>
          <p:cNvPr id="3074" name="Picture 2" descr="Barcelone veut acter la fin des appartements touristiques">
            <a:extLst>
              <a:ext uri="{FF2B5EF4-FFF2-40B4-BE49-F238E27FC236}">
                <a16:creationId xmlns:a16="http://schemas.microsoft.com/office/drawing/2014/main" id="{B5A22085-2147-8F33-7AC8-2E8074AEB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r="-1" b="-1"/>
          <a:stretch>
            <a:fillRect/>
          </a:stretch>
        </p:blipFill>
        <p:spPr bwMode="auto">
          <a:xfrm>
            <a:off x="837980" y="536943"/>
            <a:ext cx="4152676" cy="390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talonias historie – Store norske leksikon">
            <a:extLst>
              <a:ext uri="{FF2B5EF4-FFF2-40B4-BE49-F238E27FC236}">
                <a16:creationId xmlns:a16="http://schemas.microsoft.com/office/drawing/2014/main" id="{1EF5D63B-C298-8CDF-5268-4481A9DA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834"/>
          <a:stretch>
            <a:fillRect/>
          </a:stretch>
        </p:blipFill>
        <p:spPr bwMode="auto">
          <a:xfrm>
            <a:off x="5182022" y="536943"/>
            <a:ext cx="6302897" cy="390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022" y="4625162"/>
            <a:ext cx="6302898" cy="1667975"/>
          </a:xfrm>
        </p:spPr>
        <p:txBody>
          <a:bodyPr anchor="ctr">
            <a:normAutofit lnSpcReduction="10000"/>
          </a:bodyPr>
          <a:lstStyle/>
          <a:p>
            <a:endParaRPr lang="en" sz="2000" dirty="0"/>
          </a:p>
          <a:p>
            <a:r>
              <a:rPr lang="en" sz="2400" dirty="0"/>
              <a:t>Barcelona </a:t>
            </a:r>
            <a:r>
              <a:rPr lang="en" sz="2400" dirty="0" err="1"/>
              <a:t>está</a:t>
            </a:r>
            <a:r>
              <a:rPr lang="en" sz="2400" dirty="0"/>
              <a:t> </a:t>
            </a:r>
            <a:r>
              <a:rPr lang="en" sz="2400" dirty="0" err="1"/>
              <a:t>en</a:t>
            </a:r>
            <a:r>
              <a:rPr lang="en" sz="2400" dirty="0"/>
              <a:t> España.</a:t>
            </a:r>
          </a:p>
          <a:p>
            <a:r>
              <a:rPr lang="en" sz="2400" dirty="0" err="1"/>
              <a:t>Está</a:t>
            </a:r>
            <a:r>
              <a:rPr lang="en" sz="2400" dirty="0"/>
              <a:t> </a:t>
            </a:r>
            <a:r>
              <a:rPr lang="en" sz="2400" dirty="0" err="1"/>
              <a:t>cerca</a:t>
            </a:r>
            <a:r>
              <a:rPr lang="en" sz="2400" dirty="0"/>
              <a:t> del mar.</a:t>
            </a:r>
          </a:p>
          <a:p>
            <a:r>
              <a:rPr lang="en" sz="2400" dirty="0"/>
              <a:t>Es una ciudad muy </a:t>
            </a:r>
            <a:r>
              <a:rPr lang="en" sz="2400" dirty="0" err="1"/>
              <a:t>bonita</a:t>
            </a:r>
            <a:r>
              <a:rPr lang="en" sz="2400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7" y="0"/>
            <a:ext cx="1218577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66186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655" y="1153572"/>
            <a:ext cx="3199566" cy="4461163"/>
          </a:xfrm>
        </p:spPr>
        <p:txBody>
          <a:bodyPr>
            <a:normAutofit/>
          </a:bodyPr>
          <a:lstStyle/>
          <a:p>
            <a:r>
              <a:rPr lang="en">
                <a:solidFill>
                  <a:srgbClr val="FFFFFF"/>
                </a:solidFill>
              </a:rPr>
              <a:t>Lugares famosos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48435" y="2455479"/>
            <a:ext cx="4082370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6149" y="591344"/>
            <a:ext cx="6904693" cy="5585619"/>
          </a:xfrm>
        </p:spPr>
        <p:txBody>
          <a:bodyPr anchor="ctr">
            <a:normAutofit/>
          </a:bodyPr>
          <a:lstStyle/>
          <a:p>
            <a:endParaRPr dirty="0"/>
          </a:p>
          <a:p>
            <a:r>
              <a:rPr dirty="0"/>
              <a:t>Me </a:t>
            </a:r>
            <a:r>
              <a:rPr dirty="0" err="1"/>
              <a:t>gusta</a:t>
            </a:r>
            <a:r>
              <a:rPr dirty="0"/>
              <a:t> la Sagrada Familia.</a:t>
            </a:r>
          </a:p>
          <a:p>
            <a:r>
              <a:rPr dirty="0"/>
              <a:t>El </a:t>
            </a:r>
            <a:r>
              <a:rPr dirty="0" err="1"/>
              <a:t>parque</a:t>
            </a:r>
            <a:r>
              <a:rPr dirty="0"/>
              <a:t> </a:t>
            </a:r>
            <a:r>
              <a:rPr dirty="0" err="1"/>
              <a:t>Güell</a:t>
            </a:r>
            <a:r>
              <a:rPr dirty="0"/>
              <a:t> es muy </a:t>
            </a:r>
            <a:r>
              <a:rPr dirty="0" err="1"/>
              <a:t>colorido</a:t>
            </a:r>
            <a:r>
              <a:rPr dirty="0"/>
              <a:t>.</a:t>
            </a:r>
          </a:p>
          <a:p>
            <a:r>
              <a:rPr dirty="0"/>
              <a:t>La Rambla es muy </a:t>
            </a:r>
            <a:r>
              <a:rPr dirty="0" err="1"/>
              <a:t>animada</a:t>
            </a:r>
            <a:r>
              <a:rPr dirty="0"/>
              <a:t>.</a:t>
            </a:r>
          </a:p>
          <a:p>
            <a:r>
              <a:rPr dirty="0"/>
              <a:t>La playa es muy </a:t>
            </a:r>
            <a:r>
              <a:rPr dirty="0" err="1"/>
              <a:t>bonita</a:t>
            </a:r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5030" y="-2664601"/>
            <a:ext cx="6858000" cy="12188058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0" y="0"/>
            <a:ext cx="9068483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7903" y="-1684252"/>
            <a:ext cx="4894564" cy="1219037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Sagrada Familia Facades Explained | History &amp; Symbolism">
            <a:extLst>
              <a:ext uri="{FF2B5EF4-FFF2-40B4-BE49-F238E27FC236}">
                <a16:creationId xmlns:a16="http://schemas.microsoft.com/office/drawing/2014/main" id="{54CC0561-EFD5-628E-08FF-DCA2C4D2D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r="2" b="2"/>
          <a:stretch>
            <a:fillRect/>
          </a:stretch>
        </p:blipFill>
        <p:spPr bwMode="auto">
          <a:xfrm>
            <a:off x="835091" y="457200"/>
            <a:ext cx="105186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3768F0-4174-22AF-F4CA-933E1B4ABF3F}"/>
              </a:ext>
            </a:extLst>
          </p:cNvPr>
          <p:cNvSpPr txBox="1"/>
          <p:nvPr/>
        </p:nvSpPr>
        <p:spPr>
          <a:xfrm>
            <a:off x="1534886" y="1963439"/>
            <a:ext cx="3690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Sagrada Familia</a:t>
            </a:r>
            <a:endParaRPr lang="el-G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700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0"/>
            <a:ext cx="1218577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Park Güell: arquitectura y diseño | Modernismo, art nouveau">
            <a:extLst>
              <a:ext uri="{FF2B5EF4-FFF2-40B4-BE49-F238E27FC236}">
                <a16:creationId xmlns:a16="http://schemas.microsoft.com/office/drawing/2014/main" id="{D0661F85-0B17-88F5-7F7F-8C9CA02322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4"/>
          <a:stretch>
            <a:fillRect/>
          </a:stretch>
        </p:blipFill>
        <p:spPr bwMode="auto">
          <a:xfrm>
            <a:off x="20" y="1282"/>
            <a:ext cx="12188805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21FF1-19E4-ACEF-584E-410A13D37E80}"/>
              </a:ext>
            </a:extLst>
          </p:cNvPr>
          <p:cNvSpPr txBox="1"/>
          <p:nvPr/>
        </p:nvSpPr>
        <p:spPr>
          <a:xfrm rot="10800000" flipV="1">
            <a:off x="6094412" y="275118"/>
            <a:ext cx="297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Parc </a:t>
            </a:r>
            <a:r>
              <a:rPr lang="en-US" sz="4000" b="1" dirty="0" err="1">
                <a:solidFill>
                  <a:srgbClr val="C00000"/>
                </a:solidFill>
              </a:rPr>
              <a:t>Güell</a:t>
            </a:r>
            <a:endParaRPr lang="el-GR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44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1" name="Group 6150">
            <a:extLst>
              <a:ext uri="{FF2B5EF4-FFF2-40B4-BE49-F238E27FC236}">
                <a16:creationId xmlns:a16="http://schemas.microsoft.com/office/drawing/2014/main" id="{A182C109-9E4C-3C96-8794-9411573C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88825" cy="6894986"/>
            <a:chOff x="0" y="-7622"/>
            <a:chExt cx="12192000" cy="6894986"/>
          </a:xfrm>
        </p:grpSpPr>
        <p:sp>
          <p:nvSpPr>
            <p:cNvPr id="6152" name="Rectangle 6151">
              <a:extLst>
                <a:ext uri="{FF2B5EF4-FFF2-40B4-BE49-F238E27FC236}">
                  <a16:creationId xmlns:a16="http://schemas.microsoft.com/office/drawing/2014/main" id="{1C864660-C52B-BC40-9AE0-D900B4B67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53" name="Rectangle 6152">
              <a:extLst>
                <a:ext uri="{FF2B5EF4-FFF2-40B4-BE49-F238E27FC236}">
                  <a16:creationId xmlns:a16="http://schemas.microsoft.com/office/drawing/2014/main" id="{CFD81F2E-754B-ACB7-ECD1-E1DADAD07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4" name="Rectangle 6153">
              <a:extLst>
                <a:ext uri="{FF2B5EF4-FFF2-40B4-BE49-F238E27FC236}">
                  <a16:creationId xmlns:a16="http://schemas.microsoft.com/office/drawing/2014/main" id="{9B2A2591-0296-4CF4-E75F-51D7CB8E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5" name="Rectangle 6154">
              <a:extLst>
                <a:ext uri="{FF2B5EF4-FFF2-40B4-BE49-F238E27FC236}">
                  <a16:creationId xmlns:a16="http://schemas.microsoft.com/office/drawing/2014/main" id="{078A07A2-FD92-5AD1-01EE-9D7AEAB88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6146" name="Picture 2" descr="How to Get to La Rambla in Barcelona - Barcelona Hacks">
            <a:extLst>
              <a:ext uri="{FF2B5EF4-FFF2-40B4-BE49-F238E27FC236}">
                <a16:creationId xmlns:a16="http://schemas.microsoft.com/office/drawing/2014/main" id="{85CDFDB8-29F0-42DF-EE2D-D90A0905E9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r="-1" b="-1"/>
          <a:stretch>
            <a:fillRect/>
          </a:stretch>
        </p:blipFill>
        <p:spPr bwMode="auto">
          <a:xfrm>
            <a:off x="567378" y="559901"/>
            <a:ext cx="11054067" cy="573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908230-992B-5D80-9E2E-89434DA3A68C}"/>
              </a:ext>
            </a:extLst>
          </p:cNvPr>
          <p:cNvSpPr txBox="1"/>
          <p:nvPr/>
        </p:nvSpPr>
        <p:spPr>
          <a:xfrm>
            <a:off x="1327160" y="6290113"/>
            <a:ext cx="40821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Las Ramblas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162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9" name="Group 8198">
            <a:extLst>
              <a:ext uri="{FF2B5EF4-FFF2-40B4-BE49-F238E27FC236}">
                <a16:creationId xmlns:a16="http://schemas.microsoft.com/office/drawing/2014/main" id="{CA16F22E-4716-CA29-1F53-4AAD52955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58482" y="-18309"/>
            <a:ext cx="4437410" cy="6883029"/>
            <a:chOff x="7760503" y="-18309"/>
            <a:chExt cx="4438566" cy="6883029"/>
          </a:xfrm>
        </p:grpSpPr>
        <p:sp>
          <p:nvSpPr>
            <p:cNvPr id="8200" name="Rectangle 8199">
              <a:extLst>
                <a:ext uri="{FF2B5EF4-FFF2-40B4-BE49-F238E27FC236}">
                  <a16:creationId xmlns:a16="http://schemas.microsoft.com/office/drawing/2014/main" id="{59412336-19ED-F153-443B-C46CDBED62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1" name="Rectangle 8200">
              <a:extLst>
                <a:ext uri="{FF2B5EF4-FFF2-40B4-BE49-F238E27FC236}">
                  <a16:creationId xmlns:a16="http://schemas.microsoft.com/office/drawing/2014/main" id="{1506AA53-E761-6881-5941-313119CC7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8202" name="Rectangle 8201">
              <a:extLst>
                <a:ext uri="{FF2B5EF4-FFF2-40B4-BE49-F238E27FC236}">
                  <a16:creationId xmlns:a16="http://schemas.microsoft.com/office/drawing/2014/main" id="{844707E7-29B6-36B5-B4C4-6160DFDB9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3" name="Rectangle 8202">
              <a:extLst>
                <a:ext uri="{FF2B5EF4-FFF2-40B4-BE49-F238E27FC236}">
                  <a16:creationId xmlns:a16="http://schemas.microsoft.com/office/drawing/2014/main" id="{2C1A8476-48ED-D7D6-F383-338B2F00A1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697D64E4-EA82-65AA-3C30-94343A43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045" y="1489364"/>
            <a:ext cx="3309353" cy="3136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>
                <a:solidFill>
                  <a:srgbClr val="FFFFFF"/>
                </a:solidFill>
              </a:rPr>
              <a:t>Mercat de la Boquería</a:t>
            </a:r>
          </a:p>
        </p:txBody>
      </p:sp>
      <p:pic>
        <p:nvPicPr>
          <p:cNvPr id="8194" name="Picture 2" descr="Mercat de la Boqueria, Βαρκελώνη - όλα όσα πρέπει να γνωρίζετε">
            <a:extLst>
              <a:ext uri="{FF2B5EF4-FFF2-40B4-BE49-F238E27FC236}">
                <a16:creationId xmlns:a16="http://schemas.microsoft.com/office/drawing/2014/main" id="{0645DBA3-4E1D-9564-F8E7-7575D43ED4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8" r="2262" b="1"/>
          <a:stretch>
            <a:fillRect/>
          </a:stretch>
        </p:blipFill>
        <p:spPr bwMode="auto">
          <a:xfrm>
            <a:off x="20" y="-7623"/>
            <a:ext cx="7758468" cy="687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298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3" name="Group 9222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88825" cy="1519356"/>
            <a:chOff x="0" y="-29768"/>
            <a:chExt cx="12202174" cy="1519356"/>
          </a:xfrm>
        </p:grpSpPr>
        <p:sp>
          <p:nvSpPr>
            <p:cNvPr id="9224" name="Rectangle 9223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5" name="Rectangle 9224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6" name="Rectangle 9225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BB6CB9-C891-B44E-CAC4-DF9FBBCB0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1" y="5609902"/>
            <a:ext cx="6922223" cy="913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200" b="1">
                <a:solidFill>
                  <a:srgbClr val="FFFFFF"/>
                </a:solidFill>
              </a:rPr>
              <a:t>Barri Gòtic</a:t>
            </a:r>
            <a:endParaRPr lang="en-US" sz="3200">
              <a:solidFill>
                <a:srgbClr val="FFFFFF"/>
              </a:solidFill>
            </a:endParaRPr>
          </a:p>
        </p:txBody>
      </p:sp>
      <p:pic>
        <p:nvPicPr>
          <p:cNvPr id="9218" name="Picture 2" descr="Barcelona's Barri Gòtic: 11 things to see and do | lastminute.com">
            <a:extLst>
              <a:ext uri="{FF2B5EF4-FFF2-40B4-BE49-F238E27FC236}">
                <a16:creationId xmlns:a16="http://schemas.microsoft.com/office/drawing/2014/main" id="{CBE5B889-E8A4-924B-8857-674E666D41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1" b="2153"/>
          <a:stretch>
            <a:fillRect/>
          </a:stretch>
        </p:blipFill>
        <p:spPr bwMode="auto">
          <a:xfrm>
            <a:off x="20" y="10"/>
            <a:ext cx="12188804" cy="53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9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200</Words>
  <Application>Microsoft Macintosh PowerPoint</Application>
  <PresentationFormat>Προσαρμογή</PresentationFormat>
  <Paragraphs>53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Mi passaporte español </vt:lpstr>
      <vt:lpstr>¡Hola! Bienvenida a Barcelona!</vt:lpstr>
      <vt:lpstr>¿Dónde está Barcelona?</vt:lpstr>
      <vt:lpstr>Lugares famosos</vt:lpstr>
      <vt:lpstr>Παρουσίαση του PowerPoint</vt:lpstr>
      <vt:lpstr>Παρουσίαση του PowerPoint</vt:lpstr>
      <vt:lpstr>Παρουσίαση του PowerPoint</vt:lpstr>
      <vt:lpstr>Mercat de la Boquería</vt:lpstr>
      <vt:lpstr>Barri Gòtic</vt:lpstr>
      <vt:lpstr>Παρουσίαση του PowerPoint</vt:lpstr>
      <vt:lpstr>Casa Mila</vt:lpstr>
      <vt:lpstr>Casa Battló</vt:lpstr>
      <vt:lpstr>Hopital de Sant Pau</vt:lpstr>
      <vt:lpstr>Parc de Ciutadella</vt:lpstr>
      <vt:lpstr>Montjuïc</vt:lpstr>
      <vt:lpstr>Fundació Joan Miró</vt:lpstr>
      <vt:lpstr>Museu Picasso  </vt:lpstr>
      <vt:lpstr>Παρουσίαση του PowerPoint</vt:lpstr>
      <vt:lpstr>Port Vell Barcelona</vt:lpstr>
      <vt:lpstr>Circuit de Barcelona- Cataluña</vt:lpstr>
      <vt:lpstr>¿Qué puedes hacer en Barcelona?</vt:lpstr>
      <vt:lpstr>Gaudí, el arquitecto mágico</vt:lpstr>
      <vt:lpstr>Paella </vt:lpstr>
      <vt:lpstr>tapas</vt:lpstr>
      <vt:lpstr>tactacos</vt:lpstr>
      <vt:lpstr>¡Qué rico! Comida de Barcelona</vt:lpstr>
      <vt:lpstr>¿Y tú?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marina andrianopoulou</cp:lastModifiedBy>
  <cp:revision>9</cp:revision>
  <dcterms:created xsi:type="dcterms:W3CDTF">2013-01-27T09:14:16Z</dcterms:created>
  <dcterms:modified xsi:type="dcterms:W3CDTF">2026-02-14T22:24:35Z</dcterms:modified>
  <cp:category/>
</cp:coreProperties>
</file>