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2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79F2BBEC-BBF3-434A-A4C2-117D2617CD5C}" type="datetimeFigureOut">
              <a:rPr lang="el-GR" smtClean="0"/>
              <a:t>16/10/2023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8CDFABC-43AA-4E5E-843D-6AE7C97EB537}" type="slidenum">
              <a:rPr lang="el-GR" smtClean="0"/>
              <a:t>‹#›</a:t>
            </a:fld>
            <a:endParaRPr lang="el-GR"/>
          </a:p>
        </p:txBody>
      </p:sp>
    </p:spTree>
    <p:extLst>
      <p:ext uri="{BB962C8B-B14F-4D97-AF65-F5344CB8AC3E}">
        <p14:creationId xmlns:p14="http://schemas.microsoft.com/office/powerpoint/2010/main" val="168327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9F2BBEC-BBF3-434A-A4C2-117D2617CD5C}" type="datetimeFigureOut">
              <a:rPr lang="el-GR" smtClean="0"/>
              <a:t>16/10/2023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8CDFABC-43AA-4E5E-843D-6AE7C97EB537}" type="slidenum">
              <a:rPr lang="el-GR" smtClean="0"/>
              <a:t>‹#›</a:t>
            </a:fld>
            <a:endParaRPr lang="el-GR"/>
          </a:p>
        </p:txBody>
      </p:sp>
    </p:spTree>
    <p:extLst>
      <p:ext uri="{BB962C8B-B14F-4D97-AF65-F5344CB8AC3E}">
        <p14:creationId xmlns:p14="http://schemas.microsoft.com/office/powerpoint/2010/main" val="1402853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9F2BBEC-BBF3-434A-A4C2-117D2617CD5C}" type="datetimeFigureOut">
              <a:rPr lang="el-GR" smtClean="0"/>
              <a:t>16/10/2023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8CDFABC-43AA-4E5E-843D-6AE7C97EB537}" type="slidenum">
              <a:rPr lang="el-GR" smtClean="0"/>
              <a:t>‹#›</a:t>
            </a:fld>
            <a:endParaRPr lang="el-GR"/>
          </a:p>
        </p:txBody>
      </p:sp>
    </p:spTree>
    <p:extLst>
      <p:ext uri="{BB962C8B-B14F-4D97-AF65-F5344CB8AC3E}">
        <p14:creationId xmlns:p14="http://schemas.microsoft.com/office/powerpoint/2010/main" val="3867515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9F2BBEC-BBF3-434A-A4C2-117D2617CD5C}" type="datetimeFigureOut">
              <a:rPr lang="el-GR" smtClean="0"/>
              <a:t>16/10/2023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8CDFABC-43AA-4E5E-843D-6AE7C97EB537}" type="slidenum">
              <a:rPr lang="el-GR" smtClean="0"/>
              <a:t>‹#›</a:t>
            </a:fld>
            <a:endParaRPr lang="el-GR"/>
          </a:p>
        </p:txBody>
      </p:sp>
    </p:spTree>
    <p:extLst>
      <p:ext uri="{BB962C8B-B14F-4D97-AF65-F5344CB8AC3E}">
        <p14:creationId xmlns:p14="http://schemas.microsoft.com/office/powerpoint/2010/main" val="246913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F2BBEC-BBF3-434A-A4C2-117D2617CD5C}" type="datetimeFigureOut">
              <a:rPr lang="el-GR" smtClean="0"/>
              <a:t>16/10/2023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8CDFABC-43AA-4E5E-843D-6AE7C97EB537}" type="slidenum">
              <a:rPr lang="el-GR" smtClean="0"/>
              <a:t>‹#›</a:t>
            </a:fld>
            <a:endParaRPr lang="el-GR"/>
          </a:p>
        </p:txBody>
      </p:sp>
    </p:spTree>
    <p:extLst>
      <p:ext uri="{BB962C8B-B14F-4D97-AF65-F5344CB8AC3E}">
        <p14:creationId xmlns:p14="http://schemas.microsoft.com/office/powerpoint/2010/main" val="3835772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79F2BBEC-BBF3-434A-A4C2-117D2617CD5C}" type="datetimeFigureOut">
              <a:rPr lang="el-GR" smtClean="0"/>
              <a:t>16/10/2023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8CDFABC-43AA-4E5E-843D-6AE7C97EB537}" type="slidenum">
              <a:rPr lang="el-GR" smtClean="0"/>
              <a:t>‹#›</a:t>
            </a:fld>
            <a:endParaRPr lang="el-GR"/>
          </a:p>
        </p:txBody>
      </p:sp>
    </p:spTree>
    <p:extLst>
      <p:ext uri="{BB962C8B-B14F-4D97-AF65-F5344CB8AC3E}">
        <p14:creationId xmlns:p14="http://schemas.microsoft.com/office/powerpoint/2010/main" val="198849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79F2BBEC-BBF3-434A-A4C2-117D2617CD5C}" type="datetimeFigureOut">
              <a:rPr lang="el-GR" smtClean="0"/>
              <a:t>16/10/2023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8CDFABC-43AA-4E5E-843D-6AE7C97EB537}" type="slidenum">
              <a:rPr lang="el-GR" smtClean="0"/>
              <a:t>‹#›</a:t>
            </a:fld>
            <a:endParaRPr lang="el-GR"/>
          </a:p>
        </p:txBody>
      </p:sp>
    </p:spTree>
    <p:extLst>
      <p:ext uri="{BB962C8B-B14F-4D97-AF65-F5344CB8AC3E}">
        <p14:creationId xmlns:p14="http://schemas.microsoft.com/office/powerpoint/2010/main" val="257135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79F2BBEC-BBF3-434A-A4C2-117D2617CD5C}" type="datetimeFigureOut">
              <a:rPr lang="el-GR" smtClean="0"/>
              <a:t>16/10/2023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8CDFABC-43AA-4E5E-843D-6AE7C97EB537}" type="slidenum">
              <a:rPr lang="el-GR" smtClean="0"/>
              <a:t>‹#›</a:t>
            </a:fld>
            <a:endParaRPr lang="el-GR"/>
          </a:p>
        </p:txBody>
      </p:sp>
    </p:spTree>
    <p:extLst>
      <p:ext uri="{BB962C8B-B14F-4D97-AF65-F5344CB8AC3E}">
        <p14:creationId xmlns:p14="http://schemas.microsoft.com/office/powerpoint/2010/main" val="65394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F2BBEC-BBF3-434A-A4C2-117D2617CD5C}" type="datetimeFigureOut">
              <a:rPr lang="el-GR" smtClean="0"/>
              <a:t>16/10/2023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8CDFABC-43AA-4E5E-843D-6AE7C97EB537}" type="slidenum">
              <a:rPr lang="el-GR" smtClean="0"/>
              <a:t>‹#›</a:t>
            </a:fld>
            <a:endParaRPr lang="el-GR"/>
          </a:p>
        </p:txBody>
      </p:sp>
    </p:spTree>
    <p:extLst>
      <p:ext uri="{BB962C8B-B14F-4D97-AF65-F5344CB8AC3E}">
        <p14:creationId xmlns:p14="http://schemas.microsoft.com/office/powerpoint/2010/main" val="339999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F2BBEC-BBF3-434A-A4C2-117D2617CD5C}" type="datetimeFigureOut">
              <a:rPr lang="el-GR" smtClean="0"/>
              <a:t>16/10/2023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8CDFABC-43AA-4E5E-843D-6AE7C97EB537}" type="slidenum">
              <a:rPr lang="el-GR" smtClean="0"/>
              <a:t>‹#›</a:t>
            </a:fld>
            <a:endParaRPr lang="el-GR"/>
          </a:p>
        </p:txBody>
      </p:sp>
    </p:spTree>
    <p:extLst>
      <p:ext uri="{BB962C8B-B14F-4D97-AF65-F5344CB8AC3E}">
        <p14:creationId xmlns:p14="http://schemas.microsoft.com/office/powerpoint/2010/main" val="3253244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F2BBEC-BBF3-434A-A4C2-117D2617CD5C}" type="datetimeFigureOut">
              <a:rPr lang="el-GR" smtClean="0"/>
              <a:t>16/10/2023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8CDFABC-43AA-4E5E-843D-6AE7C97EB537}" type="slidenum">
              <a:rPr lang="el-GR" smtClean="0"/>
              <a:t>‹#›</a:t>
            </a:fld>
            <a:endParaRPr lang="el-GR"/>
          </a:p>
        </p:txBody>
      </p:sp>
    </p:spTree>
    <p:extLst>
      <p:ext uri="{BB962C8B-B14F-4D97-AF65-F5344CB8AC3E}">
        <p14:creationId xmlns:p14="http://schemas.microsoft.com/office/powerpoint/2010/main" val="1265454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2BBEC-BBF3-434A-A4C2-117D2617CD5C}" type="datetimeFigureOut">
              <a:rPr lang="el-GR" smtClean="0"/>
              <a:t>16/10/2023</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DFABC-43AA-4E5E-843D-6AE7C97EB537}" type="slidenum">
              <a:rPr lang="el-GR" smtClean="0"/>
              <a:t>‹#›</a:t>
            </a:fld>
            <a:endParaRPr lang="el-GR"/>
          </a:p>
        </p:txBody>
      </p:sp>
    </p:spTree>
    <p:extLst>
      <p:ext uri="{BB962C8B-B14F-4D97-AF65-F5344CB8AC3E}">
        <p14:creationId xmlns:p14="http://schemas.microsoft.com/office/powerpoint/2010/main" val="2287081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332656"/>
            <a:ext cx="7404544" cy="4154984"/>
          </a:xfrm>
          <a:prstGeom prst="rect">
            <a:avLst/>
          </a:prstGeom>
          <a:noFill/>
        </p:spPr>
        <p:txBody>
          <a:bodyPr wrap="square" rtlCol="0">
            <a:spAutoFit/>
          </a:bodyPr>
          <a:lstStyle/>
          <a:p>
            <a:pPr algn="ctr"/>
            <a:r>
              <a:rPr lang="el-GR" sz="2400" u="sng" dirty="0" smtClean="0"/>
              <a:t>ΚΕΦΑΛΑΙΟ ΔΕΥΤΕΡΟ</a:t>
            </a:r>
          </a:p>
          <a:p>
            <a:pPr algn="ctr"/>
            <a:endParaRPr lang="el-GR" sz="2400" dirty="0" smtClean="0"/>
          </a:p>
          <a:p>
            <a:pPr algn="ctr"/>
            <a:r>
              <a:rPr lang="el-GR" sz="2400" dirty="0" smtClean="0"/>
              <a:t>Η </a:t>
            </a:r>
            <a:r>
              <a:rPr lang="el-GR" sz="2400" smtClean="0"/>
              <a:t>ΕΛΛΗΝΙΚΗ </a:t>
            </a:r>
            <a:r>
              <a:rPr lang="el-GR" sz="2400" smtClean="0"/>
              <a:t>ΕΠΑΝΑΣΤΑΣΗ </a:t>
            </a:r>
            <a:r>
              <a:rPr lang="el-GR" sz="2400" dirty="0" smtClean="0"/>
              <a:t>ΤΟΥ 1821 ΣΤΟ ΠΛΑΙΣΙΟ </a:t>
            </a:r>
          </a:p>
          <a:p>
            <a:pPr algn="ctr"/>
            <a:r>
              <a:rPr lang="el-GR" sz="2400" dirty="0" smtClean="0"/>
              <a:t>ΤΗΣ ΑΝΑΔΥΣΗΣ ΤΩΝ ΕΘΝΙΚΩΝ ΙΔΕΩΝ ΚΑΙ ΤΟΥ ΦΙΛΕΛΕΥΘΕΡΙΣΜΟΥ</a:t>
            </a:r>
          </a:p>
          <a:p>
            <a:pPr algn="ctr"/>
            <a:r>
              <a:rPr lang="el-GR" sz="2400" dirty="0" smtClean="0"/>
              <a:t>ΣΤΗΝ ΕΥΡΩΠΗ</a:t>
            </a:r>
          </a:p>
          <a:p>
            <a:pPr algn="ctr"/>
            <a:endParaRPr lang="el-GR" sz="2400" dirty="0" smtClean="0"/>
          </a:p>
          <a:p>
            <a:pPr algn="ctr"/>
            <a:endParaRPr lang="el-GR" sz="2400" dirty="0"/>
          </a:p>
          <a:p>
            <a:pPr algn="ctr"/>
            <a:r>
              <a:rPr lang="el-GR" sz="2400" u="sng" dirty="0" smtClean="0"/>
              <a:t>ΕΝΟΤΗΤΑ 6</a:t>
            </a:r>
          </a:p>
          <a:p>
            <a:pPr algn="ctr"/>
            <a:r>
              <a:rPr lang="el-GR" sz="2400" dirty="0" smtClean="0"/>
              <a:t>Τα επαναστατικά κινήματα των ετών </a:t>
            </a:r>
            <a:r>
              <a:rPr lang="el-GR" sz="2400" dirty="0" smtClean="0"/>
              <a:t>1820-1821 </a:t>
            </a:r>
            <a:r>
              <a:rPr lang="el-GR" sz="2400" dirty="0" smtClean="0"/>
              <a:t>στην Ευρώπη</a:t>
            </a:r>
            <a:endParaRPr lang="el-GR" sz="2400" dirty="0"/>
          </a:p>
        </p:txBody>
      </p:sp>
    </p:spTree>
    <p:extLst>
      <p:ext uri="{BB962C8B-B14F-4D97-AF65-F5344CB8AC3E}">
        <p14:creationId xmlns:p14="http://schemas.microsoft.com/office/powerpoint/2010/main" val="1269353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79053"/>
            <a:ext cx="8328025" cy="531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40388" y="5828972"/>
            <a:ext cx="8181059" cy="646331"/>
          </a:xfrm>
          <a:prstGeom prst="rect">
            <a:avLst/>
          </a:prstGeom>
        </p:spPr>
        <p:txBody>
          <a:bodyPr wrap="square">
            <a:spAutoFit/>
          </a:bodyPr>
          <a:lstStyle/>
          <a:p>
            <a:r>
              <a:rPr lang="el-GR" dirty="0"/>
              <a:t>Ο χάρτης της Ευρώπης κατά το 1815, όπως διαμορφώθηκε με </a:t>
            </a:r>
            <a:r>
              <a:rPr lang="el-GR" dirty="0" smtClean="0"/>
              <a:t>βάση </a:t>
            </a:r>
            <a:r>
              <a:rPr lang="el-GR" dirty="0"/>
              <a:t>τις αποφάσεις του </a:t>
            </a:r>
            <a:r>
              <a:rPr lang="el-GR" b="1" u="sng" dirty="0"/>
              <a:t>Συνεδρίου της Βιέννης</a:t>
            </a:r>
            <a:r>
              <a:rPr lang="el-GR" dirty="0"/>
              <a:t>.</a:t>
            </a:r>
          </a:p>
        </p:txBody>
      </p:sp>
    </p:spTree>
    <p:extLst>
      <p:ext uri="{BB962C8B-B14F-4D97-AF65-F5344CB8AC3E}">
        <p14:creationId xmlns:p14="http://schemas.microsoft.com/office/powerpoint/2010/main" val="400918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260648"/>
            <a:ext cx="8208912" cy="2585323"/>
          </a:xfrm>
          <a:prstGeom prst="rect">
            <a:avLst/>
          </a:prstGeom>
        </p:spPr>
        <p:txBody>
          <a:bodyPr wrap="square">
            <a:spAutoFit/>
          </a:bodyPr>
          <a:lstStyle/>
          <a:p>
            <a:r>
              <a:rPr lang="el-GR" dirty="0" smtClean="0"/>
              <a:t>Οι ευρωπαϊκοί λαοί αμφισβήτησαν από νωρίς τις αποφάσεις του συνεδρίου της Βιέννης (1815). Οι ηγεμόνες της Ευρώπης είχαν χαράξει τα σύνορα των χωρών και είχαν επαναφέρει τη μοναρχία. </a:t>
            </a:r>
          </a:p>
          <a:p>
            <a:endParaRPr lang="el-GR" dirty="0"/>
          </a:p>
          <a:p>
            <a:endParaRPr lang="el-GR" dirty="0" smtClean="0"/>
          </a:p>
          <a:p>
            <a:r>
              <a:rPr lang="el-GR" dirty="0" smtClean="0"/>
              <a:t>Οι διεκδικήσεις των λαών ήταν </a:t>
            </a:r>
            <a:r>
              <a:rPr lang="el-GR" b="1" u="sng" dirty="0" smtClean="0"/>
              <a:t>πολιτικές και εθνικές</a:t>
            </a:r>
            <a:endParaRPr lang="el-GR" b="1" u="sng" dirty="0"/>
          </a:p>
          <a:p>
            <a:endParaRPr lang="el-GR" dirty="0"/>
          </a:p>
          <a:p>
            <a:endParaRPr lang="el-GR" dirty="0" smtClean="0"/>
          </a:p>
          <a:p>
            <a:endParaRPr lang="el-GR" dirty="0"/>
          </a:p>
        </p:txBody>
      </p:sp>
      <p:sp>
        <p:nvSpPr>
          <p:cNvPr id="4" name="TextBox 3"/>
          <p:cNvSpPr txBox="1"/>
          <p:nvPr/>
        </p:nvSpPr>
        <p:spPr>
          <a:xfrm>
            <a:off x="395536" y="3170307"/>
            <a:ext cx="4338945" cy="2308324"/>
          </a:xfrm>
          <a:prstGeom prst="rect">
            <a:avLst/>
          </a:prstGeom>
          <a:noFill/>
        </p:spPr>
        <p:txBody>
          <a:bodyPr wrap="none" rtlCol="0">
            <a:spAutoFit/>
          </a:bodyPr>
          <a:lstStyle/>
          <a:p>
            <a:r>
              <a:rPr lang="el-GR" b="1" i="1" u="sng" dirty="0" smtClean="0"/>
              <a:t>Τι ήταν αυτά που ζητούσαν/ διεκδικούσαν;</a:t>
            </a:r>
          </a:p>
          <a:p>
            <a:endParaRPr lang="el-GR" dirty="0"/>
          </a:p>
          <a:p>
            <a:r>
              <a:rPr lang="el-GR" u="sng" dirty="0" smtClean="0">
                <a:solidFill>
                  <a:srgbClr val="FF0000"/>
                </a:solidFill>
              </a:rPr>
              <a:t>Πολιτικές διεκδικήσεις</a:t>
            </a:r>
            <a:r>
              <a:rPr lang="el-GR" dirty="0" smtClean="0"/>
              <a:t>:</a:t>
            </a:r>
          </a:p>
          <a:p>
            <a:pPr marL="285750" indent="-285750">
              <a:buFont typeface="Wingdings" panose="05000000000000000000" pitchFamily="2" charset="2"/>
              <a:buChar char="v"/>
            </a:pPr>
            <a:r>
              <a:rPr lang="el-GR" dirty="0" smtClean="0"/>
              <a:t>Παραχώρηση συντάγματος</a:t>
            </a:r>
          </a:p>
          <a:p>
            <a:pPr marL="285750" indent="-285750">
              <a:buFont typeface="Wingdings" panose="05000000000000000000" pitchFamily="2" charset="2"/>
              <a:buChar char="v"/>
            </a:pPr>
            <a:r>
              <a:rPr lang="el-GR" dirty="0" smtClean="0"/>
              <a:t>Θέσπιση κοινοβουλευτικών θεσμών</a:t>
            </a:r>
          </a:p>
          <a:p>
            <a:pPr marL="285750" indent="-285750">
              <a:buFont typeface="Wingdings" panose="05000000000000000000" pitchFamily="2" charset="2"/>
              <a:buChar char="v"/>
            </a:pPr>
            <a:r>
              <a:rPr lang="el-GR" dirty="0" smtClean="0"/>
              <a:t>Αναγνώριση ατομικών ελευθεριών</a:t>
            </a:r>
          </a:p>
          <a:p>
            <a:pPr marL="285750" indent="-285750">
              <a:buFont typeface="Wingdings" panose="05000000000000000000" pitchFamily="2" charset="2"/>
              <a:buChar char="v"/>
            </a:pPr>
            <a:r>
              <a:rPr lang="el-GR" dirty="0" smtClean="0"/>
              <a:t>Αναγνώριση πολιτικών δικαιωμάτων </a:t>
            </a:r>
          </a:p>
          <a:p>
            <a:pPr marL="285750" indent="-285750">
              <a:buFont typeface="Wingdings" panose="05000000000000000000" pitchFamily="2" charset="2"/>
              <a:buChar char="v"/>
            </a:pPr>
            <a:endParaRPr lang="el-GR" dirty="0"/>
          </a:p>
        </p:txBody>
      </p:sp>
      <p:sp>
        <p:nvSpPr>
          <p:cNvPr id="6" name="Right Brace 5"/>
          <p:cNvSpPr/>
          <p:nvPr/>
        </p:nvSpPr>
        <p:spPr>
          <a:xfrm>
            <a:off x="4734481" y="3814011"/>
            <a:ext cx="792088" cy="1342018"/>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 name="TextBox 6"/>
          <p:cNvSpPr txBox="1"/>
          <p:nvPr/>
        </p:nvSpPr>
        <p:spPr>
          <a:xfrm>
            <a:off x="5652120" y="4149080"/>
            <a:ext cx="2859885" cy="923330"/>
          </a:xfrm>
          <a:prstGeom prst="rect">
            <a:avLst/>
          </a:prstGeom>
          <a:noFill/>
        </p:spPr>
        <p:txBody>
          <a:bodyPr wrap="none" rtlCol="0">
            <a:spAutoFit/>
          </a:bodyPr>
          <a:lstStyle/>
          <a:p>
            <a:r>
              <a:rPr lang="el-GR" b="1" dirty="0" smtClean="0"/>
              <a:t>Σύμφωνα με το πνεύμα του</a:t>
            </a:r>
          </a:p>
          <a:p>
            <a:r>
              <a:rPr lang="el-GR" b="1" dirty="0" smtClean="0"/>
              <a:t> Διαφωτισμού και</a:t>
            </a:r>
          </a:p>
          <a:p>
            <a:r>
              <a:rPr lang="el-GR" b="1" dirty="0" smtClean="0"/>
              <a:t> της Γαλλικής Επανάστασης</a:t>
            </a:r>
            <a:endParaRPr lang="el-GR" b="1" dirty="0"/>
          </a:p>
        </p:txBody>
      </p:sp>
    </p:spTree>
    <p:extLst>
      <p:ext uri="{BB962C8B-B14F-4D97-AF65-F5344CB8AC3E}">
        <p14:creationId xmlns:p14="http://schemas.microsoft.com/office/powerpoint/2010/main" val="780522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8568952" cy="6186309"/>
          </a:xfrm>
          <a:prstGeom prst="rect">
            <a:avLst/>
          </a:prstGeom>
        </p:spPr>
        <p:txBody>
          <a:bodyPr wrap="square">
            <a:spAutoFit/>
          </a:bodyPr>
          <a:lstStyle/>
          <a:p>
            <a:r>
              <a:rPr lang="el-GR" b="1" u="sng" dirty="0" smtClean="0">
                <a:solidFill>
                  <a:srgbClr val="FF0000"/>
                </a:solidFill>
              </a:rPr>
              <a:t>Εθνικές διεκδικήσεις</a:t>
            </a:r>
            <a:r>
              <a:rPr lang="el-GR" dirty="0" smtClean="0"/>
              <a:t>:</a:t>
            </a:r>
          </a:p>
          <a:p>
            <a:endParaRPr lang="el-GR" dirty="0" smtClean="0"/>
          </a:p>
          <a:p>
            <a:r>
              <a:rPr lang="el-GR" dirty="0" smtClean="0"/>
              <a:t>Οι πληθυσμοί που θεωρούσαν τους εαυτούς τους </a:t>
            </a:r>
            <a:r>
              <a:rPr lang="el-GR" b="1" dirty="0" smtClean="0"/>
              <a:t>έθνη</a:t>
            </a:r>
            <a:r>
              <a:rPr lang="el-GR" dirty="0" smtClean="0"/>
              <a:t> δεν διέθεταν κράτη, είτε γιατί ζούσαν σε μεγάλες πολυεθνικές αυτοκρατορίες </a:t>
            </a:r>
          </a:p>
          <a:p>
            <a:r>
              <a:rPr lang="el-GR" dirty="0" smtClean="0"/>
              <a:t>(κυρίως στην Αυστριακή και στην Οθωμανική) είτε γιατί ζούσαν διάσπαρτοι σε διάφορα κράτη (γερμανικό, ιταλικό και πολωνικό έθνος)</a:t>
            </a:r>
          </a:p>
          <a:p>
            <a:r>
              <a:rPr lang="el-GR" dirty="0" smtClean="0"/>
              <a:t> </a:t>
            </a:r>
          </a:p>
          <a:p>
            <a:r>
              <a:rPr lang="el-GR" dirty="0" smtClean="0"/>
              <a:t>Ποια είναι τα χαρακτηριστικά του έθνους;</a:t>
            </a:r>
          </a:p>
          <a:p>
            <a:endParaRPr lang="el-GR" dirty="0"/>
          </a:p>
          <a:p>
            <a:pPr marL="285750" indent="-285750">
              <a:buFont typeface="Wingdings" panose="05000000000000000000" pitchFamily="2" charset="2"/>
              <a:buChar char="v"/>
            </a:pPr>
            <a:r>
              <a:rPr lang="el-GR" dirty="0" smtClean="0"/>
              <a:t>η κοινή ιστορία</a:t>
            </a:r>
          </a:p>
          <a:p>
            <a:pPr marL="285750" indent="-285750">
              <a:buFont typeface="Wingdings" panose="05000000000000000000" pitchFamily="2" charset="2"/>
              <a:buChar char="v"/>
            </a:pPr>
            <a:r>
              <a:rPr lang="el-GR" dirty="0" smtClean="0"/>
              <a:t>Η κοινή γλώσσα</a:t>
            </a:r>
          </a:p>
          <a:p>
            <a:pPr marL="285750" indent="-285750">
              <a:buFont typeface="Wingdings" panose="05000000000000000000" pitchFamily="2" charset="2"/>
              <a:buChar char="v"/>
            </a:pPr>
            <a:r>
              <a:rPr lang="el-GR" dirty="0" smtClean="0"/>
              <a:t>Η κοινή θρησκεία</a:t>
            </a:r>
          </a:p>
          <a:p>
            <a:pPr marL="285750" indent="-285750">
              <a:buFont typeface="Wingdings" panose="05000000000000000000" pitchFamily="2" charset="2"/>
              <a:buChar char="v"/>
            </a:pPr>
            <a:endParaRPr lang="el-GR" dirty="0"/>
          </a:p>
          <a:p>
            <a:r>
              <a:rPr lang="el-GR" b="1" i="1" u="sng" dirty="0" smtClean="0"/>
              <a:t>Άρα οι πληθυσμοί που θεωρούσαν τους εαυτούς τους έθνη είχαν το δικαίωμα να ιδρύσουν ενιαίο κράτος. </a:t>
            </a:r>
          </a:p>
          <a:p>
            <a:endParaRPr lang="el-GR" dirty="0"/>
          </a:p>
          <a:p>
            <a:r>
              <a:rPr lang="el-GR" dirty="0" smtClean="0"/>
              <a:t>Οι πολιτικές και εθνικές διεκδικήσεις γέννησαν, την περίοδο 1815-1848, τρία μεγάλα επαναστατικά κύματα στην Ευρώπη: των ετών 1820-1821, του 1830 και του 1848.</a:t>
            </a:r>
          </a:p>
          <a:p>
            <a:endParaRPr lang="el-GR" dirty="0"/>
          </a:p>
          <a:p>
            <a:r>
              <a:rPr lang="el-GR" dirty="0" smtClean="0"/>
              <a:t>Η επανάσταση στην Ελλάδα (1821) ήταν το πρώτο εθνικό κίνημα του 19ου αιώνα που έμελλε να πετύχει, καταλήγοντας στη δημιουργία ανεξάρτητου κράτους. Yπήρξε, λοιπόν, ένα από τα σημαντικότερα γεγονότα της εποχής της</a:t>
            </a:r>
            <a:endParaRPr lang="el-GR" dirty="0"/>
          </a:p>
        </p:txBody>
      </p:sp>
    </p:spTree>
    <p:extLst>
      <p:ext uri="{BB962C8B-B14F-4D97-AF65-F5344CB8AC3E}">
        <p14:creationId xmlns:p14="http://schemas.microsoft.com/office/powerpoint/2010/main" val="2003795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2536</TotalTime>
  <Words>266</Words>
  <Application>Microsoft Office PowerPoint</Application>
  <PresentationFormat>On-screen Show (4:3)</PresentationFormat>
  <Paragraphs>41</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Ioanna</dc:creator>
  <cp:lastModifiedBy>Ioanna</cp:lastModifiedBy>
  <cp:revision>9</cp:revision>
  <dcterms:created xsi:type="dcterms:W3CDTF">2023-09-06T16:34:41Z</dcterms:created>
  <dcterms:modified xsi:type="dcterms:W3CDTF">2023-10-16T07:41:04Z</dcterms:modified>
</cp:coreProperties>
</file>