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28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8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15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3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9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15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62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92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98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67F7-2D3B-430D-889F-F8095EA821DE}" type="datetimeFigureOut">
              <a:rPr lang="el-GR" smtClean="0"/>
              <a:t>19/10/3123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2CAC-35F3-4957-8B99-3DEE2DDD1A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6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l.wikipedia.org/wiki/%CE%95%CE%BB%CE%BB%CE%B7%CE%BD%CE%B9%CE%BA%CE%AE_%CE%95%CF%80%CE%B1%CE%BD%CE%AC%CF%83%CF%84%CE%B1%CF%83%CE%B7_%CF%84%CE%BF%CF%85_182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100" y="313268"/>
            <a:ext cx="7939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/>
              <a:t>ΔΕΥΤΕΡΟ ΚΕΦΑΛΑΙΟ</a:t>
            </a:r>
          </a:p>
          <a:p>
            <a:pPr algn="ctr"/>
            <a:r>
              <a:rPr lang="el-GR" sz="2400" b="1" dirty="0" smtClean="0"/>
              <a:t>ΕΝΟΤΗΤΑ 7</a:t>
            </a:r>
          </a:p>
          <a:p>
            <a:pPr algn="ctr"/>
            <a:endParaRPr lang="el-GR" sz="2400" b="1" dirty="0"/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Η Φιλική Εταιρεία και η κήρυξη της ελληνικής </a:t>
            </a:r>
            <a:r>
              <a:rPr lang="el-GR" sz="2400" b="1" dirty="0" smtClean="0"/>
              <a:t>επανάστασης </a:t>
            </a:r>
            <a:endParaRPr lang="el-GR" sz="2400" b="1" dirty="0" smtClean="0"/>
          </a:p>
          <a:p>
            <a:pPr algn="ctr"/>
            <a:r>
              <a:rPr lang="el-GR" sz="2400" b="1" dirty="0" smtClean="0"/>
              <a:t>στις παραδουνάβιες ηγεμονίες</a:t>
            </a:r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621592"/>
            <a:ext cx="3219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981"/>
            <a:ext cx="8280919" cy="62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26" y="26064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Στις </a:t>
            </a:r>
            <a:r>
              <a:rPr lang="el-GR" b="1" dirty="0" smtClean="0"/>
              <a:t>24 Φεβρουαρίου 1821 </a:t>
            </a:r>
            <a:r>
              <a:rPr lang="el-GR" dirty="0" smtClean="0"/>
              <a:t>κήρυξε την επανάσταση στο Ιάσιο της Βλαχίας (σημερινή Ρουμανία). </a:t>
            </a:r>
          </a:p>
          <a:p>
            <a:endParaRPr lang="el-GR" dirty="0" smtClean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Το Μάρτιο του 1821 ο Υψηλάντης ιδρύει τον  </a:t>
            </a:r>
            <a:r>
              <a:rPr lang="el-GR" b="1" i="1" dirty="0" smtClean="0"/>
              <a:t>Ιερό Λόχο, </a:t>
            </a:r>
            <a:r>
              <a:rPr lang="el-GR" dirty="0" smtClean="0"/>
              <a:t>ένα στρατιωτικό σώμα από εθελοντές σπουδαστές των ελληνικών παροικιών της Μολδοβλαχίας και της Οδησσού, κυρίως. Ήταν η πρώτη οργανωμένη στρατιωτική μονάδα της </a:t>
            </a:r>
            <a:r>
              <a:rPr lang="el-GR" u="sng" dirty="0" smtClean="0">
                <a:hlinkClick r:id="rId2" tooltip="Ελληνική Επανάσταση του 1821"/>
              </a:rPr>
              <a:t>Ελληνικής Επανάστασης του 1821</a:t>
            </a:r>
            <a:r>
              <a:rPr lang="el-GR" dirty="0" smtClean="0"/>
              <a:t> και του ελληνικού στρατού γενικότερα.</a:t>
            </a:r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Κυκλοφόρησε προκηρύξεις με τις οποίες κήρυττε την επανάσταση, αφήνοντας να εννοηθεί ότι πίσω απ’ αυτή βρισκόταν η Ρωσία. 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/>
          <a:stretch/>
        </p:blipFill>
        <p:spPr bwMode="auto">
          <a:xfrm>
            <a:off x="5436096" y="3338190"/>
            <a:ext cx="3030274" cy="34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Γρήγορα προέκυψαν σοβαρά προβλήματα</a:t>
            </a:r>
          </a:p>
          <a:p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Οι πλούσιοι Έλληνες των Ηγεμονιών δεν ανταποκρίθηκαν υλικά και η στρατολόγηση δεν προχωρούσε.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 τσάρος αποκήρυξε την επανάσταση και επέτρεψε την είσοδο τουρκικού στρατού στις Ηγεμονίες για την καταστολή της.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 πατριάρχης Γρηγόριος Ε‘ πιεζόμενος από τον σουλτάνο αφόρισε όσους συμμετείχαν στο κίνημα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75618" y="2780928"/>
            <a:ext cx="8699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Παρά τις δυσκολίες, ο Yψηλάντης συνέχισε τον αγώνα</a:t>
            </a:r>
            <a:r>
              <a:rPr lang="el-GR" dirty="0" smtClean="0"/>
              <a:t>. </a:t>
            </a:r>
          </a:p>
          <a:p>
            <a:endParaRPr lang="el-GR" dirty="0"/>
          </a:p>
          <a:p>
            <a:r>
              <a:rPr lang="el-GR" dirty="0" smtClean="0"/>
              <a:t>Η κρίσιμη μάχη δόθηκε στο </a:t>
            </a:r>
            <a:r>
              <a:rPr lang="el-GR" b="1" dirty="0" smtClean="0"/>
              <a:t>Δραγατσάνι</a:t>
            </a:r>
            <a:r>
              <a:rPr lang="el-GR" dirty="0" smtClean="0"/>
              <a:t> (</a:t>
            </a:r>
            <a:r>
              <a:rPr lang="el-GR" b="1" dirty="0" smtClean="0"/>
              <a:t>7 Ιουνίου 1821</a:t>
            </a:r>
            <a:r>
              <a:rPr lang="el-GR" dirty="0" smtClean="0"/>
              <a:t>), όπου και διακρίθηκε ιδιαίτερα, ο Ιερός Λόχος, μια μονάδα που είχε συγκροτηθεί από εθελοντές σπουδαστές. Η ήττα, ωστόσο, δεν αποφεύχθηκε. Ο Yψηλάντης πέρασε στην Αυστρία όπου οι αρχές τον συνέλαβαν.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55" y="4293096"/>
            <a:ext cx="186885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5" y="6089650"/>
            <a:ext cx="46275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96019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τραγικός επίλογος γράφτηκε λίγους μήνες αργότερα, όταν ένα τελευταίο απομονωμένο τμήμα αγωνιστών με επικεφαλής τους οπλαρχηγούς </a:t>
            </a:r>
            <a:r>
              <a:rPr lang="el-GR" b="1" dirty="0"/>
              <a:t>Γιωργάκη Ολύμπιο </a:t>
            </a:r>
            <a:r>
              <a:rPr lang="el-GR" dirty="0"/>
              <a:t>και </a:t>
            </a:r>
            <a:r>
              <a:rPr lang="el-GR" b="1" dirty="0"/>
              <a:t>Ιωάννη Φαρμάκη </a:t>
            </a:r>
            <a:r>
              <a:rPr lang="el-GR" dirty="0"/>
              <a:t>εγκλωβίστηκε στη </a:t>
            </a:r>
            <a:r>
              <a:rPr lang="el-GR" b="1" dirty="0"/>
              <a:t>μονή Σέκκου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Τότε</a:t>
            </a:r>
            <a:r>
              <a:rPr lang="el-GR" dirty="0"/>
              <a:t>, ο Ολύμπιος αποφάσισε να ανατιναχθεί μαζί με τους συμπολεμιστές του, ενώ ο Φαρμάκης, μετά από σκληρή αντίσταση δύο εβδομάδων, πιάστηκε αιχμάλωτος και </a:t>
            </a:r>
            <a:r>
              <a:rPr lang="el-GR" dirty="0" smtClean="0"/>
              <a:t>αποκεφαλίστηκε.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9185"/>
            <a:ext cx="2381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0617" y="5836812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Γεώργιος Ολύμπιος, </a:t>
            </a:r>
            <a:endParaRPr lang="el-GR" dirty="0" smtClean="0"/>
          </a:p>
          <a:p>
            <a:r>
              <a:rPr lang="el-GR" dirty="0" smtClean="0"/>
              <a:t>ενώ </a:t>
            </a:r>
            <a:r>
              <a:rPr lang="el-GR" dirty="0"/>
              <a:t>βάζει φωτιά στη </a:t>
            </a:r>
            <a:r>
              <a:rPr lang="el-GR"/>
              <a:t>μονή </a:t>
            </a:r>
            <a:r>
              <a:rPr lang="el-GR" smtClean="0"/>
              <a:t>Σέκκου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4" y="3284945"/>
            <a:ext cx="2381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53506"/>
            <a:ext cx="5273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u="sng" dirty="0" smtClean="0">
                <a:solidFill>
                  <a:srgbClr val="FF0000"/>
                </a:solidFill>
              </a:rPr>
              <a:t>Η ίδρυση και η ανάπτυξη της Φιλικής Εταιρείας</a:t>
            </a:r>
            <a:endParaRPr lang="el-GR" sz="2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032" y="692696"/>
            <a:ext cx="87616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/>
              <a:t>Τι ήταν η Φιλική Εταιρεία;</a:t>
            </a:r>
          </a:p>
          <a:p>
            <a:r>
              <a:rPr lang="el-GR" dirty="0" smtClean="0"/>
              <a:t>Μια μυστηκή οργάνωση με σκοπό την προετοιμασία του ένοπλου αγώνα των Ελλήνων για </a:t>
            </a:r>
          </a:p>
          <a:p>
            <a:r>
              <a:rPr lang="el-GR" dirty="0"/>
              <a:t>α</a:t>
            </a:r>
            <a:r>
              <a:rPr lang="el-GR" dirty="0" smtClean="0"/>
              <a:t>νεξαρτησία.</a:t>
            </a:r>
          </a:p>
          <a:p>
            <a:endParaRPr lang="el-GR" dirty="0"/>
          </a:p>
          <a:p>
            <a:r>
              <a:rPr lang="el-GR" b="1" i="1" u="sng" dirty="0" smtClean="0"/>
              <a:t>Που και πότε δημιουργήθηκε;</a:t>
            </a:r>
          </a:p>
          <a:p>
            <a:r>
              <a:rPr lang="el-GR" dirty="0" smtClean="0"/>
              <a:t>Δημιουργήθηκε το 1814 στην Οδησσό της Ρωσίας.</a:t>
            </a:r>
          </a:p>
          <a:p>
            <a:endParaRPr lang="el-GR" dirty="0"/>
          </a:p>
          <a:p>
            <a:r>
              <a:rPr lang="el-GR" b="1" i="1" u="sng" dirty="0" smtClean="0"/>
              <a:t>Ποιοι ήταν οι πρωτεργάτες της Φιλικής Εταιρείας;</a:t>
            </a:r>
            <a:endParaRPr lang="en-GB" b="1" i="1" u="sng" dirty="0" smtClean="0"/>
          </a:p>
          <a:p>
            <a:r>
              <a:rPr lang="el-GR" dirty="0" smtClean="0"/>
              <a:t>Τέσσερις έμποροι από την Οδησσό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" y="3684351"/>
            <a:ext cx="1878756" cy="20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17717"/>
            <a:ext cx="194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Νικόλαος Σκουφάς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13" y="3684351"/>
            <a:ext cx="1588195" cy="23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5308" y="6102383"/>
            <a:ext cx="1248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Αθανάσιος</a:t>
            </a:r>
          </a:p>
          <a:p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Τσακάλωφ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1769"/>
            <a:ext cx="1673192" cy="23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02892" y="6127757"/>
            <a:ext cx="1315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Εμμανουήλ </a:t>
            </a:r>
            <a:endParaRPr lang="el-GR" dirty="0" smtClean="0">
              <a:solidFill>
                <a:prstClr val="black"/>
              </a:solidFill>
            </a:endParaRPr>
          </a:p>
          <a:p>
            <a:pPr lvl="0"/>
            <a:r>
              <a:rPr lang="el-GR" dirty="0" smtClean="0">
                <a:solidFill>
                  <a:prstClr val="black"/>
                </a:solidFill>
              </a:rPr>
              <a:t>Ξάνθος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8"/>
          <a:stretch/>
        </p:blipFill>
        <p:spPr bwMode="auto">
          <a:xfrm>
            <a:off x="6407415" y="3664368"/>
            <a:ext cx="2052968" cy="24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90899" y="617695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Παναγιώτης Αναγνωστόπουλος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30" y="4221088"/>
            <a:ext cx="16478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380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090" y="3463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«Ο όρκος του Φιλικού». Πίνακας του Επτανήσιου ζωγράφου Διονυσίου Τσόκου (1849)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695090" y="6468581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σύμβολα των Φιλικών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30" y="86370"/>
            <a:ext cx="43243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" y="4581128"/>
            <a:ext cx="21399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68" y="332656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Ποιες ήταν οι προκλήσεις που έπρεπε να αντιμετωπίσουν οι Φιλικοί;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ο ελληνισμός ήταν διάσπαρτος σ’ έναν ευρύ γεωγραφικό χώρο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Έπρεπε να δράσουν με μεγάλη μυστικότητα, ώστε να μη γίνουν αντιληπτοί από την οθωμανική διοίκηση αλλά και από τις ευρωπαϊκές απολυταρχίες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έπρεπε να υπερνικήσουν τους δισταγμούς εκείνων των Ελλήνων που είχαν δει προγενέστερα επαναστατικά κινήματα να αποτυγχάνουν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έπρεπε να κινητοποιήσουν ανθρώπους προερχόμενους από διαφορετικές κοινωνικές ομάδες, με διαφορετικά οικονομικά-κοινωνικά συμφέροντα και επιδιώξεις.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23468" y="314096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Ποιοι ήταν οι παράγοντες που βοηθούσαν το έργο των Φιλικών;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η Οθωμανική αυτοκρατορία αντιμετώπιζε σοβαρά εσωτερικά προβλήματα,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Οι ιδέες της Γαλλικής Επανάστασης είχαν διαδοθεί ανάμεσα στους Έλληνες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για σημαντικό τμήμα του ελληνισμού ήταν, πλέον, ώριμο αίτημα η δημιουργία ανεξάρτητου ελληνικού κράτους.</a:t>
            </a:r>
          </a:p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373138" cy="18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u="sng" dirty="0" smtClean="0"/>
              <a:t>Πως ήταν οργανωμένη η Φιλική Εταιρεία;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Σαν μια μυστική εταιρεία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Τα υποψήφια μέλη δοκιμάζονταν  για ένα διάστημα και στη συνέχεια εντάσσονταν στην οργάνωση,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Τα μέλη ορκίζονταν  πίστη και αφοσίωση σε αυτή.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Για τους παραβάτες η προβλεπόμενη τιμωρία ήταν ο θάνατος.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Οι Φιλικοί χρησιμοποιούσαν ψευδώνυμα και επικοινωνούσαν με κρυπτογραφικό αλφάβητο.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7"/>
          <a:stretch/>
        </p:blipFill>
        <p:spPr bwMode="auto">
          <a:xfrm>
            <a:off x="141983" y="2585323"/>
            <a:ext cx="2600823" cy="35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74" y="2585323"/>
            <a:ext cx="4855706" cy="24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350" y="5088253"/>
            <a:ext cx="417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κρυπτογραφικό αλφάβητο των Φιλικών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1983" y="6162569"/>
            <a:ext cx="21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όρκος των Φιλικών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66" y="6464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Η ηγεσία της Φιλικής Εταιρείας, </a:t>
            </a:r>
            <a:r>
              <a:rPr lang="el-GR" b="1" dirty="0" smtClean="0"/>
              <a:t>η Αόρατη Αρχή</a:t>
            </a:r>
            <a:r>
              <a:rPr lang="el-GR" dirty="0" smtClean="0"/>
              <a:t>, παρέμενε μυστική και αφηνόταν, σκόπιμα, να εννοηθεί ότι αποτελούνταν από ισχυρά πρόσωπα.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Καθώς ο καιρός περνούσε, οι ιδρυτές της Φιλικής Εταιρείας, καταλαβαίνοντας ότι τα άσημα ονόματά τους δύσκολα θα ενέπνεαν τους συμπατριώτες τους, αποφάσισαν να αναθέσουν  την ηγεσία σε ένα γνωστό  Έλληνα.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Αρχικά, απευθύνθηκαν στον </a:t>
            </a:r>
            <a:r>
              <a:rPr lang="el-GR" b="1" dirty="0" smtClean="0"/>
              <a:t>Ιωάννη Καποδίστρια</a:t>
            </a:r>
            <a:r>
              <a:rPr lang="el-GR" dirty="0" smtClean="0"/>
              <a:t>, τότε υπουργό Εξωτερικών της Ρωσίας, αλλά εκείνος αρνήθηκε θεωρώντας ότι οι συνθήκες δεν ήταν ακόμη ώριμες για επανάσταση.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Τελικά, η ηγεσία ανατέθηκε στον </a:t>
            </a:r>
            <a:r>
              <a:rPr lang="el-GR" b="1" dirty="0" smtClean="0"/>
              <a:t>Αλέξανδρο Yψηλάντη</a:t>
            </a:r>
            <a:r>
              <a:rPr lang="el-GR" dirty="0" smtClean="0"/>
              <a:t>, ανώτερο αξιωματικό του ρωσικού στρατού, που τότε ανακηρύχθηκε </a:t>
            </a:r>
            <a:r>
              <a:rPr lang="el-GR" b="1" dirty="0" smtClean="0"/>
              <a:t>Γενικός Επίτροπος της Αρχής</a:t>
            </a:r>
            <a:endParaRPr lang="el-G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1" y="3564299"/>
            <a:ext cx="2632999" cy="27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422" y="6369942"/>
            <a:ext cx="261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 Αλέξανδρος </a:t>
            </a:r>
            <a:r>
              <a:rPr lang="en-GB" dirty="0" smtClean="0"/>
              <a:t>Y</a:t>
            </a:r>
            <a:r>
              <a:rPr lang="el-GR" dirty="0" smtClean="0"/>
              <a:t>ψηλάντης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05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58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Η κήρυξη της ελληνικής επανάστασης στις Παραδουνάβιες Ηγεμονίες </a:t>
            </a:r>
          </a:p>
          <a:p>
            <a:endParaRPr lang="el-GR" dirty="0"/>
          </a:p>
          <a:p>
            <a:r>
              <a:rPr lang="el-GR" b="1" i="1" u="sng" dirty="0" smtClean="0"/>
              <a:t>Πότε ξεκίνησε η Επανάσταση;</a:t>
            </a:r>
          </a:p>
          <a:p>
            <a:r>
              <a:rPr lang="el-GR" dirty="0" smtClean="0"/>
              <a:t>24 Φεβρουρίου 1821</a:t>
            </a:r>
          </a:p>
          <a:p>
            <a:endParaRPr lang="el-GR" b="1" i="1" u="sng" dirty="0"/>
          </a:p>
          <a:p>
            <a:r>
              <a:rPr lang="el-GR" b="1" i="1" u="sng" dirty="0" smtClean="0"/>
              <a:t>Από που ξεκίνησε η επανάσταση;</a:t>
            </a:r>
          </a:p>
          <a:p>
            <a:r>
              <a:rPr lang="el-GR" dirty="0" smtClean="0"/>
              <a:t>Από τις παραδουνάβιες ηγεμονίες (σημερινή Ρουμανία), δηλαδή τη Βλαχία και συγκεκριμένα την πόλη </a:t>
            </a:r>
            <a:r>
              <a:rPr lang="el-GR" b="1" dirty="0" smtClean="0"/>
              <a:t>Ιάσιο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b="1" i="1" u="sng" dirty="0" smtClean="0"/>
              <a:t>Γιατί επιλέχθηκε αυτό το μέρος</a:t>
            </a:r>
            <a:r>
              <a:rPr lang="el-GR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Γιατί εκεί δεν υπήρχε τουρκικός στρατός (σύμφωνα με παλαιότερες ρωσοτουρκικές συνθήκες),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γιατί λίγο βορειότερα βρισκόταν ρωσικός στρατός, που υπήρχε ελπίδα ότι θα βοηθούσε.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Είχαν αναπτύξει ένοπλη δράση εναντίον της οθωμανικής αυτοκρατορίας οι οπλαρχηγοί </a:t>
            </a:r>
            <a:r>
              <a:rPr lang="el-GR" b="1" dirty="0" smtClean="0"/>
              <a:t>Ιωάννης Φαρμάκης και Γιωργάκης Ολύμπιος. </a:t>
            </a:r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61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00" y="694437"/>
            <a:ext cx="8727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Αλέξανδρος Yψηλάντης, ξεκινώντας από ρωσικό έδαφος, πέρασε τον ποταμό Προύθο, </a:t>
            </a:r>
          </a:p>
          <a:p>
            <a:r>
              <a:rPr lang="el-GR" dirty="0"/>
              <a:t>κ</a:t>
            </a:r>
            <a:r>
              <a:rPr lang="el-GR" dirty="0" smtClean="0"/>
              <a:t>αι μπήκε στις Ηγεμονίες το Φεβρουάριο του 1821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138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Τα γεγονότα</a:t>
            </a:r>
            <a:endParaRPr lang="el-GR" b="1" i="1" u="sng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5323"/>
            <a:ext cx="6569124" cy="492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764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Ioanna</cp:lastModifiedBy>
  <cp:revision>23</cp:revision>
  <dcterms:created xsi:type="dcterms:W3CDTF">2023-09-07T14:00:35Z</dcterms:created>
  <dcterms:modified xsi:type="dcterms:W3CDTF">3123-10-19T06:42:15Z</dcterms:modified>
</cp:coreProperties>
</file>