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70" r:id="rId14"/>
    <p:sldId id="271" r:id="rId15"/>
    <p:sldId id="272" r:id="rId16"/>
    <p:sldId id="273" r:id="rId17"/>
    <p:sldId id="274" r:id="rId18"/>
    <p:sldId id="275" r:id="rId19"/>
    <p:sldId id="277" r:id="rId20"/>
    <p:sldId id="278" r:id="rId21"/>
    <p:sldId id="276" r:id="rId22"/>
    <p:sldId id="267" r:id="rId23"/>
    <p:sldId id="280" r:id="rId24"/>
    <p:sldId id="282" r:id="rId25"/>
    <p:sldId id="283" r:id="rId26"/>
    <p:sldId id="269" r:id="rId27"/>
    <p:sldId id="284" r:id="rId28"/>
    <p:sldId id="285" r:id="rId29"/>
    <p:sldId id="286" r:id="rId30"/>
    <p:sldId id="279" r:id="rId31"/>
    <p:sldId id="281"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90D6B49-0FFB-45B7-B99D-5734A894E185}"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62064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90D6B49-0FFB-45B7-B99D-5734A894E185}"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383708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90D6B49-0FFB-45B7-B99D-5734A894E185}"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279737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90D6B49-0FFB-45B7-B99D-5734A894E185}"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278328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D6B49-0FFB-45B7-B99D-5734A894E185}"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195187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90D6B49-0FFB-45B7-B99D-5734A894E185}" type="datetimeFigureOut">
              <a:rPr lang="el-GR" smtClean="0"/>
              <a:t>19/11/2023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360360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90D6B49-0FFB-45B7-B99D-5734A894E185}" type="datetimeFigureOut">
              <a:rPr lang="el-GR" smtClean="0"/>
              <a:t>19/11/2023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311455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90D6B49-0FFB-45B7-B99D-5734A894E185}" type="datetimeFigureOut">
              <a:rPr lang="el-GR" smtClean="0"/>
              <a:t>19/11/2023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148244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D6B49-0FFB-45B7-B99D-5734A894E185}" type="datetimeFigureOut">
              <a:rPr lang="el-GR" smtClean="0"/>
              <a:t>19/11/2023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263677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D6B49-0FFB-45B7-B99D-5734A894E185}" type="datetimeFigureOut">
              <a:rPr lang="el-GR" smtClean="0"/>
              <a:t>19/11/2023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240120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D6B49-0FFB-45B7-B99D-5734A894E185}" type="datetimeFigureOut">
              <a:rPr lang="el-GR" smtClean="0"/>
              <a:t>19/11/2023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9B42DDB-E110-4599-8719-F14D42AADBC0}" type="slidenum">
              <a:rPr lang="el-GR" smtClean="0"/>
              <a:t>‹#›</a:t>
            </a:fld>
            <a:endParaRPr lang="el-GR"/>
          </a:p>
        </p:txBody>
      </p:sp>
    </p:spTree>
    <p:extLst>
      <p:ext uri="{BB962C8B-B14F-4D97-AF65-F5344CB8AC3E}">
        <p14:creationId xmlns:p14="http://schemas.microsoft.com/office/powerpoint/2010/main" val="273568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D6B49-0FFB-45B7-B99D-5734A894E185}" type="datetimeFigureOut">
              <a:rPr lang="el-GR" smtClean="0"/>
              <a:t>19/11/2023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42DDB-E110-4599-8719-F14D42AADBC0}" type="slidenum">
              <a:rPr lang="el-GR" smtClean="0"/>
              <a:t>‹#›</a:t>
            </a:fld>
            <a:endParaRPr lang="el-GR"/>
          </a:p>
        </p:txBody>
      </p:sp>
    </p:spTree>
    <p:extLst>
      <p:ext uri="{BB962C8B-B14F-4D97-AF65-F5344CB8AC3E}">
        <p14:creationId xmlns:p14="http://schemas.microsoft.com/office/powerpoint/2010/main" val="239727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7623" y="862263"/>
            <a:ext cx="7036350" cy="4154984"/>
          </a:xfrm>
          <a:prstGeom prst="rect">
            <a:avLst/>
          </a:prstGeom>
          <a:noFill/>
        </p:spPr>
        <p:txBody>
          <a:bodyPr wrap="none" rtlCol="0">
            <a:spAutoFit/>
          </a:bodyPr>
          <a:lstStyle/>
          <a:p>
            <a:pPr algn="ctr"/>
            <a:r>
              <a:rPr lang="el-GR" sz="2400" b="1" u="sng" dirty="0" smtClean="0"/>
              <a:t>ΚΕΦΑΛΑΙΟ </a:t>
            </a:r>
            <a:r>
              <a:rPr lang="el-GR" sz="2400" b="1" u="sng" dirty="0" smtClean="0"/>
              <a:t>ΤΡΙΤΟ</a:t>
            </a:r>
            <a:endParaRPr lang="el-GR" sz="2400" b="1" u="sng" dirty="0" smtClean="0"/>
          </a:p>
          <a:p>
            <a:pPr algn="ctr"/>
            <a:endParaRPr lang="el-GR" sz="2400" b="1" u="sng" dirty="0" smtClean="0"/>
          </a:p>
          <a:p>
            <a:pPr algn="ctr"/>
            <a:endParaRPr lang="el-GR" sz="2400" b="1" u="sng" dirty="0"/>
          </a:p>
          <a:p>
            <a:pPr algn="ctr"/>
            <a:r>
              <a:rPr lang="el-GR" sz="2400" b="1" u="sng" dirty="0" smtClean="0"/>
              <a:t>ΕΝΟΤΗΤΕΣ 8, 9 ΚΑΙ 10</a:t>
            </a:r>
          </a:p>
          <a:p>
            <a:pPr algn="ctr"/>
            <a:endParaRPr lang="el-GR" sz="2400" b="1" u="sng" dirty="0" smtClean="0"/>
          </a:p>
          <a:p>
            <a:pPr algn="ctr"/>
            <a:r>
              <a:rPr lang="el-GR" sz="2400" b="1" u="sng" dirty="0" smtClean="0"/>
              <a:t>Η εξέλιξη της ελληνικής επανάστασης 1821-1827</a:t>
            </a:r>
          </a:p>
          <a:p>
            <a:pPr algn="ctr"/>
            <a:endParaRPr lang="el-GR" sz="2400" b="1" u="sng" dirty="0"/>
          </a:p>
          <a:p>
            <a:pPr algn="ctr"/>
            <a:r>
              <a:rPr lang="el-GR" sz="2400" b="1" u="sng" dirty="0"/>
              <a:t>Πρώτες προσπάθειες των </a:t>
            </a:r>
            <a:endParaRPr lang="el-GR" sz="2400" b="1" u="sng" dirty="0" smtClean="0"/>
          </a:p>
          <a:p>
            <a:pPr algn="ctr"/>
            <a:r>
              <a:rPr lang="el-GR" sz="2400" b="1" u="sng" dirty="0" smtClean="0"/>
              <a:t>επαναστατημένων </a:t>
            </a:r>
            <a:r>
              <a:rPr lang="el-GR" sz="2400" b="1" u="sng" dirty="0"/>
              <a:t>Ελλήνων για συγκρότηση </a:t>
            </a:r>
            <a:r>
              <a:rPr lang="el-GR" sz="2400" b="1" u="sng" dirty="0" smtClean="0"/>
              <a:t>κράτους</a:t>
            </a:r>
          </a:p>
          <a:p>
            <a:pPr algn="ctr"/>
            <a:endParaRPr lang="el-GR" sz="2400" b="1" u="sng" dirty="0"/>
          </a:p>
          <a:p>
            <a:pPr algn="ctr"/>
            <a:r>
              <a:rPr lang="el-GR" sz="2400" b="1" u="sng" dirty="0"/>
              <a:t>Ελληνική επανάσταση και Ευρώπη</a:t>
            </a:r>
          </a:p>
        </p:txBody>
      </p:sp>
    </p:spTree>
    <p:extLst>
      <p:ext uri="{BB962C8B-B14F-4D97-AF65-F5344CB8AC3E}">
        <p14:creationId xmlns:p14="http://schemas.microsoft.com/office/powerpoint/2010/main" val="106760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280920" cy="6740307"/>
          </a:xfrm>
          <a:prstGeom prst="rect">
            <a:avLst/>
          </a:prstGeom>
        </p:spPr>
        <p:txBody>
          <a:bodyPr wrap="square">
            <a:spAutoFit/>
          </a:bodyPr>
          <a:lstStyle/>
          <a:p>
            <a:r>
              <a:rPr lang="el-GR" b="1" u="sng" dirty="0"/>
              <a:t>Η φάση της κάμψης (1825-1827) </a:t>
            </a:r>
            <a:endParaRPr lang="el-GR" b="1" u="sng" dirty="0" smtClean="0"/>
          </a:p>
          <a:p>
            <a:endParaRPr lang="el-GR" dirty="0"/>
          </a:p>
          <a:p>
            <a:r>
              <a:rPr lang="el-GR" dirty="0" smtClean="0"/>
              <a:t>Στις </a:t>
            </a:r>
            <a:r>
              <a:rPr lang="el-GR" dirty="0"/>
              <a:t>αρχές του 1825 ο Ιμπραήμ, θετός γιος του Μοχάμετ Άλι της Αιγύπτου, αποβιβάστηκε στην Πελοπόννησο επικεφαλής ενός καλά οργανωμένου τακτικού στρατού. Χωρίς σοβαρή αντίσταση από τις ελληνικές δυνάμεις, </a:t>
            </a:r>
            <a:r>
              <a:rPr lang="el-GR" dirty="0" smtClean="0"/>
              <a:t>ανακατέλαβε </a:t>
            </a:r>
            <a:r>
              <a:rPr lang="el-GR" dirty="0"/>
              <a:t>μεγάλο τμήμα της Πελοποννήσου. </a:t>
            </a:r>
            <a:endParaRPr lang="en-GB" dirty="0" smtClean="0"/>
          </a:p>
          <a:p>
            <a:endParaRPr lang="el-GR" dirty="0" smtClean="0"/>
          </a:p>
          <a:p>
            <a:r>
              <a:rPr lang="el-GR" dirty="0" smtClean="0"/>
              <a:t>Η </a:t>
            </a:r>
            <a:r>
              <a:rPr lang="el-GR" dirty="0"/>
              <a:t>ηρωική προσπάθεια του </a:t>
            </a:r>
            <a:r>
              <a:rPr lang="el-GR" b="1" dirty="0"/>
              <a:t>Παπαφλέσσα</a:t>
            </a:r>
            <a:r>
              <a:rPr lang="el-GR" dirty="0"/>
              <a:t> να τον σταματήσει (</a:t>
            </a:r>
            <a:r>
              <a:rPr lang="el-GR" b="1" dirty="0"/>
              <a:t>μάχη στο Μανιάκι</a:t>
            </a:r>
            <a:r>
              <a:rPr lang="el-GR" dirty="0"/>
              <a:t>, 20 Μαΐου 1825) δεν είχε αποτέλεσμα. </a:t>
            </a:r>
            <a:endParaRPr lang="el-GR" dirty="0" smtClean="0"/>
          </a:p>
          <a:p>
            <a:endParaRPr lang="el-GR" dirty="0"/>
          </a:p>
          <a:p>
            <a:endParaRPr lang="en-GB" dirty="0" smtClean="0"/>
          </a:p>
          <a:p>
            <a:endParaRPr lang="el-GR" dirty="0" smtClean="0"/>
          </a:p>
          <a:p>
            <a:endParaRPr lang="el-GR" dirty="0" smtClean="0"/>
          </a:p>
          <a:p>
            <a:endParaRPr lang="el-GR" dirty="0"/>
          </a:p>
          <a:p>
            <a:endParaRPr lang="el-GR" dirty="0" smtClean="0"/>
          </a:p>
          <a:p>
            <a:endParaRPr lang="el-GR" dirty="0"/>
          </a:p>
          <a:p>
            <a:endParaRPr lang="el-GR" dirty="0" smtClean="0"/>
          </a:p>
          <a:p>
            <a:r>
              <a:rPr lang="el-GR" dirty="0" smtClean="0"/>
              <a:t>Η μάχη στο Μανιάκι</a:t>
            </a:r>
            <a:endParaRPr lang="el-GR" dirty="0"/>
          </a:p>
          <a:p>
            <a:endParaRPr lang="el-GR" dirty="0" smtClean="0"/>
          </a:p>
          <a:p>
            <a:endParaRPr lang="el-GR" dirty="0" smtClean="0"/>
          </a:p>
          <a:p>
            <a:r>
              <a:rPr lang="el-GR" dirty="0" smtClean="0"/>
              <a:t>Μόνο </a:t>
            </a:r>
            <a:r>
              <a:rPr lang="el-GR" dirty="0"/>
              <a:t>στους </a:t>
            </a:r>
            <a:r>
              <a:rPr lang="el-GR" b="1" dirty="0"/>
              <a:t>Μύλους</a:t>
            </a:r>
            <a:r>
              <a:rPr lang="el-GR" dirty="0"/>
              <a:t>, περιοχή κοντά στο Άργος, οι </a:t>
            </a:r>
            <a:r>
              <a:rPr lang="el-GR" b="1" dirty="0"/>
              <a:t>Δημήτριος Yψηλάντης, Κωνσταντίνος Μαυρομιχάλης και Μακρυγιάννης </a:t>
            </a:r>
            <a:r>
              <a:rPr lang="el-GR" dirty="0"/>
              <a:t>κατάφεραν να πλήξουν τις δυνάμεις του Ιμπραήμ (13 Ιουνίου 1825). </a:t>
            </a:r>
            <a:endParaRPr lang="en-GB" dirty="0" smtClean="0"/>
          </a:p>
          <a:p>
            <a:endParaRPr lang="el-G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80928"/>
            <a:ext cx="3350146" cy="212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553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6" y="188640"/>
            <a:ext cx="8577582" cy="1477328"/>
          </a:xfrm>
          <a:prstGeom prst="rect">
            <a:avLst/>
          </a:prstGeom>
        </p:spPr>
        <p:txBody>
          <a:bodyPr wrap="square">
            <a:spAutoFit/>
          </a:bodyPr>
          <a:lstStyle/>
          <a:p>
            <a:r>
              <a:rPr lang="el-GR" dirty="0"/>
              <a:t>Παράλληλα, τουρκικές και αιγυπτιακές δυνάμεις είχαν αρχίσει την πολιορκία του </a:t>
            </a:r>
            <a:r>
              <a:rPr lang="el-GR" b="1" dirty="0" smtClean="0"/>
              <a:t>Μεσολογγίου </a:t>
            </a:r>
            <a:r>
              <a:rPr lang="el-GR" dirty="0" smtClean="0"/>
              <a:t>(Απρίλιος </a:t>
            </a:r>
            <a:r>
              <a:rPr lang="el-GR" dirty="0"/>
              <a:t>1825-Απρίλιος 1826), η οποία τερματίστηκε τη νύχτα της 10ης προς την 11η Απριλίου 1826 με την ηρωική έξοδο των πολιορκημένων Ελλήνων, που κατέληξε σε σφαγή, γεγονός που προκάλεσε τεράστια συγκίνηση σε ολόκληρη την Ευρώπη.</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7" y="1844824"/>
            <a:ext cx="2888950" cy="402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867" y="6021288"/>
            <a:ext cx="3753045" cy="584775"/>
          </a:xfrm>
          <a:prstGeom prst="rect">
            <a:avLst/>
          </a:prstGeom>
        </p:spPr>
        <p:txBody>
          <a:bodyPr wrap="square">
            <a:spAutoFit/>
          </a:bodyPr>
          <a:lstStyle/>
          <a:p>
            <a:r>
              <a:rPr lang="el-GR" sz="1600" dirty="0"/>
              <a:t>Θ. Βρυζάκης, Η Έξοδος του Μεσολογγίου, Πινακοθήκη Δήμου Μεσολογγίου</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971" y="1787627"/>
            <a:ext cx="40100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45971" y="5227694"/>
            <a:ext cx="4572000" cy="584775"/>
          </a:xfrm>
          <a:prstGeom prst="rect">
            <a:avLst/>
          </a:prstGeom>
        </p:spPr>
        <p:txBody>
          <a:bodyPr>
            <a:spAutoFit/>
          </a:bodyPr>
          <a:lstStyle/>
          <a:p>
            <a:r>
              <a:rPr lang="el-GR" sz="1600" dirty="0"/>
              <a:t>Π. Ζωγράφος,</a:t>
            </a:r>
          </a:p>
          <a:p>
            <a:r>
              <a:rPr lang="el-GR" sz="1600" dirty="0"/>
              <a:t>Η πολιορκία του Μεσολογγίου,</a:t>
            </a:r>
          </a:p>
        </p:txBody>
      </p:sp>
      <p:sp>
        <p:nvSpPr>
          <p:cNvPr id="5" name="TextBox 4"/>
          <p:cNvSpPr txBox="1"/>
          <p:nvPr/>
        </p:nvSpPr>
        <p:spPr>
          <a:xfrm>
            <a:off x="4211960" y="6021288"/>
            <a:ext cx="4895699" cy="369332"/>
          </a:xfrm>
          <a:prstGeom prst="rect">
            <a:avLst/>
          </a:prstGeom>
          <a:noFill/>
        </p:spPr>
        <p:txBody>
          <a:bodyPr wrap="none" rtlCol="0">
            <a:spAutoFit/>
          </a:bodyPr>
          <a:lstStyle/>
          <a:p>
            <a:r>
              <a:rPr lang="en-GB" dirty="0" smtClean="0"/>
              <a:t>https://photodentro.edu.gr/v/item/ds/8521/9596</a:t>
            </a:r>
            <a:endParaRPr lang="el-GR" dirty="0"/>
          </a:p>
        </p:txBody>
      </p:sp>
    </p:spTree>
    <p:extLst>
      <p:ext uri="{BB962C8B-B14F-4D97-AF65-F5344CB8AC3E}">
        <p14:creationId xmlns:p14="http://schemas.microsoft.com/office/powerpoint/2010/main" val="3440645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8188"/>
            <a:ext cx="7776864" cy="2585323"/>
          </a:xfrm>
          <a:prstGeom prst="rect">
            <a:avLst/>
          </a:prstGeom>
        </p:spPr>
        <p:txBody>
          <a:bodyPr wrap="square">
            <a:spAutoFit/>
          </a:bodyPr>
          <a:lstStyle/>
          <a:p>
            <a:r>
              <a:rPr lang="el-GR" dirty="0"/>
              <a:t>Η επανάσταση κινδύνευε άμεσα να καμφθεί. </a:t>
            </a:r>
            <a:endParaRPr lang="el-GR" dirty="0" smtClean="0"/>
          </a:p>
          <a:p>
            <a:r>
              <a:rPr lang="el-GR" dirty="0" smtClean="0"/>
              <a:t>Μόνο </a:t>
            </a:r>
            <a:r>
              <a:rPr lang="el-GR" dirty="0"/>
              <a:t>στη Στερεά Ελλάδα δυνάμεις με επικεφαλής τον </a:t>
            </a:r>
            <a:r>
              <a:rPr lang="el-GR" b="1" dirty="0"/>
              <a:t>Γεώργιο Καραϊσκάκη</a:t>
            </a:r>
            <a:r>
              <a:rPr lang="el-GR" dirty="0"/>
              <a:t>, μία από τις σημαντικότερες στρατιωτικές φυσιογνωμίες του Αγώνα, πραγματοποιούσαν ακόμη επιχειρήσεις. </a:t>
            </a:r>
            <a:endParaRPr lang="el-GR" dirty="0" smtClean="0"/>
          </a:p>
          <a:p>
            <a:endParaRPr lang="el-GR" dirty="0"/>
          </a:p>
          <a:p>
            <a:r>
              <a:rPr lang="el-GR" dirty="0" smtClean="0"/>
              <a:t>Ενώ</a:t>
            </a:r>
            <a:r>
              <a:rPr lang="el-GR" dirty="0"/>
              <a:t>, όμως, οι Έλληνες μάχονταν κατά τουρκικών δυνάμεων που πολιορκούσαν την Ακρόπολη της Αθήνας, ο </a:t>
            </a:r>
            <a:r>
              <a:rPr lang="el-GR" b="1" dirty="0"/>
              <a:t>Καραϊσκάκης</a:t>
            </a:r>
            <a:r>
              <a:rPr lang="el-GR" dirty="0"/>
              <a:t> σκοτώθηκε (23 Απριλίου 1827). Ο θάνατός του και η κατάληψη της </a:t>
            </a:r>
            <a:r>
              <a:rPr lang="el-GR" b="1" dirty="0"/>
              <a:t>Ακρόπολης</a:t>
            </a:r>
            <a:r>
              <a:rPr lang="el-GR" dirty="0"/>
              <a:t>, λίγο μετά, από τους Τούρκους ενίσχυσαν την αίσθηση ότι η επανάσταση έσβηνε</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62" y="3212976"/>
            <a:ext cx="4628135" cy="342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803" y="3183061"/>
            <a:ext cx="2851522" cy="208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08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00" y="364012"/>
            <a:ext cx="8932189" cy="5078313"/>
          </a:xfrm>
          <a:prstGeom prst="rect">
            <a:avLst/>
          </a:prstGeom>
          <a:noFill/>
        </p:spPr>
        <p:txBody>
          <a:bodyPr wrap="none" rtlCol="0">
            <a:spAutoFit/>
          </a:bodyPr>
          <a:lstStyle/>
          <a:p>
            <a:r>
              <a:rPr lang="el-GR" b="1" i="1" u="sng" dirty="0" smtClean="0"/>
              <a:t>Εκτός από τι μάχες και τις πολεμικές συγκρούσεις τι άλλο γίνεται στον ελλαδικό χώρο;</a:t>
            </a:r>
          </a:p>
          <a:p>
            <a:endParaRPr lang="el-GR" dirty="0"/>
          </a:p>
          <a:p>
            <a:endParaRPr lang="el-GR" dirty="0" smtClean="0"/>
          </a:p>
          <a:p>
            <a:r>
              <a:rPr lang="el-GR" dirty="0" smtClean="0"/>
              <a:t>Για να εδραιωθεί η επανάσταση και να συνεχίσει χρειαζόταν</a:t>
            </a:r>
          </a:p>
          <a:p>
            <a:endParaRPr lang="el-GR" dirty="0"/>
          </a:p>
          <a:p>
            <a:pPr marL="342900" indent="-342900">
              <a:buFont typeface="+mj-lt"/>
              <a:buAutoNum type="arabicPeriod"/>
            </a:pPr>
            <a:r>
              <a:rPr lang="el-GR" dirty="0" smtClean="0"/>
              <a:t>Πολεμική προσπάθεια</a:t>
            </a:r>
          </a:p>
          <a:p>
            <a:pPr marL="342900" indent="-342900">
              <a:buFont typeface="+mj-lt"/>
              <a:buAutoNum type="arabicPeriod"/>
            </a:pPr>
            <a:r>
              <a:rPr lang="el-GR" dirty="0" smtClean="0"/>
              <a:t>Ανεφοδιασμός των πολεμικών στρατευμάτων</a:t>
            </a:r>
          </a:p>
          <a:p>
            <a:pPr marL="342900" indent="-342900">
              <a:buFont typeface="+mj-lt"/>
              <a:buAutoNum type="arabicPeriod"/>
            </a:pPr>
            <a:r>
              <a:rPr lang="el-GR" dirty="0" smtClean="0"/>
              <a:t>Πολιτική οργάνωση των περιοχών που απελευθερώνονταν</a:t>
            </a:r>
          </a:p>
          <a:p>
            <a:pPr marL="342900" indent="-342900">
              <a:buFont typeface="+mj-lt"/>
              <a:buAutoNum type="arabicPeriod"/>
            </a:pPr>
            <a:r>
              <a:rPr lang="el-GR" dirty="0" smtClean="0"/>
              <a:t>Διαχείριση των εθνικών κτημάτων και γαιών, δηλαδή </a:t>
            </a:r>
            <a:r>
              <a:rPr lang="el-GR" dirty="0"/>
              <a:t>των ακίνητων οθωμανικών </a:t>
            </a:r>
            <a:endParaRPr lang="el-GR" dirty="0" smtClean="0"/>
          </a:p>
          <a:p>
            <a:r>
              <a:rPr lang="el-GR" dirty="0"/>
              <a:t>π</a:t>
            </a:r>
            <a:r>
              <a:rPr lang="el-GR" dirty="0" smtClean="0"/>
              <a:t>εριουσιών  </a:t>
            </a:r>
            <a:r>
              <a:rPr lang="el-GR" dirty="0"/>
              <a:t>που είχαν περάσει στον έλεγχο των Ελλήνων</a:t>
            </a:r>
          </a:p>
          <a:p>
            <a:endParaRPr lang="el-GR" dirty="0" smtClean="0"/>
          </a:p>
          <a:p>
            <a:endParaRPr lang="el-GR" dirty="0" smtClean="0"/>
          </a:p>
          <a:p>
            <a:r>
              <a:rPr lang="el-GR" b="1" i="1" u="sng" dirty="0" smtClean="0"/>
              <a:t>Με ποιο τρόπο καλύφθηκαν όλες αυτές οι ανάγκες;</a:t>
            </a:r>
          </a:p>
          <a:p>
            <a:endParaRPr lang="el-GR" dirty="0" smtClean="0"/>
          </a:p>
          <a:p>
            <a:r>
              <a:rPr lang="el-GR" dirty="0" smtClean="0"/>
              <a:t>Δημιουργήθηκαν </a:t>
            </a:r>
            <a:r>
              <a:rPr lang="el-GR" b="1" u="sng" dirty="0" smtClean="0"/>
              <a:t>τοπικοί </a:t>
            </a:r>
            <a:r>
              <a:rPr lang="el-GR" b="1" u="sng" dirty="0"/>
              <a:t>οργανισμοί</a:t>
            </a:r>
            <a:r>
              <a:rPr lang="el-GR" dirty="0"/>
              <a:t>, δηλαδή πολιτικοί σχηματισμοί τοπικού χαρακτήρα, </a:t>
            </a:r>
            <a:endParaRPr lang="el-GR" dirty="0" smtClean="0"/>
          </a:p>
          <a:p>
            <a:r>
              <a:rPr lang="el-GR" dirty="0" smtClean="0"/>
              <a:t>ένα </a:t>
            </a:r>
            <a:r>
              <a:rPr lang="el-GR" dirty="0"/>
              <a:t>είδος τοπικών κυβερνήσεων</a:t>
            </a:r>
            <a:r>
              <a:rPr lang="el-GR" dirty="0" smtClean="0"/>
              <a:t>.  </a:t>
            </a:r>
            <a:r>
              <a:rPr lang="el-GR" dirty="0"/>
              <a:t>Οι περισσότεροι ελέγχονταν από προεστούς, Φαναριώτες </a:t>
            </a:r>
            <a:endParaRPr lang="el-GR" dirty="0" smtClean="0"/>
          </a:p>
          <a:p>
            <a:r>
              <a:rPr lang="el-GR" dirty="0" smtClean="0"/>
              <a:t>και </a:t>
            </a:r>
            <a:r>
              <a:rPr lang="el-GR" dirty="0"/>
              <a:t>ιεράρχες. Η παρουσία σε αυτούς εκπροσώπων των κατώτερων τάξεων ήταν σπάνια.</a:t>
            </a:r>
          </a:p>
          <a:p>
            <a:endParaRPr lang="el-GR" dirty="0"/>
          </a:p>
        </p:txBody>
      </p:sp>
    </p:spTree>
    <p:extLst>
      <p:ext uri="{BB962C8B-B14F-4D97-AF65-F5344CB8AC3E}">
        <p14:creationId xmlns:p14="http://schemas.microsoft.com/office/powerpoint/2010/main" val="2374898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020785" cy="3416320"/>
          </a:xfrm>
          <a:prstGeom prst="rect">
            <a:avLst/>
          </a:prstGeom>
          <a:noFill/>
        </p:spPr>
        <p:txBody>
          <a:bodyPr wrap="none" rtlCol="0">
            <a:spAutoFit/>
          </a:bodyPr>
          <a:lstStyle/>
          <a:p>
            <a:r>
              <a:rPr lang="el-GR" b="1" i="1" u="sng" dirty="0" smtClean="0"/>
              <a:t>Ποιοι ήταν οι σημαντικότεροι τοπικοί οργανισμοί;</a:t>
            </a:r>
          </a:p>
          <a:p>
            <a:endParaRPr lang="el-GR" dirty="0" smtClean="0"/>
          </a:p>
          <a:p>
            <a:pPr marL="342900" indent="-342900">
              <a:buFont typeface="+mj-lt"/>
              <a:buAutoNum type="arabicPeriod"/>
            </a:pPr>
            <a:r>
              <a:rPr lang="el-GR" b="1" dirty="0" smtClean="0"/>
              <a:t>η </a:t>
            </a:r>
            <a:r>
              <a:rPr lang="el-GR" b="1" dirty="0"/>
              <a:t>Πελοποννησιακή Γερουσία</a:t>
            </a:r>
            <a:r>
              <a:rPr lang="el-GR" dirty="0"/>
              <a:t>, </a:t>
            </a:r>
            <a:r>
              <a:rPr lang="el-GR" dirty="0" smtClean="0"/>
              <a:t>που </a:t>
            </a:r>
            <a:r>
              <a:rPr lang="el-GR" dirty="0"/>
              <a:t>συστάθηκε με πρωτοβουλία </a:t>
            </a:r>
            <a:r>
              <a:rPr lang="el-GR" dirty="0" smtClean="0"/>
              <a:t>Πελοποννήσιων</a:t>
            </a:r>
          </a:p>
          <a:p>
            <a:r>
              <a:rPr lang="el-GR" dirty="0" smtClean="0"/>
              <a:t> </a:t>
            </a:r>
            <a:r>
              <a:rPr lang="el-GR" dirty="0"/>
              <a:t>προεστών, δίχως τη συμμετοχή κανενός άλλου φορέα του </a:t>
            </a:r>
            <a:r>
              <a:rPr lang="el-GR" dirty="0" smtClean="0"/>
              <a:t>Αγώνα,</a:t>
            </a:r>
          </a:p>
          <a:p>
            <a:endParaRPr lang="el-GR" dirty="0" smtClean="0"/>
          </a:p>
          <a:p>
            <a:r>
              <a:rPr lang="el-GR" dirty="0" smtClean="0"/>
              <a:t>2. </a:t>
            </a:r>
            <a:r>
              <a:rPr lang="el-GR" b="1" dirty="0"/>
              <a:t>η Γερουσία της Δυτικής Χέρσου Ελλάδος </a:t>
            </a:r>
            <a:r>
              <a:rPr lang="el-GR" dirty="0"/>
              <a:t>(Δ. Στερεάς Ελλάδας), που είχε </a:t>
            </a:r>
            <a:endParaRPr lang="el-GR" dirty="0" smtClean="0"/>
          </a:p>
          <a:p>
            <a:r>
              <a:rPr lang="el-GR" dirty="0" smtClean="0"/>
              <a:t>επικεφαλής </a:t>
            </a:r>
            <a:r>
              <a:rPr lang="el-GR" dirty="0"/>
              <a:t>τον έμπειρο Φαναριώτη πολιτικό Αλέξανδρο </a:t>
            </a:r>
          </a:p>
          <a:p>
            <a:r>
              <a:rPr lang="el-GR" dirty="0" smtClean="0"/>
              <a:t>Μαυροκορδάτο</a:t>
            </a:r>
          </a:p>
          <a:p>
            <a:endParaRPr lang="el-GR" dirty="0"/>
          </a:p>
          <a:p>
            <a:r>
              <a:rPr lang="el-GR" dirty="0" smtClean="0"/>
              <a:t>3.</a:t>
            </a:r>
            <a:r>
              <a:rPr lang="el-GR" dirty="0"/>
              <a:t> </a:t>
            </a:r>
            <a:r>
              <a:rPr lang="el-GR" b="1" dirty="0"/>
              <a:t>ο Άρειος Πάγος</a:t>
            </a:r>
            <a:r>
              <a:rPr lang="el-GR" dirty="0"/>
              <a:t>, που διοικούσε την Α. Στερεά Ελλάδα </a:t>
            </a:r>
            <a:endParaRPr lang="el-GR" dirty="0" smtClean="0"/>
          </a:p>
          <a:p>
            <a:r>
              <a:rPr lang="el-GR" dirty="0" smtClean="0"/>
              <a:t>και </a:t>
            </a:r>
            <a:r>
              <a:rPr lang="el-GR" dirty="0"/>
              <a:t>είχε επικεφαλής τον επίσης Φαναριώτη Θεόδωρο Νέγρη.</a:t>
            </a:r>
          </a:p>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56" y="3933056"/>
            <a:ext cx="23812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300168"/>
            <a:ext cx="2349489" cy="523220"/>
          </a:xfrm>
          <a:prstGeom prst="rect">
            <a:avLst/>
          </a:prstGeom>
        </p:spPr>
        <p:txBody>
          <a:bodyPr wrap="none">
            <a:spAutoFit/>
          </a:bodyPr>
          <a:lstStyle/>
          <a:p>
            <a:r>
              <a:rPr lang="el-GR" sz="1400" dirty="0"/>
              <a:t>Η σφραγίδα </a:t>
            </a:r>
            <a:r>
              <a:rPr lang="el-GR" sz="1400" dirty="0" smtClean="0"/>
              <a:t>της</a:t>
            </a:r>
          </a:p>
          <a:p>
            <a:r>
              <a:rPr lang="el-GR" sz="1400" dirty="0" smtClean="0"/>
              <a:t> </a:t>
            </a:r>
            <a:r>
              <a:rPr lang="el-GR" sz="1400" dirty="0"/>
              <a:t>Πελοποννησιακής Γερουσίας</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933056"/>
            <a:ext cx="229989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83236" y="6285731"/>
            <a:ext cx="2284151" cy="523220"/>
          </a:xfrm>
          <a:prstGeom prst="rect">
            <a:avLst/>
          </a:prstGeom>
          <a:noFill/>
        </p:spPr>
        <p:txBody>
          <a:bodyPr wrap="none" rtlCol="0">
            <a:spAutoFit/>
          </a:bodyPr>
          <a:lstStyle/>
          <a:p>
            <a:r>
              <a:rPr lang="el-GR" sz="1400" dirty="0" smtClean="0"/>
              <a:t>Η σφραγίδα της γερουσία </a:t>
            </a:r>
          </a:p>
          <a:p>
            <a:r>
              <a:rPr lang="el-GR" sz="1400" dirty="0" smtClean="0"/>
              <a:t>της Δυτικής Χέρσου Ελλάδος</a:t>
            </a:r>
            <a:endParaRPr lang="el-GR" sz="14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933056"/>
            <a:ext cx="2520280" cy="155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36096" y="5805264"/>
            <a:ext cx="2308581" cy="523220"/>
          </a:xfrm>
          <a:prstGeom prst="rect">
            <a:avLst/>
          </a:prstGeom>
          <a:noFill/>
        </p:spPr>
        <p:txBody>
          <a:bodyPr wrap="none" rtlCol="0">
            <a:spAutoFit/>
          </a:bodyPr>
          <a:lstStyle/>
          <a:p>
            <a:r>
              <a:rPr lang="el-GR" sz="1400" dirty="0" smtClean="0"/>
              <a:t>Η σημαία του Άρειου Πάγου </a:t>
            </a:r>
          </a:p>
          <a:p>
            <a:r>
              <a:rPr lang="el-GR" sz="1400" dirty="0" smtClean="0"/>
              <a:t>της Α. Στερεάς Ελλάδας</a:t>
            </a:r>
            <a:endParaRPr lang="el-GR" sz="1400" dirty="0"/>
          </a:p>
        </p:txBody>
      </p:sp>
    </p:spTree>
    <p:extLst>
      <p:ext uri="{BB962C8B-B14F-4D97-AF65-F5344CB8AC3E}">
        <p14:creationId xmlns:p14="http://schemas.microsoft.com/office/powerpoint/2010/main" val="889800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990" y="188640"/>
            <a:ext cx="8983998" cy="6186309"/>
          </a:xfrm>
          <a:prstGeom prst="rect">
            <a:avLst/>
          </a:prstGeom>
          <a:noFill/>
        </p:spPr>
        <p:txBody>
          <a:bodyPr wrap="none" rtlCol="0">
            <a:spAutoFit/>
          </a:bodyPr>
          <a:lstStyle/>
          <a:p>
            <a:r>
              <a:rPr lang="el-GR" b="1" i="1" u="sng" dirty="0" smtClean="0"/>
              <a:t>Ποια ήταν τα προβλήματα που ανέκυψαν;</a:t>
            </a:r>
          </a:p>
          <a:p>
            <a:endParaRPr lang="el-GR" dirty="0"/>
          </a:p>
          <a:p>
            <a:r>
              <a:rPr lang="el-GR" dirty="0" smtClean="0"/>
              <a:t>Οι τοπικοί οργανισμοί αντιμετώπισαν προβλήματα στη λειτουργία τους, π.χ. δυσκολεύονταν</a:t>
            </a:r>
          </a:p>
          <a:p>
            <a:r>
              <a:rPr lang="el-GR" dirty="0"/>
              <a:t>ν</a:t>
            </a:r>
            <a:r>
              <a:rPr lang="el-GR" dirty="0" smtClean="0"/>
              <a:t>α βρουν χρήματα για την ενίσχυση του αγώνα</a:t>
            </a:r>
          </a:p>
          <a:p>
            <a:r>
              <a:rPr lang="el-GR" dirty="0" smtClean="0"/>
              <a:t> </a:t>
            </a:r>
          </a:p>
          <a:p>
            <a:r>
              <a:rPr lang="el-GR" dirty="0"/>
              <a:t>Το μεγαλύτερο όμως πρόβλημα που προέκυψε ήταν όταν το </a:t>
            </a:r>
            <a:r>
              <a:rPr lang="el-GR" b="1" dirty="0"/>
              <a:t>καλοκαίρι του 1821 </a:t>
            </a:r>
            <a:r>
              <a:rPr lang="el-GR" dirty="0"/>
              <a:t>έφτασε </a:t>
            </a:r>
            <a:endParaRPr lang="el-GR" dirty="0" smtClean="0"/>
          </a:p>
          <a:p>
            <a:r>
              <a:rPr lang="el-GR" dirty="0" smtClean="0"/>
              <a:t>στην </a:t>
            </a:r>
            <a:r>
              <a:rPr lang="el-GR" dirty="0"/>
              <a:t>Πελοπόννησο ο </a:t>
            </a:r>
            <a:r>
              <a:rPr lang="el-GR" b="1" dirty="0"/>
              <a:t>Δημήτριος Yψηλάντης</a:t>
            </a:r>
            <a:r>
              <a:rPr lang="el-GR" dirty="0"/>
              <a:t>, αδερφός του ηγέτη της Φιλικής </a:t>
            </a:r>
            <a:r>
              <a:rPr lang="el-GR" dirty="0" smtClean="0"/>
              <a:t>Εταιρείας</a:t>
            </a:r>
          </a:p>
          <a:p>
            <a:r>
              <a:rPr lang="el-GR" dirty="0" smtClean="0"/>
              <a:t> </a:t>
            </a:r>
            <a:r>
              <a:rPr lang="el-GR" dirty="0"/>
              <a:t>Αλ. Yψηλάντη, ως εκπρόσωπός του</a:t>
            </a:r>
            <a:r>
              <a:rPr lang="el-GR" dirty="0" smtClean="0"/>
              <a:t>, </a:t>
            </a:r>
            <a:r>
              <a:rPr lang="el-GR" dirty="0"/>
              <a:t>για να αναλάβει την ηγεσία του Αγώνα. </a:t>
            </a:r>
            <a:endParaRPr lang="el-GR" dirty="0" smtClean="0"/>
          </a:p>
          <a:p>
            <a:endParaRPr lang="el-GR" dirty="0"/>
          </a:p>
          <a:p>
            <a:r>
              <a:rPr lang="el-GR" b="1" i="1" u="sng" dirty="0" smtClean="0"/>
              <a:t>Ποια ήταν η αντίδραση των πρωτεργατών της επανάστασης ;</a:t>
            </a:r>
          </a:p>
          <a:p>
            <a:endParaRPr lang="el-GR" b="1" i="1" u="sng" dirty="0"/>
          </a:p>
          <a:p>
            <a:r>
              <a:rPr lang="el-GR" dirty="0" smtClean="0"/>
              <a:t>Όσοι οπλαρχηγοί </a:t>
            </a:r>
            <a:r>
              <a:rPr lang="el-GR" dirty="0"/>
              <a:t>και </a:t>
            </a:r>
            <a:r>
              <a:rPr lang="el-GR" dirty="0" smtClean="0"/>
              <a:t>Φιλικοί, </a:t>
            </a:r>
            <a:r>
              <a:rPr lang="el-GR" dirty="0"/>
              <a:t>κατηγορούσαν τους προεστούς, </a:t>
            </a:r>
            <a:r>
              <a:rPr lang="el-GR" dirty="0" smtClean="0"/>
              <a:t>τους </a:t>
            </a:r>
            <a:r>
              <a:rPr lang="el-GR" dirty="0"/>
              <a:t>Φαναριώτες </a:t>
            </a:r>
            <a:endParaRPr lang="el-GR" dirty="0" smtClean="0"/>
          </a:p>
          <a:p>
            <a:r>
              <a:rPr lang="el-GR" dirty="0" smtClean="0"/>
              <a:t>και </a:t>
            </a:r>
            <a:r>
              <a:rPr lang="el-GR" dirty="0"/>
              <a:t>τους ιεράρχες </a:t>
            </a:r>
            <a:r>
              <a:rPr lang="el-GR" dirty="0" smtClean="0"/>
              <a:t> ότι </a:t>
            </a:r>
            <a:r>
              <a:rPr lang="el-GR" dirty="0"/>
              <a:t>επιχειρούσαν να μονοπωλήσουν τη διαχείριση </a:t>
            </a:r>
            <a:endParaRPr lang="el-GR" dirty="0" smtClean="0"/>
          </a:p>
          <a:p>
            <a:r>
              <a:rPr lang="el-GR" dirty="0" smtClean="0"/>
              <a:t>της </a:t>
            </a:r>
            <a:r>
              <a:rPr lang="el-GR" dirty="0"/>
              <a:t>εξουσίας, συσπειρώθηκαν γύρω </a:t>
            </a:r>
            <a:r>
              <a:rPr lang="el-GR" dirty="0" smtClean="0"/>
              <a:t>από το Δημήτριο Υψηλάντη. </a:t>
            </a:r>
            <a:endParaRPr lang="el-GR" dirty="0"/>
          </a:p>
          <a:p>
            <a:endParaRPr lang="el-GR" dirty="0" smtClean="0"/>
          </a:p>
          <a:p>
            <a:r>
              <a:rPr lang="el-GR" dirty="0" smtClean="0"/>
              <a:t>Όταν </a:t>
            </a:r>
            <a:r>
              <a:rPr lang="el-GR" dirty="0"/>
              <a:t>οι προεστοί </a:t>
            </a:r>
            <a:r>
              <a:rPr lang="el-GR" dirty="0" smtClean="0"/>
              <a:t>της  </a:t>
            </a:r>
            <a:r>
              <a:rPr lang="el-GR" dirty="0"/>
              <a:t>Πελοποννήσου αρνήθηκαν να συνεργαστούν με τον Yψηλάντη, </a:t>
            </a:r>
            <a:endParaRPr lang="el-GR" dirty="0" smtClean="0"/>
          </a:p>
          <a:p>
            <a:r>
              <a:rPr lang="el-GR" dirty="0" smtClean="0"/>
              <a:t>απειλήθηκαν</a:t>
            </a:r>
            <a:r>
              <a:rPr lang="el-GR" dirty="0"/>
              <a:t>, και </a:t>
            </a:r>
            <a:r>
              <a:rPr lang="el-GR" dirty="0" smtClean="0"/>
              <a:t>μάλιστα  </a:t>
            </a:r>
            <a:r>
              <a:rPr lang="el-GR" dirty="0"/>
              <a:t>δύο φορές, με σφαγή από εξοργισμένους αγωνιστές. </a:t>
            </a:r>
            <a:endParaRPr lang="el-GR" dirty="0" smtClean="0"/>
          </a:p>
          <a:p>
            <a:r>
              <a:rPr lang="el-GR" dirty="0" smtClean="0"/>
              <a:t>Σώθηκαν </a:t>
            </a:r>
            <a:r>
              <a:rPr lang="el-GR" dirty="0"/>
              <a:t>τελικά, μόνο χάρη στις παρεμβάσεις του </a:t>
            </a:r>
            <a:r>
              <a:rPr lang="el-GR" dirty="0" smtClean="0"/>
              <a:t>Κολοκοτρώνη.</a:t>
            </a:r>
          </a:p>
          <a:p>
            <a:endParaRPr lang="el-GR" dirty="0"/>
          </a:p>
          <a:p>
            <a:r>
              <a:rPr lang="el-GR" b="1" dirty="0" smtClean="0">
                <a:solidFill>
                  <a:srgbClr val="FF0000"/>
                </a:solidFill>
              </a:rPr>
              <a:t>Από αυτές τις εξελίξεις φάνηκε ότι είχε έρθει η ώρα </a:t>
            </a:r>
          </a:p>
          <a:p>
            <a:r>
              <a:rPr lang="el-GR" b="1" dirty="0" smtClean="0">
                <a:solidFill>
                  <a:srgbClr val="FF0000"/>
                </a:solidFill>
              </a:rPr>
              <a:t>για τη δημιουργία μιας κεντρικής διοίκησης</a:t>
            </a:r>
            <a:endParaRPr lang="el-GR" b="1" dirty="0">
              <a:solidFill>
                <a:srgbClr val="FF0000"/>
              </a:solidFill>
            </a:endParaRPr>
          </a:p>
          <a:p>
            <a:r>
              <a:rPr lang="el-GR" dirty="0" smtClean="0"/>
              <a:t> </a:t>
            </a:r>
            <a:endParaRPr lang="el-GR" dirty="0"/>
          </a:p>
        </p:txBody>
      </p:sp>
    </p:spTree>
    <p:extLst>
      <p:ext uri="{BB962C8B-B14F-4D97-AF65-F5344CB8AC3E}">
        <p14:creationId xmlns:p14="http://schemas.microsoft.com/office/powerpoint/2010/main" val="3088070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6" y="-17838"/>
            <a:ext cx="8263609" cy="7140416"/>
          </a:xfrm>
          <a:prstGeom prst="rect">
            <a:avLst/>
          </a:prstGeom>
          <a:noFill/>
        </p:spPr>
        <p:txBody>
          <a:bodyPr wrap="none" rtlCol="0">
            <a:spAutoFit/>
          </a:bodyPr>
          <a:lstStyle/>
          <a:p>
            <a:r>
              <a:rPr lang="el-GR" dirty="0" smtClean="0"/>
              <a:t>Οι τοπικοί οργανισμοί με εκλογές ανέδειξαν τους παραστάτες (αντιπροσώπους) τους.</a:t>
            </a:r>
          </a:p>
          <a:p>
            <a:r>
              <a:rPr lang="el-GR" dirty="0"/>
              <a:t>Αυτοί συγκεντρώθηκαν στην στη Νέα Επίδαυρο (Πιάδα) </a:t>
            </a:r>
            <a:r>
              <a:rPr lang="el-GR" dirty="0" smtClean="0"/>
              <a:t>όπου πραγματοποιήθηκε </a:t>
            </a:r>
          </a:p>
          <a:p>
            <a:r>
              <a:rPr lang="el-GR" dirty="0" smtClean="0"/>
              <a:t>η </a:t>
            </a:r>
            <a:r>
              <a:rPr lang="el-GR" dirty="0"/>
              <a:t>πρώτη εθνικής κλίμακας </a:t>
            </a:r>
            <a:r>
              <a:rPr lang="el-GR" dirty="0" smtClean="0"/>
              <a:t>συνέλευση, η </a:t>
            </a:r>
            <a:r>
              <a:rPr lang="el-GR" b="1" dirty="0" smtClean="0"/>
              <a:t>Α’ Εθνοσυνέλευση</a:t>
            </a:r>
            <a:r>
              <a:rPr lang="el-GR" dirty="0" smtClean="0"/>
              <a:t>.</a:t>
            </a:r>
          </a:p>
          <a:p>
            <a:endParaRPr lang="el-GR" dirty="0" smtClean="0"/>
          </a:p>
          <a:p>
            <a:r>
              <a:rPr lang="el-GR" sz="1600" dirty="0" smtClean="0"/>
              <a:t>Η </a:t>
            </a:r>
            <a:r>
              <a:rPr lang="el-GR" sz="1600" b="1" dirty="0"/>
              <a:t>Α΄ Εθνοσυνέλευση</a:t>
            </a:r>
            <a:r>
              <a:rPr lang="el-GR" sz="1600" dirty="0"/>
              <a:t> </a:t>
            </a:r>
            <a:r>
              <a:rPr lang="el-GR" sz="1600" dirty="0" smtClean="0"/>
              <a:t>πραγματοποιήθηκε από το Δεκέμβριο του 1821 έως τον Ιανουάριο 1822.</a:t>
            </a:r>
            <a:endParaRPr lang="el-GR" sz="1600" dirty="0"/>
          </a:p>
          <a:p>
            <a:r>
              <a:rPr lang="el-GR" sz="1600" dirty="0"/>
              <a:t> </a:t>
            </a:r>
            <a:r>
              <a:rPr lang="el-GR" sz="1600" dirty="0" smtClean="0"/>
              <a:t>Είναι γνωστή και ως </a:t>
            </a:r>
            <a:r>
              <a:rPr lang="el-GR" sz="1600" b="1" dirty="0" smtClean="0"/>
              <a:t>Εθνοσυνέλευση της Επιδαύρου.</a:t>
            </a:r>
          </a:p>
          <a:p>
            <a:endParaRPr lang="el-GR" sz="1600" b="1" dirty="0"/>
          </a:p>
          <a:p>
            <a:r>
              <a:rPr lang="el-GR" sz="1600" u="sng" dirty="0" smtClean="0"/>
              <a:t>Η Εθνοσυνέλευση </a:t>
            </a:r>
          </a:p>
          <a:p>
            <a:pPr marL="342900" indent="-342900">
              <a:buAutoNum type="arabicPeriod"/>
            </a:pPr>
            <a:r>
              <a:rPr lang="el-GR" sz="1600" dirty="0" smtClean="0"/>
              <a:t>Διακήρυξε  ότι η </a:t>
            </a:r>
            <a:r>
              <a:rPr lang="el-GR" sz="1600" dirty="0"/>
              <a:t>ελληνική επανάσταση δεν είχε στόχο την κοινωνική ανατροπή, </a:t>
            </a:r>
          </a:p>
          <a:p>
            <a:r>
              <a:rPr lang="el-GR" sz="1600" dirty="0" smtClean="0"/>
              <a:t>αλλά </a:t>
            </a:r>
            <a:r>
              <a:rPr lang="el-GR" sz="1600" dirty="0"/>
              <a:t>ότι ήταν ένας εθνικός αγώνας με αποκλειστική επιδίωξη την </a:t>
            </a:r>
            <a:r>
              <a:rPr lang="el-GR" sz="1600" dirty="0" smtClean="0"/>
              <a:t>ελευθερία</a:t>
            </a:r>
          </a:p>
          <a:p>
            <a:endParaRPr lang="el-GR" sz="1600" dirty="0" smtClean="0"/>
          </a:p>
          <a:p>
            <a:r>
              <a:rPr lang="el-GR" sz="1600" dirty="0" smtClean="0"/>
              <a:t>2. Ψήφισε τη </a:t>
            </a:r>
            <a:r>
              <a:rPr lang="el-GR" sz="1600" dirty="0"/>
              <a:t>διακήρυξη της </a:t>
            </a:r>
            <a:r>
              <a:rPr lang="el-GR" sz="1600" dirty="0" smtClean="0"/>
              <a:t>ανεξαρτησίας της Ελλάδας. </a:t>
            </a:r>
          </a:p>
          <a:p>
            <a:endParaRPr lang="el-GR" sz="1600" dirty="0" smtClean="0"/>
          </a:p>
          <a:p>
            <a:r>
              <a:rPr lang="el-GR" sz="1600" dirty="0"/>
              <a:t>3</a:t>
            </a:r>
            <a:r>
              <a:rPr lang="el-GR" sz="1600" dirty="0" smtClean="0"/>
              <a:t>. Ψήφισε το πρώτο σύνταγμα της Ελλάδας, </a:t>
            </a:r>
            <a:r>
              <a:rPr lang="el-GR" sz="1600" dirty="0"/>
              <a:t>ένα κείμενο έντονα επηρεασμένο </a:t>
            </a:r>
            <a:endParaRPr lang="el-GR" sz="1600" dirty="0" smtClean="0"/>
          </a:p>
          <a:p>
            <a:r>
              <a:rPr lang="el-GR" sz="1600" dirty="0" smtClean="0"/>
              <a:t>από </a:t>
            </a:r>
            <a:r>
              <a:rPr lang="el-GR" sz="1600" dirty="0"/>
              <a:t>τα συντάγματα της γαλλικής </a:t>
            </a:r>
            <a:r>
              <a:rPr lang="el-GR" sz="1600" dirty="0" smtClean="0"/>
              <a:t>επανάστασης. </a:t>
            </a:r>
            <a:r>
              <a:rPr lang="el-GR" sz="1600" dirty="0"/>
              <a:t> </a:t>
            </a:r>
            <a:r>
              <a:rPr lang="el-GR" sz="1600" dirty="0" smtClean="0"/>
              <a:t>(«</a:t>
            </a:r>
            <a:r>
              <a:rPr lang="el-GR" sz="1600" i="1" dirty="0" smtClean="0"/>
              <a:t>Προσωρινόν πολίτευμα της Ελλάδος</a:t>
            </a:r>
            <a:r>
              <a:rPr lang="el-GR" sz="1600" dirty="0" smtClean="0"/>
              <a:t>»)</a:t>
            </a:r>
          </a:p>
          <a:p>
            <a:endParaRPr lang="el-GR" sz="1600" dirty="0" smtClean="0"/>
          </a:p>
          <a:p>
            <a:r>
              <a:rPr lang="el-GR" sz="1600" dirty="0"/>
              <a:t>4</a:t>
            </a:r>
            <a:r>
              <a:rPr lang="el-GR" sz="1600" dirty="0" smtClean="0"/>
              <a:t>. Θεσπίστηκε το πολίτευμα της αβασίλευτης δημοκρατίας, σημαντική ρύθμιση καθώς </a:t>
            </a:r>
            <a:r>
              <a:rPr lang="el-GR" sz="1600" dirty="0"/>
              <a:t>σε </a:t>
            </a:r>
            <a:endParaRPr lang="el-GR" sz="1600" dirty="0" smtClean="0"/>
          </a:p>
          <a:p>
            <a:r>
              <a:rPr lang="el-GR" sz="1600" dirty="0" smtClean="0"/>
              <a:t>όλη </a:t>
            </a:r>
            <a:r>
              <a:rPr lang="el-GR" sz="1600" dirty="0"/>
              <a:t>την </a:t>
            </a:r>
            <a:r>
              <a:rPr lang="el-GR" sz="1600" dirty="0" smtClean="0"/>
              <a:t>Ευρώπη τότε επικρατούσε η βασιλεία.</a:t>
            </a:r>
          </a:p>
          <a:p>
            <a:endParaRPr lang="el-GR" sz="1600" dirty="0" smtClean="0"/>
          </a:p>
          <a:p>
            <a:r>
              <a:rPr lang="el-GR" sz="1600" dirty="0"/>
              <a:t>5</a:t>
            </a:r>
            <a:r>
              <a:rPr lang="el-GR" sz="1600" dirty="0" smtClean="0"/>
              <a:t>. Η Ελληνική </a:t>
            </a:r>
            <a:r>
              <a:rPr lang="el-GR" sz="1600" dirty="0"/>
              <a:t>Κυβέρνηση ή Προσωρινή Διοίκηση της Ελλάδος θα </a:t>
            </a:r>
            <a:r>
              <a:rPr lang="el-GR" sz="1600" dirty="0" smtClean="0"/>
              <a:t>αποτελούνταν από δύο</a:t>
            </a:r>
          </a:p>
          <a:p>
            <a:r>
              <a:rPr lang="el-GR" sz="1600" dirty="0" smtClean="0"/>
              <a:t> </a:t>
            </a:r>
            <a:r>
              <a:rPr lang="el-GR" sz="1600" dirty="0"/>
              <a:t>σώματα με ετήσια θητεία, το Εκτελεστικό (κυβέρνηση), </a:t>
            </a:r>
            <a:r>
              <a:rPr lang="el-GR" sz="1600" dirty="0" smtClean="0"/>
              <a:t>με </a:t>
            </a:r>
            <a:r>
              <a:rPr lang="el-GR" sz="1600" dirty="0"/>
              <a:t>πέντε μέλη, </a:t>
            </a:r>
            <a:endParaRPr lang="el-GR" sz="1600" dirty="0" smtClean="0"/>
          </a:p>
          <a:p>
            <a:r>
              <a:rPr lang="el-GR" sz="1600" dirty="0" smtClean="0"/>
              <a:t>και </a:t>
            </a:r>
            <a:r>
              <a:rPr lang="el-GR" sz="1600" dirty="0"/>
              <a:t>το Βουλευτικό, με 70 μέλη. </a:t>
            </a:r>
            <a:r>
              <a:rPr lang="el-GR" sz="1600" dirty="0" smtClean="0"/>
              <a:t>Πρόεδρος </a:t>
            </a:r>
            <a:r>
              <a:rPr lang="el-GR" sz="1600" dirty="0"/>
              <a:t>του πρώτου εκλέχτηκε ο </a:t>
            </a:r>
            <a:r>
              <a:rPr lang="el-GR" sz="1600" b="1" dirty="0"/>
              <a:t>Αλ. Μαυροκορδάτος </a:t>
            </a:r>
            <a:endParaRPr lang="el-GR" sz="1600" b="1" dirty="0" smtClean="0"/>
          </a:p>
          <a:p>
            <a:r>
              <a:rPr lang="el-GR" sz="1600" dirty="0" smtClean="0"/>
              <a:t>και </a:t>
            </a:r>
            <a:r>
              <a:rPr lang="el-GR" sz="1600" dirty="0"/>
              <a:t>του δεύτερου ο </a:t>
            </a:r>
            <a:r>
              <a:rPr lang="el-GR" sz="1600" b="1" dirty="0"/>
              <a:t>Δ. </a:t>
            </a:r>
            <a:r>
              <a:rPr lang="el-GR" sz="1600" b="1" dirty="0" smtClean="0"/>
              <a:t>Yψηλάντης</a:t>
            </a:r>
          </a:p>
          <a:p>
            <a:endParaRPr lang="el-GR" sz="1600" dirty="0"/>
          </a:p>
          <a:p>
            <a:r>
              <a:rPr lang="el-GR" sz="1600" dirty="0"/>
              <a:t>6</a:t>
            </a:r>
            <a:r>
              <a:rPr lang="el-GR" sz="1600" dirty="0" smtClean="0"/>
              <a:t>. Καθιερώθηκαν </a:t>
            </a:r>
            <a:r>
              <a:rPr lang="el-GR" sz="1600" dirty="0"/>
              <a:t>ως χρώματα της σημαίας το μπλε και το </a:t>
            </a:r>
            <a:r>
              <a:rPr lang="el-GR" sz="1600" dirty="0" smtClean="0"/>
              <a:t>λευκό.</a:t>
            </a:r>
          </a:p>
          <a:p>
            <a:endParaRPr lang="el-GR" sz="1600" dirty="0"/>
          </a:p>
          <a:p>
            <a:r>
              <a:rPr lang="el-GR" sz="1600" dirty="0" smtClean="0"/>
              <a:t>7. Πρωτεύουσα έγινε η Κόρινθος.</a:t>
            </a:r>
          </a:p>
          <a:p>
            <a:endParaRPr lang="el-GR" dirty="0" smtClean="0"/>
          </a:p>
        </p:txBody>
      </p:sp>
    </p:spTree>
    <p:extLst>
      <p:ext uri="{BB962C8B-B14F-4D97-AF65-F5344CB8AC3E}">
        <p14:creationId xmlns:p14="http://schemas.microsoft.com/office/powerpoint/2010/main" val="27268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9827"/>
            <a:ext cx="1910861" cy="268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5080198" cy="350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3689466"/>
            <a:ext cx="4572000" cy="830997"/>
          </a:xfrm>
          <a:prstGeom prst="rect">
            <a:avLst/>
          </a:prstGeom>
        </p:spPr>
        <p:txBody>
          <a:bodyPr>
            <a:spAutoFit/>
          </a:bodyPr>
          <a:lstStyle/>
          <a:p>
            <a:r>
              <a:rPr lang="el-GR" sz="1600" dirty="0"/>
              <a:t>Πίνακας που απεικονίζει τη στιγμή της ορκωμοσίας των πληρεξουσίων μπροστά στο «Προσωρινόν πολίτευμα της Ελλάδος» (1η Ιανουαρίου 1822)</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109" y="2197837"/>
            <a:ext cx="20097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16109" y="5229199"/>
            <a:ext cx="4572000" cy="830997"/>
          </a:xfrm>
          <a:prstGeom prst="rect">
            <a:avLst/>
          </a:prstGeom>
        </p:spPr>
        <p:txBody>
          <a:bodyPr>
            <a:spAutoFit/>
          </a:bodyPr>
          <a:lstStyle/>
          <a:p>
            <a:r>
              <a:rPr lang="el-GR" sz="1600" dirty="0"/>
              <a:t>Το πρώτο Σύνταγμα της Ελλάδας, το «Προσωρινόν Πολίτευμα της Ελλάδος» που ψηφίστηκε στην Α' Εθνοσυνέλευση Επιδαύρου</a:t>
            </a:r>
          </a:p>
        </p:txBody>
      </p:sp>
    </p:spTree>
    <p:extLst>
      <p:ext uri="{BB962C8B-B14F-4D97-AF65-F5344CB8AC3E}">
        <p14:creationId xmlns:p14="http://schemas.microsoft.com/office/powerpoint/2010/main" val="599026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368381" cy="3693319"/>
          </a:xfrm>
          <a:prstGeom prst="rect">
            <a:avLst/>
          </a:prstGeom>
          <a:noFill/>
        </p:spPr>
        <p:txBody>
          <a:bodyPr wrap="none" rtlCol="0">
            <a:spAutoFit/>
          </a:bodyPr>
          <a:lstStyle/>
          <a:p>
            <a:r>
              <a:rPr lang="el-GR" b="1" u="sng" dirty="0" smtClean="0"/>
              <a:t>Η Β΄Εθνοσυνέλευση</a:t>
            </a:r>
          </a:p>
          <a:p>
            <a:endParaRPr lang="el-GR" dirty="0"/>
          </a:p>
          <a:p>
            <a:r>
              <a:rPr lang="el-GR" dirty="0" smtClean="0"/>
              <a:t>Πραγματοποιήθηκε στο Άστρος Κυνουρίας (νομός Αρκαδίας) </a:t>
            </a:r>
          </a:p>
          <a:p>
            <a:r>
              <a:rPr lang="el-GR" dirty="0" smtClean="0"/>
              <a:t>το </a:t>
            </a:r>
            <a:r>
              <a:rPr lang="el-GR" b="1" dirty="0" smtClean="0"/>
              <a:t>Μάρτιο και τον Απρίλιο του 1823</a:t>
            </a:r>
            <a:r>
              <a:rPr lang="el-GR" dirty="0" smtClean="0"/>
              <a:t>.</a:t>
            </a:r>
          </a:p>
          <a:p>
            <a:endParaRPr lang="el-GR" dirty="0"/>
          </a:p>
          <a:p>
            <a:r>
              <a:rPr lang="el-GR" dirty="0" smtClean="0"/>
              <a:t>Ψηφίστηκε το νέο σύνταγμα που ονομάστηκε «</a:t>
            </a:r>
            <a:r>
              <a:rPr lang="el-GR" b="1" dirty="0" smtClean="0"/>
              <a:t>νόμος της Επιδαύρου</a:t>
            </a:r>
            <a:r>
              <a:rPr lang="el-GR" dirty="0" smtClean="0"/>
              <a:t>».</a:t>
            </a:r>
          </a:p>
          <a:p>
            <a:r>
              <a:rPr lang="el-GR" dirty="0" smtClean="0"/>
              <a:t>Αποτελούσε </a:t>
            </a:r>
            <a:r>
              <a:rPr lang="el-GR" dirty="0"/>
              <a:t>απλή αναθεώρηση του </a:t>
            </a:r>
            <a:r>
              <a:rPr lang="el-GR" dirty="0" smtClean="0"/>
              <a:t>προϊσχύσαντος συντάγματος, αλλά </a:t>
            </a:r>
          </a:p>
          <a:p>
            <a:pPr marL="342900" indent="-342900">
              <a:buFont typeface="+mj-lt"/>
              <a:buAutoNum type="arabicPeriod"/>
            </a:pPr>
            <a:r>
              <a:rPr lang="el-GR" dirty="0" smtClean="0"/>
              <a:t>ήταν </a:t>
            </a:r>
            <a:r>
              <a:rPr lang="el-GR" dirty="0"/>
              <a:t>νομοτεχνικώς </a:t>
            </a:r>
            <a:r>
              <a:rPr lang="el-GR" dirty="0" smtClean="0"/>
              <a:t>αρτιότερο</a:t>
            </a:r>
          </a:p>
          <a:p>
            <a:pPr marL="342900" indent="-342900">
              <a:buFont typeface="+mj-lt"/>
              <a:buAutoNum type="arabicPeriod"/>
            </a:pPr>
            <a:r>
              <a:rPr lang="el-GR" dirty="0" smtClean="0"/>
              <a:t>καθιέρωνε </a:t>
            </a:r>
            <a:r>
              <a:rPr lang="el-GR" dirty="0"/>
              <a:t>ελαφρά υπεροχή της νομοθετικής εξουσίας έναντι της εκτελεστικής. </a:t>
            </a:r>
            <a:endParaRPr lang="el-GR" dirty="0" smtClean="0"/>
          </a:p>
          <a:p>
            <a:pPr marL="342900" indent="-342900">
              <a:buFont typeface="+mj-lt"/>
              <a:buAutoNum type="arabicPeriod"/>
            </a:pPr>
            <a:r>
              <a:rPr lang="el-GR" dirty="0" smtClean="0"/>
              <a:t>Καταργούσε τους τοπικούς οργανισμούς και έτσι ενίσχυε την κεντρική διοίκηση</a:t>
            </a:r>
          </a:p>
          <a:p>
            <a:pPr marL="342900" indent="-342900">
              <a:buFont typeface="+mj-lt"/>
              <a:buAutoNum type="arabicPeriod"/>
            </a:pPr>
            <a:r>
              <a:rPr lang="el-GR" dirty="0" smtClean="0"/>
              <a:t>Καταργούσε το αξίωμα του αρχιστράτηγου, που μέχρι τότε το είχε ο Κολοκοτρώνης</a:t>
            </a:r>
          </a:p>
          <a:p>
            <a:pPr marL="342900" indent="-342900">
              <a:buFont typeface="+mj-lt"/>
              <a:buAutoNum type="arabicPeriod"/>
            </a:pPr>
            <a:r>
              <a:rPr lang="el-GR" dirty="0"/>
              <a:t>Πρόεδρος του Εκτελεστικού ορίστηκε ο </a:t>
            </a:r>
            <a:r>
              <a:rPr lang="el-GR" b="1" dirty="0"/>
              <a:t>Πετρόμπεης </a:t>
            </a:r>
            <a:r>
              <a:rPr lang="el-GR" b="1" dirty="0" smtClean="0"/>
              <a:t>Μαυρομιχάλης</a:t>
            </a:r>
          </a:p>
          <a:p>
            <a:pPr marL="342900" indent="-342900">
              <a:buFont typeface="+mj-lt"/>
              <a:buAutoNum type="arabicPeriod"/>
            </a:pPr>
            <a:r>
              <a:rPr lang="el-GR" dirty="0" smtClean="0"/>
              <a:t>πρόεδρος </a:t>
            </a:r>
            <a:r>
              <a:rPr lang="el-GR" dirty="0"/>
              <a:t>του Βουλευτικού ο </a:t>
            </a:r>
            <a:r>
              <a:rPr lang="el-GR" b="1" dirty="0"/>
              <a:t>Α. Μαυροκορδάτος</a:t>
            </a:r>
            <a:r>
              <a:rPr lang="el-GR" dirty="0"/>
              <a:t>.</a:t>
            </a:r>
            <a:endParaRPr lang="el-GR"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149080"/>
            <a:ext cx="344941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76" y="6220343"/>
            <a:ext cx="3989060" cy="523220"/>
          </a:xfrm>
          <a:prstGeom prst="rect">
            <a:avLst/>
          </a:prstGeom>
        </p:spPr>
        <p:txBody>
          <a:bodyPr wrap="square">
            <a:spAutoFit/>
          </a:bodyPr>
          <a:lstStyle/>
          <a:p>
            <a:r>
              <a:rPr lang="el-GR" sz="1400" dirty="0"/>
              <a:t>Το Αρχαιολογικό Μουσείο Άστρους και ο κήπος του, </a:t>
            </a:r>
            <a:endParaRPr lang="el-GR" sz="1400" dirty="0" smtClean="0"/>
          </a:p>
          <a:p>
            <a:r>
              <a:rPr lang="el-GR" sz="1400" dirty="0" smtClean="0"/>
              <a:t>τόπος </a:t>
            </a:r>
            <a:r>
              <a:rPr lang="el-GR" sz="1400" dirty="0"/>
              <a:t>της Β' Εθνοσυνέλευσης</a:t>
            </a:r>
          </a:p>
        </p:txBody>
      </p:sp>
    </p:spTree>
    <p:extLst>
      <p:ext uri="{BB962C8B-B14F-4D97-AF65-F5344CB8AC3E}">
        <p14:creationId xmlns:p14="http://schemas.microsoft.com/office/powerpoint/2010/main" val="1613579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39"/>
            <a:ext cx="8820472" cy="5386090"/>
          </a:xfrm>
          <a:prstGeom prst="rect">
            <a:avLst/>
          </a:prstGeom>
          <a:noFill/>
        </p:spPr>
        <p:txBody>
          <a:bodyPr wrap="square" rtlCol="0">
            <a:spAutoFit/>
          </a:bodyPr>
          <a:lstStyle/>
          <a:p>
            <a:pPr algn="ctr"/>
            <a:r>
              <a:rPr lang="el-GR" sz="2000" b="1" u="sng" dirty="0" smtClean="0">
                <a:solidFill>
                  <a:srgbClr val="FF0000"/>
                </a:solidFill>
              </a:rPr>
              <a:t>Ο εμφύλιος πόλεμος</a:t>
            </a:r>
          </a:p>
          <a:p>
            <a:endParaRPr lang="el-GR" dirty="0"/>
          </a:p>
          <a:p>
            <a:r>
              <a:rPr lang="el-GR" b="1" i="1" u="sng" dirty="0" smtClean="0"/>
              <a:t>Πότε ξεκίνησε;</a:t>
            </a:r>
          </a:p>
          <a:p>
            <a:r>
              <a:rPr lang="el-GR" dirty="0" smtClean="0"/>
              <a:t>Το φθινόπωρο </a:t>
            </a:r>
            <a:r>
              <a:rPr lang="el-GR" dirty="0"/>
              <a:t>του 1823 αρχικά ως σφοδρή πολιτική </a:t>
            </a:r>
            <a:r>
              <a:rPr lang="el-GR" dirty="0" smtClean="0"/>
              <a:t>σύγκρουση και </a:t>
            </a:r>
            <a:r>
              <a:rPr lang="el-GR" dirty="0"/>
              <a:t>λίγο αργότερα ως ανοιχτή ένοπλη αναμέτρηση</a:t>
            </a:r>
            <a:endParaRPr lang="el-GR" dirty="0" smtClean="0"/>
          </a:p>
          <a:p>
            <a:endParaRPr lang="el-GR" b="1" i="1" u="sng" dirty="0"/>
          </a:p>
          <a:p>
            <a:r>
              <a:rPr lang="el-GR" b="1" i="1" u="sng" dirty="0" smtClean="0"/>
              <a:t>Ποιές ήταν οι αιτίες;</a:t>
            </a:r>
          </a:p>
          <a:p>
            <a:pPr marL="285750" indent="-285750">
              <a:buFont typeface="Arial" panose="020B0604020202020204" pitchFamily="34" charset="0"/>
              <a:buChar char="•"/>
            </a:pPr>
            <a:r>
              <a:rPr lang="el-GR" dirty="0"/>
              <a:t>Οι αντιθέσεις ανάμεσα στους Έλληνες που προεπαναστατικά διέθεταν εξουσία και τώρα επιδίωκαν να τη διατηρήσουν (πρόκριτοι, ιεράρχες, Φαναριώτες) και σ’ εκείνους που αναδείχτηκαν στα πεδία των μαχών και θεωρούσαν αυτονόητο δικαίωμά τους την πρωταγωνιστική συμμετοχή τους στα κοινά (οπλαρχηγοί, Φιλικοί), </a:t>
            </a:r>
            <a:endParaRPr lang="el-GR" dirty="0" smtClean="0"/>
          </a:p>
          <a:p>
            <a:pPr marL="285750" indent="-285750">
              <a:buFont typeface="Arial" panose="020B0604020202020204" pitchFamily="34" charset="0"/>
              <a:buChar char="•"/>
            </a:pPr>
            <a:r>
              <a:rPr lang="el-GR" dirty="0" smtClean="0"/>
              <a:t>οι </a:t>
            </a:r>
            <a:r>
              <a:rPr lang="el-GR" dirty="0"/>
              <a:t>τοπικιστικές </a:t>
            </a:r>
            <a:r>
              <a:rPr lang="el-GR" dirty="0" smtClean="0"/>
              <a:t>αντιθέσεις ανάμεσα στους Στερεοελλαδίτες και τους Πελοποννήσιους, </a:t>
            </a:r>
          </a:p>
          <a:p>
            <a:pPr marL="285750" indent="-285750">
              <a:buFont typeface="Arial" panose="020B0604020202020204" pitchFamily="34" charset="0"/>
              <a:buChar char="•"/>
            </a:pPr>
            <a:r>
              <a:rPr lang="el-GR" dirty="0" smtClean="0"/>
              <a:t>οι </a:t>
            </a:r>
            <a:r>
              <a:rPr lang="el-GR" dirty="0"/>
              <a:t>διαφωνίες για τη διαχείριση των χρημάτων του δανείου που είχε συναφθεί στην </a:t>
            </a:r>
            <a:r>
              <a:rPr lang="el-GR" dirty="0" smtClean="0"/>
              <a:t>Αγγλία</a:t>
            </a:r>
          </a:p>
          <a:p>
            <a:pPr marL="285750" indent="-285750">
              <a:buFont typeface="Arial" panose="020B0604020202020204" pitchFamily="34" charset="0"/>
              <a:buChar char="•"/>
            </a:pPr>
            <a:r>
              <a:rPr lang="el-GR" dirty="0" smtClean="0"/>
              <a:t> </a:t>
            </a:r>
            <a:r>
              <a:rPr lang="el-GR" dirty="0"/>
              <a:t>οι καθαρά προσωπικές αντιπαλότητες και φιλοδοξίες γέννησαν την εμφύλια </a:t>
            </a:r>
            <a:r>
              <a:rPr lang="el-GR" dirty="0" smtClean="0"/>
              <a:t>διαμάχη</a:t>
            </a:r>
          </a:p>
          <a:p>
            <a:pPr marL="285750" indent="-285750">
              <a:buFont typeface="Arial" panose="020B0604020202020204" pitchFamily="34" charset="0"/>
              <a:buChar char="•"/>
            </a:pPr>
            <a:endParaRPr lang="el-GR" dirty="0"/>
          </a:p>
          <a:p>
            <a:endParaRPr lang="el-GR" dirty="0" smtClean="0"/>
          </a:p>
          <a:p>
            <a:endParaRPr lang="el-GR" dirty="0" smtClean="0"/>
          </a:p>
          <a:p>
            <a:endParaRPr lang="el-GR" dirty="0" smtClean="0"/>
          </a:p>
        </p:txBody>
      </p:sp>
    </p:spTree>
    <p:extLst>
      <p:ext uri="{BB962C8B-B14F-4D97-AF65-F5344CB8AC3E}">
        <p14:creationId xmlns:p14="http://schemas.microsoft.com/office/powerpoint/2010/main" val="3572522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7992888" cy="6463308"/>
          </a:xfrm>
          <a:prstGeom prst="rect">
            <a:avLst/>
          </a:prstGeom>
          <a:noFill/>
        </p:spPr>
        <p:txBody>
          <a:bodyPr wrap="square" rtlCol="0">
            <a:spAutoFit/>
          </a:bodyPr>
          <a:lstStyle/>
          <a:p>
            <a:r>
              <a:rPr lang="el-GR" b="1" dirty="0" smtClean="0"/>
              <a:t>Ευνοϊκές συνθήκες για την επιτυχία της επανάστασης στον ελλαδικό χώρο</a:t>
            </a:r>
          </a:p>
          <a:p>
            <a:endParaRPr lang="el-GR" b="1" dirty="0"/>
          </a:p>
          <a:p>
            <a:pPr marL="342900" indent="-342900">
              <a:lnSpc>
                <a:spcPct val="150000"/>
              </a:lnSpc>
              <a:buAutoNum type="arabicPeriod"/>
            </a:pPr>
            <a:r>
              <a:rPr lang="el-GR" dirty="0" smtClean="0"/>
              <a:t>Οι ελληνικοί πληθυσμοί ήταν πυκνότεροι</a:t>
            </a:r>
          </a:p>
          <a:p>
            <a:pPr marL="342900" indent="-342900">
              <a:lnSpc>
                <a:spcPct val="150000"/>
              </a:lnSpc>
              <a:buAutoNum type="arabicPeriod"/>
            </a:pPr>
            <a:r>
              <a:rPr lang="el-GR" dirty="0" smtClean="0"/>
              <a:t>Η παρουσία οθωμανικού στρατού δεν ήταν ιδιαίτερα  ισχυρή</a:t>
            </a:r>
          </a:p>
          <a:p>
            <a:pPr marL="342900" indent="-342900">
              <a:lnSpc>
                <a:spcPct val="150000"/>
              </a:lnSpc>
              <a:buAutoNum type="arabicPeriod"/>
            </a:pPr>
            <a:r>
              <a:rPr lang="el-GR" dirty="0" smtClean="0"/>
              <a:t>Τη δεδομένη στιγμή (1820-1822)μεγάλο μέρος των οθωμανικών δυνάμεων ήταν απασχολημένο στον πόλεμο εναντίον του Αλή πασά της Ηπείρου</a:t>
            </a:r>
          </a:p>
          <a:p>
            <a:pPr marL="342900" indent="-342900">
              <a:lnSpc>
                <a:spcPct val="150000"/>
              </a:lnSpc>
              <a:buAutoNum type="arabicPeriod"/>
            </a:pPr>
            <a:r>
              <a:rPr lang="el-GR" dirty="0" smtClean="0"/>
              <a:t>Πολυάριθμοι Φιλικοί προετοίμαζαν και ανέμεναν τον ξεσηκωμό </a:t>
            </a:r>
          </a:p>
          <a:p>
            <a:pPr marL="342900" indent="-342900">
              <a:lnSpc>
                <a:spcPct val="150000"/>
              </a:lnSpc>
              <a:buAutoNum type="arabicPeriod"/>
            </a:pPr>
            <a:r>
              <a:rPr lang="el-GR" dirty="0"/>
              <a:t>Υ</a:t>
            </a:r>
            <a:r>
              <a:rPr lang="el-GR" dirty="0" smtClean="0"/>
              <a:t>πήρχαν ένοπλα σώματα Ελλήνων (κλέφτες), </a:t>
            </a:r>
          </a:p>
          <a:p>
            <a:pPr marL="342900" indent="-342900">
              <a:lnSpc>
                <a:spcPct val="150000"/>
              </a:lnSpc>
              <a:buAutoNum type="arabicPeriod"/>
            </a:pPr>
            <a:r>
              <a:rPr lang="el-GR" dirty="0" smtClean="0"/>
              <a:t>Τα Ελληνικά εμπορικά σκάφη ήταν εφοδιασμένα με κανόνια </a:t>
            </a:r>
          </a:p>
          <a:p>
            <a:pPr marL="342900" indent="-342900">
              <a:lnSpc>
                <a:spcPct val="150000"/>
              </a:lnSpc>
              <a:buAutoNum type="arabicPeriod"/>
            </a:pPr>
            <a:r>
              <a:rPr lang="el-GR" dirty="0" smtClean="0"/>
              <a:t>Πολλοί Έλληνες διέθεταν σημαντική εμπειρία ένοπλων συγκρούσεων τόσο στην ξηρά (στρατιώτες στις ένοπλες δυνάμεις του Αλή πασά και στον αγγλικό στρατό των Επτανήσων) όσο και στη θάλασσα (ναύτες στο τουρκικό πολεμικό ναυτικό, αλλά και σε εμπορικά πλοία που είτε συγκρούονταν με πειρατές είτε ασκούσαν πειρατεία). </a:t>
            </a:r>
          </a:p>
          <a:p>
            <a:pPr marL="342900" indent="-342900">
              <a:lnSpc>
                <a:spcPct val="150000"/>
              </a:lnSpc>
              <a:buAutoNum type="arabicPeriod"/>
            </a:pPr>
            <a:r>
              <a:rPr lang="el-GR" dirty="0" smtClean="0"/>
              <a:t>Επιπλέον, τα ορεινά εδάφη της Πελοποννήσου και της Στερεάς διευκόλυναν τον κλεφτοπόλεμο</a:t>
            </a:r>
            <a:endParaRPr lang="el-GR" dirty="0"/>
          </a:p>
        </p:txBody>
      </p:sp>
    </p:spTree>
    <p:extLst>
      <p:ext uri="{BB962C8B-B14F-4D97-AF65-F5344CB8AC3E}">
        <p14:creationId xmlns:p14="http://schemas.microsoft.com/office/powerpoint/2010/main" val="205978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424936" cy="5663089"/>
          </a:xfrm>
          <a:prstGeom prst="rect">
            <a:avLst/>
          </a:prstGeom>
        </p:spPr>
        <p:txBody>
          <a:bodyPr wrap="square">
            <a:spAutoFit/>
          </a:bodyPr>
          <a:lstStyle/>
          <a:p>
            <a:pPr algn="ctr"/>
            <a:r>
              <a:rPr lang="el-GR" sz="2000" b="1" u="sng" dirty="0" smtClean="0">
                <a:solidFill>
                  <a:srgbClr val="FF0000"/>
                </a:solidFill>
              </a:rPr>
              <a:t>Η εξέλιξη του εμφυλίου</a:t>
            </a:r>
          </a:p>
          <a:p>
            <a:endParaRPr lang="el-GR" dirty="0"/>
          </a:p>
          <a:p>
            <a:r>
              <a:rPr lang="el-GR" b="1" i="1" u="sng" dirty="0" smtClean="0"/>
              <a:t>1</a:t>
            </a:r>
            <a:r>
              <a:rPr lang="el-GR" b="1" i="1" u="sng" baseline="30000" dirty="0" smtClean="0"/>
              <a:t>η</a:t>
            </a:r>
            <a:r>
              <a:rPr lang="el-GR" b="1" i="1" u="sng" dirty="0" smtClean="0"/>
              <a:t> φάση - φθινόπωρο </a:t>
            </a:r>
            <a:r>
              <a:rPr lang="el-GR" b="1" i="1" u="sng" dirty="0"/>
              <a:t>1823-καλοκαίρι </a:t>
            </a:r>
            <a:r>
              <a:rPr lang="el-GR" b="1" i="1" u="sng" dirty="0" smtClean="0"/>
              <a:t>1824</a:t>
            </a:r>
          </a:p>
          <a:p>
            <a:endParaRPr lang="el-GR" dirty="0" smtClean="0"/>
          </a:p>
          <a:p>
            <a:r>
              <a:rPr lang="el-GR" dirty="0" smtClean="0"/>
              <a:t>Συγκρούστηκαν </a:t>
            </a:r>
            <a:r>
              <a:rPr lang="el-GR" dirty="0"/>
              <a:t>δύο παρατάξεις με επικεφαλής τους Θεόδωρο Κολοκοτρώνη, αντιπρόεδρο του Εκτελεστικού, και Αλέξανδρο Μαυροκορδάτο, πρόεδρο του Βουλευτικού. Όταν ο τελευταίος εξασφάλισε την υποστήριξη των ισχυρότερων προκρίτων της Πελοποννήσου και της Ύδρας, ο Κολοκοτρώνης αναγκαστικά </a:t>
            </a:r>
            <a:r>
              <a:rPr lang="el-GR" dirty="0" smtClean="0"/>
              <a:t>υποχώρησε.</a:t>
            </a:r>
          </a:p>
          <a:p>
            <a:endParaRPr lang="el-GR" dirty="0"/>
          </a:p>
          <a:p>
            <a:r>
              <a:rPr lang="el-GR" b="1" i="1" u="sng" dirty="0" smtClean="0"/>
              <a:t>2</a:t>
            </a:r>
            <a:r>
              <a:rPr lang="el-GR" b="1" i="1" u="sng" baseline="30000" dirty="0" smtClean="0"/>
              <a:t>η</a:t>
            </a:r>
            <a:r>
              <a:rPr lang="el-GR" b="1" i="1" u="sng" dirty="0"/>
              <a:t> φάση - Ιούλιος 1824-Ιανουάριος </a:t>
            </a:r>
            <a:r>
              <a:rPr lang="el-GR" b="1" i="1" u="sng" dirty="0" smtClean="0"/>
              <a:t>1825</a:t>
            </a:r>
          </a:p>
          <a:p>
            <a:endParaRPr lang="el-GR" dirty="0" smtClean="0"/>
          </a:p>
          <a:p>
            <a:r>
              <a:rPr lang="el-GR" dirty="0" smtClean="0"/>
              <a:t>Ο Μαυροκορδάτος </a:t>
            </a:r>
            <a:r>
              <a:rPr lang="el-GR" dirty="0"/>
              <a:t>και οι Yδραίοι συμμάχησαν με τον Ιωάννη Κωλέττη, που επηρέαζε πολλούς οπλαρχηγούς της Στερεάς Ελλάδας, και απέκλεισαν τους Πελοποννήσιους από την εξουσία. </a:t>
            </a:r>
            <a:endParaRPr lang="el-GR" dirty="0" smtClean="0"/>
          </a:p>
          <a:p>
            <a:r>
              <a:rPr lang="el-GR" dirty="0" smtClean="0"/>
              <a:t>Όταν </a:t>
            </a:r>
            <a:r>
              <a:rPr lang="el-GR" dirty="0"/>
              <a:t>οι τελευταίοι συνασπίστηκαν, στρατεύματα από τη Στερεά λεηλάτησαν τη βόρεια Πελοπόννησο αναγκάζοντας τους Πελοποννήσιους να συνθηκολογήσουν. </a:t>
            </a:r>
            <a:endParaRPr lang="el-GR" dirty="0" smtClean="0"/>
          </a:p>
          <a:p>
            <a:r>
              <a:rPr lang="el-GR" dirty="0" smtClean="0"/>
              <a:t>Οι </a:t>
            </a:r>
            <a:r>
              <a:rPr lang="el-GR" dirty="0"/>
              <a:t>νικητές φυλάκισαν τον Κολοκοτρώνη και τον Οδυσσέα Ανδρούτσο, που λίγο αργότερα δολοφονήθηκε.</a:t>
            </a:r>
            <a:endParaRPr lang="el-GR" dirty="0" smtClean="0"/>
          </a:p>
          <a:p>
            <a:endParaRPr lang="el-GR" dirty="0"/>
          </a:p>
          <a:p>
            <a:endParaRPr lang="el-GR" dirty="0"/>
          </a:p>
        </p:txBody>
      </p:sp>
    </p:spTree>
    <p:extLst>
      <p:ext uri="{BB962C8B-B14F-4D97-AF65-F5344CB8AC3E}">
        <p14:creationId xmlns:p14="http://schemas.microsoft.com/office/powerpoint/2010/main" val="2981722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60648"/>
            <a:ext cx="8064896" cy="3693319"/>
          </a:xfrm>
          <a:prstGeom prst="rect">
            <a:avLst/>
          </a:prstGeom>
        </p:spPr>
        <p:txBody>
          <a:bodyPr wrap="square">
            <a:spAutoFit/>
          </a:bodyPr>
          <a:lstStyle/>
          <a:p>
            <a:r>
              <a:rPr lang="el-GR" dirty="0" smtClean="0"/>
              <a:t> </a:t>
            </a:r>
            <a:r>
              <a:rPr lang="el-GR" b="1" u="sng" dirty="0"/>
              <a:t>Γ΄ Εθνοσυνέλευση </a:t>
            </a:r>
            <a:endParaRPr lang="el-GR" b="1" u="sng" dirty="0" smtClean="0"/>
          </a:p>
          <a:p>
            <a:endParaRPr lang="el-GR" dirty="0"/>
          </a:p>
          <a:p>
            <a:endParaRPr lang="el-GR" dirty="0" smtClean="0"/>
          </a:p>
          <a:p>
            <a:pPr marL="285750" indent="-285750">
              <a:buFont typeface="Arial" panose="020B0604020202020204" pitchFamily="34" charset="0"/>
              <a:buChar char="•"/>
            </a:pPr>
            <a:r>
              <a:rPr lang="el-GR" dirty="0" smtClean="0"/>
              <a:t>Συγκλήθηκε </a:t>
            </a:r>
            <a:r>
              <a:rPr lang="el-GR" dirty="0"/>
              <a:t>το 1826 στην Επίδαυρο, αλλά διαλύθηκε σχεδόν αμέσως, όταν έγινε γνωστή η πτώση του Μεσολογγίου. </a:t>
            </a:r>
            <a:endParaRPr lang="el-GR" dirty="0" smtClean="0"/>
          </a:p>
          <a:p>
            <a:endParaRPr lang="el-GR" dirty="0" smtClean="0"/>
          </a:p>
          <a:p>
            <a:pPr marL="285750" indent="-285750">
              <a:buFont typeface="Arial" panose="020B0604020202020204" pitchFamily="34" charset="0"/>
              <a:buChar char="•"/>
            </a:pPr>
            <a:r>
              <a:rPr lang="el-GR" dirty="0" smtClean="0"/>
              <a:t>Συγκλήθηκε </a:t>
            </a:r>
            <a:r>
              <a:rPr lang="el-GR" dirty="0"/>
              <a:t>ξανά, την </a:t>
            </a:r>
            <a:r>
              <a:rPr lang="el-GR" b="1" dirty="0"/>
              <a:t>άνοιξη του 1827</a:t>
            </a:r>
            <a:r>
              <a:rPr lang="el-GR" dirty="0"/>
              <a:t>, στην </a:t>
            </a:r>
            <a:r>
              <a:rPr lang="el-GR" dirty="0" smtClean="0"/>
              <a:t>Τροιζήνα του Πόρου</a:t>
            </a:r>
            <a:endParaRPr lang="el-GR" dirty="0"/>
          </a:p>
          <a:p>
            <a:endParaRPr lang="el-GR" dirty="0" smtClean="0"/>
          </a:p>
          <a:p>
            <a:pPr marL="285750" indent="-285750">
              <a:buFont typeface="Arial" panose="020B0604020202020204" pitchFamily="34" charset="0"/>
              <a:buChar char="•"/>
            </a:pPr>
            <a:r>
              <a:rPr lang="el-GR" dirty="0" smtClean="0"/>
              <a:t>Εξέλεξε </a:t>
            </a:r>
            <a:r>
              <a:rPr lang="el-GR" dirty="0"/>
              <a:t>Κυβερνήτη της Ελλάδος τον </a:t>
            </a:r>
            <a:r>
              <a:rPr lang="el-GR" b="1" dirty="0"/>
              <a:t>Ιωάννη Καποδίστρια </a:t>
            </a:r>
            <a:r>
              <a:rPr lang="el-GR" dirty="0"/>
              <a:t>με θητεία επτά ετών</a:t>
            </a:r>
            <a:r>
              <a:rPr lang="el-GR" dirty="0" smtClean="0"/>
              <a:t>.</a:t>
            </a:r>
          </a:p>
          <a:p>
            <a:endParaRPr lang="el-GR" dirty="0" smtClean="0"/>
          </a:p>
          <a:p>
            <a:pPr marL="285750" indent="-285750">
              <a:buFont typeface="Arial" panose="020B0604020202020204" pitchFamily="34" charset="0"/>
              <a:buChar char="•"/>
            </a:pPr>
            <a:r>
              <a:rPr lang="el-GR" dirty="0" smtClean="0"/>
              <a:t>Ψήφισε </a:t>
            </a:r>
            <a:r>
              <a:rPr lang="el-GR" dirty="0"/>
              <a:t>το Πολιτικό Σύνταγμα της Ελλάδος, που βασιζόταν στην αρχή της διάκρισης των εξουσιών, διαπνεόταν από φιλελεύθερες ιδέες και ήταν το πιο δημοκρατικό σύνταγμα της εποχής του.</a:t>
            </a:r>
          </a:p>
        </p:txBody>
      </p:sp>
    </p:spTree>
    <p:extLst>
      <p:ext uri="{BB962C8B-B14F-4D97-AF65-F5344CB8AC3E}">
        <p14:creationId xmlns:p14="http://schemas.microsoft.com/office/powerpoint/2010/main" val="1441549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8142"/>
            <a:ext cx="8928992" cy="6740307"/>
          </a:xfrm>
          <a:prstGeom prst="rect">
            <a:avLst/>
          </a:prstGeom>
        </p:spPr>
        <p:txBody>
          <a:bodyPr wrap="square">
            <a:spAutoFit/>
          </a:bodyPr>
          <a:lstStyle/>
          <a:p>
            <a:pPr>
              <a:lnSpc>
                <a:spcPct val="150000"/>
              </a:lnSpc>
            </a:pPr>
            <a:r>
              <a:rPr lang="el-GR" b="1" i="1" u="sng" dirty="0" smtClean="0"/>
              <a:t>Τι γίνεται όμως στην Ευρώπη την περίοδο της Ελληνικής Επανάστασης (Ε.Ε.); Πως αντιμετωπίζουν οι ευρωπαίοι ηγέτες την επανάσταση;</a:t>
            </a:r>
          </a:p>
          <a:p>
            <a:pPr>
              <a:lnSpc>
                <a:spcPct val="150000"/>
              </a:lnSpc>
            </a:pPr>
            <a:endParaRPr lang="el-GR" dirty="0" smtClean="0"/>
          </a:p>
          <a:p>
            <a:pPr marL="285750" indent="-285750">
              <a:lnSpc>
                <a:spcPct val="150000"/>
              </a:lnSpc>
              <a:buFont typeface="Wingdings" panose="05000000000000000000" pitchFamily="2" charset="2"/>
              <a:buChar char="v"/>
            </a:pPr>
            <a:r>
              <a:rPr lang="el-GR" dirty="0" smtClean="0"/>
              <a:t>Την περίοδο της Ε.Ε. οι </a:t>
            </a:r>
            <a:r>
              <a:rPr lang="el-GR" dirty="0"/>
              <a:t>ευρωπαϊκές δυνάμεις (Αγγλία, Ρωσία, Αυστρία, Πρωσία) μόλις είχαν νικήσει τον Ναπολέοντα και προσπαθούσαν να διαμορφώσουν ισορροπίες που θα απέτρεπαν πολέμους μεγάλης κλίμακας στο μέλλον. Κατά τα δύο πρώτα χρόνια της </a:t>
            </a:r>
            <a:r>
              <a:rPr lang="el-GR" dirty="0" smtClean="0"/>
              <a:t>Ε.Ε. (1821-1822</a:t>
            </a:r>
            <a:r>
              <a:rPr lang="el-GR" dirty="0"/>
              <a:t>) οι Δυνάμεις </a:t>
            </a:r>
            <a:r>
              <a:rPr lang="el-GR" dirty="0" smtClean="0"/>
              <a:t> </a:t>
            </a:r>
            <a:r>
              <a:rPr lang="el-GR" dirty="0"/>
              <a:t>κράτησαν σταθερά αρνητική στάση απέναντί </a:t>
            </a:r>
            <a:r>
              <a:rPr lang="el-GR" dirty="0" smtClean="0"/>
              <a:t>της.</a:t>
            </a:r>
          </a:p>
          <a:p>
            <a:pPr marL="285750" indent="-285750">
              <a:lnSpc>
                <a:spcPct val="150000"/>
              </a:lnSpc>
              <a:buFont typeface="Wingdings" panose="05000000000000000000" pitchFamily="2" charset="2"/>
              <a:buChar char="v"/>
            </a:pPr>
            <a:r>
              <a:rPr lang="el-GR" dirty="0" smtClean="0"/>
              <a:t>Η Ε.Ε. ήταν </a:t>
            </a:r>
            <a:r>
              <a:rPr lang="el-GR" dirty="0"/>
              <a:t>για τους Ευρωπαίους διπλωμάτες ένα ακόμη πρόβλημα, μία από τις συνιστώσες του </a:t>
            </a:r>
            <a:r>
              <a:rPr lang="el-GR" i="1" dirty="0"/>
              <a:t>ανατολικού ζητήματος</a:t>
            </a:r>
            <a:r>
              <a:rPr lang="el-GR" dirty="0"/>
              <a:t>. </a:t>
            </a:r>
            <a:endParaRPr lang="el-GR" dirty="0" smtClean="0"/>
          </a:p>
          <a:p>
            <a:pPr marL="285750" indent="-285750">
              <a:lnSpc>
                <a:spcPct val="150000"/>
              </a:lnSpc>
              <a:buFont typeface="Wingdings" panose="05000000000000000000" pitchFamily="2" charset="2"/>
              <a:buChar char="v"/>
            </a:pPr>
            <a:r>
              <a:rPr lang="el-GR" dirty="0" smtClean="0"/>
              <a:t>Ανατολικό </a:t>
            </a:r>
            <a:r>
              <a:rPr lang="el-GR" dirty="0"/>
              <a:t>ζήτημα: Όρος που περιγράφει την πολύπλοκη πολιτική κατάσταση που δημιουργήθηκε στα Βαλκάνια και στην Εγγύς Ανατολή, κυρίως μετά τον 18ο αιώνα, ως αποτέλεσμα της παρακμής της Οθωμανικής αυτοκρατορίας και του ανταγωνισμού των Δυνάμεων (Αγγλία, Ρωσία, Γαλλία, Αυστρία) για την τύχη της. Ανάλογα με την εκάστοτε εκτίμηση των συμφερόντων τους, οι Δυνάμεις άλλοτε πρόκριναν την ακεραιότητα του κράτους του σουλτάνου, άλλοτε τον διαμελισμό του και άλλοτε την απόσπαση εδαφών του</a:t>
            </a:r>
            <a:r>
              <a:rPr lang="el-GR" dirty="0" smtClean="0"/>
              <a:t>.</a:t>
            </a:r>
            <a:endParaRPr lang="el-GR" dirty="0"/>
          </a:p>
        </p:txBody>
      </p:sp>
    </p:spTree>
    <p:extLst>
      <p:ext uri="{BB962C8B-B14F-4D97-AF65-F5344CB8AC3E}">
        <p14:creationId xmlns:p14="http://schemas.microsoft.com/office/powerpoint/2010/main" val="2026552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7340"/>
            <a:ext cx="8892480" cy="6186309"/>
          </a:xfrm>
          <a:prstGeom prst="rect">
            <a:avLst/>
          </a:prstGeom>
          <a:noFill/>
        </p:spPr>
        <p:txBody>
          <a:bodyPr wrap="square" rtlCol="0">
            <a:spAutoFit/>
          </a:bodyPr>
          <a:lstStyle/>
          <a:p>
            <a:r>
              <a:rPr lang="el-GR" b="1" dirty="0" smtClean="0">
                <a:solidFill>
                  <a:srgbClr val="FF0000"/>
                </a:solidFill>
              </a:rPr>
              <a:t>Όμως από το 1823 τα πράγματα αλλάζουν</a:t>
            </a:r>
          </a:p>
          <a:p>
            <a:endParaRPr lang="el-GR" dirty="0" smtClean="0"/>
          </a:p>
          <a:p>
            <a:r>
              <a:rPr lang="el-GR" b="1" u="sng" dirty="0" smtClean="0"/>
              <a:t>ΑΓΓΛΙΑ</a:t>
            </a:r>
            <a:endParaRPr lang="el-GR" b="1" u="sng" dirty="0"/>
          </a:p>
          <a:p>
            <a:pPr marL="285750" indent="-285750">
              <a:buFont typeface="Wingdings" panose="05000000000000000000" pitchFamily="2" charset="2"/>
              <a:buChar char="v"/>
            </a:pPr>
            <a:r>
              <a:rPr lang="el-GR" dirty="0"/>
              <a:t>Το </a:t>
            </a:r>
            <a:r>
              <a:rPr lang="el-GR" b="1" dirty="0" smtClean="0"/>
              <a:t>1823</a:t>
            </a:r>
            <a:r>
              <a:rPr lang="el-GR" dirty="0" smtClean="0"/>
              <a:t> </a:t>
            </a:r>
            <a:r>
              <a:rPr lang="el-GR" dirty="0"/>
              <a:t>ο νέος </a:t>
            </a:r>
            <a:r>
              <a:rPr lang="el-GR" b="1" dirty="0"/>
              <a:t>Άγγλος</a:t>
            </a:r>
            <a:r>
              <a:rPr lang="el-GR" dirty="0"/>
              <a:t> υπουργός Εξωτερικών </a:t>
            </a:r>
            <a:r>
              <a:rPr lang="el-GR" b="1" dirty="0"/>
              <a:t>Τζορτζ Κάνιγκ</a:t>
            </a:r>
            <a:r>
              <a:rPr lang="el-GR" dirty="0"/>
              <a:t>, εκτιμώντας ότι ένα δυναμικό ελληνικό κράτος θα μπορούσε να αποτελέσει χρήσιμο συνεργάτη της Αγγλίας στη νοτιοανατολική Μεσόγειο, αναθεώρησε την πολιτική της χώρας του και αναγνώρισε τους Έλληνες ως εμπόλεμη δύναμη. </a:t>
            </a:r>
            <a:endParaRPr lang="el-GR" dirty="0" smtClean="0"/>
          </a:p>
          <a:p>
            <a:pPr marL="285750" indent="-285750">
              <a:buFont typeface="Wingdings" panose="05000000000000000000" pitchFamily="2" charset="2"/>
              <a:buChar char="v"/>
            </a:pPr>
            <a:r>
              <a:rPr lang="el-GR" dirty="0" smtClean="0"/>
              <a:t>Στο </a:t>
            </a:r>
            <a:r>
              <a:rPr lang="el-GR" dirty="0"/>
              <a:t>πλαίσιο αυτό, </a:t>
            </a:r>
            <a:r>
              <a:rPr lang="el-GR" dirty="0" smtClean="0"/>
              <a:t>η Ελλάδα πήρε </a:t>
            </a:r>
            <a:r>
              <a:rPr lang="el-GR" dirty="0"/>
              <a:t>δύο </a:t>
            </a:r>
            <a:r>
              <a:rPr lang="el-GR" dirty="0" smtClean="0"/>
              <a:t>δάνεια από </a:t>
            </a:r>
            <a:r>
              <a:rPr lang="el-GR" smtClean="0"/>
              <a:t>τράπεζες της Αγγλίας (</a:t>
            </a:r>
            <a:r>
              <a:rPr lang="el-GR" b="1" smtClean="0"/>
              <a:t>1824</a:t>
            </a:r>
            <a:r>
              <a:rPr lang="el-GR" b="1" dirty="0"/>
              <a:t>, 1825</a:t>
            </a:r>
            <a:r>
              <a:rPr lang="el-GR" dirty="0"/>
              <a:t>). </a:t>
            </a:r>
            <a:endParaRPr lang="el-GR" dirty="0" smtClean="0"/>
          </a:p>
          <a:p>
            <a:pPr marL="285750" indent="-285750">
              <a:buFont typeface="Wingdings" panose="05000000000000000000" pitchFamily="2" charset="2"/>
              <a:buChar char="v"/>
            </a:pPr>
            <a:r>
              <a:rPr lang="el-GR" dirty="0" smtClean="0"/>
              <a:t>Λίγο </a:t>
            </a:r>
            <a:r>
              <a:rPr lang="el-GR" dirty="0"/>
              <a:t>αργότερα, το </a:t>
            </a:r>
            <a:r>
              <a:rPr lang="el-GR" b="1" dirty="0"/>
              <a:t>1825</a:t>
            </a:r>
            <a:r>
              <a:rPr lang="el-GR" dirty="0"/>
              <a:t>, η δύσκολη θέση στην οποία είχε περιέλθει η επανάσταση, εξαιτίας της επέμβασης του αιγυπτιακού στρατού, διευκόλυνε τους αγγλόφιλους να πείσουν τους περισσότερους Έλληνες ηγέτες να υπογράψουν την πράξη προστασίας, ένα έγγραφο με το οποίο ζητούσαν από την Αγγλία να αναλάβει την προστασία των Ελλήνων. Ένας από τους λίγους που δεν υπέγραψαν ήταν ο Δ. Yψηλάντης</a:t>
            </a:r>
            <a:endParaRPr lang="el-GR" dirty="0" smtClean="0"/>
          </a:p>
          <a:p>
            <a:pPr marL="285750" indent="-285750">
              <a:buFont typeface="Wingdings" panose="05000000000000000000" pitchFamily="2" charset="2"/>
              <a:buChar char="v"/>
            </a:pPr>
            <a:endParaRPr lang="el-GR" dirty="0"/>
          </a:p>
          <a:p>
            <a:r>
              <a:rPr lang="el-GR" b="1" u="sng" dirty="0" smtClean="0"/>
              <a:t>ΡΩΣΙΑ</a:t>
            </a:r>
          </a:p>
          <a:p>
            <a:pPr marL="285750" indent="-285750">
              <a:buFont typeface="Wingdings" panose="05000000000000000000" pitchFamily="2" charset="2"/>
              <a:buChar char="v"/>
            </a:pPr>
            <a:r>
              <a:rPr lang="el-GR" dirty="0" smtClean="0"/>
              <a:t>Στις </a:t>
            </a:r>
            <a:r>
              <a:rPr lang="el-GR" dirty="0"/>
              <a:t>αρχές του </a:t>
            </a:r>
            <a:r>
              <a:rPr lang="el-GR" b="1" dirty="0" smtClean="0"/>
              <a:t>1824</a:t>
            </a:r>
            <a:r>
              <a:rPr lang="el-GR" dirty="0" smtClean="0"/>
              <a:t> η </a:t>
            </a:r>
            <a:r>
              <a:rPr lang="el-GR" b="1" dirty="0"/>
              <a:t>Ρωσία</a:t>
            </a:r>
            <a:r>
              <a:rPr lang="el-GR" dirty="0"/>
              <a:t>, θορυβημένη από τις πρωτοβουλίες του Κάνιγκ και φοβούμενη ότι εξαιτίας της στάσης της απέναντι στην ελληνική επανάσταση θα χάσει την επιρροή της στους Έλληνες, γνωστοποίησε</a:t>
            </a:r>
            <a:r>
              <a:rPr lang="el-GR" dirty="0" smtClean="0"/>
              <a:t>, </a:t>
            </a:r>
            <a:r>
              <a:rPr lang="el-GR" dirty="0"/>
              <a:t>το σχέδιο των τριών τμημάτων, που προέβλεπε τον σχηματισμό τριών </a:t>
            </a:r>
            <a:r>
              <a:rPr lang="el-GR" dirty="0" smtClean="0"/>
              <a:t>αυτόνομων </a:t>
            </a:r>
            <a:r>
              <a:rPr lang="el-GR" dirty="0"/>
              <a:t>ελληνικών </a:t>
            </a:r>
            <a:r>
              <a:rPr lang="el-GR" dirty="0" smtClean="0"/>
              <a:t>ηγεμονιών, </a:t>
            </a:r>
            <a:r>
              <a:rPr lang="el-GR" dirty="0"/>
              <a:t>Ανατολική Ελλάδα, Ήπειρος και Αιτωλοακαρνανία, Πελοπόννησος και Κρήτη</a:t>
            </a:r>
            <a:r>
              <a:rPr lang="el-GR" dirty="0" smtClean="0"/>
              <a:t>. </a:t>
            </a:r>
            <a:r>
              <a:rPr lang="el-GR" dirty="0"/>
              <a:t>Το σχέδιο, ωστόσο, απορρίφθηκε όχι μόνο από τον σουλτάνο αλλά και από τους </a:t>
            </a:r>
            <a:r>
              <a:rPr lang="el-GR" dirty="0" smtClean="0"/>
              <a:t>Έλληνες</a:t>
            </a:r>
          </a:p>
          <a:p>
            <a:pPr marL="285750" indent="-285750">
              <a:buFont typeface="Wingdings" panose="05000000000000000000" pitchFamily="2" charset="2"/>
              <a:buChar char="v"/>
            </a:pPr>
            <a:endParaRPr lang="el-GR" dirty="0"/>
          </a:p>
        </p:txBody>
      </p:sp>
    </p:spTree>
    <p:extLst>
      <p:ext uri="{BB962C8B-B14F-4D97-AF65-F5344CB8AC3E}">
        <p14:creationId xmlns:p14="http://schemas.microsoft.com/office/powerpoint/2010/main" val="2226244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632"/>
            <a:ext cx="8352928" cy="3693319"/>
          </a:xfrm>
          <a:prstGeom prst="rect">
            <a:avLst/>
          </a:prstGeom>
        </p:spPr>
        <p:txBody>
          <a:bodyPr wrap="square">
            <a:spAutoFit/>
          </a:bodyPr>
          <a:lstStyle/>
          <a:p>
            <a:r>
              <a:rPr lang="el-GR" dirty="0"/>
              <a:t>Καθώς </a:t>
            </a:r>
            <a:r>
              <a:rPr lang="el-GR" dirty="0" smtClean="0"/>
              <a:t>οι μεγάλες δυνάμεις αναμειγνύονταν </a:t>
            </a:r>
            <a:r>
              <a:rPr lang="el-GR" dirty="0"/>
              <a:t>όλο και περισσότερο στα ελληνικά πράγματα, αρκετοί Έλληνες άρχισαν να πείθονται ότι η λύση θα ερχόταν, τελικά, από τις Δυνάμεις. </a:t>
            </a:r>
            <a:endParaRPr lang="el-GR" dirty="0" smtClean="0"/>
          </a:p>
          <a:p>
            <a:r>
              <a:rPr lang="el-GR" dirty="0" smtClean="0"/>
              <a:t>Έτσι</a:t>
            </a:r>
            <a:r>
              <a:rPr lang="el-GR" dirty="0"/>
              <a:t>, δημιουργήθηκαν, </a:t>
            </a:r>
            <a:r>
              <a:rPr lang="el-GR" b="1" dirty="0"/>
              <a:t>την περίοδο 1823-1825</a:t>
            </a:r>
            <a:r>
              <a:rPr lang="el-GR" dirty="0"/>
              <a:t>, πολιτικές ομάδες-κόμματα που συνδέονταν με τις Δυνάμεις. Οι οπαδοί τους ευελπιστούν ότι θα πραγματοποιηθούν τα εθνικά τους όνειρα με την βοήθεια μιας εκ των τριών Δυνάμεων της </a:t>
            </a:r>
            <a:r>
              <a:rPr lang="el-GR" dirty="0" smtClean="0"/>
              <a:t>εποχής. </a:t>
            </a:r>
          </a:p>
          <a:p>
            <a:r>
              <a:rPr lang="el-GR" dirty="0" smtClean="0"/>
              <a:t>Αυτά </a:t>
            </a:r>
            <a:r>
              <a:rPr lang="el-GR" dirty="0"/>
              <a:t>ήταν </a:t>
            </a:r>
            <a:r>
              <a:rPr lang="el-GR" dirty="0" smtClean="0"/>
              <a:t>:</a:t>
            </a:r>
          </a:p>
          <a:p>
            <a:endParaRPr lang="el-GR" dirty="0"/>
          </a:p>
          <a:p>
            <a:pPr marL="285750" indent="-285750">
              <a:buFont typeface="Wingdings" panose="05000000000000000000" pitchFamily="2" charset="2"/>
              <a:buChar char="v"/>
            </a:pPr>
            <a:r>
              <a:rPr lang="el-GR" dirty="0" smtClean="0"/>
              <a:t>το </a:t>
            </a:r>
            <a:r>
              <a:rPr lang="el-GR" b="1" dirty="0"/>
              <a:t>αγγλικό</a:t>
            </a:r>
            <a:r>
              <a:rPr lang="el-GR" dirty="0"/>
              <a:t> με επικεφαλής τον </a:t>
            </a:r>
            <a:r>
              <a:rPr lang="el-GR" b="1" dirty="0"/>
              <a:t>Αλ. Μαυροκορδάτο</a:t>
            </a:r>
            <a:r>
              <a:rPr lang="el-GR" dirty="0"/>
              <a:t>, </a:t>
            </a:r>
            <a:endParaRPr lang="el-GR" dirty="0" smtClean="0"/>
          </a:p>
          <a:p>
            <a:pPr marL="285750" indent="-285750">
              <a:buFont typeface="Wingdings" panose="05000000000000000000" pitchFamily="2" charset="2"/>
              <a:buChar char="v"/>
            </a:pPr>
            <a:r>
              <a:rPr lang="el-GR" dirty="0" smtClean="0"/>
              <a:t>το </a:t>
            </a:r>
            <a:r>
              <a:rPr lang="el-GR" b="1" dirty="0"/>
              <a:t>γαλλικό</a:t>
            </a:r>
            <a:r>
              <a:rPr lang="el-GR" dirty="0"/>
              <a:t> με ηγέτη τον </a:t>
            </a:r>
            <a:r>
              <a:rPr lang="el-GR" b="1" dirty="0"/>
              <a:t>Ι. </a:t>
            </a:r>
            <a:r>
              <a:rPr lang="el-GR" b="1" dirty="0" smtClean="0"/>
              <a:t>Κωλέττη</a:t>
            </a:r>
          </a:p>
          <a:p>
            <a:pPr marL="285750" indent="-285750">
              <a:buFont typeface="Wingdings" panose="05000000000000000000" pitchFamily="2" charset="2"/>
              <a:buChar char="v"/>
            </a:pPr>
            <a:r>
              <a:rPr lang="el-GR" dirty="0" smtClean="0"/>
              <a:t>το </a:t>
            </a:r>
            <a:r>
              <a:rPr lang="el-GR" b="1" dirty="0"/>
              <a:t>ρωσικό</a:t>
            </a:r>
            <a:r>
              <a:rPr lang="el-GR" dirty="0"/>
              <a:t> με αρχηγούς τους Α</a:t>
            </a:r>
            <a:r>
              <a:rPr lang="el-GR" b="1" dirty="0"/>
              <a:t>. Μεταξά και Θ. Κολοκοτρώνη</a:t>
            </a:r>
            <a:r>
              <a:rPr lang="el-GR" b="1" dirty="0" smtClean="0"/>
              <a:t>.</a:t>
            </a:r>
          </a:p>
          <a:p>
            <a:pPr marL="285750" indent="-285750">
              <a:buFont typeface="Wingdings" panose="05000000000000000000" pitchFamily="2" charset="2"/>
              <a:buChar char="v"/>
            </a:pPr>
            <a:endParaRPr lang="el-GR" b="1" dirty="0"/>
          </a:p>
          <a:p>
            <a:pPr marL="285750" indent="-285750">
              <a:buFont typeface="Wingdings" panose="05000000000000000000" pitchFamily="2" charset="2"/>
              <a:buChar char="v"/>
            </a:pPr>
            <a:endParaRPr lang="el-GR" b="1" dirty="0" smtClean="0"/>
          </a:p>
        </p:txBody>
      </p:sp>
    </p:spTree>
    <p:extLst>
      <p:ext uri="{BB962C8B-B14F-4D97-AF65-F5344CB8AC3E}">
        <p14:creationId xmlns:p14="http://schemas.microsoft.com/office/powerpoint/2010/main" val="3821209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7693"/>
            <a:ext cx="8280920" cy="6740307"/>
          </a:xfrm>
          <a:prstGeom prst="rect">
            <a:avLst/>
          </a:prstGeom>
        </p:spPr>
        <p:txBody>
          <a:bodyPr wrap="square">
            <a:spAutoFit/>
          </a:bodyPr>
          <a:lstStyle/>
          <a:p>
            <a:r>
              <a:rPr lang="el-GR" dirty="0"/>
              <a:t>Παράλληλα αναπτυσσόταν τόσο στην Ευρώπη όσο και στην Αμερική ο </a:t>
            </a:r>
            <a:r>
              <a:rPr lang="el-GR" b="1" dirty="0"/>
              <a:t>φιλελληνισμός</a:t>
            </a:r>
            <a:r>
              <a:rPr lang="el-GR" dirty="0"/>
              <a:t>, ένα κίνημα συμπαράστασης στους Έλληνες. </a:t>
            </a:r>
          </a:p>
          <a:p>
            <a:endParaRPr lang="el-GR" dirty="0" smtClean="0"/>
          </a:p>
          <a:p>
            <a:r>
              <a:rPr lang="el-GR" u="sng" dirty="0" smtClean="0"/>
              <a:t>Ο </a:t>
            </a:r>
            <a:r>
              <a:rPr lang="el-GR" u="sng" dirty="0"/>
              <a:t>φιλελληνισμός ευνοήθηκε από </a:t>
            </a:r>
          </a:p>
          <a:p>
            <a:pPr marL="285750" indent="-285750">
              <a:lnSpc>
                <a:spcPct val="200000"/>
              </a:lnSpc>
              <a:buFont typeface="Arial" panose="020B0604020202020204" pitchFamily="34" charset="0"/>
              <a:buChar char="•"/>
            </a:pPr>
            <a:r>
              <a:rPr lang="el-GR" dirty="0"/>
              <a:t>τον θαυμασμό των Ευρωπαίων για τον αρχαίο ελληνικό πολιτισμό, </a:t>
            </a:r>
          </a:p>
          <a:p>
            <a:pPr marL="285750" indent="-285750">
              <a:lnSpc>
                <a:spcPct val="200000"/>
              </a:lnSpc>
              <a:buFont typeface="Arial" panose="020B0604020202020204" pitchFamily="34" charset="0"/>
              <a:buChar char="•"/>
            </a:pPr>
            <a:r>
              <a:rPr lang="el-GR" dirty="0"/>
              <a:t>τον αποτροπιασμό για τις βιαιότητες των Τούρκων σε βάρος άμαχων Ελλήνων</a:t>
            </a:r>
          </a:p>
          <a:p>
            <a:pPr marL="285750" indent="-285750">
              <a:lnSpc>
                <a:spcPct val="200000"/>
              </a:lnSpc>
              <a:buFont typeface="Arial" panose="020B0604020202020204" pitchFamily="34" charset="0"/>
              <a:buChar char="•"/>
            </a:pPr>
            <a:r>
              <a:rPr lang="el-GR" dirty="0" smtClean="0"/>
              <a:t>τη </a:t>
            </a:r>
            <a:r>
              <a:rPr lang="el-GR" dirty="0"/>
              <a:t>συγκίνηση που είχαν προκαλέσει οι ελληνικές </a:t>
            </a:r>
            <a:r>
              <a:rPr lang="el-GR" dirty="0" smtClean="0"/>
              <a:t>επιτυχίες</a:t>
            </a:r>
          </a:p>
          <a:p>
            <a:pPr>
              <a:lnSpc>
                <a:spcPct val="200000"/>
              </a:lnSpc>
            </a:pPr>
            <a:r>
              <a:rPr lang="el-GR" u="sng" dirty="0" smtClean="0"/>
              <a:t>Ο </a:t>
            </a:r>
            <a:r>
              <a:rPr lang="el-GR" u="sng" dirty="0"/>
              <a:t>φιλελληνισμός πρόσφερε </a:t>
            </a:r>
            <a:endParaRPr lang="el-GR" u="sng" dirty="0" smtClean="0"/>
          </a:p>
          <a:p>
            <a:pPr marL="285750" indent="-285750">
              <a:lnSpc>
                <a:spcPct val="200000"/>
              </a:lnSpc>
              <a:buFont typeface="Arial" panose="020B0604020202020204" pitchFamily="34" charset="0"/>
              <a:buChar char="•"/>
            </a:pPr>
            <a:r>
              <a:rPr lang="el-GR" dirty="0" smtClean="0"/>
              <a:t>Οικονομική ενίσχυση  </a:t>
            </a:r>
            <a:r>
              <a:rPr lang="el-GR" dirty="0"/>
              <a:t>(χρήματα, εφόδια</a:t>
            </a:r>
            <a:r>
              <a:rPr lang="el-GR" dirty="0" smtClean="0"/>
              <a:t>)</a:t>
            </a:r>
          </a:p>
          <a:p>
            <a:pPr marL="285750" indent="-285750">
              <a:lnSpc>
                <a:spcPct val="200000"/>
              </a:lnSpc>
              <a:buFont typeface="Arial" panose="020B0604020202020204" pitchFamily="34" charset="0"/>
              <a:buChar char="•"/>
            </a:pPr>
            <a:r>
              <a:rPr lang="el-GR" dirty="0" smtClean="0"/>
              <a:t>ηθική βοήθεια με ποικίλες </a:t>
            </a:r>
            <a:r>
              <a:rPr lang="el-GR" dirty="0"/>
              <a:t>εκδηλώσεις </a:t>
            </a:r>
            <a:r>
              <a:rPr lang="el-GR" dirty="0" smtClean="0"/>
              <a:t>συμπαράστασης</a:t>
            </a:r>
            <a:r>
              <a:rPr lang="el-GR" smtClean="0"/>
              <a:t>. </a:t>
            </a:r>
            <a:endParaRPr lang="el-GR" dirty="0" smtClean="0"/>
          </a:p>
          <a:p>
            <a:pPr marL="285750" indent="-285750">
              <a:lnSpc>
                <a:spcPct val="200000"/>
              </a:lnSpc>
              <a:buFont typeface="Arial" panose="020B0604020202020204" pitchFamily="34" charset="0"/>
              <a:buChar char="•"/>
            </a:pPr>
            <a:r>
              <a:rPr lang="el-GR" dirty="0" smtClean="0"/>
              <a:t>Πολλοί φιλέλληνες συμμετείχαν </a:t>
            </a:r>
            <a:r>
              <a:rPr lang="el-GR" dirty="0"/>
              <a:t>προσωπικά στον Αγώνα και στις προσπάθειες συγκρότησης κράτους. Πολλοί από αυτούς σκοτώθηκαν πολεμώντας για την ελευθερία των Ελλήνων. Ιδιαίτερη αναφορά αξίζει στον Άγγλο λόρδο Μπάιρον που πέθανε στο πολιορκημένο Μεσολόγγι (1824).</a:t>
            </a:r>
          </a:p>
        </p:txBody>
      </p:sp>
    </p:spTree>
    <p:extLst>
      <p:ext uri="{BB962C8B-B14F-4D97-AF65-F5344CB8AC3E}">
        <p14:creationId xmlns:p14="http://schemas.microsoft.com/office/powerpoint/2010/main" val="1765583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76" y="3030883"/>
            <a:ext cx="6959624" cy="338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413114"/>
            <a:ext cx="67786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75982"/>
            <a:ext cx="8496944" cy="3231654"/>
          </a:xfrm>
          <a:prstGeom prst="rect">
            <a:avLst/>
          </a:prstGeom>
          <a:noFill/>
        </p:spPr>
        <p:txBody>
          <a:bodyPr wrap="square" rtlCol="0">
            <a:spAutoFit/>
          </a:bodyPr>
          <a:lstStyle/>
          <a:p>
            <a:r>
              <a:rPr lang="el-GR" sz="2400" b="1" u="sng" dirty="0" smtClean="0">
                <a:solidFill>
                  <a:srgbClr val="FF0000"/>
                </a:solidFill>
              </a:rPr>
              <a:t>Προς την ίδρυση του ελληνικού κράτους (1826-1830)</a:t>
            </a:r>
          </a:p>
          <a:p>
            <a:endParaRPr lang="el-GR" dirty="0"/>
          </a:p>
          <a:p>
            <a:r>
              <a:rPr lang="el-GR" b="1" dirty="0" smtClean="0"/>
              <a:t>6 Ιουλίου 1827                    Συνθήκη του Λονδίνου</a:t>
            </a:r>
          </a:p>
          <a:p>
            <a:endParaRPr lang="el-GR" dirty="0" smtClean="0"/>
          </a:p>
          <a:p>
            <a:r>
              <a:rPr lang="el-GR" b="1" i="1" u="sng" dirty="0" smtClean="0"/>
              <a:t>Ποιοι υπέγραψαν τη συνθήκη;</a:t>
            </a:r>
          </a:p>
          <a:p>
            <a:r>
              <a:rPr lang="el-GR" dirty="0" smtClean="0"/>
              <a:t>Αγγλία, Γαλλία, Ρωσία</a:t>
            </a:r>
          </a:p>
          <a:p>
            <a:endParaRPr lang="el-GR" dirty="0"/>
          </a:p>
          <a:p>
            <a:r>
              <a:rPr lang="el-GR" b="1" i="1" u="sng" dirty="0" smtClean="0"/>
              <a:t>Τι προέβλεπε η συνθήκη;</a:t>
            </a:r>
          </a:p>
          <a:p>
            <a:r>
              <a:rPr lang="el-GR" dirty="0" smtClean="0"/>
              <a:t>Την ίδρυση </a:t>
            </a:r>
            <a:r>
              <a:rPr lang="el-GR" b="1" dirty="0" smtClean="0">
                <a:solidFill>
                  <a:srgbClr val="FF0000"/>
                </a:solidFill>
              </a:rPr>
              <a:t>αυτόνομου</a:t>
            </a:r>
            <a:r>
              <a:rPr lang="el-GR" dirty="0" smtClean="0">
                <a:solidFill>
                  <a:srgbClr val="FF0000"/>
                </a:solidFill>
              </a:rPr>
              <a:t> </a:t>
            </a:r>
            <a:r>
              <a:rPr lang="el-GR" dirty="0" smtClean="0"/>
              <a:t>ελληνικού κράτους.</a:t>
            </a:r>
          </a:p>
          <a:p>
            <a:endParaRPr lang="el-GR" dirty="0"/>
          </a:p>
          <a:p>
            <a:endParaRPr lang="el-GR" dirty="0"/>
          </a:p>
        </p:txBody>
      </p:sp>
      <p:sp>
        <p:nvSpPr>
          <p:cNvPr id="4" name="Notched Right Arrow 3"/>
          <p:cNvSpPr/>
          <p:nvPr/>
        </p:nvSpPr>
        <p:spPr>
          <a:xfrm>
            <a:off x="1763688" y="791921"/>
            <a:ext cx="720080" cy="8855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1034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55825"/>
            <a:ext cx="7632848" cy="2169825"/>
          </a:xfrm>
          <a:prstGeom prst="rect">
            <a:avLst/>
          </a:prstGeom>
        </p:spPr>
        <p:txBody>
          <a:bodyPr wrap="square">
            <a:spAutoFit/>
          </a:bodyPr>
          <a:lstStyle/>
          <a:p>
            <a:pPr>
              <a:lnSpc>
                <a:spcPct val="150000"/>
              </a:lnSpc>
            </a:pPr>
            <a:r>
              <a:rPr lang="el-GR" dirty="0"/>
              <a:t>Ο σουλτάνος αρνείται να δεχθεί τη ρύθμιση </a:t>
            </a:r>
            <a:r>
              <a:rPr lang="el-GR" dirty="0" smtClean="0"/>
              <a:t>.</a:t>
            </a:r>
          </a:p>
          <a:p>
            <a:pPr>
              <a:lnSpc>
                <a:spcPct val="150000"/>
              </a:lnSpc>
            </a:pPr>
            <a:endParaRPr lang="el-GR" dirty="0" smtClean="0"/>
          </a:p>
          <a:p>
            <a:pPr>
              <a:lnSpc>
                <a:spcPct val="150000"/>
              </a:lnSpc>
            </a:pPr>
            <a:r>
              <a:rPr lang="el-GR" dirty="0" smtClean="0"/>
              <a:t>Τότε οι </a:t>
            </a:r>
            <a:r>
              <a:rPr lang="el-GR" dirty="0"/>
              <a:t>δυνάμεις επεμβαίνουν και συντρίβουν τον τουρκοαιγυπτιακό </a:t>
            </a:r>
            <a:r>
              <a:rPr lang="el-GR" dirty="0" smtClean="0"/>
              <a:t>στόλο</a:t>
            </a:r>
          </a:p>
          <a:p>
            <a:pPr>
              <a:lnSpc>
                <a:spcPct val="150000"/>
              </a:lnSpc>
            </a:pPr>
            <a:r>
              <a:rPr lang="el-GR" dirty="0" smtClean="0"/>
              <a:t> </a:t>
            </a:r>
            <a:r>
              <a:rPr lang="el-GR" dirty="0"/>
              <a:t>στη </a:t>
            </a:r>
            <a:r>
              <a:rPr lang="el-GR" b="1" dirty="0"/>
              <a:t>ναυμαχία του Ναυαρίνου  </a:t>
            </a:r>
            <a:r>
              <a:rPr lang="el-GR" dirty="0"/>
              <a:t>(8 Οκτωβρίου 1827</a:t>
            </a:r>
            <a:r>
              <a:rPr lang="el-GR" dirty="0" smtClean="0"/>
              <a:t>)</a:t>
            </a:r>
          </a:p>
          <a:p>
            <a:pPr>
              <a:lnSpc>
                <a:spcPct val="150000"/>
              </a:lnSpc>
            </a:pPr>
            <a:r>
              <a:rPr lang="el-GR" dirty="0" smtClean="0"/>
              <a:t>Ξεκινά ο </a:t>
            </a:r>
            <a:r>
              <a:rPr lang="el-GR" b="1" dirty="0" smtClean="0"/>
              <a:t>ρωσοτουρκικός πόλεμος </a:t>
            </a:r>
            <a:r>
              <a:rPr lang="el-GR" dirty="0" smtClean="0"/>
              <a:t>(1828-1829) </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5629730" cy="38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01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20373"/>
            <a:ext cx="8136904" cy="3139321"/>
          </a:xfrm>
          <a:prstGeom prst="rect">
            <a:avLst/>
          </a:prstGeom>
        </p:spPr>
        <p:txBody>
          <a:bodyPr wrap="square">
            <a:spAutoFit/>
          </a:bodyPr>
          <a:lstStyle/>
          <a:p>
            <a:r>
              <a:rPr lang="el-GR" b="1" u="sng" dirty="0"/>
              <a:t>Ρωσοτουρκικός πόλεμος (1828-1829</a:t>
            </a:r>
            <a:r>
              <a:rPr lang="el-GR" dirty="0" smtClean="0"/>
              <a:t>)</a:t>
            </a:r>
          </a:p>
          <a:p>
            <a:endParaRPr lang="el-GR" dirty="0"/>
          </a:p>
          <a:p>
            <a:r>
              <a:rPr lang="el-GR" dirty="0" smtClean="0"/>
              <a:t>Ο Ρωσοτουρκικός πόλεμος </a:t>
            </a:r>
            <a:r>
              <a:rPr lang="el-GR" dirty="0"/>
              <a:t>έληξε με ήττα της </a:t>
            </a:r>
            <a:r>
              <a:rPr lang="el-GR" dirty="0" smtClean="0"/>
              <a:t>Τουρκίας. </a:t>
            </a:r>
          </a:p>
          <a:p>
            <a:r>
              <a:rPr lang="el-GR" dirty="0" smtClean="0"/>
              <a:t>Η </a:t>
            </a:r>
            <a:r>
              <a:rPr lang="el-GR" dirty="0"/>
              <a:t>Ρωσία την </a:t>
            </a:r>
            <a:r>
              <a:rPr lang="el-GR" dirty="0" smtClean="0"/>
              <a:t>ανάγκασε να </a:t>
            </a:r>
            <a:r>
              <a:rPr lang="el-GR" dirty="0"/>
              <a:t>υπογράψει τη </a:t>
            </a:r>
            <a:r>
              <a:rPr lang="el-GR" b="1" i="1" u="sng" dirty="0"/>
              <a:t>Συνθήκη της Αδριανούπολης </a:t>
            </a:r>
            <a:endParaRPr lang="el-GR" b="1" i="1" u="sng" dirty="0" smtClean="0"/>
          </a:p>
          <a:p>
            <a:r>
              <a:rPr lang="el-GR" dirty="0" smtClean="0"/>
              <a:t>(</a:t>
            </a:r>
            <a:r>
              <a:rPr lang="el-GR" b="1" dirty="0"/>
              <a:t>14 Σεπτεμβρίου 1829</a:t>
            </a:r>
            <a:r>
              <a:rPr lang="el-GR" dirty="0" smtClean="0"/>
              <a:t>):</a:t>
            </a:r>
          </a:p>
          <a:p>
            <a:endParaRPr lang="el-GR" dirty="0"/>
          </a:p>
          <a:p>
            <a:r>
              <a:rPr lang="el-GR" u="sng" dirty="0" smtClean="0"/>
              <a:t>Η Τουρκία μεταξύ άλλων</a:t>
            </a:r>
            <a:r>
              <a:rPr lang="el-GR" dirty="0" smtClean="0"/>
              <a:t>  </a:t>
            </a:r>
          </a:p>
          <a:p>
            <a:endParaRPr lang="el-GR" dirty="0" smtClean="0"/>
          </a:p>
          <a:p>
            <a:pPr marL="285750" indent="-285750">
              <a:buFont typeface="Wingdings" panose="05000000000000000000" pitchFamily="2" charset="2"/>
              <a:buChar char="v"/>
            </a:pPr>
            <a:r>
              <a:rPr lang="el-GR" dirty="0" smtClean="0"/>
              <a:t>αποδέχθηκε τη </a:t>
            </a:r>
            <a:r>
              <a:rPr lang="el-GR" dirty="0"/>
              <a:t>συνθήκη της 6ης Ιουλίου 1827 </a:t>
            </a:r>
            <a:endParaRPr lang="el-GR" dirty="0" smtClean="0"/>
          </a:p>
          <a:p>
            <a:endParaRPr lang="el-GR" dirty="0" smtClean="0"/>
          </a:p>
          <a:p>
            <a:pPr marL="285750" indent="-285750">
              <a:buFont typeface="Wingdings" panose="05000000000000000000" pitchFamily="2" charset="2"/>
              <a:buChar char="v"/>
            </a:pPr>
            <a:r>
              <a:rPr lang="el-GR" dirty="0" smtClean="0"/>
              <a:t>αναγνώρισε τη συνοριακή </a:t>
            </a:r>
            <a:r>
              <a:rPr lang="el-GR" dirty="0"/>
              <a:t>γραμμή Αμβρακικού – Παγασητικού.</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258000"/>
            <a:ext cx="2745472"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469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183" y="404664"/>
            <a:ext cx="8136904" cy="3416320"/>
          </a:xfrm>
          <a:prstGeom prst="rect">
            <a:avLst/>
          </a:prstGeom>
        </p:spPr>
        <p:txBody>
          <a:bodyPr wrap="square">
            <a:spAutoFit/>
          </a:bodyPr>
          <a:lstStyle/>
          <a:p>
            <a:r>
              <a:rPr lang="el-GR" b="1" i="1" u="sng" dirty="0" smtClean="0"/>
              <a:t>Ποιες είναι οι εξελίξεις μετά το ρωσοτουρκικό πόλεμο;</a:t>
            </a:r>
          </a:p>
          <a:p>
            <a:endParaRPr lang="el-GR" dirty="0" smtClean="0"/>
          </a:p>
          <a:p>
            <a:pPr marL="285750" indent="-285750">
              <a:buFont typeface="Arial" panose="020B0604020202020204" pitchFamily="34" charset="0"/>
              <a:buChar char="•"/>
            </a:pPr>
            <a:r>
              <a:rPr lang="el-GR" dirty="0" smtClean="0"/>
              <a:t>Η Ρωσία γίνεται πανίσχυρη απέναντι στο Σουλτάνο και απέναντι στις Δυνάμεις.</a:t>
            </a:r>
          </a:p>
          <a:p>
            <a:pPr marL="285750" indent="-285750">
              <a:buFont typeface="Arial" panose="020B0604020202020204" pitchFamily="34" charset="0"/>
              <a:buChar char="•"/>
            </a:pPr>
            <a:r>
              <a:rPr lang="el-GR" dirty="0" smtClean="0"/>
              <a:t>Ανάγκασε τον Σουλτάνο </a:t>
            </a:r>
            <a:r>
              <a:rPr lang="el-GR" dirty="0"/>
              <a:t>να αποδεχτεί ιδιαίτερα ευνοϊκούς για τη Ρωσία όρους σχετικά με το εμπόριο στην Ανατολική </a:t>
            </a:r>
            <a:r>
              <a:rPr lang="el-GR" dirty="0" smtClean="0"/>
              <a:t>Μεσόγειο.</a:t>
            </a:r>
          </a:p>
          <a:p>
            <a:pPr marL="285750" indent="-285750">
              <a:buFont typeface="Arial" panose="020B0604020202020204" pitchFamily="34" charset="0"/>
              <a:buChar char="•"/>
            </a:pPr>
            <a:r>
              <a:rPr lang="el-GR" dirty="0" smtClean="0"/>
              <a:t>Εμφανίζεται ως η σωτήρια δύναμη για την Ελλάδα, αφού αναγκάζει  τον Σουλτάνο να παραχωρήσει αυτονομία στην Ελλάδα.</a:t>
            </a:r>
          </a:p>
          <a:p>
            <a:endParaRPr lang="el-GR" dirty="0"/>
          </a:p>
          <a:p>
            <a:pPr marL="285750" indent="-285750">
              <a:buFont typeface="Arial" panose="020B0604020202020204" pitchFamily="34" charset="0"/>
              <a:buChar char="•"/>
            </a:pPr>
            <a:r>
              <a:rPr lang="el-GR" dirty="0" smtClean="0"/>
              <a:t>Όμως η Αγγλία θορυβείται από αυτή την εξέλιξη (δηλαδή τη συμμετοχή της Ρωσίας στις εξελίξεις) και αναλαμβάνει πρωτοβουλίες για το ελληνικό ζήτημα.</a:t>
            </a:r>
          </a:p>
          <a:p>
            <a:pPr marL="285750" indent="-285750">
              <a:buFont typeface="Arial" panose="020B0604020202020204" pitchFamily="34" charset="0"/>
              <a:buChar char="•"/>
            </a:pPr>
            <a:r>
              <a:rPr lang="el-GR" dirty="0" smtClean="0"/>
              <a:t>Προτείνει τη δημιουργία </a:t>
            </a:r>
            <a:r>
              <a:rPr lang="el-GR" b="1" dirty="0" smtClean="0"/>
              <a:t>ανεξάρτητου ελληνικού κράτους</a:t>
            </a:r>
            <a:r>
              <a:rPr lang="el-GR" dirty="0" smtClean="0"/>
              <a:t>. </a:t>
            </a:r>
          </a:p>
          <a:p>
            <a:endParaRPr lang="el-GR" dirty="0" smtClean="0"/>
          </a:p>
        </p:txBody>
      </p:sp>
    </p:spTree>
    <p:extLst>
      <p:ext uri="{BB962C8B-B14F-4D97-AF65-F5344CB8AC3E}">
        <p14:creationId xmlns:p14="http://schemas.microsoft.com/office/powerpoint/2010/main" val="125765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0681"/>
            <a:ext cx="5976664" cy="527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5517232"/>
            <a:ext cx="8450108" cy="1200329"/>
          </a:xfrm>
          <a:prstGeom prst="rect">
            <a:avLst/>
          </a:prstGeom>
        </p:spPr>
        <p:txBody>
          <a:bodyPr wrap="square">
            <a:spAutoFit/>
          </a:bodyPr>
          <a:lstStyle/>
          <a:p>
            <a:r>
              <a:rPr lang="el-GR" dirty="0" smtClean="0"/>
              <a:t>Θ. Βρυζάκης, Ο Παλαιών Πατρών Γερμανός ευλογεί τη σημαία της επανάστασης (φανταστική σύνθεση). Αν και ο Αγώνας είχε ξεκινήσει λίγες μέρες νωρίτερα, η 25η Μαρτίου ορίσθηκε το 1838 ως εθνική επέτειος για να συνδεθεί η κήρυξη της Επανάστασης με τον Ευαγγελισμό της Θεοτόκου</a:t>
            </a:r>
            <a:endParaRPr lang="el-GR" dirty="0"/>
          </a:p>
        </p:txBody>
      </p:sp>
    </p:spTree>
    <p:extLst>
      <p:ext uri="{BB962C8B-B14F-4D97-AF65-F5344CB8AC3E}">
        <p14:creationId xmlns:p14="http://schemas.microsoft.com/office/powerpoint/2010/main" val="33070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392"/>
            <a:ext cx="7776864" cy="3970318"/>
          </a:xfrm>
          <a:prstGeom prst="rect">
            <a:avLst/>
          </a:prstGeom>
        </p:spPr>
        <p:txBody>
          <a:bodyPr wrap="square">
            <a:spAutoFit/>
          </a:bodyPr>
          <a:lstStyle/>
          <a:p>
            <a:r>
              <a:rPr lang="el-GR" i="1" u="sng" dirty="0"/>
              <a:t>Έτσι λοιπόν στις </a:t>
            </a:r>
            <a:endParaRPr lang="el-GR" i="1" u="sng" dirty="0" smtClean="0"/>
          </a:p>
          <a:p>
            <a:endParaRPr lang="el-GR" dirty="0"/>
          </a:p>
          <a:p>
            <a:pPr>
              <a:lnSpc>
                <a:spcPct val="150000"/>
              </a:lnSpc>
            </a:pPr>
            <a:r>
              <a:rPr lang="el-GR" b="1" dirty="0"/>
              <a:t>3 Φεβρουαρίου 1830 </a:t>
            </a:r>
            <a:r>
              <a:rPr lang="el-GR" dirty="0"/>
              <a:t>υπογράφεται το </a:t>
            </a:r>
            <a:r>
              <a:rPr lang="el-GR" b="1" dirty="0"/>
              <a:t>Πρωτόκολλο της Ανεξαρτησίας </a:t>
            </a:r>
            <a:r>
              <a:rPr lang="el-GR" dirty="0"/>
              <a:t>από την Αγγλία, τη Γαλλία και τη Ρωσία. Ο σουλτάνος δέχεται το πρωτόκολλο</a:t>
            </a:r>
          </a:p>
          <a:p>
            <a:pPr>
              <a:lnSpc>
                <a:spcPct val="150000"/>
              </a:lnSpc>
            </a:pPr>
            <a:r>
              <a:rPr lang="el-GR" dirty="0"/>
              <a:t>Πρόκειται για την πρώτη επίσημη διεθνή διπλωματική πράξη αναγνώρισης της Ελλάδας ως κράτος κυρίαρχο και ανεξάρτητο. </a:t>
            </a:r>
          </a:p>
          <a:p>
            <a:pPr>
              <a:lnSpc>
                <a:spcPct val="150000"/>
              </a:lnSpc>
            </a:pPr>
            <a:r>
              <a:rPr lang="el-GR" dirty="0"/>
              <a:t>Το ελληνικό κράτος θα εκτεινόταν νότια της συνοριακής γραμμής που ορίζεται από τους ποταμούς Αχελέω και Σπερχειό. </a:t>
            </a:r>
            <a:endParaRPr lang="el-GR" dirty="0" smtClean="0"/>
          </a:p>
          <a:p>
            <a:endParaRPr lang="el-GR" dirty="0" smtClean="0"/>
          </a:p>
          <a:p>
            <a:endParaRPr lang="el-GR" dirty="0"/>
          </a:p>
          <a:p>
            <a:r>
              <a:rPr lang="el-GR" dirty="0"/>
              <a:t>https://photodentro.edu.gr/v/item/ds/8521/11195</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36912"/>
            <a:ext cx="3949030" cy="394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0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97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196752"/>
            <a:ext cx="4895699" cy="923330"/>
          </a:xfrm>
          <a:prstGeom prst="rect">
            <a:avLst/>
          </a:prstGeom>
          <a:noFill/>
        </p:spPr>
        <p:txBody>
          <a:bodyPr wrap="none" rtlCol="0">
            <a:spAutoFit/>
          </a:bodyPr>
          <a:lstStyle/>
          <a:p>
            <a:r>
              <a:rPr lang="el-GR" dirty="0" smtClean="0"/>
              <a:t>Επαναστατικές εστίες</a:t>
            </a:r>
          </a:p>
          <a:p>
            <a:endParaRPr lang="el-GR" dirty="0"/>
          </a:p>
          <a:p>
            <a:r>
              <a:rPr lang="en-GB" dirty="0" smtClean="0"/>
              <a:t>https://photodentro.edu.gr/v/item/ds/8521/9443</a:t>
            </a:r>
            <a:endParaRPr lang="el-GR" dirty="0"/>
          </a:p>
        </p:txBody>
      </p:sp>
    </p:spTree>
    <p:extLst>
      <p:ext uri="{BB962C8B-B14F-4D97-AF65-F5344CB8AC3E}">
        <p14:creationId xmlns:p14="http://schemas.microsoft.com/office/powerpoint/2010/main" val="163205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640960" cy="5078313"/>
          </a:xfrm>
          <a:prstGeom prst="rect">
            <a:avLst/>
          </a:prstGeom>
        </p:spPr>
        <p:txBody>
          <a:bodyPr wrap="square">
            <a:spAutoFit/>
          </a:bodyPr>
          <a:lstStyle/>
          <a:p>
            <a:pPr>
              <a:lnSpc>
                <a:spcPct val="150000"/>
              </a:lnSpc>
            </a:pPr>
            <a:r>
              <a:rPr lang="el-GR" dirty="0"/>
              <a:t>Οι πρωταγωνιστές </a:t>
            </a:r>
            <a:r>
              <a:rPr lang="el-GR" dirty="0" smtClean="0"/>
              <a:t>από </a:t>
            </a:r>
            <a:r>
              <a:rPr lang="el-GR" dirty="0"/>
              <a:t>τους χιλιάδες Έλληνες που συμμετείχαν στην επανάσταση ξεχώρισαν, χάρη στις στρατιωτικές ηγετικές τους </a:t>
            </a:r>
            <a:r>
              <a:rPr lang="el-GR" dirty="0" smtClean="0"/>
              <a:t>ικανότητες </a:t>
            </a:r>
          </a:p>
          <a:p>
            <a:pPr>
              <a:lnSpc>
                <a:spcPct val="150000"/>
              </a:lnSpc>
            </a:pPr>
            <a:r>
              <a:rPr lang="el-GR" dirty="0" smtClean="0"/>
              <a:t>Θεόδωρος </a:t>
            </a:r>
            <a:r>
              <a:rPr lang="el-GR" dirty="0"/>
              <a:t>Κολοκοτρώνης, </a:t>
            </a:r>
            <a:endParaRPr lang="el-GR" dirty="0" smtClean="0"/>
          </a:p>
          <a:p>
            <a:pPr>
              <a:lnSpc>
                <a:spcPct val="150000"/>
              </a:lnSpc>
            </a:pPr>
            <a:r>
              <a:rPr lang="el-GR" dirty="0" smtClean="0"/>
              <a:t>Γεώργιος </a:t>
            </a:r>
            <a:r>
              <a:rPr lang="el-GR" dirty="0"/>
              <a:t>Καραϊσκάκης, </a:t>
            </a:r>
            <a:r>
              <a:rPr lang="el-GR" dirty="0" smtClean="0"/>
              <a:t>                                             στη στεριά</a:t>
            </a:r>
          </a:p>
          <a:p>
            <a:pPr>
              <a:lnSpc>
                <a:spcPct val="150000"/>
              </a:lnSpc>
            </a:pPr>
            <a:r>
              <a:rPr lang="el-GR" dirty="0" smtClean="0"/>
              <a:t>Οδυσσέας </a:t>
            </a:r>
            <a:r>
              <a:rPr lang="el-GR" dirty="0"/>
              <a:t>Ανδρούτσος και </a:t>
            </a:r>
            <a:endParaRPr lang="el-GR" dirty="0" smtClean="0"/>
          </a:p>
          <a:p>
            <a:pPr>
              <a:lnSpc>
                <a:spcPct val="150000"/>
              </a:lnSpc>
            </a:pPr>
            <a:r>
              <a:rPr lang="el-GR" dirty="0" smtClean="0"/>
              <a:t>Μάρκος Μπότσαρης, </a:t>
            </a:r>
          </a:p>
          <a:p>
            <a:pPr>
              <a:lnSpc>
                <a:spcPct val="150000"/>
              </a:lnSpc>
            </a:pPr>
            <a:endParaRPr lang="el-GR" dirty="0"/>
          </a:p>
          <a:p>
            <a:pPr>
              <a:lnSpc>
                <a:spcPct val="150000"/>
              </a:lnSpc>
            </a:pPr>
            <a:r>
              <a:rPr lang="el-GR" dirty="0" smtClean="0"/>
              <a:t>Κωνσταντίνος </a:t>
            </a:r>
            <a:r>
              <a:rPr lang="el-GR" dirty="0"/>
              <a:t>Κανάρης και Ανδρέας Μιαούλης </a:t>
            </a:r>
            <a:r>
              <a:rPr lang="el-GR" dirty="0" smtClean="0"/>
              <a:t>                                  στη </a:t>
            </a:r>
            <a:r>
              <a:rPr lang="el-GR" dirty="0"/>
              <a:t>θάλασσα. </a:t>
            </a:r>
            <a:endParaRPr lang="el-GR" dirty="0" smtClean="0"/>
          </a:p>
          <a:p>
            <a:pPr>
              <a:lnSpc>
                <a:spcPct val="150000"/>
              </a:lnSpc>
            </a:pPr>
            <a:endParaRPr lang="el-GR" dirty="0"/>
          </a:p>
          <a:p>
            <a:pPr>
              <a:lnSpc>
                <a:spcPct val="150000"/>
              </a:lnSpc>
            </a:pPr>
            <a:endParaRPr lang="el-GR" dirty="0" smtClean="0"/>
          </a:p>
          <a:p>
            <a:pPr>
              <a:lnSpc>
                <a:spcPct val="150000"/>
              </a:lnSpc>
            </a:pPr>
            <a:r>
              <a:rPr lang="el-GR" dirty="0" smtClean="0"/>
              <a:t>Ηγετικό </a:t>
            </a:r>
            <a:r>
              <a:rPr lang="el-GR" dirty="0"/>
              <a:t>ρόλο έπαιξαν και δύο γυναίκες, η Λασκαρίνα Μπουμπουλίνα και η Μαντώ Μαυρογένους.</a:t>
            </a:r>
          </a:p>
        </p:txBody>
      </p:sp>
      <p:sp>
        <p:nvSpPr>
          <p:cNvPr id="3" name="Right Brace 2"/>
          <p:cNvSpPr/>
          <p:nvPr/>
        </p:nvSpPr>
        <p:spPr>
          <a:xfrm>
            <a:off x="3779912" y="1268760"/>
            <a:ext cx="720080" cy="136815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Right Arrow 3"/>
          <p:cNvSpPr/>
          <p:nvPr/>
        </p:nvSpPr>
        <p:spPr>
          <a:xfrm>
            <a:off x="5004048" y="3418586"/>
            <a:ext cx="10081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2211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679" y="53946"/>
            <a:ext cx="8865632" cy="2308324"/>
          </a:xfrm>
          <a:prstGeom prst="rect">
            <a:avLst/>
          </a:prstGeom>
        </p:spPr>
        <p:txBody>
          <a:bodyPr wrap="none">
            <a:spAutoFit/>
          </a:bodyPr>
          <a:lstStyle/>
          <a:p>
            <a:r>
              <a:rPr lang="el-GR" b="1" dirty="0"/>
              <a:t>Η φάση των επιτυχιών (1821-1824</a:t>
            </a:r>
            <a:r>
              <a:rPr lang="el-GR" b="1" dirty="0" smtClean="0"/>
              <a:t>)</a:t>
            </a:r>
          </a:p>
          <a:p>
            <a:endParaRPr lang="el-GR" b="1" dirty="0"/>
          </a:p>
          <a:p>
            <a:r>
              <a:rPr lang="el-GR" dirty="0"/>
              <a:t>Αρχικά, οι επαναστάτες περιόρισαν τους Τούρκους στα κατά τόπους φρούρια. </a:t>
            </a:r>
            <a:endParaRPr lang="el-GR" dirty="0" smtClean="0"/>
          </a:p>
          <a:p>
            <a:r>
              <a:rPr lang="el-GR" dirty="0" smtClean="0"/>
              <a:t>Παράλληλα</a:t>
            </a:r>
            <a:r>
              <a:rPr lang="el-GR" dirty="0"/>
              <a:t>, καταλήφθηκαν από τους Έλληνες πόλεις της Πελοποννήσου, </a:t>
            </a:r>
            <a:endParaRPr lang="el-GR" dirty="0" smtClean="0"/>
          </a:p>
          <a:p>
            <a:r>
              <a:rPr lang="el-GR" dirty="0" smtClean="0"/>
              <a:t>όπως </a:t>
            </a:r>
            <a:r>
              <a:rPr lang="el-GR" dirty="0"/>
              <a:t>η Καλαμάτα και η Πάτρα. </a:t>
            </a:r>
            <a:endParaRPr lang="el-GR" dirty="0" smtClean="0"/>
          </a:p>
          <a:p>
            <a:endParaRPr lang="el-GR" dirty="0"/>
          </a:p>
          <a:p>
            <a:r>
              <a:rPr lang="el-GR" dirty="0"/>
              <a:t>Γεγονός-σταθμός υπήρξε η </a:t>
            </a:r>
            <a:r>
              <a:rPr lang="el-GR" b="1" dirty="0"/>
              <a:t>άλωση της Τριπολιτσάς </a:t>
            </a:r>
            <a:r>
              <a:rPr lang="el-GR" dirty="0"/>
              <a:t>(23 Σεπτεμβρίου 1821), </a:t>
            </a:r>
            <a:endParaRPr lang="el-GR" dirty="0" smtClean="0"/>
          </a:p>
          <a:p>
            <a:r>
              <a:rPr lang="el-GR" dirty="0" smtClean="0"/>
              <a:t>διοικητικού </a:t>
            </a:r>
            <a:r>
              <a:rPr lang="el-GR" dirty="0"/>
              <a:t>κέντρου της Πελοποννήσου, από δυνάμεις με επικεφαλής τον Θ. Κολοκοτρώνη</a:t>
            </a:r>
            <a:r>
              <a:rPr lang="el-GR" dirty="0" smtClean="0"/>
              <a:t>. </a:t>
            </a:r>
          </a:p>
        </p:txBody>
      </p:sp>
      <p:pic>
        <p:nvPicPr>
          <p:cNvPr id="1026" name="Picture 2" descr="https://upload.wikimedia.org/wikipedia/commons/thumb/d/db/Zografos-Makriyannis_08_The_battle_of_Tripoli.jpg/250px-Zografos-Makriyannis_08_The_battle_of_Trip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5" y="2896000"/>
            <a:ext cx="3673313" cy="29092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70" y="6017594"/>
            <a:ext cx="5234900" cy="523220"/>
          </a:xfrm>
          <a:prstGeom prst="rect">
            <a:avLst/>
          </a:prstGeom>
        </p:spPr>
        <p:txBody>
          <a:bodyPr wrap="square">
            <a:spAutoFit/>
          </a:bodyPr>
          <a:lstStyle/>
          <a:p>
            <a:r>
              <a:rPr lang="el-GR" sz="1400" dirty="0"/>
              <a:t>Πόλεμος της Τριπολιτζάς και των πέριξ αυτής χωρίων.</a:t>
            </a:r>
          </a:p>
          <a:p>
            <a:r>
              <a:rPr lang="el-GR" sz="1400" dirty="0"/>
              <a:t>Πίνακας του Παναγιώτη Ζωγράφου</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362270"/>
            <a:ext cx="2737668" cy="369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62946" y="6074712"/>
            <a:ext cx="4572000" cy="738664"/>
          </a:xfrm>
          <a:prstGeom prst="rect">
            <a:avLst/>
          </a:prstGeom>
        </p:spPr>
        <p:txBody>
          <a:bodyPr>
            <a:spAutoFit/>
          </a:bodyPr>
          <a:lstStyle/>
          <a:p>
            <a:r>
              <a:rPr lang="el-GR" sz="1400" dirty="0"/>
              <a:t>Η ελληνική σημαία υψώνεται στην Τριπολιτσά, ζωγραφική αναπαράσταση</a:t>
            </a:r>
          </a:p>
          <a:p>
            <a:r>
              <a:rPr lang="el-GR" sz="1400" dirty="0"/>
              <a:t>από τον Πέτερ Φον Ες</a:t>
            </a:r>
          </a:p>
        </p:txBody>
      </p:sp>
    </p:spTree>
    <p:extLst>
      <p:ext uri="{BB962C8B-B14F-4D97-AF65-F5344CB8AC3E}">
        <p14:creationId xmlns:p14="http://schemas.microsoft.com/office/powerpoint/2010/main" val="247716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280920" cy="1754326"/>
          </a:xfrm>
          <a:prstGeom prst="rect">
            <a:avLst/>
          </a:prstGeom>
        </p:spPr>
        <p:txBody>
          <a:bodyPr wrap="square">
            <a:spAutoFit/>
          </a:bodyPr>
          <a:lstStyle/>
          <a:p>
            <a:r>
              <a:rPr lang="el-GR" dirty="0"/>
              <a:t>Οι Τούρκοι, θέλοντας να σπείρουν τον πανικό, </a:t>
            </a:r>
            <a:r>
              <a:rPr lang="el-GR" b="1" dirty="0"/>
              <a:t>κατέλαβαν τη Χίο </a:t>
            </a:r>
            <a:r>
              <a:rPr lang="el-GR" dirty="0"/>
              <a:t>(Πάσχα 1822) και</a:t>
            </a:r>
          </a:p>
          <a:p>
            <a:r>
              <a:rPr lang="el-GR" dirty="0"/>
              <a:t> κατέσφαξαν τον ελληνικό πληθυσμό της (23.000 νεκροί και 47.000 αιχμάλωτοι), </a:t>
            </a:r>
          </a:p>
          <a:p>
            <a:r>
              <a:rPr lang="el-GR" dirty="0"/>
              <a:t>γεγονός που προκάλεσε μεγάλη συγκίνηση στην Ευρώπη. </a:t>
            </a:r>
            <a:endParaRPr lang="el-GR" dirty="0" smtClean="0"/>
          </a:p>
          <a:p>
            <a:r>
              <a:rPr lang="el-GR" dirty="0" smtClean="0"/>
              <a:t>Σε </a:t>
            </a:r>
            <a:r>
              <a:rPr lang="el-GR" dirty="0"/>
              <a:t>απάντηση, ο </a:t>
            </a:r>
            <a:r>
              <a:rPr lang="el-GR" b="1" dirty="0"/>
              <a:t>Κ.</a:t>
            </a:r>
            <a:r>
              <a:rPr lang="el-GR" dirty="0"/>
              <a:t> </a:t>
            </a:r>
            <a:r>
              <a:rPr lang="el-GR" b="1" dirty="0"/>
              <a:t>Κανάρης</a:t>
            </a:r>
            <a:r>
              <a:rPr lang="el-GR" dirty="0"/>
              <a:t> και οι άνδρες του ανατίναξαν, </a:t>
            </a:r>
            <a:r>
              <a:rPr lang="el-GR" dirty="0" smtClean="0"/>
              <a:t>τον Ιούνιο του 1822, </a:t>
            </a:r>
            <a:r>
              <a:rPr lang="el-GR" dirty="0"/>
              <a:t>την τουρκική ναυαρχίδα στο λιμάνι της Χίου. </a:t>
            </a: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906949"/>
            <a:ext cx="2788915" cy="398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8144" y="6118091"/>
            <a:ext cx="3133634" cy="738664"/>
          </a:xfrm>
          <a:prstGeom prst="rect">
            <a:avLst/>
          </a:prstGeom>
        </p:spPr>
        <p:txBody>
          <a:bodyPr wrap="square">
            <a:spAutoFit/>
          </a:bodyPr>
          <a:lstStyle/>
          <a:p>
            <a:r>
              <a:rPr lang="el-GR" sz="1400" dirty="0"/>
              <a:t>Ν. Λύτρας, Η ανατίναξη της τουρκικής</a:t>
            </a:r>
          </a:p>
          <a:p>
            <a:r>
              <a:rPr lang="el-GR" sz="1400" dirty="0" smtClean="0"/>
              <a:t>ναυαρχίδας </a:t>
            </a:r>
            <a:r>
              <a:rPr lang="el-GR" sz="1400" dirty="0"/>
              <a:t>στη Χίο από τον Κ. Κανάρη</a:t>
            </a:r>
          </a:p>
          <a:p>
            <a:r>
              <a:rPr lang="el-GR" sz="1400" dirty="0" smtClean="0"/>
              <a:t>και </a:t>
            </a:r>
            <a:r>
              <a:rPr lang="el-GR" sz="1400" dirty="0"/>
              <a:t>άνδρες του</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35362"/>
            <a:ext cx="3456384" cy="407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118091"/>
            <a:ext cx="4572000" cy="646331"/>
          </a:xfrm>
          <a:prstGeom prst="rect">
            <a:avLst/>
          </a:prstGeom>
        </p:spPr>
        <p:txBody>
          <a:bodyPr>
            <a:spAutoFit/>
          </a:bodyPr>
          <a:lstStyle/>
          <a:p>
            <a:r>
              <a:rPr lang="el-GR" dirty="0"/>
              <a:t>Ο πίνακας «Η σφαγή της Χίου» του Ευγένιου Ντελακρουά</a:t>
            </a:r>
          </a:p>
        </p:txBody>
      </p:sp>
    </p:spTree>
    <p:extLst>
      <p:ext uri="{BB962C8B-B14F-4D97-AF65-F5344CB8AC3E}">
        <p14:creationId xmlns:p14="http://schemas.microsoft.com/office/powerpoint/2010/main" val="62672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064896" cy="923330"/>
          </a:xfrm>
          <a:prstGeom prst="rect">
            <a:avLst/>
          </a:prstGeom>
        </p:spPr>
        <p:txBody>
          <a:bodyPr wrap="square">
            <a:spAutoFit/>
          </a:bodyPr>
          <a:lstStyle/>
          <a:p>
            <a:r>
              <a:rPr lang="el-GR" dirty="0"/>
              <a:t>Συγχρόνως, ελληνικές δυνάμεις, υπό την ηγεσία του Θ. Κολοκοτρώνη, διέλυσαν στα </a:t>
            </a:r>
            <a:r>
              <a:rPr lang="el-GR" b="1" dirty="0"/>
              <a:t>Δερβενάκια της Αργολίδας </a:t>
            </a:r>
            <a:r>
              <a:rPr lang="el-GR" dirty="0"/>
              <a:t>(25-28 Ιουλίου 1822) τη στρατιά του Δράμαλη που είχε φτάσει στην Πελοπόννησο με σκοπό την ανακατάληψη της Τριπολιτσάς.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14" y="2827610"/>
            <a:ext cx="6302159" cy="247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474" y="1255986"/>
            <a:ext cx="209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536" y="5301208"/>
            <a:ext cx="7776864" cy="646331"/>
          </a:xfrm>
          <a:prstGeom prst="rect">
            <a:avLst/>
          </a:prstGeom>
        </p:spPr>
        <p:txBody>
          <a:bodyPr wrap="square">
            <a:spAutoFit/>
          </a:bodyPr>
          <a:lstStyle/>
          <a:p>
            <a:r>
              <a:rPr lang="el-GR" dirty="0"/>
              <a:t>Το 1823 σκοτώθηκε, πολεμώντας λίγο έξω από το Καρπενήσι, ο </a:t>
            </a:r>
            <a:r>
              <a:rPr lang="el-GR" b="1" dirty="0"/>
              <a:t>Μάρκος Μπότσαρης</a:t>
            </a:r>
          </a:p>
        </p:txBody>
      </p:sp>
    </p:spTree>
    <p:extLst>
      <p:ext uri="{BB962C8B-B14F-4D97-AF65-F5344CB8AC3E}">
        <p14:creationId xmlns:p14="http://schemas.microsoft.com/office/powerpoint/2010/main" val="4162745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1729"/>
            <a:ext cx="8064896" cy="2585323"/>
          </a:xfrm>
          <a:prstGeom prst="rect">
            <a:avLst/>
          </a:prstGeom>
        </p:spPr>
        <p:txBody>
          <a:bodyPr wrap="square">
            <a:spAutoFit/>
          </a:bodyPr>
          <a:lstStyle/>
          <a:p>
            <a:r>
              <a:rPr lang="el-GR" dirty="0"/>
              <a:t>Το 1824 ο σουλτάνος ήρθε σε συμφωνία με τον </a:t>
            </a:r>
            <a:r>
              <a:rPr lang="el-GR" b="1" dirty="0"/>
              <a:t>ηγεμόνα της Αιγύπτου Μοχάμετ Άλι</a:t>
            </a:r>
            <a:r>
              <a:rPr lang="el-GR" dirty="0"/>
              <a:t>, προσφέροντάς του, σε περίπτωση καταστολής της επανάστασης, την Κρήτη και την Πελοπόννησο. Πράγματι, αιγυπτιακός στρατός κατέπνιξε την επανάσταση στην Κρήτη και κατέστρεψε την Κάσο, ενώ τουρκικές δυνάμεις έκαναν το ίδιο στα Ψ</a:t>
            </a:r>
            <a:r>
              <a:rPr lang="el-GR" dirty="0" smtClean="0"/>
              <a:t>αρά</a:t>
            </a:r>
            <a:r>
              <a:rPr lang="el-GR" dirty="0"/>
              <a:t>.</a:t>
            </a:r>
          </a:p>
          <a:p>
            <a:r>
              <a:rPr lang="el-GR" dirty="0"/>
              <a:t/>
            </a:r>
            <a:br>
              <a:rPr lang="el-GR" dirty="0"/>
            </a:br>
            <a:endParaRPr lang="el-GR" dirty="0" smtClean="0"/>
          </a:p>
          <a:p>
            <a:r>
              <a:rPr lang="el-GR" dirty="0" smtClean="0"/>
              <a:t>Η </a:t>
            </a:r>
            <a:r>
              <a:rPr lang="el-GR" dirty="0"/>
              <a:t>ελληνική απάντηση δόθηκε </a:t>
            </a:r>
            <a:r>
              <a:rPr lang="el-GR" b="1" dirty="0"/>
              <a:t>στη ναυμαχία του Γέροντα </a:t>
            </a:r>
            <a:r>
              <a:rPr lang="el-GR" b="1" dirty="0" smtClean="0"/>
              <a:t> στην Κάσο </a:t>
            </a:r>
            <a:r>
              <a:rPr lang="el-GR" dirty="0" smtClean="0"/>
              <a:t>(29 </a:t>
            </a:r>
            <a:r>
              <a:rPr lang="el-GR" dirty="0"/>
              <a:t>Αυγούστου 1824), στην οποία ελληνικές ναυτικές δυνάμεις με επικεφαλής τον </a:t>
            </a:r>
            <a:r>
              <a:rPr lang="el-GR" b="1" dirty="0"/>
              <a:t>Α. Μιαούλη </a:t>
            </a:r>
            <a:r>
              <a:rPr lang="el-GR" dirty="0"/>
              <a:t>κατάφεραν ισχυρό χτύπημα στον τουρκοαιγυπτιακό στόλο</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5286321" cy="296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973" y="3212976"/>
            <a:ext cx="214174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584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7736</TotalTime>
  <Words>2694</Words>
  <Application>Microsoft Office PowerPoint</Application>
  <PresentationFormat>On-screen Show (4:3)</PresentationFormat>
  <Paragraphs>291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Ioanna</dc:creator>
  <cp:lastModifiedBy>Ioanna</cp:lastModifiedBy>
  <cp:revision>65</cp:revision>
  <dcterms:created xsi:type="dcterms:W3CDTF">2023-09-18T06:09:20Z</dcterms:created>
  <dcterms:modified xsi:type="dcterms:W3CDTF">2023-11-19T19:32:37Z</dcterms:modified>
</cp:coreProperties>
</file>