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76" r:id="rId4"/>
    <p:sldId id="277" r:id="rId5"/>
    <p:sldId id="269" r:id="rId6"/>
    <p:sldId id="268" r:id="rId7"/>
    <p:sldId id="279" r:id="rId8"/>
    <p:sldId id="258" r:id="rId9"/>
    <p:sldId id="272" r:id="rId10"/>
    <p:sldId id="285" r:id="rId11"/>
    <p:sldId id="286" r:id="rId12"/>
    <p:sldId id="271" r:id="rId13"/>
    <p:sldId id="273" r:id="rId14"/>
    <p:sldId id="261" r:id="rId15"/>
    <p:sldId id="282" r:id="rId16"/>
    <p:sldId id="281" r:id="rId17"/>
    <p:sldId id="274" r:id="rId18"/>
    <p:sldId id="278" r:id="rId19"/>
    <p:sldId id="280" r:id="rId20"/>
    <p:sldId id="283" r:id="rId21"/>
    <p:sldId id="284" r:id="rId22"/>
    <p:sldId id="259" r:id="rId23"/>
    <p:sldId id="262" r:id="rId24"/>
    <p:sldId id="263" r:id="rId25"/>
    <p:sldId id="264" r:id="rId2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560" y="-18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52F3C54E-5DB5-471F-AA8F-AAA7B6A973F4}" type="datetimeFigureOut">
              <a:rPr lang="el-GR" smtClean="0"/>
              <a:t>6/2/2025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7A11BB9-75DC-4C83-A019-8208F38320CA}" type="slidenum">
              <a:rPr lang="el-GR" smtClean="0"/>
              <a:t>‹#›</a:t>
            </a:fld>
            <a:endParaRPr lang="el-GR"/>
          </a:p>
        </p:txBody>
      </p:sp>
    </p:spTree>
    <p:extLst>
      <p:ext uri="{BB962C8B-B14F-4D97-AF65-F5344CB8AC3E}">
        <p14:creationId xmlns:p14="http://schemas.microsoft.com/office/powerpoint/2010/main" val="3240962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52F3C54E-5DB5-471F-AA8F-AAA7B6A973F4}" type="datetimeFigureOut">
              <a:rPr lang="el-GR" smtClean="0"/>
              <a:t>6/2/2025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7A11BB9-75DC-4C83-A019-8208F38320CA}" type="slidenum">
              <a:rPr lang="el-GR" smtClean="0"/>
              <a:t>‹#›</a:t>
            </a:fld>
            <a:endParaRPr lang="el-GR"/>
          </a:p>
        </p:txBody>
      </p:sp>
    </p:spTree>
    <p:extLst>
      <p:ext uri="{BB962C8B-B14F-4D97-AF65-F5344CB8AC3E}">
        <p14:creationId xmlns:p14="http://schemas.microsoft.com/office/powerpoint/2010/main" val="2462235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52F3C54E-5DB5-471F-AA8F-AAA7B6A973F4}" type="datetimeFigureOut">
              <a:rPr lang="el-GR" smtClean="0"/>
              <a:t>6/2/2025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7A11BB9-75DC-4C83-A019-8208F38320CA}" type="slidenum">
              <a:rPr lang="el-GR" smtClean="0"/>
              <a:t>‹#›</a:t>
            </a:fld>
            <a:endParaRPr lang="el-GR"/>
          </a:p>
        </p:txBody>
      </p:sp>
    </p:spTree>
    <p:extLst>
      <p:ext uri="{BB962C8B-B14F-4D97-AF65-F5344CB8AC3E}">
        <p14:creationId xmlns:p14="http://schemas.microsoft.com/office/powerpoint/2010/main" val="3054352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52F3C54E-5DB5-471F-AA8F-AAA7B6A973F4}" type="datetimeFigureOut">
              <a:rPr lang="el-GR" smtClean="0"/>
              <a:t>6/2/2025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7A11BB9-75DC-4C83-A019-8208F38320CA}" type="slidenum">
              <a:rPr lang="el-GR" smtClean="0"/>
              <a:t>‹#›</a:t>
            </a:fld>
            <a:endParaRPr lang="el-GR"/>
          </a:p>
        </p:txBody>
      </p:sp>
    </p:spTree>
    <p:extLst>
      <p:ext uri="{BB962C8B-B14F-4D97-AF65-F5344CB8AC3E}">
        <p14:creationId xmlns:p14="http://schemas.microsoft.com/office/powerpoint/2010/main" val="1593402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F3C54E-5DB5-471F-AA8F-AAA7B6A973F4}" type="datetimeFigureOut">
              <a:rPr lang="el-GR" smtClean="0"/>
              <a:t>6/2/2025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7A11BB9-75DC-4C83-A019-8208F38320CA}" type="slidenum">
              <a:rPr lang="el-GR" smtClean="0"/>
              <a:t>‹#›</a:t>
            </a:fld>
            <a:endParaRPr lang="el-GR"/>
          </a:p>
        </p:txBody>
      </p:sp>
    </p:spTree>
    <p:extLst>
      <p:ext uri="{BB962C8B-B14F-4D97-AF65-F5344CB8AC3E}">
        <p14:creationId xmlns:p14="http://schemas.microsoft.com/office/powerpoint/2010/main" val="2923101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52F3C54E-5DB5-471F-AA8F-AAA7B6A973F4}" type="datetimeFigureOut">
              <a:rPr lang="el-GR" smtClean="0"/>
              <a:t>6/2/2025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17A11BB9-75DC-4C83-A019-8208F38320CA}" type="slidenum">
              <a:rPr lang="el-GR" smtClean="0"/>
              <a:t>‹#›</a:t>
            </a:fld>
            <a:endParaRPr lang="el-GR"/>
          </a:p>
        </p:txBody>
      </p:sp>
    </p:spTree>
    <p:extLst>
      <p:ext uri="{BB962C8B-B14F-4D97-AF65-F5344CB8AC3E}">
        <p14:creationId xmlns:p14="http://schemas.microsoft.com/office/powerpoint/2010/main" val="3068191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52F3C54E-5DB5-471F-AA8F-AAA7B6A973F4}" type="datetimeFigureOut">
              <a:rPr lang="el-GR" smtClean="0"/>
              <a:t>6/2/2025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17A11BB9-75DC-4C83-A019-8208F38320CA}" type="slidenum">
              <a:rPr lang="el-GR" smtClean="0"/>
              <a:t>‹#›</a:t>
            </a:fld>
            <a:endParaRPr lang="el-GR"/>
          </a:p>
        </p:txBody>
      </p:sp>
    </p:spTree>
    <p:extLst>
      <p:ext uri="{BB962C8B-B14F-4D97-AF65-F5344CB8AC3E}">
        <p14:creationId xmlns:p14="http://schemas.microsoft.com/office/powerpoint/2010/main" val="1862663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52F3C54E-5DB5-471F-AA8F-AAA7B6A973F4}" type="datetimeFigureOut">
              <a:rPr lang="el-GR" smtClean="0"/>
              <a:t>6/2/2025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17A11BB9-75DC-4C83-A019-8208F38320CA}" type="slidenum">
              <a:rPr lang="el-GR" smtClean="0"/>
              <a:t>‹#›</a:t>
            </a:fld>
            <a:endParaRPr lang="el-GR"/>
          </a:p>
        </p:txBody>
      </p:sp>
    </p:spTree>
    <p:extLst>
      <p:ext uri="{BB962C8B-B14F-4D97-AF65-F5344CB8AC3E}">
        <p14:creationId xmlns:p14="http://schemas.microsoft.com/office/powerpoint/2010/main" val="2174852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C54E-5DB5-471F-AA8F-AAA7B6A973F4}" type="datetimeFigureOut">
              <a:rPr lang="el-GR" smtClean="0"/>
              <a:t>6/2/2025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17A11BB9-75DC-4C83-A019-8208F38320CA}" type="slidenum">
              <a:rPr lang="el-GR" smtClean="0"/>
              <a:t>‹#›</a:t>
            </a:fld>
            <a:endParaRPr lang="el-GR"/>
          </a:p>
        </p:txBody>
      </p:sp>
    </p:spTree>
    <p:extLst>
      <p:ext uri="{BB962C8B-B14F-4D97-AF65-F5344CB8AC3E}">
        <p14:creationId xmlns:p14="http://schemas.microsoft.com/office/powerpoint/2010/main" val="2987712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F3C54E-5DB5-471F-AA8F-AAA7B6A973F4}" type="datetimeFigureOut">
              <a:rPr lang="el-GR" smtClean="0"/>
              <a:t>6/2/2025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17A11BB9-75DC-4C83-A019-8208F38320CA}" type="slidenum">
              <a:rPr lang="el-GR" smtClean="0"/>
              <a:t>‹#›</a:t>
            </a:fld>
            <a:endParaRPr lang="el-GR"/>
          </a:p>
        </p:txBody>
      </p:sp>
    </p:spTree>
    <p:extLst>
      <p:ext uri="{BB962C8B-B14F-4D97-AF65-F5344CB8AC3E}">
        <p14:creationId xmlns:p14="http://schemas.microsoft.com/office/powerpoint/2010/main" val="1312003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F3C54E-5DB5-471F-AA8F-AAA7B6A973F4}" type="datetimeFigureOut">
              <a:rPr lang="el-GR" smtClean="0"/>
              <a:t>6/2/2025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17A11BB9-75DC-4C83-A019-8208F38320CA}" type="slidenum">
              <a:rPr lang="el-GR" smtClean="0"/>
              <a:t>‹#›</a:t>
            </a:fld>
            <a:endParaRPr lang="el-GR"/>
          </a:p>
        </p:txBody>
      </p:sp>
    </p:spTree>
    <p:extLst>
      <p:ext uri="{BB962C8B-B14F-4D97-AF65-F5344CB8AC3E}">
        <p14:creationId xmlns:p14="http://schemas.microsoft.com/office/powerpoint/2010/main" val="1249627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C54E-5DB5-471F-AA8F-AAA7B6A973F4}" type="datetimeFigureOut">
              <a:rPr lang="el-GR" smtClean="0"/>
              <a:t>6/2/2025</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A11BB9-75DC-4C83-A019-8208F38320CA}" type="slidenum">
              <a:rPr lang="el-GR" smtClean="0"/>
              <a:t>‹#›</a:t>
            </a:fld>
            <a:endParaRPr lang="el-GR"/>
          </a:p>
        </p:txBody>
      </p:sp>
    </p:spTree>
    <p:extLst>
      <p:ext uri="{BB962C8B-B14F-4D97-AF65-F5344CB8AC3E}">
        <p14:creationId xmlns:p14="http://schemas.microsoft.com/office/powerpoint/2010/main" val="95579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1600" y="404664"/>
            <a:ext cx="7056784" cy="5632311"/>
          </a:xfrm>
          <a:prstGeom prst="rect">
            <a:avLst/>
          </a:prstGeom>
        </p:spPr>
        <p:txBody>
          <a:bodyPr wrap="square">
            <a:spAutoFit/>
          </a:bodyPr>
          <a:lstStyle/>
          <a:p>
            <a:pPr algn="ctr"/>
            <a:endParaRPr lang="el-GR" sz="3600" b="1" u="sng" dirty="0" smtClean="0"/>
          </a:p>
          <a:p>
            <a:pPr algn="ctr"/>
            <a:r>
              <a:rPr lang="el-GR" sz="3600" b="1" u="sng" dirty="0" smtClean="0"/>
              <a:t>ΚΕΦΑΛΑΙΟ ΕΚΤΟ</a:t>
            </a:r>
          </a:p>
          <a:p>
            <a:pPr algn="ctr"/>
            <a:r>
              <a:rPr lang="el-GR" sz="3600" b="1" u="sng" dirty="0" smtClean="0"/>
              <a:t>Η Ελλάδα από το κίνημα στο Γουδί (1909) έως το τέλος των Βαλκανικών Πολέμων</a:t>
            </a:r>
          </a:p>
          <a:p>
            <a:pPr algn="ctr"/>
            <a:endParaRPr lang="el-GR" sz="3600" b="1" u="sng" dirty="0" smtClean="0"/>
          </a:p>
          <a:p>
            <a:pPr algn="ctr"/>
            <a:endParaRPr lang="el-GR" sz="3600" b="1" u="sng" dirty="0" smtClean="0"/>
          </a:p>
          <a:p>
            <a:pPr algn="ctr"/>
            <a:r>
              <a:rPr lang="el-GR" sz="3600" b="1" u="sng" dirty="0" smtClean="0"/>
              <a:t>ΕΝΟΤΗΤΑ 27</a:t>
            </a:r>
          </a:p>
          <a:p>
            <a:pPr algn="ctr"/>
            <a:endParaRPr lang="el-GR" sz="3600" b="1" u="sng" dirty="0" smtClean="0"/>
          </a:p>
          <a:p>
            <a:pPr algn="ctr"/>
            <a:r>
              <a:rPr lang="el-GR" sz="3600" b="1" u="sng" dirty="0" smtClean="0"/>
              <a:t>Το κίνημα στο Γουδί (1909)</a:t>
            </a:r>
            <a:endParaRPr lang="el-GR" sz="3600" b="1" u="sng" dirty="0"/>
          </a:p>
        </p:txBody>
      </p:sp>
    </p:spTree>
    <p:extLst>
      <p:ext uri="{BB962C8B-B14F-4D97-AF65-F5344CB8AC3E}">
        <p14:creationId xmlns:p14="http://schemas.microsoft.com/office/powerpoint/2010/main" val="21941237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820066" y="5631631"/>
            <a:ext cx="2352334" cy="46166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Rounded Rectangle 9"/>
          <p:cNvSpPr/>
          <p:nvPr/>
        </p:nvSpPr>
        <p:spPr>
          <a:xfrm>
            <a:off x="4440875" y="4542905"/>
            <a:ext cx="2160240" cy="46166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ounded Rectangle 8"/>
          <p:cNvSpPr/>
          <p:nvPr/>
        </p:nvSpPr>
        <p:spPr>
          <a:xfrm>
            <a:off x="2167432" y="3501007"/>
            <a:ext cx="3355076" cy="46166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ounded Rectangle 7"/>
          <p:cNvSpPr/>
          <p:nvPr/>
        </p:nvSpPr>
        <p:spPr>
          <a:xfrm>
            <a:off x="611560" y="2577288"/>
            <a:ext cx="2160240" cy="46166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Rectangle 1"/>
          <p:cNvSpPr/>
          <p:nvPr/>
        </p:nvSpPr>
        <p:spPr>
          <a:xfrm>
            <a:off x="179512" y="82245"/>
            <a:ext cx="8640960" cy="830997"/>
          </a:xfrm>
          <a:prstGeom prst="rect">
            <a:avLst/>
          </a:prstGeom>
        </p:spPr>
        <p:txBody>
          <a:bodyPr wrap="square">
            <a:spAutoFit/>
          </a:bodyPr>
          <a:lstStyle/>
          <a:p>
            <a:r>
              <a:rPr lang="el-GR" sz="2400" b="1" i="1" u="sng" dirty="0">
                <a:solidFill>
                  <a:srgbClr val="FF0000"/>
                </a:solidFill>
              </a:rPr>
              <a:t>Ποια αίτηματα του Στρατιωτικού Συνδέσμου αναφέρει ο Ζορμπάς στα απομνημονεύματά του;</a:t>
            </a:r>
          </a:p>
        </p:txBody>
      </p:sp>
      <p:sp>
        <p:nvSpPr>
          <p:cNvPr id="3" name="TextBox 2"/>
          <p:cNvSpPr txBox="1"/>
          <p:nvPr/>
        </p:nvSpPr>
        <p:spPr>
          <a:xfrm>
            <a:off x="2411760" y="1340768"/>
            <a:ext cx="3889912" cy="830997"/>
          </a:xfrm>
          <a:prstGeom prst="rect">
            <a:avLst/>
          </a:prstGeom>
          <a:noFill/>
        </p:spPr>
        <p:txBody>
          <a:bodyPr wrap="none" rtlCol="0">
            <a:spAutoFit/>
          </a:bodyPr>
          <a:lstStyle/>
          <a:p>
            <a:pPr algn="ctr"/>
            <a:r>
              <a:rPr lang="el-GR" sz="2400" b="1" u="sng" dirty="0" smtClean="0"/>
              <a:t>Γενικά και αόριστα αιτήματα</a:t>
            </a:r>
          </a:p>
          <a:p>
            <a:pPr algn="ctr"/>
            <a:r>
              <a:rPr lang="el-GR" sz="2400" b="1" u="sng" dirty="0" smtClean="0"/>
              <a:t>Μεταρρυθμίσεις </a:t>
            </a:r>
            <a:endParaRPr lang="el-GR" sz="2400" dirty="0"/>
          </a:p>
        </p:txBody>
      </p:sp>
      <p:sp>
        <p:nvSpPr>
          <p:cNvPr id="4" name="TextBox 3"/>
          <p:cNvSpPr txBox="1"/>
          <p:nvPr/>
        </p:nvSpPr>
        <p:spPr>
          <a:xfrm>
            <a:off x="827584" y="2577288"/>
            <a:ext cx="1860509" cy="461665"/>
          </a:xfrm>
          <a:prstGeom prst="rect">
            <a:avLst/>
          </a:prstGeom>
          <a:noFill/>
        </p:spPr>
        <p:txBody>
          <a:bodyPr wrap="none" rtlCol="0">
            <a:spAutoFit/>
          </a:bodyPr>
          <a:lstStyle/>
          <a:p>
            <a:r>
              <a:rPr lang="el-GR" sz="2400" dirty="0" smtClean="0"/>
              <a:t>Στη θρησκεία</a:t>
            </a:r>
            <a:endParaRPr lang="el-GR" sz="2400" dirty="0"/>
          </a:p>
        </p:txBody>
      </p:sp>
      <p:sp>
        <p:nvSpPr>
          <p:cNvPr id="5" name="TextBox 4"/>
          <p:cNvSpPr txBox="1"/>
          <p:nvPr/>
        </p:nvSpPr>
        <p:spPr>
          <a:xfrm>
            <a:off x="2267744" y="3486304"/>
            <a:ext cx="3154453" cy="461665"/>
          </a:xfrm>
          <a:prstGeom prst="rect">
            <a:avLst/>
          </a:prstGeom>
          <a:noFill/>
        </p:spPr>
        <p:txBody>
          <a:bodyPr wrap="none" rtlCol="0">
            <a:spAutoFit/>
          </a:bodyPr>
          <a:lstStyle/>
          <a:p>
            <a:r>
              <a:rPr lang="el-GR" sz="2400" dirty="0" smtClean="0"/>
              <a:t>Στη διοίκηση της χώρας</a:t>
            </a:r>
            <a:endParaRPr lang="el-GR" sz="2400" dirty="0"/>
          </a:p>
        </p:txBody>
      </p:sp>
      <p:sp>
        <p:nvSpPr>
          <p:cNvPr id="6" name="TextBox 5"/>
          <p:cNvSpPr txBox="1"/>
          <p:nvPr/>
        </p:nvSpPr>
        <p:spPr>
          <a:xfrm>
            <a:off x="4499992" y="4509119"/>
            <a:ext cx="2109552" cy="461665"/>
          </a:xfrm>
          <a:prstGeom prst="rect">
            <a:avLst/>
          </a:prstGeom>
          <a:noFill/>
        </p:spPr>
        <p:txBody>
          <a:bodyPr wrap="none" rtlCol="0">
            <a:spAutoFit/>
          </a:bodyPr>
          <a:lstStyle/>
          <a:p>
            <a:r>
              <a:rPr lang="el-GR" sz="2400" dirty="0" smtClean="0"/>
              <a:t>Στη δικαιοσύνη</a:t>
            </a:r>
            <a:endParaRPr lang="el-GR" sz="2400" dirty="0"/>
          </a:p>
        </p:txBody>
      </p:sp>
      <p:sp>
        <p:nvSpPr>
          <p:cNvPr id="7" name="TextBox 6"/>
          <p:cNvSpPr txBox="1"/>
          <p:nvPr/>
        </p:nvSpPr>
        <p:spPr>
          <a:xfrm>
            <a:off x="5862152" y="5589240"/>
            <a:ext cx="2310248" cy="461665"/>
          </a:xfrm>
          <a:prstGeom prst="rect">
            <a:avLst/>
          </a:prstGeom>
          <a:noFill/>
        </p:spPr>
        <p:txBody>
          <a:bodyPr wrap="none" rtlCol="0">
            <a:spAutoFit/>
          </a:bodyPr>
          <a:lstStyle/>
          <a:p>
            <a:r>
              <a:rPr lang="el-GR" sz="2400" dirty="0" smtClean="0"/>
              <a:t>Στην εκπαίδευση</a:t>
            </a:r>
            <a:endParaRPr lang="el-GR" sz="2400" dirty="0"/>
          </a:p>
        </p:txBody>
      </p:sp>
    </p:spTree>
    <p:extLst>
      <p:ext uri="{BB962C8B-B14F-4D97-AF65-F5344CB8AC3E}">
        <p14:creationId xmlns:p14="http://schemas.microsoft.com/office/powerpoint/2010/main" val="21001110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808" y="4797152"/>
            <a:ext cx="8770972"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167037"/>
            <a:ext cx="8770972" cy="90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9013" y="1700808"/>
            <a:ext cx="6231839" cy="90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19674" y="1772672"/>
            <a:ext cx="5988819" cy="830997"/>
          </a:xfrm>
          <a:prstGeom prst="rect">
            <a:avLst/>
          </a:prstGeom>
          <a:noFill/>
        </p:spPr>
        <p:txBody>
          <a:bodyPr wrap="none" rtlCol="0">
            <a:spAutoFit/>
          </a:bodyPr>
          <a:lstStyle/>
          <a:p>
            <a:pPr algn="ctr"/>
            <a:r>
              <a:rPr lang="el-GR" sz="2400" dirty="0" smtClean="0"/>
              <a:t>Απαλλαγή από τη βαριά φορολογία </a:t>
            </a:r>
          </a:p>
          <a:p>
            <a:pPr algn="ctr"/>
            <a:r>
              <a:rPr lang="el-GR" sz="2400" dirty="0" smtClean="0"/>
              <a:t>για να ανακουφιστούν τα κατώτερα στρώματα</a:t>
            </a:r>
            <a:endParaRPr lang="el-GR" sz="2400" dirty="0"/>
          </a:p>
        </p:txBody>
      </p:sp>
      <p:sp>
        <p:nvSpPr>
          <p:cNvPr id="2" name="Rectangle 1"/>
          <p:cNvSpPr/>
          <p:nvPr/>
        </p:nvSpPr>
        <p:spPr>
          <a:xfrm>
            <a:off x="387031" y="116632"/>
            <a:ext cx="8568952" cy="830997"/>
          </a:xfrm>
          <a:prstGeom prst="rect">
            <a:avLst/>
          </a:prstGeom>
        </p:spPr>
        <p:txBody>
          <a:bodyPr wrap="square">
            <a:spAutoFit/>
          </a:bodyPr>
          <a:lstStyle/>
          <a:p>
            <a:r>
              <a:rPr lang="el-GR" sz="2400" b="1" i="1" u="sng" dirty="0">
                <a:solidFill>
                  <a:srgbClr val="FF0000"/>
                </a:solidFill>
              </a:rPr>
              <a:t>Ποια αίτηματα του Στρατιωτικού Συνδέσμου αναφέρει ο Ζορμπάς στα απομνημονεύματά του;</a:t>
            </a:r>
          </a:p>
        </p:txBody>
      </p:sp>
      <p:sp>
        <p:nvSpPr>
          <p:cNvPr id="4" name="TextBox 3"/>
          <p:cNvSpPr txBox="1"/>
          <p:nvPr/>
        </p:nvSpPr>
        <p:spPr>
          <a:xfrm>
            <a:off x="2051720" y="1124744"/>
            <a:ext cx="5020477" cy="461665"/>
          </a:xfrm>
          <a:prstGeom prst="rect">
            <a:avLst/>
          </a:prstGeom>
          <a:noFill/>
        </p:spPr>
        <p:txBody>
          <a:bodyPr wrap="none" rtlCol="0">
            <a:spAutoFit/>
          </a:bodyPr>
          <a:lstStyle/>
          <a:p>
            <a:r>
              <a:rPr lang="el-GR" sz="2400" b="1" u="sng" dirty="0" smtClean="0"/>
              <a:t>Περισσότερο συγκεκριμένα αιτήματα</a:t>
            </a:r>
            <a:endParaRPr lang="el-GR" sz="2400" b="1" u="sng" dirty="0"/>
          </a:p>
        </p:txBody>
      </p:sp>
      <p:sp>
        <p:nvSpPr>
          <p:cNvPr id="6" name="TextBox 5"/>
          <p:cNvSpPr txBox="1"/>
          <p:nvPr/>
        </p:nvSpPr>
        <p:spPr>
          <a:xfrm>
            <a:off x="205379" y="3140824"/>
            <a:ext cx="8545224" cy="830997"/>
          </a:xfrm>
          <a:prstGeom prst="rect">
            <a:avLst/>
          </a:prstGeom>
          <a:noFill/>
        </p:spPr>
        <p:txBody>
          <a:bodyPr wrap="none" rtlCol="0">
            <a:spAutoFit/>
          </a:bodyPr>
          <a:lstStyle/>
          <a:p>
            <a:pPr algn="ctr"/>
            <a:r>
              <a:rPr lang="el-GR" sz="2400" dirty="0" smtClean="0"/>
              <a:t>Καθορισμός των οικονομικών ορίων </a:t>
            </a:r>
          </a:p>
          <a:p>
            <a:pPr algn="ctr"/>
            <a:r>
              <a:rPr lang="el-GR" sz="2400" dirty="0" smtClean="0"/>
              <a:t>εντός των οποίων μπορούν  να αυξηθούν οι στρατιωτικές δαπάνες</a:t>
            </a:r>
            <a:endParaRPr lang="el-GR" sz="2400" dirty="0"/>
          </a:p>
        </p:txBody>
      </p:sp>
      <p:sp>
        <p:nvSpPr>
          <p:cNvPr id="7" name="Rectangle 6"/>
          <p:cNvSpPr/>
          <p:nvPr/>
        </p:nvSpPr>
        <p:spPr>
          <a:xfrm>
            <a:off x="689647" y="5013176"/>
            <a:ext cx="7848872" cy="1569660"/>
          </a:xfrm>
          <a:prstGeom prst="rect">
            <a:avLst/>
          </a:prstGeom>
        </p:spPr>
        <p:txBody>
          <a:bodyPr wrap="square">
            <a:spAutoFit/>
          </a:bodyPr>
          <a:lstStyle/>
          <a:p>
            <a:pPr algn="ctr"/>
            <a:r>
              <a:rPr lang="el-GR" sz="2400" dirty="0" smtClean="0"/>
              <a:t>Απομάκρυνση </a:t>
            </a:r>
            <a:r>
              <a:rPr lang="el-GR" sz="2400" dirty="0"/>
              <a:t>από το στράτευμα των πριγκίπων, δηλαδή του διαδόχου Κωνσταντίνου και των άλλων γιων του βασιλιά προκειμένου να μπορούν να εξελιχθούν βαθμολογικά οι υπόλοιποι αξιωματικοί.</a:t>
            </a:r>
          </a:p>
        </p:txBody>
      </p:sp>
    </p:spTree>
    <p:extLst>
      <p:ext uri="{BB962C8B-B14F-4D97-AF65-F5344CB8AC3E}">
        <p14:creationId xmlns:p14="http://schemas.microsoft.com/office/powerpoint/2010/main" val="2386882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18277075"/>
              </p:ext>
            </p:extLst>
          </p:nvPr>
        </p:nvGraphicFramePr>
        <p:xfrm>
          <a:off x="107504" y="116632"/>
          <a:ext cx="8640960" cy="6375728"/>
        </p:xfrm>
        <a:graphic>
          <a:graphicData uri="http://schemas.openxmlformats.org/drawingml/2006/table">
            <a:tbl>
              <a:tblPr firstRow="1" firstCol="1" bandRow="1">
                <a:tableStyleId>{5C22544A-7EE6-4342-B048-85BDC9FD1C3A}</a:tableStyleId>
              </a:tblPr>
              <a:tblGrid>
                <a:gridCol w="8640960"/>
              </a:tblGrid>
              <a:tr h="486992">
                <a:tc>
                  <a:txBody>
                    <a:bodyPr/>
                    <a:lstStyle/>
                    <a:p>
                      <a:pPr>
                        <a:lnSpc>
                          <a:spcPct val="115000"/>
                        </a:lnSpc>
                        <a:spcAft>
                          <a:spcPts val="0"/>
                        </a:spcAft>
                      </a:pPr>
                      <a:r>
                        <a:rPr lang="el-GR" sz="2400" dirty="0">
                          <a:effectLst/>
                        </a:rPr>
                        <a:t>ΠΗΓΗ </a:t>
                      </a:r>
                      <a:r>
                        <a:rPr lang="el-GR" sz="2400" dirty="0" smtClean="0">
                          <a:effectLst/>
                        </a:rPr>
                        <a:t>2</a:t>
                      </a:r>
                      <a:endParaRPr lang="el-GR" sz="2400" dirty="0">
                        <a:effectLst/>
                        <a:latin typeface="Calibri"/>
                        <a:ea typeface="Calibri"/>
                        <a:cs typeface="Times New Roman"/>
                      </a:endParaRPr>
                    </a:p>
                  </a:txBody>
                  <a:tcPr marL="68580" marR="68580" marT="0" marB="0"/>
                </a:tc>
              </a:tr>
              <a:tr h="4625576">
                <a:tc>
                  <a:txBody>
                    <a:bodyPr/>
                    <a:lstStyle/>
                    <a:p>
                      <a:pPr>
                        <a:lnSpc>
                          <a:spcPct val="115000"/>
                        </a:lnSpc>
                        <a:spcAft>
                          <a:spcPts val="0"/>
                        </a:spcAft>
                      </a:pPr>
                      <a:r>
                        <a:rPr lang="el-GR" sz="2400" dirty="0">
                          <a:effectLst/>
                        </a:rPr>
                        <a:t>«[Ο Στρατιωτικός Σύνδεσμος] δεν επιδιώκει την κατάργησιν της Δυναστείας ή την αντικατάστασιν του Βασιλέως ούτινος το πρόσωπον είναι ιερόν διά τους αποτελούντας αυτόν, ουδ’ επιθυμεί να εγκαθιδρύσει την απολυταρχίαν, ή την στρατοκρατίαν, ή να θίξη καθ’ οιονδήποτε τρόπον το Συνταγματικόν Πολίτευμα, διότι οι αποτελούντες αυτόν αξιωματικοί εισί και αυτοί πολίται Έλληνες και έχουσιν ορκισθή εις την τήρησιν του Συντάγματος. (...)... ούτε την αλλαγήν της κυβερνήσεως προτίθεται , διότι έχει την πεποίθησιν, ότι οι Κυβερνήται της Ελλάδος εισί πλειότερον παντός άλλου φιλοπάτριδες και εργάζονται πάντοτε διά την ευημερίαν και το μεγαλείον της Πατρίδος».</a:t>
                      </a:r>
                    </a:p>
                    <a:p>
                      <a:pPr>
                        <a:lnSpc>
                          <a:spcPct val="115000"/>
                        </a:lnSpc>
                        <a:spcAft>
                          <a:spcPts val="0"/>
                        </a:spcAft>
                      </a:pPr>
                      <a:r>
                        <a:rPr lang="el-GR" sz="2400" dirty="0">
                          <a:effectLst/>
                        </a:rPr>
                        <a:t> </a:t>
                      </a:r>
                    </a:p>
                    <a:p>
                      <a:pPr>
                        <a:lnSpc>
                          <a:spcPct val="115000"/>
                        </a:lnSpc>
                        <a:spcAft>
                          <a:spcPts val="0"/>
                        </a:spcAft>
                      </a:pPr>
                      <a:r>
                        <a:rPr lang="el-GR" sz="2400" dirty="0">
                          <a:effectLst/>
                        </a:rPr>
                        <a:t>Ν. Ζορμπάς, Απομνημονεύματα, Αθήνα 1925.</a:t>
                      </a:r>
                      <a:endParaRPr lang="el-GR" sz="24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5093393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76672"/>
            <a:ext cx="5730608" cy="2677656"/>
          </a:xfrm>
          <a:prstGeom prst="rect">
            <a:avLst/>
          </a:prstGeom>
          <a:noFill/>
        </p:spPr>
        <p:txBody>
          <a:bodyPr wrap="none" rtlCol="0">
            <a:spAutoFit/>
          </a:bodyPr>
          <a:lstStyle/>
          <a:p>
            <a:r>
              <a:rPr lang="el-GR" sz="2400" b="1" i="1" u="sng" dirty="0" smtClean="0">
                <a:solidFill>
                  <a:srgbClr val="FF0000"/>
                </a:solidFill>
              </a:rPr>
              <a:t>Τι </a:t>
            </a:r>
            <a:r>
              <a:rPr lang="el-GR" sz="2400" b="1" i="1" u="sng" dirty="0" smtClean="0">
                <a:solidFill>
                  <a:srgbClr val="0070C0"/>
                </a:solidFill>
              </a:rPr>
              <a:t>δεν</a:t>
            </a:r>
            <a:r>
              <a:rPr lang="el-GR" sz="2400" b="1" i="1" u="sng" dirty="0" smtClean="0">
                <a:solidFill>
                  <a:srgbClr val="FF0000"/>
                </a:solidFill>
              </a:rPr>
              <a:t> επιδίωκε ο Στρατιωτικός Σύνδεσμος</a:t>
            </a:r>
            <a:r>
              <a:rPr lang="el-GR" sz="2400" dirty="0" smtClean="0"/>
              <a:t>;</a:t>
            </a:r>
          </a:p>
          <a:p>
            <a:endParaRPr lang="el-GR" sz="2400" dirty="0"/>
          </a:p>
          <a:p>
            <a:pPr marL="342900" indent="-342900">
              <a:buFont typeface="Arial" panose="020B0604020202020204" pitchFamily="34" charset="0"/>
              <a:buChar char="•"/>
            </a:pPr>
            <a:r>
              <a:rPr lang="el-GR" sz="2400" dirty="0" smtClean="0"/>
              <a:t>Την κατάλυση του πολιτεύματος </a:t>
            </a:r>
          </a:p>
          <a:p>
            <a:endParaRPr lang="el-GR" sz="2400" dirty="0" smtClean="0"/>
          </a:p>
          <a:p>
            <a:pPr marL="342900" indent="-342900">
              <a:buFont typeface="Arial" panose="020B0604020202020204" pitchFamily="34" charset="0"/>
              <a:buChar char="•"/>
            </a:pPr>
            <a:r>
              <a:rPr lang="el-GR" sz="2400" dirty="0" smtClean="0"/>
              <a:t>Την αποπομπή του Βασιλιά Γεώργιου Α</a:t>
            </a:r>
          </a:p>
          <a:p>
            <a:endParaRPr lang="el-GR" sz="2400" dirty="0" smtClean="0"/>
          </a:p>
          <a:p>
            <a:pPr marL="342900" indent="-342900">
              <a:buFont typeface="Arial" panose="020B0604020202020204" pitchFamily="34" charset="0"/>
              <a:buChar char="•"/>
            </a:pPr>
            <a:r>
              <a:rPr lang="el-GR" sz="2400" dirty="0" smtClean="0"/>
              <a:t>Την αλλαγή της κυβέρνησης</a:t>
            </a:r>
            <a:endParaRPr lang="el-GR" sz="2400" dirty="0"/>
          </a:p>
        </p:txBody>
      </p:sp>
    </p:spTree>
    <p:extLst>
      <p:ext uri="{BB962C8B-B14F-4D97-AF65-F5344CB8AC3E}">
        <p14:creationId xmlns:p14="http://schemas.microsoft.com/office/powerpoint/2010/main" val="39462866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8640960" cy="2677656"/>
          </a:xfrm>
          <a:prstGeom prst="rect">
            <a:avLst/>
          </a:prstGeom>
        </p:spPr>
        <p:txBody>
          <a:bodyPr wrap="square">
            <a:spAutoFit/>
          </a:bodyPr>
          <a:lstStyle/>
          <a:p>
            <a:r>
              <a:rPr lang="el-GR" sz="2400" b="1" u="sng" dirty="0" smtClean="0">
                <a:solidFill>
                  <a:srgbClr val="FF0000"/>
                </a:solidFill>
              </a:rPr>
              <a:t>8 Αυγούστου 1909 </a:t>
            </a:r>
          </a:p>
          <a:p>
            <a:endParaRPr lang="el-GR" sz="2400" dirty="0"/>
          </a:p>
          <a:p>
            <a:pPr marL="285750" indent="-285750">
              <a:buFont typeface="Arial" panose="020B0604020202020204" pitchFamily="34" charset="0"/>
              <a:buChar char="•"/>
            </a:pPr>
            <a:r>
              <a:rPr lang="el-GR" sz="2400" dirty="0"/>
              <a:t>Ο</a:t>
            </a:r>
            <a:r>
              <a:rPr lang="el-GR" sz="2400" dirty="0" smtClean="0"/>
              <a:t> Σύνδεσμος ζήτησε να συγκληθεί η Βουλή ώστε να εγκρίνει το πρόγραμμα του για την αναβάθμιση του στρατεύματος. </a:t>
            </a:r>
          </a:p>
          <a:p>
            <a:endParaRPr lang="el-GR" sz="2400" dirty="0"/>
          </a:p>
          <a:p>
            <a:pPr marL="285750" indent="-285750">
              <a:buFont typeface="Arial" panose="020B0604020202020204" pitchFamily="34" charset="0"/>
              <a:buChar char="•"/>
            </a:pPr>
            <a:r>
              <a:rPr lang="el-GR" sz="2400" dirty="0" smtClean="0"/>
              <a:t>Η κυβέρνηση Δημ. Ράλλη αντέδρασε εκδίδοντας διαταγή σύλληψης των αξιωματικών του Συνδέσμου. </a:t>
            </a:r>
            <a:endParaRPr lang="el-G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212976"/>
            <a:ext cx="2160240" cy="2883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67544" y="6289368"/>
            <a:ext cx="3736472" cy="369332"/>
          </a:xfrm>
          <a:prstGeom prst="rect">
            <a:avLst/>
          </a:prstGeom>
        </p:spPr>
        <p:txBody>
          <a:bodyPr wrap="none">
            <a:spAutoFit/>
          </a:bodyPr>
          <a:lstStyle/>
          <a:p>
            <a:r>
              <a:rPr lang="el-GR" dirty="0" smtClean="0"/>
              <a:t>Ο πρωθυπουργός Δημήτριος  Ράλλης </a:t>
            </a:r>
            <a:endParaRPr lang="el-GR" dirty="0"/>
          </a:p>
        </p:txBody>
      </p:sp>
    </p:spTree>
    <p:extLst>
      <p:ext uri="{BB962C8B-B14F-4D97-AF65-F5344CB8AC3E}">
        <p14:creationId xmlns:p14="http://schemas.microsoft.com/office/powerpoint/2010/main" val="30539494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453177"/>
            <a:ext cx="5238328" cy="3273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248264"/>
            <a:ext cx="4457700"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188640"/>
            <a:ext cx="8820472" cy="1938992"/>
          </a:xfrm>
          <a:prstGeom prst="rect">
            <a:avLst/>
          </a:prstGeom>
        </p:spPr>
        <p:txBody>
          <a:bodyPr wrap="square">
            <a:spAutoFit/>
          </a:bodyPr>
          <a:lstStyle/>
          <a:p>
            <a:r>
              <a:rPr lang="el-GR" sz="2400" b="1" u="sng" dirty="0">
                <a:solidFill>
                  <a:srgbClr val="FF0000"/>
                </a:solidFill>
              </a:rPr>
              <a:t>Την νύχτα της 14ης προς τη 15η Αυγούστου 1909</a:t>
            </a:r>
          </a:p>
          <a:p>
            <a:endParaRPr lang="el-GR" sz="2400" dirty="0"/>
          </a:p>
          <a:p>
            <a:r>
              <a:rPr lang="el-GR" sz="2400" dirty="0"/>
              <a:t>Ο Στρατιωτικός Σύνδεσμος, έχοντας συγκεντρώσει μεγάλη δύναμη οπλιτών και αξιωματικών στους στρατώνες στο Γουδί, ζήτησε από την κυβέρνηση την άμεση εφαρμογή του προγράμματός του.</a:t>
            </a:r>
          </a:p>
        </p:txBody>
      </p:sp>
    </p:spTree>
    <p:extLst>
      <p:ext uri="{BB962C8B-B14F-4D97-AF65-F5344CB8AC3E}">
        <p14:creationId xmlns:p14="http://schemas.microsoft.com/office/powerpoint/2010/main" val="2187941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417" y="2257923"/>
            <a:ext cx="6688712" cy="3636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37106" y="116632"/>
            <a:ext cx="8195334" cy="2123658"/>
          </a:xfrm>
          <a:prstGeom prst="rect">
            <a:avLst/>
          </a:prstGeom>
        </p:spPr>
        <p:txBody>
          <a:bodyPr wrap="square">
            <a:spAutoFit/>
          </a:bodyPr>
          <a:lstStyle/>
          <a:p>
            <a:endParaRPr lang="el-GR" dirty="0"/>
          </a:p>
          <a:p>
            <a:pPr marL="342900" indent="-342900">
              <a:buFont typeface="Arial" panose="020B0604020202020204" pitchFamily="34" charset="0"/>
              <a:buChar char="•"/>
            </a:pPr>
            <a:r>
              <a:rPr lang="el-GR" sz="2400" dirty="0"/>
              <a:t>Ο πρωθυπουργός Ράλλης παραιτήθηκε.</a:t>
            </a:r>
          </a:p>
          <a:p>
            <a:endParaRPr lang="el-GR" sz="2400" dirty="0"/>
          </a:p>
          <a:p>
            <a:pPr marL="342900" indent="-342900">
              <a:buFont typeface="Arial" panose="020B0604020202020204" pitchFamily="34" charset="0"/>
              <a:buChar char="•"/>
            </a:pPr>
            <a:r>
              <a:rPr lang="el-GR" sz="2400" dirty="0"/>
              <a:t>Ο νέος πρωθυπουργός Κυριακούλης Μαυρομιχάλης, με την έγκριση του παλατιού, δέχθηκε να εφαρμόσει το πρόγραμμα. </a:t>
            </a:r>
          </a:p>
          <a:p>
            <a:endParaRPr lang="el-GR" dirty="0"/>
          </a:p>
        </p:txBody>
      </p:sp>
      <p:sp>
        <p:nvSpPr>
          <p:cNvPr id="3" name="TextBox 2"/>
          <p:cNvSpPr txBox="1"/>
          <p:nvPr/>
        </p:nvSpPr>
        <p:spPr>
          <a:xfrm>
            <a:off x="1550810" y="5955610"/>
            <a:ext cx="5767926" cy="646331"/>
          </a:xfrm>
          <a:prstGeom prst="rect">
            <a:avLst/>
          </a:prstGeom>
          <a:noFill/>
        </p:spPr>
        <p:txBody>
          <a:bodyPr wrap="none" rtlCol="0">
            <a:spAutoFit/>
          </a:bodyPr>
          <a:lstStyle/>
          <a:p>
            <a:r>
              <a:rPr lang="el-GR" dirty="0" smtClean="0"/>
              <a:t>Συνεδρίαση της Βουλής μετά την επανάσταση στο Γουδί. </a:t>
            </a:r>
          </a:p>
          <a:p>
            <a:r>
              <a:rPr lang="el-GR" dirty="0" smtClean="0"/>
              <a:t>Στο βήμα το ο πρωθυπουργός Κυριακούλης Μαυρομιχάλης</a:t>
            </a:r>
            <a:endParaRPr lang="el-GR" dirty="0"/>
          </a:p>
        </p:txBody>
      </p:sp>
    </p:spTree>
    <p:extLst>
      <p:ext uri="{BB962C8B-B14F-4D97-AF65-F5344CB8AC3E}">
        <p14:creationId xmlns:p14="http://schemas.microsoft.com/office/powerpoint/2010/main" val="26586987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260648"/>
            <a:ext cx="8496944" cy="830997"/>
          </a:xfrm>
          <a:prstGeom prst="rect">
            <a:avLst/>
          </a:prstGeom>
        </p:spPr>
        <p:txBody>
          <a:bodyPr wrap="square">
            <a:spAutoFit/>
          </a:bodyPr>
          <a:lstStyle/>
          <a:p>
            <a:r>
              <a:rPr lang="el-GR" sz="2400" dirty="0" smtClean="0"/>
              <a:t>Ο </a:t>
            </a:r>
            <a:r>
              <a:rPr lang="el-GR" sz="2400" dirty="0"/>
              <a:t>διάδοχος Κωνσταντίνος παραιτήθηκε από την αρχηγία του στρατεύματος και οι κινηματίες αμνηστεύτηκαν.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3095625"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28492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66675"/>
            <a:ext cx="6629400" cy="672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50891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16632"/>
            <a:ext cx="6422464" cy="830997"/>
          </a:xfrm>
          <a:prstGeom prst="rect">
            <a:avLst/>
          </a:prstGeom>
          <a:noFill/>
        </p:spPr>
        <p:txBody>
          <a:bodyPr wrap="none" rtlCol="0">
            <a:spAutoFit/>
          </a:bodyPr>
          <a:lstStyle/>
          <a:p>
            <a:r>
              <a:rPr lang="el-GR" sz="2400" b="1" u="sng" dirty="0" smtClean="0">
                <a:solidFill>
                  <a:srgbClr val="FF0000"/>
                </a:solidFill>
              </a:rPr>
              <a:t>Ποια ήταν η αντίδραση της ελληνικής κοινωνίας </a:t>
            </a:r>
          </a:p>
          <a:p>
            <a:r>
              <a:rPr lang="el-GR" sz="2400" b="1" u="sng" dirty="0" smtClean="0">
                <a:solidFill>
                  <a:srgbClr val="FF0000"/>
                </a:solidFill>
              </a:rPr>
              <a:t>απέναντι στο Στρατιωτικό Κίνημα;</a:t>
            </a:r>
            <a:endParaRPr lang="el-GR" sz="2400" b="1" u="sng" dirty="0">
              <a:solidFill>
                <a:srgbClr val="FF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156442605"/>
              </p:ext>
            </p:extLst>
          </p:nvPr>
        </p:nvGraphicFramePr>
        <p:xfrm>
          <a:off x="251520" y="1115330"/>
          <a:ext cx="8352928" cy="5734050"/>
        </p:xfrm>
        <a:graphic>
          <a:graphicData uri="http://schemas.openxmlformats.org/drawingml/2006/table">
            <a:tbl>
              <a:tblPr firstRow="1" firstCol="1" bandRow="1">
                <a:tableStyleId>{5C22544A-7EE6-4342-B048-85BDC9FD1C3A}</a:tableStyleId>
              </a:tblPr>
              <a:tblGrid>
                <a:gridCol w="8352928"/>
              </a:tblGrid>
              <a:tr h="375174">
                <a:tc>
                  <a:txBody>
                    <a:bodyPr/>
                    <a:lstStyle/>
                    <a:p>
                      <a:pPr>
                        <a:lnSpc>
                          <a:spcPct val="115000"/>
                        </a:lnSpc>
                        <a:spcAft>
                          <a:spcPts val="0"/>
                        </a:spcAft>
                      </a:pPr>
                      <a:r>
                        <a:rPr lang="el-GR" sz="2400" dirty="0">
                          <a:effectLst/>
                        </a:rPr>
                        <a:t>ΠΗΓΗ 3</a:t>
                      </a:r>
                      <a:endParaRPr lang="el-GR" sz="2400" dirty="0">
                        <a:effectLst/>
                        <a:latin typeface="Calibri"/>
                        <a:ea typeface="Calibri"/>
                        <a:cs typeface="Times New Roman"/>
                      </a:endParaRPr>
                    </a:p>
                  </a:txBody>
                  <a:tcPr marL="68580" marR="68580" marT="0" marB="0"/>
                </a:tc>
              </a:tr>
              <a:tr h="3382670">
                <a:tc>
                  <a:txBody>
                    <a:bodyPr/>
                    <a:lstStyle/>
                    <a:p>
                      <a:endParaRPr lang="el-GR" sz="2400" dirty="0" smtClean="0">
                        <a:effectLst/>
                      </a:endParaRPr>
                    </a:p>
                    <a:p>
                      <a:r>
                        <a:rPr lang="el-GR" sz="2400" dirty="0" smtClean="0">
                          <a:effectLst/>
                        </a:rPr>
                        <a:t>Πλέον </a:t>
                      </a:r>
                      <a:r>
                        <a:rPr lang="el-GR" sz="2400" dirty="0">
                          <a:effectLst/>
                        </a:rPr>
                        <a:t>των εβδομήκοντα χιλιάδων πολιτών πάσης τάξεως και πάσης ηλικίας συνεκεντρώθησαν από της 2ας μεταμεσημβρινής εις τον ευρύτατον χώρον του Πολυγώνου [...]. Προ της εκκινήσεως εκ του Πεδίου του Άρεως ο Πρόεδρος των Συντεχνιών Παπαφώτης [...] ανέγνωσε το ψήφισμα του συλλαλητηρίου, διά του οποίου, αφού ενεκρίνετο η εξέγερσις του Στρατού και του Στόλου, συνιστάτο εις την Κυβέρνησιν, όπως υποβάλη τάχιστα εις την Βουλήν σύστημα νομοθεσίας καταδικάζον την συναλλαγήν και μέλλον να οδηγήση εις την ανόρθωσιν της διοικήσεως.</a:t>
                      </a:r>
                      <a:br>
                        <a:rPr lang="el-GR" sz="2400" dirty="0">
                          <a:effectLst/>
                        </a:rPr>
                      </a:br>
                      <a:r>
                        <a:rPr lang="el-GR" sz="2400" dirty="0">
                          <a:effectLst/>
                        </a:rPr>
                        <a:t>Εφημερίδα Χρόνος, 15 Σεπτεμβρίου 1909.</a:t>
                      </a:r>
                      <a:br>
                        <a:rPr lang="el-GR" sz="2400" dirty="0">
                          <a:effectLst/>
                        </a:rPr>
                      </a:br>
                      <a:r>
                        <a:rPr lang="el-GR" sz="2400" dirty="0">
                          <a:effectLst/>
                        </a:rPr>
                        <a:t>Πηγή: Ιστορία του ελληνικού έθνους, Εκδοτική Αθηνών, τόμ. ΙΔ΄, σ. 262.</a:t>
                      </a:r>
                    </a:p>
                    <a:p>
                      <a:pPr>
                        <a:lnSpc>
                          <a:spcPct val="115000"/>
                        </a:lnSpc>
                        <a:spcAft>
                          <a:spcPts val="0"/>
                        </a:spcAft>
                      </a:pPr>
                      <a:r>
                        <a:rPr lang="el-GR" sz="1100" dirty="0">
                          <a:effectLst/>
                        </a:rPr>
                        <a:t> </a:t>
                      </a:r>
                      <a:endParaRPr lang="el-GR"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0738139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20" y="36739"/>
            <a:ext cx="9223230" cy="769441"/>
          </a:xfrm>
          <a:prstGeom prst="rect">
            <a:avLst/>
          </a:prstGeom>
          <a:noFill/>
        </p:spPr>
        <p:txBody>
          <a:bodyPr wrap="none" rtlCol="0">
            <a:spAutoFit/>
          </a:bodyPr>
          <a:lstStyle/>
          <a:p>
            <a:pPr algn="ctr"/>
            <a:r>
              <a:rPr lang="el-GR" sz="2200" b="1" u="sng" dirty="0" smtClean="0"/>
              <a:t>Η κατάσταση στην Ελλάδα στο τέλος του 19</a:t>
            </a:r>
            <a:r>
              <a:rPr lang="el-GR" sz="2200" b="1" u="sng" baseline="30000" dirty="0" smtClean="0"/>
              <a:t>ου</a:t>
            </a:r>
            <a:r>
              <a:rPr lang="el-GR" sz="2200" b="1" u="sng" dirty="0" smtClean="0"/>
              <a:t> αιώνα και στις αρχές του 20</a:t>
            </a:r>
            <a:r>
              <a:rPr lang="el-GR" sz="2200" b="1" u="sng" baseline="30000" dirty="0" smtClean="0"/>
              <a:t>ου</a:t>
            </a:r>
            <a:r>
              <a:rPr lang="el-GR" sz="2200" b="1" u="sng" dirty="0" smtClean="0"/>
              <a:t>. </a:t>
            </a:r>
          </a:p>
          <a:p>
            <a:pPr algn="ctr"/>
            <a:r>
              <a:rPr lang="el-GR" sz="2200" b="1" i="1" u="sng" dirty="0" smtClean="0"/>
              <a:t>Οικονομικά ζητήματα</a:t>
            </a:r>
            <a:endParaRPr lang="el-GR" sz="2200" b="1" i="1" u="sng" dirty="0"/>
          </a:p>
        </p:txBody>
      </p:sp>
      <p:sp>
        <p:nvSpPr>
          <p:cNvPr id="3" name="TextBox 2"/>
          <p:cNvSpPr txBox="1"/>
          <p:nvPr/>
        </p:nvSpPr>
        <p:spPr>
          <a:xfrm>
            <a:off x="1475656" y="1052736"/>
            <a:ext cx="4753289" cy="461665"/>
          </a:xfrm>
          <a:prstGeom prst="rect">
            <a:avLst/>
          </a:prstGeom>
          <a:noFill/>
        </p:spPr>
        <p:txBody>
          <a:bodyPr wrap="none" rtlCol="0">
            <a:spAutoFit/>
          </a:bodyPr>
          <a:lstStyle/>
          <a:p>
            <a:r>
              <a:rPr lang="el-GR" sz="2400" b="1" dirty="0" smtClean="0">
                <a:solidFill>
                  <a:srgbClr val="FF0000"/>
                </a:solidFill>
              </a:rPr>
              <a:t>1893: Η Ελλάδα κηρύττει πτώχευση</a:t>
            </a:r>
            <a:endParaRPr lang="el-GR" sz="2400" b="1" dirty="0">
              <a:solidFill>
                <a:srgbClr val="FF0000"/>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865" y="1518007"/>
            <a:ext cx="6515455" cy="5223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19207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20915366"/>
              </p:ext>
            </p:extLst>
          </p:nvPr>
        </p:nvGraphicFramePr>
        <p:xfrm>
          <a:off x="186849" y="34600"/>
          <a:ext cx="8964488" cy="6870192"/>
        </p:xfrm>
        <a:graphic>
          <a:graphicData uri="http://schemas.openxmlformats.org/drawingml/2006/table">
            <a:tbl>
              <a:tblPr firstRow="1" firstCol="1" bandRow="1">
                <a:tableStyleId>{5C22544A-7EE6-4342-B048-85BDC9FD1C3A}</a:tableStyleId>
              </a:tblPr>
              <a:tblGrid>
                <a:gridCol w="8964488"/>
              </a:tblGrid>
              <a:tr h="203413">
                <a:tc>
                  <a:txBody>
                    <a:bodyPr/>
                    <a:lstStyle/>
                    <a:p>
                      <a:pPr>
                        <a:lnSpc>
                          <a:spcPct val="115000"/>
                        </a:lnSpc>
                        <a:spcAft>
                          <a:spcPts val="0"/>
                        </a:spcAft>
                      </a:pPr>
                      <a:r>
                        <a:rPr lang="el-GR" sz="2200" dirty="0">
                          <a:effectLst/>
                        </a:rPr>
                        <a:t>ΠΗΓΗ 4</a:t>
                      </a:r>
                      <a:endParaRPr lang="el-GR" sz="2200" dirty="0">
                        <a:effectLst/>
                        <a:latin typeface="Calibri"/>
                        <a:ea typeface="Calibri"/>
                        <a:cs typeface="Times New Roman"/>
                      </a:endParaRPr>
                    </a:p>
                  </a:txBody>
                  <a:tcPr marL="68580" marR="68580" marT="0" marB="0"/>
                </a:tc>
              </a:tr>
              <a:tr h="1884818">
                <a:tc>
                  <a:txBody>
                    <a:bodyPr/>
                    <a:lstStyle/>
                    <a:p>
                      <a:pPr>
                        <a:lnSpc>
                          <a:spcPct val="115000"/>
                        </a:lnSpc>
                        <a:spcAft>
                          <a:spcPts val="0"/>
                        </a:spcAft>
                      </a:pPr>
                      <a:r>
                        <a:rPr lang="el-GR" sz="2200" dirty="0">
                          <a:effectLst/>
                        </a:rPr>
                        <a:t>Το απόγευμα της 14</a:t>
                      </a:r>
                      <a:r>
                        <a:rPr lang="el-GR" sz="2200" baseline="30000" dirty="0">
                          <a:effectLst/>
                        </a:rPr>
                        <a:t>ης</a:t>
                      </a:r>
                      <a:r>
                        <a:rPr lang="el-GR" sz="2200" dirty="0">
                          <a:effectLst/>
                        </a:rPr>
                        <a:t> Σεπτεμβρίου 1909 πλήθος πολιτών κατέκλυσε το Πεδίον του Άρεως, όπου ο Πρόεδρος των Συντεχνιών, Παπαφώτης, εκφώνησε τον μοναδικό λόγο της συγκέντρωσης και ανέγνωσε το ψήφισμα που αργότερα επιδόθηκε στον βασιλιά. Κατά τις εκτιμήσεις των παρατηρητών, 50.000-στο Πεδίο  του Άρεως –έως 100.000 πολίτες-στα ανάκτορα- είχαν συγκεντρωθεί διαδηλώνοντας την αφοσίωσή τους στον σκοπό της Ανόρθωσης. Το ψήφισμα των συντεχνιών επικυρωμένο δια βοής από το συγκεντρωμένο πλήθος απευθυνόταν «ευλαβώς προς την Α.Μ. τον Βασιλέα, τον πρώτον και αναπόφευκτον παράγοντα της επιδιωκόμενης πολιτικής παλιγγενεσίας» και αξίωνε τη δημιουργία ενός άρτιου συστήματος νομοθεσίας για την καταπολέμηση της «συναλλαγής», την ανόρθωση της διοίκησης και την προστασία της παραγωγής. Ιδιαίτερα αξίωνε τη μονιμότητα των δημοσίων υπαλλήλων, την εμπέδωση της δημόσιας ασφάλειας, τη θέσπιση προστατευτικής εργατικής νομοθεσίας και κυρίως την ελάφρυνση της φορολογίας</a:t>
                      </a:r>
                      <a:r>
                        <a:rPr lang="el-GR" sz="2200" dirty="0" smtClean="0">
                          <a:effectLst/>
                        </a:rPr>
                        <a:t>».</a:t>
                      </a:r>
                    </a:p>
                    <a:p>
                      <a:pPr>
                        <a:lnSpc>
                          <a:spcPct val="115000"/>
                        </a:lnSpc>
                        <a:spcAft>
                          <a:spcPts val="0"/>
                        </a:spcAft>
                      </a:pPr>
                      <a:endParaRPr lang="el-GR" sz="2200" dirty="0" smtClean="0">
                        <a:effectLst/>
                      </a:endParaRPr>
                    </a:p>
                    <a:p>
                      <a:pPr marL="0" marR="0" indent="0" algn="l" defTabSz="914400" rtl="0" eaLnBrk="1" fontAlgn="auto" latinLnBrk="0" hangingPunct="1">
                        <a:lnSpc>
                          <a:spcPct val="115000"/>
                        </a:lnSpc>
                        <a:spcBef>
                          <a:spcPts val="0"/>
                        </a:spcBef>
                        <a:spcAft>
                          <a:spcPts val="0"/>
                        </a:spcAft>
                        <a:buClrTx/>
                        <a:buSzTx/>
                        <a:buFontTx/>
                        <a:buNone/>
                        <a:tabLst/>
                        <a:defRPr/>
                      </a:pPr>
                      <a:r>
                        <a:rPr lang="el-GR" sz="1800" b="1" kern="1200" dirty="0" smtClean="0">
                          <a:solidFill>
                            <a:schemeClr val="lt1"/>
                          </a:solidFill>
                          <a:effectLst/>
                          <a:latin typeface="+mn-lt"/>
                          <a:ea typeface="+mn-ea"/>
                          <a:cs typeface="+mn-cs"/>
                        </a:rPr>
                        <a:t>Ιστορία των Ελλήνων, Εκδόσεις Δομή, τόμ. 11, σελ. 425-427. </a:t>
                      </a:r>
                      <a:endParaRPr lang="el-GR" sz="22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2392243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88640"/>
            <a:ext cx="8640960" cy="830997"/>
          </a:xfrm>
          <a:prstGeom prst="rect">
            <a:avLst/>
          </a:prstGeom>
        </p:spPr>
        <p:txBody>
          <a:bodyPr wrap="square">
            <a:spAutoFit/>
          </a:bodyPr>
          <a:lstStyle/>
          <a:p>
            <a:r>
              <a:rPr lang="el-GR" sz="2400" b="1" dirty="0" smtClean="0">
                <a:solidFill>
                  <a:srgbClr val="FF0000"/>
                </a:solidFill>
              </a:rPr>
              <a:t>Η </a:t>
            </a:r>
            <a:r>
              <a:rPr lang="el-GR" sz="2400" b="1" dirty="0">
                <a:solidFill>
                  <a:srgbClr val="FF0000"/>
                </a:solidFill>
              </a:rPr>
              <a:t>αντίδραση </a:t>
            </a:r>
            <a:r>
              <a:rPr lang="el-GR" sz="2400" b="1" dirty="0" smtClean="0">
                <a:solidFill>
                  <a:srgbClr val="FF0000"/>
                </a:solidFill>
              </a:rPr>
              <a:t>της ελληνικής κοινωνίας απέναντι </a:t>
            </a:r>
            <a:r>
              <a:rPr lang="el-GR" sz="2400" b="1" dirty="0">
                <a:solidFill>
                  <a:srgbClr val="FF0000"/>
                </a:solidFill>
              </a:rPr>
              <a:t>στο Στρατιωτικό Κίνημα</a:t>
            </a:r>
          </a:p>
        </p:txBody>
      </p:sp>
      <p:sp>
        <p:nvSpPr>
          <p:cNvPr id="3" name="TextBox 2"/>
          <p:cNvSpPr txBox="1"/>
          <p:nvPr/>
        </p:nvSpPr>
        <p:spPr>
          <a:xfrm>
            <a:off x="200590" y="1268760"/>
            <a:ext cx="8943410" cy="5262979"/>
          </a:xfrm>
          <a:prstGeom prst="rect">
            <a:avLst/>
          </a:prstGeom>
          <a:noFill/>
        </p:spPr>
        <p:txBody>
          <a:bodyPr wrap="none" rtlCol="0">
            <a:spAutoFit/>
          </a:bodyPr>
          <a:lstStyle/>
          <a:p>
            <a:r>
              <a:rPr lang="el-GR" sz="2400" dirty="0" smtClean="0"/>
              <a:t>Ο λαός υποστήριξε το Στρατιωτικό Κίνημα και ζητούσε </a:t>
            </a:r>
          </a:p>
          <a:p>
            <a:pPr marL="285750" indent="-285750">
              <a:buFont typeface="Arial" panose="020B0604020202020204" pitchFamily="34" charset="0"/>
              <a:buChar char="•"/>
            </a:pPr>
            <a:endParaRPr lang="el-GR" sz="2400" dirty="0" smtClean="0"/>
          </a:p>
          <a:p>
            <a:pPr marL="285750" indent="-285750">
              <a:buFont typeface="Arial" panose="020B0604020202020204" pitchFamily="34" charset="0"/>
              <a:buChar char="•"/>
            </a:pPr>
            <a:r>
              <a:rPr lang="el-GR" sz="2400" dirty="0"/>
              <a:t>τ</a:t>
            </a:r>
            <a:r>
              <a:rPr lang="el-GR" sz="2400" dirty="0" smtClean="0"/>
              <a:t>η δημιουργία ενός δίκαιου νομοθετικού συστήματος προκειμένου</a:t>
            </a:r>
          </a:p>
          <a:p>
            <a:r>
              <a:rPr lang="el-GR" sz="2400" dirty="0"/>
              <a:t>ν</a:t>
            </a:r>
            <a:r>
              <a:rPr lang="el-GR" sz="2400" dirty="0" smtClean="0"/>
              <a:t>α καταπολεμηθεί το πελατειακό σύστημα διοίκησης</a:t>
            </a:r>
          </a:p>
          <a:p>
            <a:pPr marL="342900" indent="-342900">
              <a:buFont typeface="Arial" panose="020B0604020202020204" pitchFamily="34" charset="0"/>
              <a:buChar char="•"/>
            </a:pPr>
            <a:endParaRPr lang="el-GR" sz="2400" dirty="0" smtClean="0"/>
          </a:p>
          <a:p>
            <a:pPr marL="342900" indent="-342900">
              <a:buFont typeface="Arial" panose="020B0604020202020204" pitchFamily="34" charset="0"/>
              <a:buChar char="•"/>
            </a:pPr>
            <a:r>
              <a:rPr lang="el-GR" sz="2400" dirty="0" smtClean="0"/>
              <a:t>την προστασία της παραγωγής </a:t>
            </a:r>
          </a:p>
          <a:p>
            <a:endParaRPr lang="el-GR" sz="2400" dirty="0" smtClean="0"/>
          </a:p>
          <a:p>
            <a:pPr marL="285750" indent="-285750">
              <a:buFont typeface="Arial" panose="020B0604020202020204" pitchFamily="34" charset="0"/>
              <a:buChar char="•"/>
            </a:pPr>
            <a:r>
              <a:rPr lang="el-GR" sz="2400" dirty="0" smtClean="0"/>
              <a:t>τη </a:t>
            </a:r>
            <a:r>
              <a:rPr lang="el-GR" sz="2400" dirty="0"/>
              <a:t>μονιμότητα των δημοσίων </a:t>
            </a:r>
            <a:r>
              <a:rPr lang="el-GR" sz="2400" dirty="0" smtClean="0"/>
              <a:t>υπαλλήλων</a:t>
            </a:r>
          </a:p>
          <a:p>
            <a:pPr marL="285750" indent="-285750">
              <a:buFont typeface="Arial" panose="020B0604020202020204" pitchFamily="34" charset="0"/>
              <a:buChar char="•"/>
            </a:pPr>
            <a:endParaRPr lang="el-GR" sz="2400" dirty="0" smtClean="0"/>
          </a:p>
          <a:p>
            <a:pPr marL="285750" indent="-285750">
              <a:buFont typeface="Arial" panose="020B0604020202020204" pitchFamily="34" charset="0"/>
              <a:buChar char="•"/>
            </a:pPr>
            <a:r>
              <a:rPr lang="el-GR" sz="2400" dirty="0" smtClean="0"/>
              <a:t>την </a:t>
            </a:r>
            <a:r>
              <a:rPr lang="el-GR" sz="2400" dirty="0"/>
              <a:t>εμπέδωση της δημόσιας </a:t>
            </a:r>
            <a:r>
              <a:rPr lang="el-GR" sz="2400" dirty="0" smtClean="0"/>
              <a:t>ασφάλειας </a:t>
            </a:r>
          </a:p>
          <a:p>
            <a:pPr marL="285750" indent="-285750">
              <a:buFont typeface="Arial" panose="020B0604020202020204" pitchFamily="34" charset="0"/>
              <a:buChar char="•"/>
            </a:pPr>
            <a:endParaRPr lang="el-GR" sz="2400" dirty="0" smtClean="0"/>
          </a:p>
          <a:p>
            <a:pPr marL="285750" indent="-285750">
              <a:buFont typeface="Arial" panose="020B0604020202020204" pitchFamily="34" charset="0"/>
              <a:buChar char="•"/>
            </a:pPr>
            <a:r>
              <a:rPr lang="el-GR" sz="2400" dirty="0" smtClean="0"/>
              <a:t>τη </a:t>
            </a:r>
            <a:r>
              <a:rPr lang="el-GR" sz="2400" dirty="0"/>
              <a:t>θέσπιση προστατευτικής εργατικής </a:t>
            </a:r>
            <a:r>
              <a:rPr lang="el-GR" sz="2400" dirty="0" smtClean="0"/>
              <a:t>νομοθεσίας</a:t>
            </a:r>
          </a:p>
          <a:p>
            <a:endParaRPr lang="el-GR" sz="2400" dirty="0" smtClean="0"/>
          </a:p>
          <a:p>
            <a:pPr marL="285750" indent="-285750">
              <a:buFont typeface="Arial" panose="020B0604020202020204" pitchFamily="34" charset="0"/>
              <a:buChar char="•"/>
            </a:pPr>
            <a:r>
              <a:rPr lang="el-GR" sz="2400" dirty="0" smtClean="0"/>
              <a:t>την </a:t>
            </a:r>
            <a:r>
              <a:rPr lang="el-GR" sz="2400" dirty="0"/>
              <a:t>ελάφρυνση της φορολογίας</a:t>
            </a:r>
            <a:r>
              <a:rPr lang="el-GR" sz="2400" dirty="0" smtClean="0"/>
              <a:t> </a:t>
            </a:r>
            <a:endParaRPr lang="el-GR" sz="2400" dirty="0"/>
          </a:p>
        </p:txBody>
      </p:sp>
    </p:spTree>
    <p:extLst>
      <p:ext uri="{BB962C8B-B14F-4D97-AF65-F5344CB8AC3E}">
        <p14:creationId xmlns:p14="http://schemas.microsoft.com/office/powerpoint/2010/main" val="9242350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064" y="0"/>
            <a:ext cx="7524328" cy="5870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14081" y="5928024"/>
            <a:ext cx="8388424" cy="923330"/>
          </a:xfrm>
          <a:prstGeom prst="rect">
            <a:avLst/>
          </a:prstGeom>
        </p:spPr>
        <p:txBody>
          <a:bodyPr wrap="square">
            <a:spAutoFit/>
          </a:bodyPr>
          <a:lstStyle/>
          <a:p>
            <a:r>
              <a:rPr lang="el-GR" dirty="0" smtClean="0"/>
              <a:t>«Η Αναγέννησις της Ελλάδος», αλληγορική εικόνα που απεικονίζει την Ελλάδα να κατατροπώνει το «τέρας» της παλαιοκομματικής «συναλλαγής». Λαϊκή εικόνα της εποχής (Αθήνα, Εθνικό Ιστορικό Μουσείο).</a:t>
            </a:r>
            <a:endParaRPr lang="el-GR" dirty="0"/>
          </a:p>
        </p:txBody>
      </p:sp>
    </p:spTree>
    <p:extLst>
      <p:ext uri="{BB962C8B-B14F-4D97-AF65-F5344CB8AC3E}">
        <p14:creationId xmlns:p14="http://schemas.microsoft.com/office/powerpoint/2010/main" val="27876814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387" y="116631"/>
            <a:ext cx="8030053" cy="6223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0178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946" y="30468"/>
            <a:ext cx="7282598" cy="5787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7544" y="5818038"/>
            <a:ext cx="8064896" cy="923330"/>
          </a:xfrm>
          <a:prstGeom prst="rect">
            <a:avLst/>
          </a:prstGeom>
        </p:spPr>
        <p:txBody>
          <a:bodyPr wrap="square">
            <a:spAutoFit/>
          </a:bodyPr>
          <a:lstStyle/>
          <a:p>
            <a:r>
              <a:rPr lang="el-GR" dirty="0" smtClean="0"/>
              <a:t>Ο βασιλιάς Γεώργιος Α΄ μιλά στο συλλαλητήριο της 14ης Αυγούστου 1909 στο συγκεντρωμένο πλήθος. Λαϊκή εικόνα της εποχής </a:t>
            </a:r>
          </a:p>
          <a:p>
            <a:r>
              <a:rPr lang="el-GR" dirty="0" smtClean="0"/>
              <a:t>(Αθήνα, Εθνικό Ιστορικό Μουσείο).</a:t>
            </a:r>
            <a:endParaRPr lang="el-GR" dirty="0"/>
          </a:p>
        </p:txBody>
      </p:sp>
    </p:spTree>
    <p:extLst>
      <p:ext uri="{BB962C8B-B14F-4D97-AF65-F5344CB8AC3E}">
        <p14:creationId xmlns:p14="http://schemas.microsoft.com/office/powerpoint/2010/main" val="2297992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7" y="188640"/>
            <a:ext cx="8568953" cy="3785652"/>
          </a:xfrm>
          <a:prstGeom prst="rect">
            <a:avLst/>
          </a:prstGeom>
        </p:spPr>
        <p:txBody>
          <a:bodyPr wrap="square">
            <a:spAutoFit/>
          </a:bodyPr>
          <a:lstStyle/>
          <a:p>
            <a:r>
              <a:rPr lang="el-GR" sz="2400" dirty="0"/>
              <a:t>Ο</a:t>
            </a:r>
            <a:r>
              <a:rPr lang="el-GR" sz="2400" dirty="0" smtClean="0"/>
              <a:t> Σύνδεσμος δε διακρινόταν από σαφή πολιτικό και ιδεολογικό χαρακτήρα.</a:t>
            </a:r>
          </a:p>
          <a:p>
            <a:endParaRPr lang="el-GR" sz="2400" dirty="0"/>
          </a:p>
          <a:p>
            <a:r>
              <a:rPr lang="el-GR" sz="2400" dirty="0" smtClean="0"/>
              <a:t>Η παρέμβασή του είχε περισσότερο να κάνει με την εκδήλωση μιας δυσαρέσκειας απέναντι στα παλιά κόμματα και στα ανάκτορα. </a:t>
            </a:r>
          </a:p>
          <a:p>
            <a:endParaRPr lang="el-GR" sz="2400" dirty="0"/>
          </a:p>
          <a:p>
            <a:r>
              <a:rPr lang="el-GR" sz="2400" dirty="0" smtClean="0"/>
              <a:t>Η κατάσταση ήταν μάλλον αδιέξοδη και ο Σύνδεσμος προσανατολιζόταν σε αναζήτηση πολιτικού συμβούλου, τον οποίο αναγνώρισε στο πρόσωπο του κρητικού πολιτικού, του </a:t>
            </a:r>
            <a:r>
              <a:rPr lang="el-GR" sz="2400" b="1" dirty="0" smtClean="0"/>
              <a:t>Ελευθέριου Βενιζέλου.</a:t>
            </a:r>
            <a:endParaRPr lang="el-GR" sz="24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3603330"/>
            <a:ext cx="5235685" cy="3272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5128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60648"/>
            <a:ext cx="8712968" cy="3046988"/>
          </a:xfrm>
          <a:prstGeom prst="rect">
            <a:avLst/>
          </a:prstGeom>
        </p:spPr>
        <p:txBody>
          <a:bodyPr wrap="square">
            <a:spAutoFit/>
          </a:bodyPr>
          <a:lstStyle/>
          <a:p>
            <a:r>
              <a:rPr lang="el-GR" sz="2400" b="1" u="sng" dirty="0">
                <a:solidFill>
                  <a:srgbClr val="FF0000"/>
                </a:solidFill>
              </a:rPr>
              <a:t>1898</a:t>
            </a:r>
            <a:r>
              <a:rPr lang="el-GR" sz="2400" dirty="0"/>
              <a:t>: </a:t>
            </a:r>
            <a:endParaRPr lang="el-GR" sz="2400" dirty="0" smtClean="0"/>
          </a:p>
          <a:p>
            <a:endParaRPr lang="el-GR" sz="2400" dirty="0" smtClean="0"/>
          </a:p>
          <a:p>
            <a:r>
              <a:rPr lang="el-GR" sz="2400" dirty="0" smtClean="0"/>
              <a:t>Μετά την ήττα στον «ατυχή » πόλεμο των τριάντα ημερών του 1897</a:t>
            </a:r>
            <a:endParaRPr lang="el-GR" sz="2400" dirty="0"/>
          </a:p>
          <a:p>
            <a:r>
              <a:rPr lang="el-GR" sz="2400" dirty="0"/>
              <a:t>η</a:t>
            </a:r>
            <a:r>
              <a:rPr lang="el-GR" sz="2400" dirty="0" smtClean="0"/>
              <a:t> Ελλάδα αναγκάζεται να πάρει δάνειο από τις μεγάλες δυνάμεις για να αποζημιώσει την Τουρκία. </a:t>
            </a:r>
          </a:p>
          <a:p>
            <a:endParaRPr lang="el-GR" sz="2400" dirty="0"/>
          </a:p>
          <a:p>
            <a:r>
              <a:rPr lang="el-GR" sz="2400" dirty="0" smtClean="0"/>
              <a:t>Τότε επιβάλλεται Διεθνής Οικονομικός Ελέγχος στην Ελλάδα από τις μεγάλες δυνάμεις. </a:t>
            </a:r>
            <a:endParaRPr lang="el-GR" sz="2400"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4198" y="3140968"/>
            <a:ext cx="2754306"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096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502856" y="1990580"/>
            <a:ext cx="4317616" cy="158417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ounded Rectangle 6"/>
          <p:cNvSpPr/>
          <p:nvPr/>
        </p:nvSpPr>
        <p:spPr>
          <a:xfrm>
            <a:off x="0" y="1988840"/>
            <a:ext cx="3923928" cy="158417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Rectangle 1"/>
          <p:cNvSpPr/>
          <p:nvPr/>
        </p:nvSpPr>
        <p:spPr>
          <a:xfrm>
            <a:off x="251520" y="188640"/>
            <a:ext cx="8568952" cy="1938992"/>
          </a:xfrm>
          <a:prstGeom prst="rect">
            <a:avLst/>
          </a:prstGeom>
        </p:spPr>
        <p:txBody>
          <a:bodyPr wrap="square">
            <a:spAutoFit/>
          </a:bodyPr>
          <a:lstStyle/>
          <a:p>
            <a:pPr algn="ctr"/>
            <a:r>
              <a:rPr lang="el-GR" sz="2400" u="sng" dirty="0" smtClean="0">
                <a:solidFill>
                  <a:srgbClr val="FF0000"/>
                </a:solidFill>
              </a:rPr>
              <a:t>Η </a:t>
            </a:r>
            <a:r>
              <a:rPr lang="el-GR" sz="2400" u="sng" dirty="0">
                <a:solidFill>
                  <a:srgbClr val="FF0000"/>
                </a:solidFill>
              </a:rPr>
              <a:t>διεθνής οικονομική ύφεση </a:t>
            </a:r>
            <a:r>
              <a:rPr lang="el-GR" sz="2400" u="sng" dirty="0" smtClean="0">
                <a:solidFill>
                  <a:srgbClr val="FF0000"/>
                </a:solidFill>
              </a:rPr>
              <a:t>επηρεάζει την οικονομία της Ελλάδα αρνητικά.</a:t>
            </a:r>
          </a:p>
          <a:p>
            <a:endParaRPr lang="el-GR" sz="2400" dirty="0" smtClean="0"/>
          </a:p>
          <a:p>
            <a:endParaRPr lang="el-GR" sz="2400" dirty="0" smtClean="0"/>
          </a:p>
          <a:p>
            <a:endParaRPr lang="el-GR" sz="2400" dirty="0"/>
          </a:p>
        </p:txBody>
      </p:sp>
      <p:sp>
        <p:nvSpPr>
          <p:cNvPr id="3" name="Down Arrow 2"/>
          <p:cNvSpPr/>
          <p:nvPr/>
        </p:nvSpPr>
        <p:spPr>
          <a:xfrm>
            <a:off x="683568" y="1158136"/>
            <a:ext cx="288032" cy="5467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Rectangle 3"/>
          <p:cNvSpPr/>
          <p:nvPr/>
        </p:nvSpPr>
        <p:spPr>
          <a:xfrm>
            <a:off x="144016" y="1988840"/>
            <a:ext cx="3779912" cy="1569660"/>
          </a:xfrm>
          <a:prstGeom prst="rect">
            <a:avLst/>
          </a:prstGeom>
        </p:spPr>
        <p:txBody>
          <a:bodyPr wrap="square">
            <a:spAutoFit/>
          </a:bodyPr>
          <a:lstStyle/>
          <a:p>
            <a:pPr algn="ctr"/>
            <a:r>
              <a:rPr lang="el-GR" sz="2400" dirty="0"/>
              <a:t>έκανε δύσκολη τη διάθεση των ελληνικών αγροτικών προϊόντων στις ξένες </a:t>
            </a:r>
            <a:r>
              <a:rPr lang="el-GR" sz="2400" dirty="0" smtClean="0"/>
              <a:t>αγορές, πχ σταφιδική κρίση.</a:t>
            </a:r>
            <a:endParaRPr lang="el-GR" sz="2400" dirty="0"/>
          </a:p>
        </p:txBody>
      </p:sp>
      <p:sp>
        <p:nvSpPr>
          <p:cNvPr id="5" name="Rectangle 4"/>
          <p:cNvSpPr/>
          <p:nvPr/>
        </p:nvSpPr>
        <p:spPr>
          <a:xfrm>
            <a:off x="4427984" y="2228671"/>
            <a:ext cx="4572000" cy="1200329"/>
          </a:xfrm>
          <a:prstGeom prst="rect">
            <a:avLst/>
          </a:prstGeom>
        </p:spPr>
        <p:txBody>
          <a:bodyPr>
            <a:spAutoFit/>
          </a:bodyPr>
          <a:lstStyle/>
          <a:p>
            <a:pPr algn="ctr"/>
            <a:r>
              <a:rPr lang="el-GR" sz="2400" dirty="0" smtClean="0"/>
              <a:t>περιόρισε </a:t>
            </a:r>
            <a:r>
              <a:rPr lang="el-GR" sz="2400" dirty="0"/>
              <a:t>τα εμβάσματα των Ελλήνων μεταναστών από την Αμερική και την </a:t>
            </a:r>
            <a:r>
              <a:rPr lang="el-GR" sz="2400" dirty="0" smtClean="0"/>
              <a:t>Αίγυπτο.</a:t>
            </a:r>
            <a:endParaRPr lang="el-GR" sz="2400" dirty="0"/>
          </a:p>
        </p:txBody>
      </p:sp>
      <p:sp>
        <p:nvSpPr>
          <p:cNvPr id="6" name="Down Arrow 5"/>
          <p:cNvSpPr/>
          <p:nvPr/>
        </p:nvSpPr>
        <p:spPr>
          <a:xfrm>
            <a:off x="6650702" y="1076051"/>
            <a:ext cx="288032" cy="5467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170" name="Picture 2" descr="https://www.maxmag.gr/wp-content/uploads/2023/02/ellis-5-scal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9151" y="3789040"/>
            <a:ext cx="3945025" cy="2800968"/>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5" descr="Η Σταφιδική Κρίση της δεκαετίας του 1890: Αιτίες, Εκδήλωση και Αντιμετώπιση  | OffLine Post"/>
          <p:cNvSpPr>
            <a:spLocks noChangeAspect="1" noChangeArrowheads="1"/>
          </p:cNvSpPr>
          <p:nvPr/>
        </p:nvSpPr>
        <p:spPr bwMode="auto">
          <a:xfrm>
            <a:off x="155575" y="-784225"/>
            <a:ext cx="2790825" cy="1647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933056"/>
            <a:ext cx="4047938"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48275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5758744"/>
            <a:ext cx="6967485" cy="64633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Rectangle 1"/>
          <p:cNvSpPr/>
          <p:nvPr/>
        </p:nvSpPr>
        <p:spPr>
          <a:xfrm>
            <a:off x="293319" y="126474"/>
            <a:ext cx="8496944" cy="3416320"/>
          </a:xfrm>
          <a:prstGeom prst="rect">
            <a:avLst/>
          </a:prstGeom>
        </p:spPr>
        <p:txBody>
          <a:bodyPr wrap="square">
            <a:spAutoFit/>
          </a:bodyPr>
          <a:lstStyle/>
          <a:p>
            <a:r>
              <a:rPr lang="el-GR" sz="2400" b="1" u="sng" dirty="0"/>
              <a:t>Η κατάσταση στην Ελλάδα στο τέλος του 19</a:t>
            </a:r>
            <a:r>
              <a:rPr lang="el-GR" sz="2400" b="1" u="sng" baseline="30000" dirty="0"/>
              <a:t>ου</a:t>
            </a:r>
            <a:r>
              <a:rPr lang="el-GR" sz="2400" b="1" u="sng" dirty="0"/>
              <a:t> αιώνα και στις αρχές του 20</a:t>
            </a:r>
            <a:r>
              <a:rPr lang="el-GR" sz="2400" b="1" u="sng" baseline="30000" dirty="0"/>
              <a:t>ου</a:t>
            </a:r>
            <a:r>
              <a:rPr lang="el-GR" sz="2400" b="1" u="sng" dirty="0"/>
              <a:t>. </a:t>
            </a:r>
          </a:p>
          <a:p>
            <a:endParaRPr lang="el-GR" sz="2400" b="1" i="1" u="sng" dirty="0" smtClean="0"/>
          </a:p>
          <a:p>
            <a:pPr algn="ctr"/>
            <a:r>
              <a:rPr lang="el-GR" sz="2400" b="1" i="1" u="sng" dirty="0" smtClean="0"/>
              <a:t>Εθνικά ζητήματα</a:t>
            </a:r>
          </a:p>
          <a:p>
            <a:endParaRPr lang="el-GR" sz="2400" dirty="0"/>
          </a:p>
          <a:p>
            <a:r>
              <a:rPr lang="el-GR" sz="2400" dirty="0"/>
              <a:t>Η πολιτική ηγεσία δεν μπορούσε να διαχειριστεί αποτελεσματικά τις εθνικές διεκδικήσεις, με αποτέλεσμα άλλοτε να οδηγεί τη χώρα σε ήττες (πόλεμος του 1897) και άλλοτε να κατηγορείται ότι παρέμεινε αδρανής μπροστά στις εξελίξεις.</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7485" y="4035775"/>
            <a:ext cx="20955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5758744"/>
            <a:ext cx="6967485" cy="646331"/>
          </a:xfrm>
          <a:prstGeom prst="rect">
            <a:avLst/>
          </a:prstGeom>
          <a:noFill/>
        </p:spPr>
        <p:txBody>
          <a:bodyPr wrap="none" rtlCol="0">
            <a:spAutoFit/>
          </a:bodyPr>
          <a:lstStyle/>
          <a:p>
            <a:r>
              <a:rPr lang="el-GR" dirty="0" smtClean="0"/>
              <a:t>Ο διάδοχος Κωνσταντίνος, αρχηγός του στρατού στον πόλεμο του 1897,</a:t>
            </a:r>
          </a:p>
          <a:p>
            <a:r>
              <a:rPr lang="el-GR" dirty="0" smtClean="0"/>
              <a:t> θεωρήθηκε υπεύθυνος  για την ήττα.</a:t>
            </a:r>
            <a:endParaRPr lang="el-GR" dirty="0"/>
          </a:p>
        </p:txBody>
      </p:sp>
    </p:spTree>
    <p:extLst>
      <p:ext uri="{BB962C8B-B14F-4D97-AF65-F5344CB8AC3E}">
        <p14:creationId xmlns:p14="http://schemas.microsoft.com/office/powerpoint/2010/main" val="38740689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260648"/>
            <a:ext cx="8352928" cy="6370975"/>
          </a:xfrm>
          <a:prstGeom prst="rect">
            <a:avLst/>
          </a:prstGeom>
        </p:spPr>
        <p:txBody>
          <a:bodyPr wrap="square">
            <a:spAutoFit/>
          </a:bodyPr>
          <a:lstStyle/>
          <a:p>
            <a:r>
              <a:rPr lang="el-GR" sz="2400" b="1" u="sng" dirty="0"/>
              <a:t>Η κατάσταση στην Ελλάδα στο τέλος του 19</a:t>
            </a:r>
            <a:r>
              <a:rPr lang="el-GR" sz="2400" b="1" u="sng" baseline="30000" dirty="0"/>
              <a:t>ου</a:t>
            </a:r>
            <a:r>
              <a:rPr lang="el-GR" sz="2400" b="1" u="sng" dirty="0"/>
              <a:t> αιώνα και στις αρχές του 20</a:t>
            </a:r>
            <a:r>
              <a:rPr lang="el-GR" sz="2400" b="1" u="sng" baseline="30000" dirty="0"/>
              <a:t>ου</a:t>
            </a:r>
            <a:r>
              <a:rPr lang="el-GR" sz="2400" b="1" u="sng" dirty="0"/>
              <a:t>. </a:t>
            </a:r>
          </a:p>
          <a:p>
            <a:pPr algn="ctr"/>
            <a:r>
              <a:rPr lang="el-GR" sz="2400" b="1" i="1" u="sng" dirty="0"/>
              <a:t>Πολιτικά ζητήματα</a:t>
            </a:r>
          </a:p>
          <a:p>
            <a:pPr algn="ctr"/>
            <a:endParaRPr lang="el-GR" sz="2400" b="1" i="1" u="sng" dirty="0" smtClean="0"/>
          </a:p>
          <a:p>
            <a:endParaRPr lang="el-GR" sz="2400" b="1" i="1" u="sng" dirty="0"/>
          </a:p>
          <a:p>
            <a:pPr marL="342900" indent="-342900">
              <a:buFont typeface="Arial" panose="020B0604020202020204" pitchFamily="34" charset="0"/>
              <a:buChar char="•"/>
            </a:pPr>
            <a:r>
              <a:rPr lang="el-GR" sz="2400" dirty="0" smtClean="0"/>
              <a:t>η </a:t>
            </a:r>
            <a:r>
              <a:rPr lang="el-GR" sz="2400" dirty="0"/>
              <a:t>επαχθής φορολογία η οποία προοριζόταν για τη συντήρηση του διογκωμένου γραφειοκρατικού μηχανισμού.</a:t>
            </a:r>
          </a:p>
          <a:p>
            <a:pPr marL="342900" indent="-342900">
              <a:buFont typeface="Arial" panose="020B0604020202020204" pitchFamily="34" charset="0"/>
              <a:buChar char="•"/>
            </a:pPr>
            <a:endParaRPr lang="el-GR" sz="2400" dirty="0" smtClean="0"/>
          </a:p>
          <a:p>
            <a:pPr marL="342900" indent="-342900">
              <a:buFont typeface="Arial" panose="020B0604020202020204" pitchFamily="34" charset="0"/>
              <a:buChar char="•"/>
            </a:pPr>
            <a:r>
              <a:rPr lang="el-GR" sz="2400" dirty="0" smtClean="0"/>
              <a:t>Οι </a:t>
            </a:r>
            <a:r>
              <a:rPr lang="el-GR" sz="2400" dirty="0"/>
              <a:t>συχνές επεμβάσεις του βασιλιά και κυρίως του διαδόχου Κωνσταντίνου στο στρατό.</a:t>
            </a:r>
          </a:p>
          <a:p>
            <a:pPr marL="342900" indent="-342900">
              <a:buFont typeface="Arial" panose="020B0604020202020204" pitchFamily="34" charset="0"/>
              <a:buChar char="•"/>
            </a:pPr>
            <a:endParaRPr lang="el-GR" sz="2400" dirty="0" smtClean="0"/>
          </a:p>
          <a:p>
            <a:pPr marL="342900" indent="-342900">
              <a:buFont typeface="Arial" panose="020B0604020202020204" pitchFamily="34" charset="0"/>
              <a:buChar char="•"/>
            </a:pPr>
            <a:r>
              <a:rPr lang="el-GR" sz="2400" dirty="0" smtClean="0"/>
              <a:t>Ο </a:t>
            </a:r>
            <a:r>
              <a:rPr lang="el-GR" sz="2400" dirty="0"/>
              <a:t>βασιλιάς προωθούσε τους ευνοούμενους </a:t>
            </a:r>
            <a:r>
              <a:rPr lang="el-GR" sz="2400" dirty="0" smtClean="0"/>
              <a:t>του </a:t>
            </a:r>
            <a:r>
              <a:rPr lang="el-GR" sz="2400" dirty="0"/>
              <a:t>στο στράτευμα. </a:t>
            </a:r>
            <a:endParaRPr lang="el-GR" sz="2400" dirty="0" smtClean="0"/>
          </a:p>
          <a:p>
            <a:pPr marL="342900" indent="-342900">
              <a:buFont typeface="Arial" panose="020B0604020202020204" pitchFamily="34" charset="0"/>
              <a:buChar char="•"/>
            </a:pPr>
            <a:endParaRPr lang="el-GR" sz="2400" dirty="0"/>
          </a:p>
          <a:p>
            <a:pPr marL="342900" indent="-342900">
              <a:buFont typeface="Arial" panose="020B0604020202020204" pitchFamily="34" charset="0"/>
              <a:buChar char="•"/>
            </a:pPr>
            <a:r>
              <a:rPr lang="el-GR" sz="2400" dirty="0" smtClean="0"/>
              <a:t>Ο ύπατος αρμοστής της Κρήτης, πρίγκιπας Γεώργιος, είχε θεωρηθεί υπεύθυνος για τη ρήξη με το Βενιζέλο και την επανάσταση στο Θέρισο (1905). </a:t>
            </a:r>
            <a:endParaRPr lang="el-GR" sz="2400" dirty="0"/>
          </a:p>
        </p:txBody>
      </p:sp>
    </p:spTree>
    <p:extLst>
      <p:ext uri="{BB962C8B-B14F-4D97-AF65-F5344CB8AC3E}">
        <p14:creationId xmlns:p14="http://schemas.microsoft.com/office/powerpoint/2010/main" val="30945184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720" y="2852936"/>
            <a:ext cx="4696328" cy="2935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427984" y="5877272"/>
            <a:ext cx="4572000" cy="646331"/>
          </a:xfrm>
          <a:prstGeom prst="rect">
            <a:avLst/>
          </a:prstGeom>
        </p:spPr>
        <p:txBody>
          <a:bodyPr>
            <a:spAutoFit/>
          </a:bodyPr>
          <a:lstStyle/>
          <a:p>
            <a:r>
              <a:rPr lang="el-GR" dirty="0"/>
              <a:t>Η στιγμή της δολοφονίας του </a:t>
            </a:r>
            <a:r>
              <a:rPr lang="el-GR" dirty="0" smtClean="0"/>
              <a:t>πρωθυπουργού Θεόδωρου Δηλιγιάννη το 1905</a:t>
            </a:r>
            <a:endParaRPr lang="el-GR" dirty="0"/>
          </a:p>
        </p:txBody>
      </p:sp>
      <p:sp>
        <p:nvSpPr>
          <p:cNvPr id="3" name="Rectangle 2"/>
          <p:cNvSpPr/>
          <p:nvPr/>
        </p:nvSpPr>
        <p:spPr>
          <a:xfrm>
            <a:off x="179512" y="398992"/>
            <a:ext cx="8496944" cy="2308324"/>
          </a:xfrm>
          <a:prstGeom prst="rect">
            <a:avLst/>
          </a:prstGeom>
        </p:spPr>
        <p:txBody>
          <a:bodyPr wrap="square">
            <a:spAutoFit/>
          </a:bodyPr>
          <a:lstStyle/>
          <a:p>
            <a:endParaRPr lang="el-GR" sz="2400" dirty="0"/>
          </a:p>
          <a:p>
            <a:pPr marL="342900" indent="-342900">
              <a:buFont typeface="Arial" panose="020B0604020202020204" pitchFamily="34" charset="0"/>
              <a:buChar char="•"/>
            </a:pPr>
            <a:r>
              <a:rPr lang="el-GR" sz="2400" dirty="0"/>
              <a:t>πολιτική αστάθεια, </a:t>
            </a:r>
            <a:r>
              <a:rPr lang="el-GR" sz="2400" dirty="0" smtClean="0"/>
              <a:t>καθώς </a:t>
            </a:r>
            <a:r>
              <a:rPr lang="el-GR" sz="2400" dirty="0"/>
              <a:t>κυβερνήσεις σύντομης θητείας διαδέχονταν η μία την άλλη χωρίς καμιά να φαίνεται ικανή να αντιμετωπίσει τα κρίσιμα προβλήματα της χώρας.</a:t>
            </a:r>
          </a:p>
          <a:p>
            <a:pPr marL="342900" indent="-342900">
              <a:buFont typeface="Arial" panose="020B0604020202020204" pitchFamily="34" charset="0"/>
              <a:buChar char="•"/>
            </a:pPr>
            <a:endParaRPr lang="el-GR" sz="2400" dirty="0" smtClean="0"/>
          </a:p>
          <a:p>
            <a:pPr marL="342900" indent="-342900">
              <a:buFont typeface="Arial" panose="020B0604020202020204" pitchFamily="34" charset="0"/>
              <a:buChar char="•"/>
            </a:pPr>
            <a:r>
              <a:rPr lang="el-GR" sz="2400" dirty="0" smtClean="0"/>
              <a:t>το </a:t>
            </a:r>
            <a:r>
              <a:rPr lang="el-GR" sz="2400" dirty="0"/>
              <a:t>πελατειακό </a:t>
            </a:r>
            <a:r>
              <a:rPr lang="el-GR" sz="2400" dirty="0" smtClean="0"/>
              <a:t>σύστημα.</a:t>
            </a:r>
            <a:r>
              <a:rPr lang="el-GR" dirty="0" smtClean="0"/>
              <a:t> </a:t>
            </a:r>
            <a:endParaRPr lang="el-GR" dirty="0"/>
          </a:p>
        </p:txBody>
      </p:sp>
    </p:spTree>
    <p:extLst>
      <p:ext uri="{BB962C8B-B14F-4D97-AF65-F5344CB8AC3E}">
        <p14:creationId xmlns:p14="http://schemas.microsoft.com/office/powerpoint/2010/main" val="7822402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6009" y="0"/>
            <a:ext cx="8221089" cy="108797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Rectangle 1"/>
          <p:cNvSpPr/>
          <p:nvPr/>
        </p:nvSpPr>
        <p:spPr>
          <a:xfrm>
            <a:off x="346009" y="256976"/>
            <a:ext cx="8208912" cy="830997"/>
          </a:xfrm>
          <a:prstGeom prst="rect">
            <a:avLst/>
          </a:prstGeom>
        </p:spPr>
        <p:txBody>
          <a:bodyPr wrap="square">
            <a:spAutoFit/>
          </a:bodyPr>
          <a:lstStyle/>
          <a:p>
            <a:pPr algn="ctr"/>
            <a:r>
              <a:rPr lang="el-GR" sz="2400" b="1" u="sng" dirty="0" smtClean="0"/>
              <a:t>Εξαιτίας όλων αυτών των προβλημάτων η δυσαρέσκεια ήταν διάχυτη στην ελληνική κοινωνία.</a:t>
            </a:r>
            <a:endParaRPr lang="el-GR" sz="2400" b="1" u="sng" dirty="0"/>
          </a:p>
        </p:txBody>
      </p:sp>
      <p:sp>
        <p:nvSpPr>
          <p:cNvPr id="4" name="Rectangle 3"/>
          <p:cNvSpPr/>
          <p:nvPr/>
        </p:nvSpPr>
        <p:spPr>
          <a:xfrm>
            <a:off x="346009" y="2060848"/>
            <a:ext cx="8221089" cy="3693319"/>
          </a:xfrm>
          <a:prstGeom prst="rect">
            <a:avLst/>
          </a:prstGeom>
        </p:spPr>
        <p:txBody>
          <a:bodyPr wrap="square">
            <a:spAutoFit/>
          </a:bodyPr>
          <a:lstStyle/>
          <a:p>
            <a:r>
              <a:rPr lang="el-GR" sz="2400" b="1" u="sng" dirty="0" smtClean="0">
                <a:solidFill>
                  <a:srgbClr val="FF0000"/>
                </a:solidFill>
              </a:rPr>
              <a:t>Μάιος 1909</a:t>
            </a:r>
          </a:p>
          <a:p>
            <a:endParaRPr lang="el-GR" sz="2400" dirty="0"/>
          </a:p>
          <a:p>
            <a:r>
              <a:rPr lang="el-GR" sz="2400" dirty="0" smtClean="0"/>
              <a:t>Ιδρύεται ο </a:t>
            </a:r>
            <a:r>
              <a:rPr lang="el-GR" sz="2400" b="1" u="sng" dirty="0" smtClean="0"/>
              <a:t>Στρατιωτικός Σύνδεσμος</a:t>
            </a:r>
            <a:endParaRPr lang="el-GR" sz="2400" dirty="0" smtClean="0"/>
          </a:p>
          <a:p>
            <a:endParaRPr lang="el-GR" sz="2400" dirty="0"/>
          </a:p>
          <a:p>
            <a:r>
              <a:rPr lang="el-GR" sz="2400" b="1" i="1" u="sng" dirty="0" smtClean="0"/>
              <a:t>Ποιοι ίδρυσαν τον Στρατιωτικό σύνδεσμο;</a:t>
            </a:r>
          </a:p>
          <a:p>
            <a:r>
              <a:rPr lang="el-GR" sz="2400" dirty="0" smtClean="0"/>
              <a:t>Κατώτεροι Αξιωματικοί του στρατού</a:t>
            </a:r>
          </a:p>
          <a:p>
            <a:endParaRPr lang="el-GR" sz="2400" dirty="0"/>
          </a:p>
          <a:p>
            <a:r>
              <a:rPr lang="el-GR" sz="2400" b="1" i="1" u="sng" dirty="0" smtClean="0"/>
              <a:t>Ποιος ήταν επικεφαλής;</a:t>
            </a:r>
          </a:p>
          <a:p>
            <a:r>
              <a:rPr lang="el-GR" sz="2400" dirty="0" smtClean="0"/>
              <a:t>Ο συνταγματάρχης Νικόλαος Ζορμπάς</a:t>
            </a:r>
          </a:p>
          <a:p>
            <a:endParaRPr lang="el-GR"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1499" y="1052736"/>
            <a:ext cx="2352501"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9028" y="3429000"/>
            <a:ext cx="2127468" cy="3397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5229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26888458"/>
              </p:ext>
            </p:extLst>
          </p:nvPr>
        </p:nvGraphicFramePr>
        <p:xfrm>
          <a:off x="395536" y="44624"/>
          <a:ext cx="8280920" cy="6728848"/>
        </p:xfrm>
        <a:graphic>
          <a:graphicData uri="http://schemas.openxmlformats.org/drawingml/2006/table">
            <a:tbl>
              <a:tblPr firstRow="1" firstCol="1" bandRow="1">
                <a:tableStyleId>{5C22544A-7EE6-4342-B048-85BDC9FD1C3A}</a:tableStyleId>
              </a:tblPr>
              <a:tblGrid>
                <a:gridCol w="8280920"/>
              </a:tblGrid>
              <a:tr h="358528">
                <a:tc>
                  <a:txBody>
                    <a:bodyPr/>
                    <a:lstStyle/>
                    <a:p>
                      <a:pPr>
                        <a:lnSpc>
                          <a:spcPct val="115000"/>
                        </a:lnSpc>
                        <a:spcAft>
                          <a:spcPts val="0"/>
                        </a:spcAft>
                      </a:pPr>
                      <a:r>
                        <a:rPr lang="el-GR" sz="2000" dirty="0">
                          <a:solidFill>
                            <a:schemeClr val="bg1"/>
                          </a:solidFill>
                          <a:effectLst/>
                        </a:rPr>
                        <a:t>ΠΗΓΗ </a:t>
                      </a:r>
                      <a:r>
                        <a:rPr lang="el-GR" sz="2000" dirty="0" smtClean="0">
                          <a:solidFill>
                            <a:schemeClr val="bg1"/>
                          </a:solidFill>
                          <a:effectLst/>
                        </a:rPr>
                        <a:t>1</a:t>
                      </a:r>
                      <a:endParaRPr lang="el-GR" sz="2000" dirty="0">
                        <a:solidFill>
                          <a:schemeClr val="bg1"/>
                        </a:solidFill>
                        <a:effectLst/>
                        <a:latin typeface="Calibri"/>
                        <a:ea typeface="Calibri"/>
                        <a:cs typeface="Times New Roman"/>
                      </a:endParaRPr>
                    </a:p>
                  </a:txBody>
                  <a:tcPr marL="68580" marR="68580" marT="0" marB="0"/>
                </a:tc>
              </a:tr>
              <a:tr h="4174792">
                <a:tc>
                  <a:txBody>
                    <a:bodyPr/>
                    <a:lstStyle/>
                    <a:p>
                      <a:pPr marL="0" indent="0">
                        <a:buNone/>
                      </a:pPr>
                      <a:r>
                        <a:rPr lang="el-GR" sz="2200" dirty="0" smtClean="0">
                          <a:effectLst/>
                        </a:rPr>
                        <a:t>Ορισμένα </a:t>
                      </a:r>
                      <a:r>
                        <a:rPr lang="el-GR" sz="2200" dirty="0">
                          <a:effectLst/>
                        </a:rPr>
                        <a:t>από τα αιτήματα του Στρατιωτικού </a:t>
                      </a:r>
                      <a:r>
                        <a:rPr lang="el-GR" sz="2200" dirty="0" smtClean="0">
                          <a:effectLst/>
                        </a:rPr>
                        <a:t>Συνδέσμου</a:t>
                      </a:r>
                    </a:p>
                    <a:p>
                      <a:pPr marL="0" indent="0">
                        <a:buNone/>
                      </a:pPr>
                      <a:endParaRPr lang="el-GR" sz="2200" dirty="0">
                        <a:effectLst/>
                      </a:endParaRPr>
                    </a:p>
                    <a:p>
                      <a:r>
                        <a:rPr lang="el-GR" sz="2200" dirty="0">
                          <a:effectLst/>
                        </a:rPr>
                        <a:t>Ο Στρατιωτικός Σύνδεσμος ποθεί όπως η θρησκεία μας υψωθή εις τον εμπρέποντα ιερόν προορισμό της, όπως η Διοίκησις της χώρας καταστή χρηστή και έντιμος, όπως η Δικαιοσύνη απονέμεται ταχέως μετ’ αμεροληψίας και ισότητος προς άπαντας εν γένει τους πολίτας αδιακρίτως τάξεως, όπως η Εκπαίδευσις του Λαού καταστή </a:t>
                      </a:r>
                      <a:r>
                        <a:rPr lang="el-GR" sz="2200" dirty="0" smtClean="0">
                          <a:effectLst/>
                        </a:rPr>
                        <a:t>λυσιτελής </a:t>
                      </a:r>
                      <a:r>
                        <a:rPr lang="el-GR" sz="2200" dirty="0">
                          <a:effectLst/>
                        </a:rPr>
                        <a:t>διά τον πρακτικόν βίον και τας στρατιωτικάς </a:t>
                      </a:r>
                      <a:r>
                        <a:rPr lang="el-GR" sz="2200" dirty="0" smtClean="0">
                          <a:effectLst/>
                        </a:rPr>
                        <a:t>ανάγκας </a:t>
                      </a:r>
                      <a:r>
                        <a:rPr lang="el-GR" sz="2200" dirty="0">
                          <a:effectLst/>
                        </a:rPr>
                        <a:t>της χώρας [...] και τέλος όπως τα οικονομικά ανορθωθώσι, [...], ώστε αφ’ ενός μεν ο σχεδόν </a:t>
                      </a:r>
                      <a:r>
                        <a:rPr lang="el-GR" sz="2200" dirty="0" smtClean="0">
                          <a:effectLst/>
                        </a:rPr>
                        <a:t>πενόμενος </a:t>
                      </a:r>
                      <a:r>
                        <a:rPr lang="el-GR" sz="2200" dirty="0">
                          <a:effectLst/>
                        </a:rPr>
                        <a:t>ελληνικός λαός ανακουφισθή εκ των επαχθών φόρων, ους ήδη καταβάλλει και οίτινες ασπλάχνως κατασπαταλώνται προς διατήρησιν πολυτελών και περιττών υπηρεσιών και υπαλλήλων, χάριν της απαισίας συναλλαγής, αφ’ ετέρου δε καθορισθώσι θετικώς τα όρια εντός των οποίων δύνανται ν’ αυξηθώσιν αι δαπάναι διά την στρατιωτικήν της χώρας παρασκευήν και διά την συντήρησιν του στρατού και του στόλου εν ειρήνη</a:t>
                      </a:r>
                      <a:r>
                        <a:rPr lang="el-GR" sz="2200" dirty="0" smtClean="0">
                          <a:effectLst/>
                        </a:rPr>
                        <a:t>.</a:t>
                      </a:r>
                    </a:p>
                    <a:p>
                      <a:endParaRPr lang="el-GR" sz="2200" dirty="0">
                        <a:effectLst/>
                      </a:endParaRPr>
                    </a:p>
                    <a:p>
                      <a:r>
                        <a:rPr lang="el-GR" sz="2200" dirty="0">
                          <a:effectLst/>
                        </a:rPr>
                        <a:t>Ν. Ζορμπάς, </a:t>
                      </a:r>
                      <a:r>
                        <a:rPr lang="el-GR" sz="2200" i="1" dirty="0">
                          <a:effectLst/>
                        </a:rPr>
                        <a:t>Απομνημονεύματα</a:t>
                      </a:r>
                      <a:r>
                        <a:rPr lang="el-GR" sz="2200" dirty="0">
                          <a:effectLst/>
                        </a:rPr>
                        <a:t>, Αθήνα 1925, σ. </a:t>
                      </a:r>
                      <a:r>
                        <a:rPr lang="el-GR" sz="2200" dirty="0" smtClean="0">
                          <a:effectLst/>
                        </a:rPr>
                        <a:t>17</a:t>
                      </a:r>
                      <a:endParaRPr lang="el-GR" sz="2200" dirty="0">
                        <a:effectLst/>
                      </a:endParaRPr>
                    </a:p>
                  </a:txBody>
                  <a:tcPr marL="68580" marR="68580" marT="0" marB="0"/>
                </a:tc>
              </a:tr>
            </a:tbl>
          </a:graphicData>
        </a:graphic>
      </p:graphicFrame>
    </p:spTree>
    <p:extLst>
      <p:ext uri="{BB962C8B-B14F-4D97-AF65-F5344CB8AC3E}">
        <p14:creationId xmlns:p14="http://schemas.microsoft.com/office/powerpoint/2010/main" val="12217956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9257</TotalTime>
  <Words>1304</Words>
  <Application>Microsoft Office PowerPoint</Application>
  <PresentationFormat>On-screen Show (4:3)</PresentationFormat>
  <Paragraphs>134</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Ioanna</dc:creator>
  <cp:lastModifiedBy>Ioanna</cp:lastModifiedBy>
  <cp:revision>45</cp:revision>
  <dcterms:created xsi:type="dcterms:W3CDTF">2024-02-20T19:18:21Z</dcterms:created>
  <dcterms:modified xsi:type="dcterms:W3CDTF">2025-02-06T18:36:23Z</dcterms:modified>
</cp:coreProperties>
</file>