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 id="262" r:id="rId8"/>
    <p:sldId id="263"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79DBF494-49E5-478D-A5F2-131B38D4CE45}" type="datetimeFigureOut">
              <a:rPr lang="el-GR" smtClean="0"/>
              <a:t>6/2/2025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386619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9DBF494-49E5-478D-A5F2-131B38D4CE45}" type="datetimeFigureOut">
              <a:rPr lang="el-GR" smtClean="0"/>
              <a:t>6/2/2025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182414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9DBF494-49E5-478D-A5F2-131B38D4CE45}" type="datetimeFigureOut">
              <a:rPr lang="el-GR" smtClean="0"/>
              <a:t>6/2/2025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176096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9DBF494-49E5-478D-A5F2-131B38D4CE45}" type="datetimeFigureOut">
              <a:rPr lang="el-GR" smtClean="0"/>
              <a:t>6/2/2025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235541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DBF494-49E5-478D-A5F2-131B38D4CE45}" type="datetimeFigureOut">
              <a:rPr lang="el-GR" smtClean="0"/>
              <a:t>6/2/2025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380185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79DBF494-49E5-478D-A5F2-131B38D4CE45}" type="datetimeFigureOut">
              <a:rPr lang="el-GR" smtClean="0"/>
              <a:t>6/2/2025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246238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79DBF494-49E5-478D-A5F2-131B38D4CE45}" type="datetimeFigureOut">
              <a:rPr lang="el-GR" smtClean="0"/>
              <a:t>6/2/2025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1977387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79DBF494-49E5-478D-A5F2-131B38D4CE45}" type="datetimeFigureOut">
              <a:rPr lang="el-GR" smtClean="0"/>
              <a:t>6/2/2025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1552539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DBF494-49E5-478D-A5F2-131B38D4CE45}" type="datetimeFigureOut">
              <a:rPr lang="el-GR" smtClean="0"/>
              <a:t>6/2/2025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52301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DBF494-49E5-478D-A5F2-131B38D4CE45}" type="datetimeFigureOut">
              <a:rPr lang="el-GR" smtClean="0"/>
              <a:t>6/2/2025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3978538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DBF494-49E5-478D-A5F2-131B38D4CE45}" type="datetimeFigureOut">
              <a:rPr lang="el-GR" smtClean="0"/>
              <a:t>6/2/2025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6BA9A69-7557-42E9-BE7D-ACA1C8A93842}" type="slidenum">
              <a:rPr lang="el-GR" smtClean="0"/>
              <a:t>‹#›</a:t>
            </a:fld>
            <a:endParaRPr lang="el-GR"/>
          </a:p>
        </p:txBody>
      </p:sp>
    </p:spTree>
    <p:extLst>
      <p:ext uri="{BB962C8B-B14F-4D97-AF65-F5344CB8AC3E}">
        <p14:creationId xmlns:p14="http://schemas.microsoft.com/office/powerpoint/2010/main" val="424777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DBF494-49E5-478D-A5F2-131B38D4CE45}" type="datetimeFigureOut">
              <a:rPr lang="el-GR" smtClean="0"/>
              <a:t>6/2/2025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A9A69-7557-42E9-BE7D-ACA1C8A93842}" type="slidenum">
              <a:rPr lang="el-GR" smtClean="0"/>
              <a:t>‹#›</a:t>
            </a:fld>
            <a:endParaRPr lang="el-GR"/>
          </a:p>
        </p:txBody>
      </p:sp>
    </p:spTree>
    <p:extLst>
      <p:ext uri="{BB962C8B-B14F-4D97-AF65-F5344CB8AC3E}">
        <p14:creationId xmlns:p14="http://schemas.microsoft.com/office/powerpoint/2010/main" val="1269111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620688"/>
            <a:ext cx="7920880" cy="3046988"/>
          </a:xfrm>
          <a:prstGeom prst="rect">
            <a:avLst/>
          </a:prstGeom>
        </p:spPr>
        <p:txBody>
          <a:bodyPr wrap="square">
            <a:spAutoFit/>
          </a:bodyPr>
          <a:lstStyle/>
          <a:p>
            <a:pPr algn="ctr">
              <a:lnSpc>
                <a:spcPct val="200000"/>
              </a:lnSpc>
            </a:pPr>
            <a:r>
              <a:rPr lang="el-GR" sz="3200" b="1" u="sng" dirty="0" smtClean="0"/>
              <a:t>ΕΝΟΤΗΤΑ 28</a:t>
            </a:r>
          </a:p>
          <a:p>
            <a:pPr algn="ctr">
              <a:lnSpc>
                <a:spcPct val="200000"/>
              </a:lnSpc>
            </a:pPr>
            <a:r>
              <a:rPr lang="el-GR" sz="3200" b="1" dirty="0" smtClean="0"/>
              <a:t>Ο Ελευθέριος Βενιζέλος πρωθυπουργός: η βενιζελική πολιτική της περιόδου 1910-1912</a:t>
            </a:r>
            <a:endParaRPr lang="el-GR" sz="32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3734466"/>
            <a:ext cx="2304256" cy="2934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476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172"/>
            <a:ext cx="8892480" cy="6524863"/>
          </a:xfrm>
          <a:prstGeom prst="rect">
            <a:avLst/>
          </a:prstGeom>
        </p:spPr>
        <p:txBody>
          <a:bodyPr wrap="square">
            <a:spAutoFit/>
          </a:bodyPr>
          <a:lstStyle/>
          <a:p>
            <a:r>
              <a:rPr lang="el-GR" sz="2200" dirty="0" smtClean="0"/>
              <a:t>Ο Στρατιωτικό Σύνδεσμός κάλεσε τον Ελευθέριο Βενιζέλο να αναλάβει την ηγεσία του, αλλά και την πρωθυπουργία.</a:t>
            </a:r>
          </a:p>
          <a:p>
            <a:endParaRPr lang="el-GR" sz="2200" dirty="0"/>
          </a:p>
          <a:p>
            <a:r>
              <a:rPr lang="el-GR" sz="2200" dirty="0" smtClean="0"/>
              <a:t>Ο Βενιζέλος ήρθε στην Αθήνα, αλλά αρνήθηκε να αναλάβει την ηγεσία του Στρατιωτικού Συνδέσμου και να γίνει πρωθυπουργός χωρίς εκλογές. </a:t>
            </a:r>
          </a:p>
          <a:p>
            <a:endParaRPr lang="el-GR" sz="2200" dirty="0"/>
          </a:p>
          <a:p>
            <a:r>
              <a:rPr lang="el-GR" sz="2200" dirty="0" smtClean="0"/>
              <a:t>Επίσης</a:t>
            </a:r>
            <a:r>
              <a:rPr lang="el-GR" sz="2200" dirty="0"/>
              <a:t>, δεν συμφώνησε με εκείνους που ζητούσαν την κατάργηση της </a:t>
            </a:r>
            <a:r>
              <a:rPr lang="el-GR" sz="2200" dirty="0" smtClean="0"/>
              <a:t>μοναρχίας και την ανάδειξη </a:t>
            </a:r>
            <a:r>
              <a:rPr lang="el-GR" sz="2200" b="1" dirty="0" smtClean="0">
                <a:solidFill>
                  <a:srgbClr val="FF0000"/>
                </a:solidFill>
              </a:rPr>
              <a:t>συντακτικής Βουλής.</a:t>
            </a:r>
          </a:p>
          <a:p>
            <a:r>
              <a:rPr lang="el-GR" sz="2200" dirty="0" smtClean="0"/>
              <a:t>Έκρινε </a:t>
            </a:r>
            <a:r>
              <a:rPr lang="el-GR" sz="2200" dirty="0"/>
              <a:t>ότι μια τέτοια απόφαση θα δίχαζε τον λαό σε μια στιγμή που αναμένονταν κρίσιμες εξελίξεις στην περιοχή</a:t>
            </a:r>
          </a:p>
          <a:p>
            <a:endParaRPr lang="el-GR" sz="2200" dirty="0" smtClean="0"/>
          </a:p>
          <a:p>
            <a:endParaRPr lang="el-GR" sz="2200" dirty="0"/>
          </a:p>
          <a:p>
            <a:r>
              <a:rPr lang="el-GR" sz="2200" dirty="0" smtClean="0"/>
              <a:t>Ωστόσο δέχθηκε να αναλάβει τις διαπραγματεύσεις  με τους πολιτικούς για τη σύγκλιση </a:t>
            </a:r>
            <a:r>
              <a:rPr lang="el-GR" sz="2200" b="1" u="sng" dirty="0" smtClean="0">
                <a:solidFill>
                  <a:srgbClr val="FF0000"/>
                </a:solidFill>
              </a:rPr>
              <a:t>αναθεωριτικής βουλής.</a:t>
            </a:r>
          </a:p>
          <a:p>
            <a:endParaRPr lang="el-GR" sz="2200" dirty="0" smtClean="0"/>
          </a:p>
          <a:p>
            <a:r>
              <a:rPr lang="el-GR" sz="2200" dirty="0" smtClean="0"/>
              <a:t>Τελικά</a:t>
            </a:r>
            <a:r>
              <a:rPr lang="el-GR" sz="2200" dirty="0"/>
              <a:t>, μετά από δύο εκλογικές αναμετρήσεις (Αύγουστος και Νοέμβριος 1910), το </a:t>
            </a:r>
            <a:r>
              <a:rPr lang="el-GR" sz="2200" b="1" u="sng" dirty="0"/>
              <a:t>Κόμμα των Φιλελευθέρων</a:t>
            </a:r>
            <a:r>
              <a:rPr lang="el-GR" sz="2200" dirty="0"/>
              <a:t>, που μόλις είχε ιδρυθεί από τον Βενιζέλο και αποτελούνταν κυρίως από νέους πολιτικούς, κέρδισε την πλειοψηφία στη Βουλή.</a:t>
            </a:r>
          </a:p>
        </p:txBody>
      </p:sp>
    </p:spTree>
    <p:extLst>
      <p:ext uri="{BB962C8B-B14F-4D97-AF65-F5344CB8AC3E}">
        <p14:creationId xmlns:p14="http://schemas.microsoft.com/office/powerpoint/2010/main" val="1728715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0285" y="3789040"/>
            <a:ext cx="8280920" cy="288032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Rounded Rectangle 3"/>
          <p:cNvSpPr/>
          <p:nvPr/>
        </p:nvSpPr>
        <p:spPr>
          <a:xfrm>
            <a:off x="251520" y="476672"/>
            <a:ext cx="8280920" cy="288032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00718" y="188640"/>
            <a:ext cx="7920880" cy="2943563"/>
          </a:xfrm>
          <a:prstGeom prst="rect">
            <a:avLst/>
          </a:prstGeom>
        </p:spPr>
        <p:txBody>
          <a:bodyPr wrap="square">
            <a:spAutoFit/>
          </a:bodyPr>
          <a:lstStyle/>
          <a:p>
            <a:pPr>
              <a:lnSpc>
                <a:spcPct val="200000"/>
              </a:lnSpc>
            </a:pPr>
            <a:r>
              <a:rPr lang="el-GR" sz="2400" b="1" u="sng" dirty="0"/>
              <a:t>Αναθεωρητική </a:t>
            </a:r>
            <a:r>
              <a:rPr lang="el-GR" sz="2400" b="1" u="sng" dirty="0" smtClean="0"/>
              <a:t>Βουλή </a:t>
            </a:r>
          </a:p>
          <a:p>
            <a:pPr>
              <a:lnSpc>
                <a:spcPct val="200000"/>
              </a:lnSpc>
            </a:pPr>
            <a:r>
              <a:rPr lang="el-GR" sz="2400" dirty="0" smtClean="0"/>
              <a:t>Βουλή </a:t>
            </a:r>
            <a:r>
              <a:rPr lang="el-GR" sz="2400" dirty="0"/>
              <a:t>που εκλέγεται έχοντας τη δυνατότητα να αναθεωρήσει οποιοδήποτε άρθρο του συντάγματος, εκτός αυτών που ορίζουν τη μορφή του πολιτεύματος.</a:t>
            </a:r>
          </a:p>
        </p:txBody>
      </p:sp>
      <p:sp>
        <p:nvSpPr>
          <p:cNvPr id="3" name="Rectangle 2"/>
          <p:cNvSpPr/>
          <p:nvPr/>
        </p:nvSpPr>
        <p:spPr>
          <a:xfrm>
            <a:off x="480908" y="3573015"/>
            <a:ext cx="7699674" cy="2943563"/>
          </a:xfrm>
          <a:prstGeom prst="rect">
            <a:avLst/>
          </a:prstGeom>
        </p:spPr>
        <p:txBody>
          <a:bodyPr wrap="square">
            <a:spAutoFit/>
          </a:bodyPr>
          <a:lstStyle/>
          <a:p>
            <a:pPr>
              <a:lnSpc>
                <a:spcPct val="200000"/>
              </a:lnSpc>
            </a:pPr>
            <a:r>
              <a:rPr lang="el-GR" sz="2400" b="1" u="sng" dirty="0"/>
              <a:t>Συντακτική </a:t>
            </a:r>
            <a:r>
              <a:rPr lang="el-GR" sz="2400" b="1" u="sng" dirty="0" smtClean="0"/>
              <a:t>Βουλή</a:t>
            </a:r>
          </a:p>
          <a:p>
            <a:pPr>
              <a:lnSpc>
                <a:spcPct val="200000"/>
              </a:lnSpc>
            </a:pPr>
            <a:r>
              <a:rPr lang="el-GR" sz="2400" dirty="0" smtClean="0"/>
              <a:t>Βουλή </a:t>
            </a:r>
            <a:r>
              <a:rPr lang="el-GR" sz="2400" dirty="0"/>
              <a:t>που εκλέγεται προκειμένου να συντάξει σύνταγμα στο οποίο πρωτίστως καθορίζεται η μορφή του πολιτεύματος</a:t>
            </a:r>
          </a:p>
        </p:txBody>
      </p:sp>
    </p:spTree>
    <p:extLst>
      <p:ext uri="{BB962C8B-B14F-4D97-AF65-F5344CB8AC3E}">
        <p14:creationId xmlns:p14="http://schemas.microsoft.com/office/powerpoint/2010/main" val="161065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215" y="117693"/>
            <a:ext cx="8640960" cy="6740307"/>
          </a:xfrm>
          <a:prstGeom prst="rect">
            <a:avLst/>
          </a:prstGeom>
        </p:spPr>
        <p:txBody>
          <a:bodyPr wrap="square">
            <a:spAutoFit/>
          </a:bodyPr>
          <a:lstStyle/>
          <a:p>
            <a:r>
              <a:rPr lang="el-GR" b="1" u="sng" dirty="0" smtClean="0"/>
              <a:t>Ο </a:t>
            </a:r>
            <a:r>
              <a:rPr lang="el-GR" b="1" u="sng" dirty="0"/>
              <a:t>Βενιζέλος υποστηρίζει την ανάγκη πολιτικών μεταρρυθμίσεων.</a:t>
            </a:r>
          </a:p>
          <a:p>
            <a:endParaRPr lang="el-GR" dirty="0"/>
          </a:p>
          <a:p>
            <a:r>
              <a:rPr lang="el-GR" dirty="0"/>
              <a:t>[Αποσπάσματα από την πρώτη ομιλία του Ελ. Βενιζέλου στον αθηναϊκό λαό (22.8.1910)] </a:t>
            </a:r>
            <a:endParaRPr lang="el-GR" dirty="0" smtClean="0"/>
          </a:p>
          <a:p>
            <a:endParaRPr lang="el-GR" dirty="0"/>
          </a:p>
          <a:p>
            <a:pPr>
              <a:lnSpc>
                <a:spcPct val="150000"/>
              </a:lnSpc>
            </a:pPr>
            <a:r>
              <a:rPr lang="el-GR" b="1" dirty="0" smtClean="0"/>
              <a:t>Βενιζέλος</a:t>
            </a:r>
            <a:r>
              <a:rPr lang="el-GR" dirty="0"/>
              <a:t>: ...έδωκα την γνώμην να αφοσιωθή ο Στρατός εις το επείγον έργον της ανασυντάξεως των στρατιωτικών δυνάμεων της χώρας και συγχρόνως έδωκα εις την Επανάστασιν την συμβουλήν να αξιώση και να επιβάλη την σύγκλησιν Αναθεωρητικής Βουλής... </a:t>
            </a:r>
            <a:endParaRPr lang="el-GR" dirty="0" smtClean="0"/>
          </a:p>
          <a:p>
            <a:pPr>
              <a:lnSpc>
                <a:spcPct val="150000"/>
              </a:lnSpc>
            </a:pPr>
            <a:r>
              <a:rPr lang="el-GR" b="1" dirty="0" smtClean="0"/>
              <a:t>Φωναί</a:t>
            </a:r>
            <a:r>
              <a:rPr lang="el-GR" dirty="0"/>
              <a:t>: Όχι, όχι. </a:t>
            </a:r>
            <a:r>
              <a:rPr lang="el-GR" b="1" dirty="0"/>
              <a:t>Έτεραι φωναί</a:t>
            </a:r>
            <a:r>
              <a:rPr lang="el-GR" dirty="0"/>
              <a:t>: Σιωπή, σιωπή. </a:t>
            </a:r>
            <a:endParaRPr lang="el-GR" dirty="0" smtClean="0"/>
          </a:p>
          <a:p>
            <a:pPr>
              <a:lnSpc>
                <a:spcPct val="150000"/>
              </a:lnSpc>
            </a:pPr>
            <a:r>
              <a:rPr lang="el-GR" b="1" dirty="0" smtClean="0"/>
              <a:t>Βενιζέλος</a:t>
            </a:r>
            <a:r>
              <a:rPr lang="el-GR" dirty="0"/>
              <a:t>: ...Αναθεωρητικής Βουλής, ήτις θα προέβαινε εις την αναθεώρησιν των διατάξεων εκείνων του Συντάγματος, την ανάγκην της μεταρρυθμίσεως των οποίων είχε καταδείξη η πείρα ημίσεος σχεδόν αιώνος [...]. Αλλά θα παραγνώριζε τις προφανή αλήθειαν, εάν δεν ανεγνώριζεν ότι εύρυνσις του κύκλου των εργασιών της όπως αναθεωρηθώσι και άλλαι διατάξεις του Συντάγματος μη θίγουσαι ούτε την μορφήν της Πολιτείας, ούτε την Εξουσίαν και το πρόσωπον του Βασιλέως, ούτε την τάξιν της Διαδοχής, ανταποκρίνεται προς ισχυράν αξίωσιν της Κοινής Γνώμης [...]. </a:t>
            </a:r>
            <a:endParaRPr lang="el-GR" dirty="0" smtClean="0"/>
          </a:p>
          <a:p>
            <a:endParaRPr lang="el-GR" dirty="0"/>
          </a:p>
          <a:p>
            <a:r>
              <a:rPr lang="el-GR" dirty="0" smtClean="0"/>
              <a:t>Βίβλος </a:t>
            </a:r>
            <a:r>
              <a:rPr lang="el-GR" dirty="0"/>
              <a:t>Ελευθερίου Βενιζέλου, Αθήνα 1964, τόμ. Α‘, σ. 364.</a:t>
            </a:r>
          </a:p>
        </p:txBody>
      </p:sp>
    </p:spTree>
    <p:extLst>
      <p:ext uri="{BB962C8B-B14F-4D97-AF65-F5344CB8AC3E}">
        <p14:creationId xmlns:p14="http://schemas.microsoft.com/office/powerpoint/2010/main" val="101681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62" y="260648"/>
            <a:ext cx="5238750" cy="3848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429000"/>
            <a:ext cx="4191000" cy="307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7687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5453"/>
            <a:ext cx="8784976" cy="6694140"/>
          </a:xfrm>
          <a:prstGeom prst="rect">
            <a:avLst/>
          </a:prstGeom>
        </p:spPr>
        <p:txBody>
          <a:bodyPr wrap="square">
            <a:spAutoFit/>
          </a:bodyPr>
          <a:lstStyle/>
          <a:p>
            <a:pPr algn="ctr"/>
            <a:r>
              <a:rPr lang="el-GR" sz="2200" b="1" u="sng" dirty="0"/>
              <a:t>Αποτέλεσμα των εργασιών της αναθεωρητικής Βουλής </a:t>
            </a:r>
            <a:endParaRPr lang="el-GR" sz="2200" b="1" u="sng" dirty="0" smtClean="0"/>
          </a:p>
          <a:p>
            <a:endParaRPr lang="el-GR" sz="2200" dirty="0"/>
          </a:p>
          <a:p>
            <a:pPr algn="ctr"/>
            <a:r>
              <a:rPr lang="el-GR" sz="2200" dirty="0" smtClean="0"/>
              <a:t>αναθεωρημένο </a:t>
            </a:r>
            <a:r>
              <a:rPr lang="el-GR" sz="2200" dirty="0"/>
              <a:t>σύνταγμα του </a:t>
            </a:r>
            <a:r>
              <a:rPr lang="el-GR" sz="2200" dirty="0" smtClean="0"/>
              <a:t>1911</a:t>
            </a:r>
          </a:p>
          <a:p>
            <a:endParaRPr lang="el-GR" sz="2200" dirty="0"/>
          </a:p>
          <a:p>
            <a:pPr marL="285750" indent="-285750">
              <a:lnSpc>
                <a:spcPct val="150000"/>
              </a:lnSpc>
              <a:buFont typeface="Arial" panose="020B0604020202020204" pitchFamily="34" charset="0"/>
              <a:buChar char="•"/>
            </a:pPr>
            <a:r>
              <a:rPr lang="el-GR" sz="2200" dirty="0" smtClean="0"/>
              <a:t>προστάτευε </a:t>
            </a:r>
            <a:r>
              <a:rPr lang="el-GR" sz="2200" dirty="0"/>
              <a:t>αποτελεσματικότερα τις ατομικές ελευθερίες, </a:t>
            </a:r>
            <a:endParaRPr lang="el-GR" sz="2200" dirty="0" smtClean="0"/>
          </a:p>
          <a:p>
            <a:pPr marL="285750" indent="-285750">
              <a:lnSpc>
                <a:spcPct val="150000"/>
              </a:lnSpc>
              <a:buFont typeface="Arial" panose="020B0604020202020204" pitchFamily="34" charset="0"/>
              <a:buChar char="•"/>
            </a:pPr>
            <a:r>
              <a:rPr lang="el-GR" sz="2200" dirty="0" smtClean="0"/>
              <a:t>επέτρεπε </a:t>
            </a:r>
            <a:r>
              <a:rPr lang="el-GR" sz="2200" dirty="0"/>
              <a:t>στο κράτος να αφαιρεί από τους ιδιοκτήτες τους με αποζημίωση μεγάλες εκτάσεις γης για να μοιραστούν σε ακτήμονες, </a:t>
            </a:r>
            <a:endParaRPr lang="el-GR" sz="2200" dirty="0" smtClean="0"/>
          </a:p>
          <a:p>
            <a:pPr marL="285750" indent="-285750">
              <a:lnSpc>
                <a:spcPct val="150000"/>
              </a:lnSpc>
              <a:buFont typeface="Arial" panose="020B0604020202020204" pitchFamily="34" charset="0"/>
              <a:buChar char="•"/>
            </a:pPr>
            <a:r>
              <a:rPr lang="el-GR" sz="2200" dirty="0" smtClean="0"/>
              <a:t>θέσπιζε </a:t>
            </a:r>
            <a:r>
              <a:rPr lang="el-GR" sz="2200" dirty="0"/>
              <a:t>τη μονιμότητα των δημοσίων υπαλλήλων, </a:t>
            </a:r>
            <a:endParaRPr lang="el-GR" sz="2200" dirty="0" smtClean="0"/>
          </a:p>
          <a:p>
            <a:pPr marL="285750" indent="-285750">
              <a:lnSpc>
                <a:spcPct val="150000"/>
              </a:lnSpc>
              <a:buFont typeface="Arial" panose="020B0604020202020204" pitchFamily="34" charset="0"/>
              <a:buChar char="•"/>
            </a:pPr>
            <a:r>
              <a:rPr lang="el-GR" sz="2200" dirty="0" smtClean="0"/>
              <a:t>απαγόρευε </a:t>
            </a:r>
            <a:r>
              <a:rPr lang="el-GR" sz="2200" dirty="0"/>
              <a:t>στους στρατιωτικούς και στους δημοσίους υπαλλήλους να εκλέγονται </a:t>
            </a:r>
            <a:r>
              <a:rPr lang="el-GR" sz="2200" dirty="0" smtClean="0"/>
              <a:t>βουλευτές</a:t>
            </a:r>
          </a:p>
          <a:p>
            <a:pPr marL="285750" indent="-285750">
              <a:lnSpc>
                <a:spcPct val="150000"/>
              </a:lnSpc>
              <a:buFont typeface="Arial" panose="020B0604020202020204" pitchFamily="34" charset="0"/>
              <a:buChar char="•"/>
            </a:pPr>
            <a:r>
              <a:rPr lang="el-GR" sz="2200" dirty="0" smtClean="0"/>
              <a:t>καθιέρωνε </a:t>
            </a:r>
            <a:r>
              <a:rPr lang="el-GR" sz="2200" dirty="0"/>
              <a:t>την υποχρεωτική, δωρεάν εκπαίδευση. </a:t>
            </a:r>
            <a:endParaRPr lang="el-GR" sz="2200" dirty="0" smtClean="0"/>
          </a:p>
          <a:p>
            <a:pPr marL="285750" indent="-285750">
              <a:buFont typeface="Arial" panose="020B0604020202020204" pitchFamily="34" charset="0"/>
              <a:buChar char="•"/>
            </a:pPr>
            <a:endParaRPr lang="el-GR" sz="2200" dirty="0"/>
          </a:p>
          <a:p>
            <a:endParaRPr lang="el-GR" sz="2200" dirty="0"/>
          </a:p>
          <a:p>
            <a:r>
              <a:rPr lang="el-GR" sz="2200" dirty="0" smtClean="0"/>
              <a:t>Στην </a:t>
            </a:r>
            <a:r>
              <a:rPr lang="el-GR" sz="2200" dirty="0"/>
              <a:t>προώθηση των παραπάνω μεταρρυθμίσεων καταλυτικό ρόλο έπαιξε και η ολιγομελής αλλά ιδιαίτερα δραστήρια ριζοσπαστική κοινοβουλευτική ομάδα των Κοινωνιολόγων με επικεφαλής τον Αλέξανδρο Παπαναστασίου.</a:t>
            </a:r>
          </a:p>
        </p:txBody>
      </p:sp>
      <p:sp>
        <p:nvSpPr>
          <p:cNvPr id="3" name="Down Arrow 2"/>
          <p:cNvSpPr/>
          <p:nvPr/>
        </p:nvSpPr>
        <p:spPr>
          <a:xfrm>
            <a:off x="4067944" y="40466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07625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08912" cy="5159554"/>
          </a:xfrm>
          <a:prstGeom prst="rect">
            <a:avLst/>
          </a:prstGeom>
        </p:spPr>
        <p:txBody>
          <a:bodyPr wrap="square">
            <a:spAutoFit/>
          </a:bodyPr>
          <a:lstStyle/>
          <a:p>
            <a:r>
              <a:rPr lang="el-GR" sz="2400" dirty="0" smtClean="0"/>
              <a:t>Ο </a:t>
            </a:r>
            <a:r>
              <a:rPr lang="el-GR" sz="2400" dirty="0"/>
              <a:t>Βενιζέλος </a:t>
            </a:r>
            <a:endParaRPr lang="el-GR" sz="2400" dirty="0" smtClean="0"/>
          </a:p>
          <a:p>
            <a:endParaRPr lang="el-GR" sz="2400" dirty="0"/>
          </a:p>
          <a:p>
            <a:pPr marL="285750" indent="-285750">
              <a:lnSpc>
                <a:spcPct val="200000"/>
              </a:lnSpc>
              <a:buFont typeface="Arial" panose="020B0604020202020204" pitchFamily="34" charset="0"/>
              <a:buChar char="•"/>
            </a:pPr>
            <a:r>
              <a:rPr lang="el-GR" sz="2400" dirty="0" smtClean="0"/>
              <a:t>ασχολήθηκε  με </a:t>
            </a:r>
            <a:r>
              <a:rPr lang="el-GR" sz="2400" dirty="0"/>
              <a:t>την αναδιοργάνωση των ενόπλων δυνάμεων, </a:t>
            </a:r>
            <a:endParaRPr lang="el-GR" sz="2400" dirty="0" smtClean="0"/>
          </a:p>
          <a:p>
            <a:pPr marL="285750" indent="-285750">
              <a:lnSpc>
                <a:spcPct val="200000"/>
              </a:lnSpc>
              <a:buFont typeface="Arial" panose="020B0604020202020204" pitchFamily="34" charset="0"/>
              <a:buChar char="•"/>
            </a:pPr>
            <a:r>
              <a:rPr lang="el-GR" sz="2400" dirty="0" smtClean="0"/>
              <a:t>φρόντισε </a:t>
            </a:r>
            <a:r>
              <a:rPr lang="el-GR" sz="2400" dirty="0"/>
              <a:t>να αποκτήσει ισχυρή επιρροή στο </a:t>
            </a:r>
            <a:r>
              <a:rPr lang="el-GR" sz="2400" dirty="0" smtClean="0"/>
              <a:t>στράτευμα</a:t>
            </a:r>
          </a:p>
          <a:p>
            <a:pPr marL="285750" indent="-285750">
              <a:lnSpc>
                <a:spcPct val="200000"/>
              </a:lnSpc>
              <a:buFont typeface="Arial" panose="020B0604020202020204" pitchFamily="34" charset="0"/>
              <a:buChar char="•"/>
            </a:pPr>
            <a:r>
              <a:rPr lang="el-GR" sz="2400" dirty="0" smtClean="0"/>
              <a:t>επιδίωξε </a:t>
            </a:r>
            <a:r>
              <a:rPr lang="el-GR" sz="2400" dirty="0"/>
              <a:t>την αξιοποίηση όλων των αξιωματικών. </a:t>
            </a:r>
            <a:endParaRPr lang="el-GR" sz="2400" dirty="0" smtClean="0"/>
          </a:p>
          <a:p>
            <a:pPr marL="285750" indent="-285750">
              <a:lnSpc>
                <a:spcPct val="200000"/>
              </a:lnSpc>
              <a:buFont typeface="Arial" panose="020B0604020202020204" pitchFamily="34" charset="0"/>
              <a:buChar char="•"/>
            </a:pPr>
            <a:r>
              <a:rPr lang="el-GR" sz="2400" dirty="0" smtClean="0"/>
              <a:t>επανέφερε </a:t>
            </a:r>
            <a:r>
              <a:rPr lang="el-GR" sz="2400" dirty="0"/>
              <a:t>στην ηγεσία του στρατού τον διάδοχο Κωνσταντίνο, επιλογή που προκάλεσε αντιδράσεις ανάμεσα στους </a:t>
            </a:r>
            <a:r>
              <a:rPr lang="el-GR" sz="2400" dirty="0" smtClean="0"/>
              <a:t>βενιζελικούς</a:t>
            </a:r>
            <a:endParaRPr lang="el-GR" sz="2400" dirty="0"/>
          </a:p>
        </p:txBody>
      </p:sp>
    </p:spTree>
    <p:extLst>
      <p:ext uri="{BB962C8B-B14F-4D97-AF65-F5344CB8AC3E}">
        <p14:creationId xmlns:p14="http://schemas.microsoft.com/office/powerpoint/2010/main" val="394945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7992888" cy="5262979"/>
          </a:xfrm>
          <a:prstGeom prst="rect">
            <a:avLst/>
          </a:prstGeom>
        </p:spPr>
        <p:txBody>
          <a:bodyPr wrap="square">
            <a:spAutoFit/>
          </a:bodyPr>
          <a:lstStyle/>
          <a:p>
            <a:r>
              <a:rPr lang="el-GR" sz="2400" dirty="0" smtClean="0"/>
              <a:t>Ο Βενιζέλος πίστευε ότι </a:t>
            </a:r>
            <a:r>
              <a:rPr lang="el-GR" sz="2400" dirty="0"/>
              <a:t>η Ελλάδα σύντομα θα έπρεπε να πάρει μέρος σε πόλεμο για να επιτύχει τους εθνικούς της </a:t>
            </a:r>
            <a:r>
              <a:rPr lang="el-GR" sz="2400" dirty="0" smtClean="0"/>
              <a:t>στόχους.</a:t>
            </a:r>
          </a:p>
          <a:p>
            <a:endParaRPr lang="el-GR" sz="2400" dirty="0"/>
          </a:p>
          <a:p>
            <a:pPr>
              <a:lnSpc>
                <a:spcPct val="200000"/>
              </a:lnSpc>
            </a:pPr>
            <a:r>
              <a:rPr lang="el-GR" sz="2400" dirty="0" smtClean="0"/>
              <a:t>Για το λόγο αυτό</a:t>
            </a:r>
          </a:p>
          <a:p>
            <a:pPr marL="285750" indent="-285750">
              <a:lnSpc>
                <a:spcPct val="200000"/>
              </a:lnSpc>
              <a:buFont typeface="Arial" panose="020B0604020202020204" pitchFamily="34" charset="0"/>
              <a:buChar char="•"/>
            </a:pPr>
            <a:r>
              <a:rPr lang="el-GR" sz="2400" dirty="0" smtClean="0"/>
              <a:t>Συνεργάστικε με το θρόνο</a:t>
            </a:r>
          </a:p>
          <a:p>
            <a:pPr marL="285750" indent="-285750">
              <a:lnSpc>
                <a:spcPct val="200000"/>
              </a:lnSpc>
              <a:buFont typeface="Arial" panose="020B0604020202020204" pitchFamily="34" charset="0"/>
              <a:buChar char="•"/>
            </a:pPr>
            <a:r>
              <a:rPr lang="el-GR" sz="2400" dirty="0" smtClean="0"/>
              <a:t>Προχώρησε στη στρατιωτική ανασυγκρότηση της χώρας</a:t>
            </a:r>
          </a:p>
          <a:p>
            <a:pPr marL="285750" indent="-285750">
              <a:lnSpc>
                <a:spcPct val="200000"/>
              </a:lnSpc>
              <a:buFont typeface="Arial" panose="020B0604020202020204" pitchFamily="34" charset="0"/>
              <a:buChar char="•"/>
            </a:pPr>
            <a:r>
              <a:rPr lang="el-GR" sz="2400" dirty="0" smtClean="0"/>
              <a:t>Προώθησε μέτρα υπέρ των ασθενέστερων τάξεων</a:t>
            </a:r>
          </a:p>
          <a:p>
            <a:endParaRPr lang="el-GR" sz="2400" dirty="0"/>
          </a:p>
          <a:p>
            <a:endParaRPr lang="el-GR" sz="2400" dirty="0" smtClean="0"/>
          </a:p>
        </p:txBody>
      </p:sp>
    </p:spTree>
    <p:extLst>
      <p:ext uri="{BB962C8B-B14F-4D97-AF65-F5344CB8AC3E}">
        <p14:creationId xmlns:p14="http://schemas.microsoft.com/office/powerpoint/2010/main" val="586103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8064896" cy="5414431"/>
          </a:xfrm>
          <a:prstGeom prst="rect">
            <a:avLst/>
          </a:prstGeom>
        </p:spPr>
        <p:txBody>
          <a:bodyPr wrap="square">
            <a:spAutoFit/>
          </a:bodyPr>
          <a:lstStyle/>
          <a:p>
            <a:pPr>
              <a:lnSpc>
                <a:spcPct val="200000"/>
              </a:lnSpc>
            </a:pPr>
            <a:r>
              <a:rPr lang="el-GR" sz="2200" dirty="0"/>
              <a:t>Οι εκλογές του Μαρτίου 1912 εξελίχθηκαν σε θρίαμβο του κόμματος των Φιλελευθέρων. </a:t>
            </a:r>
            <a:endParaRPr lang="el-GR" sz="2200" dirty="0" smtClean="0"/>
          </a:p>
          <a:p>
            <a:pPr>
              <a:lnSpc>
                <a:spcPct val="200000"/>
              </a:lnSpc>
            </a:pPr>
            <a:r>
              <a:rPr lang="el-GR" sz="2200" dirty="0" smtClean="0"/>
              <a:t>Φάνηκε </a:t>
            </a:r>
            <a:r>
              <a:rPr lang="el-GR" sz="2200" dirty="0"/>
              <a:t>καθαρά ότι μεγάλο μέρος της ελληνικής κοινωνίας πίστευε ότι ο Βενιζέλος ήταν ο ηγέτης που μπορούσε να επιλύσει μεγάλα κοινωνικά και εθνικά ζητήματα. </a:t>
            </a:r>
            <a:endParaRPr lang="el-GR" sz="2200" dirty="0" smtClean="0"/>
          </a:p>
          <a:p>
            <a:pPr>
              <a:lnSpc>
                <a:spcPct val="200000"/>
              </a:lnSpc>
            </a:pPr>
            <a:endParaRPr lang="el-GR" sz="2200" dirty="0"/>
          </a:p>
          <a:p>
            <a:pPr>
              <a:lnSpc>
                <a:spcPct val="200000"/>
              </a:lnSpc>
            </a:pPr>
            <a:r>
              <a:rPr lang="el-GR" sz="2200" dirty="0" smtClean="0"/>
              <a:t>Παράλληλα</a:t>
            </a:r>
            <a:r>
              <a:rPr lang="el-GR" sz="2200" dirty="0"/>
              <a:t>, σημειώθηκε η ριζικότερη μέχρι τότε πολιτική ανανέωση με την εκλογή μεγάλου αριθμού νέων βουλευτών.</a:t>
            </a:r>
          </a:p>
        </p:txBody>
      </p:sp>
    </p:spTree>
    <p:extLst>
      <p:ext uri="{BB962C8B-B14F-4D97-AF65-F5344CB8AC3E}">
        <p14:creationId xmlns:p14="http://schemas.microsoft.com/office/powerpoint/2010/main" val="1356821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583</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Ioanna</dc:creator>
  <cp:lastModifiedBy>Ioanna</cp:lastModifiedBy>
  <cp:revision>9</cp:revision>
  <dcterms:created xsi:type="dcterms:W3CDTF">2024-03-09T12:23:57Z</dcterms:created>
  <dcterms:modified xsi:type="dcterms:W3CDTF">2025-02-06T18:36:56Z</dcterms:modified>
</cp:coreProperties>
</file>