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4" r:id="rId2"/>
    <p:sldId id="257" r:id="rId3"/>
    <p:sldId id="258" r:id="rId4"/>
    <p:sldId id="260" r:id="rId5"/>
    <p:sldId id="261" r:id="rId6"/>
    <p:sldId id="263" r:id="rId7"/>
    <p:sldId id="259" r:id="rId8"/>
    <p:sldId id="262" r:id="rId9"/>
    <p:sldId id="264" r:id="rId10"/>
    <p:sldId id="265" r:id="rId11"/>
    <p:sldId id="266" r:id="rId12"/>
    <p:sldId id="268" r:id="rId13"/>
    <p:sldId id="269" r:id="rId14"/>
    <p:sldId id="277" r:id="rId15"/>
    <p:sldId id="271" r:id="rId16"/>
    <p:sldId id="270" r:id="rId17"/>
    <p:sldId id="272" r:id="rId18"/>
    <p:sldId id="273" r:id="rId19"/>
    <p:sldId id="274" r:id="rId20"/>
    <p:sldId id="275" r:id="rId21"/>
    <p:sldId id="278" r:id="rId22"/>
    <p:sldId id="276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0" r:id="rId33"/>
    <p:sldId id="291" r:id="rId34"/>
    <p:sldId id="292" r:id="rId35"/>
    <p:sldId id="293" r:id="rId36"/>
    <p:sldId id="289" r:id="rId37"/>
    <p:sldId id="288" r:id="rId3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7" autoAdjust="0"/>
    <p:restoredTop sz="94660"/>
  </p:normalViewPr>
  <p:slideViewPr>
    <p:cSldViewPr>
      <p:cViewPr varScale="1">
        <p:scale>
          <a:sx n="65" d="100"/>
          <a:sy n="65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4062B-367C-4B19-A740-E05602713977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1C0BA-B761-4931-AB24-6BC0C3F832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908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1C0BA-B761-4931-AB24-6BC0C3F832FE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189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030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312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309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671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182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34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460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743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691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868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263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70B7F-34EA-4BA1-BDDC-78B332973012}" type="datetimeFigureOut">
              <a:rPr lang="el-GR" smtClean="0"/>
              <a:t>12/9/2023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F2EE2-B0CC-4004-B80E-AA31F3DAFE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003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hellenicaworld.com/France/Geo/gr/France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052736"/>
            <a:ext cx="705372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 smtClean="0"/>
              <a:t>ΚΕΦΑΛΑΙΟ ΠΡΩΤΟ</a:t>
            </a:r>
          </a:p>
          <a:p>
            <a:pPr algn="ctr"/>
            <a:endParaRPr lang="el-GR" sz="2400" b="1" dirty="0"/>
          </a:p>
          <a:p>
            <a:pPr algn="ctr"/>
            <a:r>
              <a:rPr lang="el-GR" sz="2400" b="1" dirty="0" smtClean="0"/>
              <a:t>ΟΙ ΑΠΑΡΧΕΣ ΔΙΑΜΟΡΦΩΣΗΣ ΤΟΥ ΝΕΟΤΕΡΟΥ ΚΟΣΜΟΥ</a:t>
            </a:r>
          </a:p>
          <a:p>
            <a:pPr algn="ctr"/>
            <a:endParaRPr lang="el-GR" sz="2400" b="1" dirty="0"/>
          </a:p>
          <a:p>
            <a:pPr algn="ctr"/>
            <a:endParaRPr lang="el-GR" sz="2400" b="1" dirty="0" smtClean="0"/>
          </a:p>
          <a:p>
            <a:pPr algn="ctr"/>
            <a:endParaRPr lang="el-GR" sz="2400" b="1" dirty="0"/>
          </a:p>
          <a:p>
            <a:pPr algn="ctr"/>
            <a:r>
              <a:rPr lang="el-GR" sz="2400" b="1" dirty="0" smtClean="0"/>
              <a:t>ΕΝΟΤΗΤΑ 1</a:t>
            </a:r>
          </a:p>
          <a:p>
            <a:pPr algn="ctr"/>
            <a:endParaRPr lang="el-GR" sz="2400" b="1" dirty="0"/>
          </a:p>
          <a:p>
            <a:pPr algn="ctr"/>
            <a:r>
              <a:rPr lang="el-GR" sz="2400" b="1" dirty="0" smtClean="0"/>
              <a:t>Η ΕΠΟΧΗ ΤΟΥ ΔΙΑΦΩΤΙΣΜΟΥ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256255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11760" y="133196"/>
            <a:ext cx="2481705" cy="3693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411760" y="133196"/>
            <a:ext cx="2481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/>
              <a:t>ΑΓΡΟΤΙΚΗ ΕΠΑΝΑΣΤΑΣΗ</a:t>
            </a:r>
            <a:endParaRPr lang="el-GR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671691"/>
            <a:ext cx="82809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u="sng" dirty="0" smtClean="0"/>
              <a:t>Τι είναι;</a:t>
            </a:r>
          </a:p>
          <a:p>
            <a:pPr>
              <a:lnSpc>
                <a:spcPct val="200000"/>
              </a:lnSpc>
            </a:pPr>
            <a:r>
              <a:rPr lang="el-GR" dirty="0" smtClean="0"/>
              <a:t>Ο μετασχηματισμός (αλλαγή) που γνώρισε η γεωργία και  η κτηνοτροφία </a:t>
            </a:r>
          </a:p>
          <a:p>
            <a:pPr>
              <a:lnSpc>
                <a:spcPct val="200000"/>
              </a:lnSpc>
            </a:pPr>
            <a:r>
              <a:rPr lang="el-GR" dirty="0" smtClean="0"/>
              <a:t>κυρίως με τη χρήση τεχνικών και μηχανισμών </a:t>
            </a:r>
          </a:p>
          <a:p>
            <a:pPr>
              <a:lnSpc>
                <a:spcPct val="200000"/>
              </a:lnSpc>
            </a:pPr>
            <a:r>
              <a:rPr lang="el-GR" dirty="0" smtClean="0"/>
              <a:t>που ευνόησαν τη μεγαλύτερη παραγωγή. </a:t>
            </a:r>
          </a:p>
          <a:p>
            <a:pPr>
              <a:lnSpc>
                <a:spcPct val="200000"/>
              </a:lnSpc>
            </a:pPr>
            <a:endParaRPr lang="el-GR" dirty="0" smtClean="0"/>
          </a:p>
          <a:p>
            <a:pPr>
              <a:lnSpc>
                <a:spcPct val="200000"/>
              </a:lnSpc>
            </a:pPr>
            <a:r>
              <a:rPr lang="el-GR" b="1" i="1" u="sng" dirty="0" smtClean="0"/>
              <a:t>Που και πότε συνέβη;</a:t>
            </a:r>
          </a:p>
          <a:p>
            <a:pPr>
              <a:lnSpc>
                <a:spcPct val="200000"/>
              </a:lnSpc>
            </a:pPr>
            <a:r>
              <a:rPr lang="el-GR" dirty="0" smtClean="0"/>
              <a:t>Στην Ευρώπη και, πιο συγκεκριμένα, στη </a:t>
            </a:r>
            <a:r>
              <a:rPr lang="el-GR" b="1" dirty="0" smtClean="0"/>
              <a:t>Μεγάλη Βρετανία</a:t>
            </a:r>
            <a:r>
              <a:rPr lang="el-GR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el-GR" dirty="0" smtClean="0"/>
              <a:t>Η αρχή του μετασχηματισμού ξεκινά τον 18ο αιώνα, </a:t>
            </a:r>
          </a:p>
          <a:p>
            <a:pPr>
              <a:lnSpc>
                <a:spcPct val="200000"/>
              </a:lnSpc>
            </a:pPr>
            <a:r>
              <a:rPr lang="el-GR" dirty="0" smtClean="0"/>
              <a:t>με την άφιξη της Βιομηχανικής Επανάστασης και τελειώνει τον 19ο αιώνα</a:t>
            </a:r>
          </a:p>
          <a:p>
            <a:endParaRPr lang="el-GR" dirty="0"/>
          </a:p>
          <a:p>
            <a:endParaRPr lang="el-GR" dirty="0" smtClean="0"/>
          </a:p>
          <a:p>
            <a:pPr lvl="1"/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75993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16632"/>
            <a:ext cx="83529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i="1" u="sng" dirty="0" smtClean="0"/>
              <a:t>Γιατί συνέβη; Ποια τα χαρακτηριστικά της αγροτικής επανάστασης;</a:t>
            </a:r>
          </a:p>
          <a:p>
            <a:endParaRPr lang="el-GR" dirty="0"/>
          </a:p>
          <a:p>
            <a:r>
              <a:rPr lang="el-GR" dirty="0" smtClean="0"/>
              <a:t>Αύξηση του πληθυσμού και των αναγκών του</a:t>
            </a:r>
          </a:p>
          <a:p>
            <a:endParaRPr lang="el-GR" dirty="0" smtClean="0"/>
          </a:p>
          <a:p>
            <a:r>
              <a:rPr lang="el-GR" dirty="0" smtClean="0"/>
              <a:t>Αποικιακή εξάπλωση και ανάπτυξη παγκόσμιου εμπορίου </a:t>
            </a:r>
          </a:p>
          <a:p>
            <a:r>
              <a:rPr lang="el-GR" dirty="0" smtClean="0"/>
              <a:t>→ τα γεωργικά και κτηνοτροφικά προϊόντα εξάγωνται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Ανάπτυξη εργαλείων και νέων τεχνολογιών που επέτρεψαν την αύξηση της παραγωγής (</a:t>
            </a:r>
            <a:r>
              <a:rPr lang="el-GR" dirty="0" smtClean="0"/>
              <a:t>χρήση μηχανημάτων </a:t>
            </a:r>
            <a:r>
              <a:rPr lang="el-GR" dirty="0" smtClean="0"/>
              <a:t>για την σπορά και το αλώνισμα).</a:t>
            </a:r>
          </a:p>
          <a:p>
            <a:endParaRPr lang="el-GR" dirty="0" smtClean="0"/>
          </a:p>
          <a:p>
            <a:r>
              <a:rPr lang="el-GR" dirty="0" smtClean="0"/>
              <a:t>Επιστημονικές (εμπειρικές κυρίως) βελτιώσεις στην αγροτική παραγωγή [εναλλαγές</a:t>
            </a:r>
          </a:p>
          <a:p>
            <a:r>
              <a:rPr lang="el-GR" dirty="0" smtClean="0"/>
              <a:t>καλλιεργειών με νέα φυτά, π.χ. οσπριοειδή, γογγύλι, τριφύλλι, καλύτερη λίπανση</a:t>
            </a:r>
          </a:p>
          <a:p>
            <a:endParaRPr lang="el-GR" dirty="0" smtClean="0"/>
          </a:p>
          <a:p>
            <a:r>
              <a:rPr lang="el-GR" dirty="0" smtClean="0"/>
              <a:t>Δημιουργήθηκαν μεγάλα αγροκτήματα με την εκχέρσωση δασικών εκτάσεων, δηλαδή την μετατροπή μέρους των δασών σε καλλιεργήσιμη γη. </a:t>
            </a:r>
            <a:r>
              <a:rPr lang="el-GR" b="1" dirty="0" smtClean="0">
                <a:solidFill>
                  <a:srgbClr val="FF0000"/>
                </a:solidFill>
              </a:rPr>
              <a:t>Αυτά όμως πέρασαν στα χέρια των πλούσιων γαιοκτημόνων. </a:t>
            </a:r>
            <a:endParaRPr lang="el-GR" b="1" dirty="0">
              <a:solidFill>
                <a:srgbClr val="FF0000"/>
              </a:solidFill>
            </a:endParaRPr>
          </a:p>
          <a:p>
            <a:endParaRPr lang="el-GR" dirty="0" smtClean="0"/>
          </a:p>
          <a:p>
            <a:r>
              <a:rPr lang="el-GR" b="1" dirty="0">
                <a:solidFill>
                  <a:srgbClr val="FF0000"/>
                </a:solidFill>
              </a:rPr>
              <a:t>Ο</a:t>
            </a:r>
            <a:r>
              <a:rPr lang="el-GR" b="1" dirty="0" smtClean="0">
                <a:solidFill>
                  <a:srgbClr val="FF0000"/>
                </a:solidFill>
              </a:rPr>
              <a:t>ι μεταβολές αυτές και κυρίως η επέκταση στη χρήση μηχανημάτων είχε ως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αποτέλεσμα πολλοί αγρότες να μείνουν χωρίς δουλειά, αφού σταδιακά μειώνονταν οι ανάγκες σε γεωργικά χέρια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491880" y="1916832"/>
            <a:ext cx="360040" cy="672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160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59832" y="107340"/>
            <a:ext cx="2259465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3059832" y="107340"/>
            <a:ext cx="2259465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b="1" u="sng" dirty="0" smtClean="0"/>
              <a:t>Το τριγωνικό εμπόριο</a:t>
            </a:r>
            <a:endParaRPr lang="el-GR" b="1" u="sng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8986" r="22160" b="31177"/>
          <a:stretch/>
        </p:blipFill>
        <p:spPr bwMode="auto">
          <a:xfrm>
            <a:off x="1475656" y="620688"/>
            <a:ext cx="5694219" cy="437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034329"/>
            <a:ext cx="8407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u="sng" dirty="0" smtClean="0"/>
              <a:t>Τι είναι;</a:t>
            </a:r>
          </a:p>
          <a:p>
            <a:r>
              <a:rPr lang="el-GR" dirty="0"/>
              <a:t> </a:t>
            </a:r>
          </a:p>
          <a:p>
            <a:r>
              <a:rPr lang="el-GR" dirty="0" smtClean="0"/>
              <a:t>Είναι το εμπόριο που διεξάγεται μεταξύ της Ευρώπης , της Αφρικής </a:t>
            </a:r>
          </a:p>
          <a:p>
            <a:r>
              <a:rPr lang="el-GR" dirty="0" smtClean="0"/>
              <a:t>και των αποικιών της Αμερικής. Ονομάζεται τριγωνικό γιατί διεξάγεται σε τρεις φάσεις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061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342" y="260648"/>
            <a:ext cx="83263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/>
              <a:t>Πώς διεξάγεται;</a:t>
            </a:r>
          </a:p>
          <a:p>
            <a:endParaRPr lang="el-GR" dirty="0"/>
          </a:p>
          <a:p>
            <a:r>
              <a:rPr lang="el-GR" dirty="0" smtClean="0"/>
              <a:t>Οι Ευρωπαίοι, συγκεκριμένα οι Άγγλοι, οι Γάλλοι και οι Ολλανδοί μεταφέρουν  στην </a:t>
            </a:r>
          </a:p>
          <a:p>
            <a:r>
              <a:rPr lang="el-GR" dirty="0" smtClean="0"/>
              <a:t>Αφρική μικροεμπορεύματα (π.χ. ράβδους σιδήρου και γενικά είδη μεταλλουργίας,</a:t>
            </a:r>
          </a:p>
          <a:p>
            <a:r>
              <a:rPr lang="el-GR" dirty="0" smtClean="0"/>
              <a:t> χάντρες, υφάσματα)</a:t>
            </a:r>
          </a:p>
          <a:p>
            <a:endParaRPr lang="el-GR" dirty="0"/>
          </a:p>
          <a:p>
            <a:r>
              <a:rPr lang="el-GR" dirty="0" smtClean="0"/>
              <a:t>Από την Αφρική αγοράζουν σκλάβους</a:t>
            </a:r>
          </a:p>
          <a:p>
            <a:endParaRPr lang="el-GR" dirty="0"/>
          </a:p>
          <a:p>
            <a:r>
              <a:rPr lang="el-GR" dirty="0" smtClean="0"/>
              <a:t>Τους σκλάβους τους μεταφέρουν στις αποικίες της Αμερικής και τους ανταλλάσουν με</a:t>
            </a:r>
          </a:p>
          <a:p>
            <a:r>
              <a:rPr lang="el-GR" dirty="0" smtClean="0"/>
              <a:t>άλλα προϊόντα (πρώτες ύλες, ζάχαρη, καφέ κ.ά.), </a:t>
            </a:r>
          </a:p>
          <a:p>
            <a:r>
              <a:rPr lang="el-GR" dirty="0" smtClean="0"/>
              <a:t>τα οποία στη συνέχεια </a:t>
            </a:r>
            <a:r>
              <a:rPr lang="el-GR" dirty="0" smtClean="0"/>
              <a:t>μεταφέρουν στην </a:t>
            </a:r>
            <a:r>
              <a:rPr lang="el-GR" dirty="0" smtClean="0"/>
              <a:t>Ευρώπη.</a:t>
            </a:r>
          </a:p>
          <a:p>
            <a:endParaRPr lang="el-GR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64888"/>
            <a:ext cx="4657482" cy="349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2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1520" y="3580180"/>
            <a:ext cx="3024336" cy="186370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ounded Rectangle 7"/>
          <p:cNvSpPr/>
          <p:nvPr/>
        </p:nvSpPr>
        <p:spPr>
          <a:xfrm>
            <a:off x="4355975" y="3580180"/>
            <a:ext cx="3896267" cy="18637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ectangle 1"/>
          <p:cNvSpPr/>
          <p:nvPr/>
        </p:nvSpPr>
        <p:spPr>
          <a:xfrm>
            <a:off x="437278" y="380806"/>
            <a:ext cx="828092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i="1" u="sng" dirty="0" smtClean="0"/>
              <a:t>Ποιοί επωφλούνται από το εμπόριο;</a:t>
            </a:r>
          </a:p>
          <a:p>
            <a:endParaRPr lang="el-GR" b="1" i="1" u="sng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Οι Ευρωπαίοι επιχειρηματίες οι οποίοι συγκεντρώνουν στα χέρια τους κεφάλαια, δηλαδή μεγάλα χρηματικά αποθέματα. 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 algn="ctr">
              <a:lnSpc>
                <a:spcPct val="150000"/>
              </a:lnSpc>
            </a:pPr>
            <a:r>
              <a:rPr lang="el-GR" u="sng" dirty="0" smtClean="0"/>
              <a:t>Έτσι λοιπόν έχουμε </a:t>
            </a:r>
          </a:p>
          <a:p>
            <a:pPr algn="ctr">
              <a:lnSpc>
                <a:spcPct val="150000"/>
              </a:lnSpc>
            </a:pPr>
            <a:endParaRPr lang="el-GR" dirty="0"/>
          </a:p>
          <a:p>
            <a:pPr algn="ctr"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endParaRPr lang="el-GR" dirty="0" smtClean="0"/>
          </a:p>
        </p:txBody>
      </p:sp>
      <p:sp>
        <p:nvSpPr>
          <p:cNvPr id="3" name="Down Arrow 2"/>
          <p:cNvSpPr/>
          <p:nvPr/>
        </p:nvSpPr>
        <p:spPr>
          <a:xfrm>
            <a:off x="1283296" y="2744924"/>
            <a:ext cx="21602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355336" y="3496368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επιχειρηματίες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που κατέχουν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συσσωρευμένο πλούτο </a:t>
            </a:r>
          </a:p>
          <a:p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3580180"/>
            <a:ext cx="33922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 smtClean="0"/>
              <a:t>χιλιάδες αγρότες χωρίς δουλειά,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οι οποίοι προκειμένου να ζήσουν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εγκαταλείπουν την ύπαιθρο και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αναζητούν δουλειά στις πόλεις.</a:t>
            </a:r>
          </a:p>
          <a:p>
            <a:endParaRPr lang="el-GR" dirty="0"/>
          </a:p>
        </p:txBody>
      </p:sp>
      <p:sp>
        <p:nvSpPr>
          <p:cNvPr id="7" name="Down Arrow 6"/>
          <p:cNvSpPr/>
          <p:nvPr/>
        </p:nvSpPr>
        <p:spPr>
          <a:xfrm>
            <a:off x="6156176" y="2890575"/>
            <a:ext cx="21602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6407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411760" y="203555"/>
            <a:ext cx="2880320" cy="3693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55776" y="203555"/>
            <a:ext cx="267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/>
              <a:t>Βιομηχανική</a:t>
            </a:r>
            <a:r>
              <a:rPr lang="el-GR" dirty="0" smtClean="0"/>
              <a:t> </a:t>
            </a:r>
            <a:r>
              <a:rPr lang="el-GR" b="1" u="sng" dirty="0" smtClean="0"/>
              <a:t>επανάσταση</a:t>
            </a:r>
            <a:endParaRPr lang="el-GR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23527" y="764704"/>
            <a:ext cx="8447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u="sng" dirty="0" smtClean="0"/>
              <a:t>Τι είναι;</a:t>
            </a:r>
          </a:p>
          <a:p>
            <a:r>
              <a:rPr lang="el-GR" dirty="0" smtClean="0"/>
              <a:t>Βιομηχανική επανάσταση ονομάζεται το φαινόμενο της εκβιομηχάνισης της οικονομίας</a:t>
            </a:r>
          </a:p>
          <a:p>
            <a:endParaRPr lang="el-GR" dirty="0"/>
          </a:p>
          <a:p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8"/>
          <a:stretch/>
        </p:blipFill>
        <p:spPr bwMode="auto">
          <a:xfrm>
            <a:off x="827584" y="1522534"/>
            <a:ext cx="7608654" cy="521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34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332656"/>
            <a:ext cx="860267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Αύξηση πληθυσμού και ανάπτυξη εμπορίου                     </a:t>
            </a:r>
          </a:p>
          <a:p>
            <a:r>
              <a:rPr lang="el-GR" dirty="0" smtClean="0"/>
              <a:t>Ανάγκη για παραγωγή περισσότερων προϊόντων, αυξημένη ζήτηση προϊόντων</a:t>
            </a:r>
          </a:p>
          <a:p>
            <a:endParaRPr lang="el-GR" dirty="0"/>
          </a:p>
          <a:p>
            <a:r>
              <a:rPr lang="el-GR" dirty="0" smtClean="0"/>
              <a:t>Αύξηση του πλούτου των αστών, εμπόρων, γαιοκτημόνων </a:t>
            </a:r>
          </a:p>
          <a:p>
            <a:r>
              <a:rPr lang="el-GR" dirty="0" smtClean="0"/>
              <a:t>Επένδυση σε νέα μηχανήματα</a:t>
            </a:r>
          </a:p>
          <a:p>
            <a:endParaRPr lang="el-GR" dirty="0"/>
          </a:p>
          <a:p>
            <a:r>
              <a:rPr lang="el-GR" dirty="0" smtClean="0"/>
              <a:t>Πολλά εργατικά χέρια, άνθρωποι που χρειάζονται εργασία. </a:t>
            </a:r>
            <a:endParaRPr lang="el-GR" dirty="0"/>
          </a:p>
          <a:p>
            <a:r>
              <a:rPr lang="el-GR" dirty="0" smtClean="0"/>
              <a:t>Αγρότες που έμειναν χωρίς δουλειά και μετακινήθηκαν στις πόλεις για να βρουν εργασία</a:t>
            </a:r>
          </a:p>
          <a:p>
            <a:r>
              <a:rPr lang="el-GR" dirty="0" smtClean="0"/>
              <a:t>Τεχνολογικές ανακαλύψεις</a:t>
            </a:r>
          </a:p>
          <a:p>
            <a:endParaRPr lang="el-GR" dirty="0"/>
          </a:p>
          <a:p>
            <a:r>
              <a:rPr lang="el-GR" dirty="0" smtClean="0"/>
              <a:t>η αντικατάσταση των παραδοσιακών πηγών ενέργειας</a:t>
            </a:r>
          </a:p>
          <a:p>
            <a:r>
              <a:rPr lang="el-GR" dirty="0" smtClean="0"/>
              <a:t> (υδατόπτωση, αιολική ενέργεια κ.ά.) από νέες, ιδιαίτερα τον γαιάνθρακα- </a:t>
            </a:r>
          </a:p>
          <a:p>
            <a:r>
              <a:rPr lang="el-GR" dirty="0" smtClean="0"/>
              <a:t>η χρήση νέων και άφθονων πρώτων υλών,</a:t>
            </a:r>
            <a:endParaRPr lang="el-GR" dirty="0"/>
          </a:p>
        </p:txBody>
      </p:sp>
      <p:sp>
        <p:nvSpPr>
          <p:cNvPr id="4" name="Down Arrow 3"/>
          <p:cNvSpPr/>
          <p:nvPr/>
        </p:nvSpPr>
        <p:spPr>
          <a:xfrm>
            <a:off x="3635896" y="4081140"/>
            <a:ext cx="472899" cy="1580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2410286" y="5705021"/>
            <a:ext cx="347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Δημιουργία μεγάλων εργοστασίων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258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7776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u="sng" dirty="0" smtClean="0"/>
              <a:t>Πότε και  από που ξεκίνησε η βιομηχανική επανάσταση</a:t>
            </a:r>
            <a:r>
              <a:rPr lang="el-GR" dirty="0" smtClean="0"/>
              <a:t>;</a:t>
            </a:r>
          </a:p>
          <a:p>
            <a:endParaRPr lang="el-GR" dirty="0"/>
          </a:p>
          <a:p>
            <a:r>
              <a:rPr lang="el-GR" dirty="0" smtClean="0"/>
              <a:t>Ξεκίνησε από τα μέσα του 18</a:t>
            </a:r>
            <a:r>
              <a:rPr lang="el-GR" baseline="30000" dirty="0" smtClean="0"/>
              <a:t>ου</a:t>
            </a:r>
            <a:r>
              <a:rPr lang="el-GR" dirty="0" smtClean="0"/>
              <a:t> αιώνα (1750-1780). </a:t>
            </a:r>
          </a:p>
          <a:p>
            <a:endParaRPr lang="el-GR" dirty="0" smtClean="0"/>
          </a:p>
          <a:p>
            <a:r>
              <a:rPr lang="el-GR" dirty="0" smtClean="0"/>
              <a:t>Ξεκίνησε από την Μ. Βρετανία και συγκεκριμένα από τον τομέα της κλωστοϋφαντουργίας.</a:t>
            </a:r>
          </a:p>
          <a:p>
            <a:endParaRPr lang="el-GR" dirty="0" smtClean="0"/>
          </a:p>
          <a:p>
            <a:endParaRPr lang="el-GR" dirty="0"/>
          </a:p>
          <a:p>
            <a:r>
              <a:rPr lang="el-GR" dirty="0" smtClean="0"/>
              <a:t>Στο τελευταίο τέταρτο το 18ου αιώνα συντελέστηκε στην Μ. Βρετανία  μεγάλη αύξηση της ζήτησης βαμβακερών υφασμάτων και ταυτόχρονα αδυναμία των παραγωγών και των εμπόρων να ικανοποιήσουν αυτή τη ζήτηση. </a:t>
            </a:r>
          </a:p>
          <a:p>
            <a:r>
              <a:rPr lang="el-GR" dirty="0" smtClean="0"/>
              <a:t>Τεχνολογικά επιτεύγματα ωστόσο έδωσαν τη δυνατότητα μεγάλης αύξησης της παραγωγής κλωστών και υφασμάτων. 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4" y="3647182"/>
            <a:ext cx="3384376" cy="321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9920" y="6093295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Κλωστική μηχανή του Χάργκρεϊβς (Hargreaves), «κλώστρια Τζένη».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195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9291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5517232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Σκίτσο που αποτυπώνει το εσωτερικό βιοτεχνίας που επεξεργάζεται κλωστές. Πηγή εικόνας: britannica.com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8502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92006"/>
            <a:ext cx="85689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u="sng" dirty="0" smtClean="0"/>
              <a:t>Οι αλλάγες φέρνουν και κοινωνικές εξελίξεις...........</a:t>
            </a:r>
          </a:p>
          <a:p>
            <a:endParaRPr lang="el-GR" dirty="0"/>
          </a:p>
          <a:p>
            <a:pPr>
              <a:lnSpc>
                <a:spcPct val="150000"/>
              </a:lnSpc>
            </a:pPr>
            <a:r>
              <a:rPr lang="el-GR" dirty="0" smtClean="0"/>
              <a:t>Ένα μέρος της αστικής τάξης (οι βιομήχανοι, οι τραπεζίτες και οι μεγαλέμποροι) επωφελείται των συνθηκών,  γίνονται ολοένα πλουσιότεροι και ενισχύουν τη θέση τους.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Ωστόσο, οι αστοί δεν έχουν πολιτικά δικαιώματα, δηλαδή δεν δικαιούνται καμία συμμετοχή στη λήψη πολιτικών αποφάσεων, πρωτίστως σε αυτές που τους αφορούν. </a:t>
            </a:r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  <a:p>
            <a:endParaRPr lang="el-GR" dirty="0"/>
          </a:p>
          <a:p>
            <a:endParaRPr lang="el-GR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5" y="3300085"/>
            <a:ext cx="8100941" cy="24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807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23017" r="12420" b="21347"/>
          <a:stretch/>
        </p:blipFill>
        <p:spPr bwMode="auto">
          <a:xfrm>
            <a:off x="440668" y="476491"/>
            <a:ext cx="6804248" cy="49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70595" y="87026"/>
            <a:ext cx="3101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u="sng" dirty="0" smtClean="0"/>
              <a:t>Ευρώπη 17ος -18ος αιώνας</a:t>
            </a:r>
            <a:endParaRPr lang="el-GR" sz="20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251520" y="5661248"/>
            <a:ext cx="7182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Η Ευρώπη είναι διηρημένη σε μικρές ή μεγάλες ηγεμονίες, </a:t>
            </a:r>
          </a:p>
          <a:p>
            <a:r>
              <a:rPr lang="el-GR" dirty="0" smtClean="0"/>
              <a:t>οι οποίες ανταγωνίζονται μεταξύ τους για να αποκτήσουν μεγαλύτερη οικονομική ισχύ και κυρίαρχη θέση στην Ευρώπη. </a:t>
            </a:r>
          </a:p>
        </p:txBody>
      </p:sp>
    </p:spTree>
    <p:extLst>
      <p:ext uri="{BB962C8B-B14F-4D97-AF65-F5344CB8AC3E}">
        <p14:creationId xmlns:p14="http://schemas.microsoft.com/office/powerpoint/2010/main" val="293936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919628"/>
            <a:ext cx="8131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Η εξουσία σε όλα σχεδόν τα κράτη της Ευρώπης παραμένει συγκεντρωμένη στα χέρια του βασιλιά, ο οποίος παραμένει ο απόλυτος άρχοντας (απόλυτη μοναρχία)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r>
              <a:rPr lang="el-GR" dirty="0" smtClean="0"/>
              <a:t>Οι αριστοκράτες ή ευγενείς προσπαθούν να διαφυλάξουν τα παραδοσιακά προνόμιά τους, όπως για παράδειγμα την απαλλαγή από την πληρωμή φόρων, από την αυξανόμενη δύναμη των αστών. </a:t>
            </a:r>
            <a:endParaRPr lang="el-GR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24036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5791" y="2342487"/>
            <a:ext cx="444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 Λουδοβίκος 16</a:t>
            </a:r>
            <a:r>
              <a:rPr lang="el-GR" baseline="30000" dirty="0" smtClean="0"/>
              <a:t>ος</a:t>
            </a:r>
            <a:r>
              <a:rPr lang="el-GR" dirty="0" smtClean="0"/>
              <a:t> και η Μαρία Αντουανέττα</a:t>
            </a:r>
            <a:endParaRPr lang="el-GR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2819391" cy="193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02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32656"/>
            <a:ext cx="8064896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 smtClean="0"/>
              <a:t>Στη Μεγάλη Βρετανία ήδη από τα τέλη του 17</a:t>
            </a:r>
            <a:r>
              <a:rPr lang="el-GR" baseline="30000" dirty="0" smtClean="0"/>
              <a:t>ου</a:t>
            </a:r>
            <a:r>
              <a:rPr lang="el-GR" dirty="0" smtClean="0"/>
              <a:t> αιώνα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η εξουσία του βασιλιά περιοριζόταν από την ύπαρξη ενός Κοινοβουλίου,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που αναγνωρίζει κάποια πολιτικά δικαιώματα στα μέλη των οικονομικά ισχυρότερων τάξεων. </a:t>
            </a:r>
            <a:endParaRPr lang="el-G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" y="2509838"/>
            <a:ext cx="5722432" cy="423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5014" y="6093296"/>
            <a:ext cx="3359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Το Αγγλικό Κοινοβούλιο συνεδριάζει</a:t>
            </a:r>
          </a:p>
          <a:p>
            <a:r>
              <a:rPr lang="el-GR" sz="1400" dirty="0" smtClean="0"/>
              <a:t>(1641), Πίνακας του Τζον Σίγκλεντον Κόπλεϊ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701750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531840" cy="468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332656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Η πλειοψηφία όμως του πληθυσμού αποτελείται από τους αγρότες στην ύπαιθρο και τους ανειδίκευτους εργάτες στις πόλεις που ζουν σε άθλιες συνθήκες</a:t>
            </a:r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4079865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/>
              <a:t>Γελοιογραφία που δείχνει την Τρίτη Τάξη να φέρει το βάρος του κλήρου και των ευγενών (1789)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70517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1" y="188640"/>
            <a:ext cx="8857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u="sng" dirty="0" smtClean="0"/>
              <a:t>Εξελίξεις στον επιστημονικό και πνευματικό τομέα</a:t>
            </a:r>
          </a:p>
          <a:p>
            <a:endParaRPr lang="el-GR" dirty="0"/>
          </a:p>
          <a:p>
            <a:r>
              <a:rPr lang="el-GR" dirty="0" smtClean="0"/>
              <a:t>Οι διανοούμενοι επιχειρούν να αποδείξουν ότι οι φυσικοί νόμοι διέπουν τη λειτουργία του </a:t>
            </a:r>
          </a:p>
          <a:p>
            <a:r>
              <a:rPr lang="el-GR" dirty="0"/>
              <a:t>τ</a:t>
            </a:r>
            <a:r>
              <a:rPr lang="el-GR" dirty="0" smtClean="0"/>
              <a:t>ου κόσμου</a:t>
            </a:r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2518415" cy="308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6173" y="5877272"/>
            <a:ext cx="186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Φράνσις Μπέικον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2097237" y="2060848"/>
            <a:ext cx="631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Κάθε επιστημονική θέση πρέπει να επαληθεύεται με πειράματα </a:t>
            </a:r>
          </a:p>
          <a:p>
            <a:r>
              <a:rPr lang="el-GR" dirty="0"/>
              <a:t>γ</a:t>
            </a:r>
            <a:r>
              <a:rPr lang="el-GR" dirty="0" smtClean="0"/>
              <a:t>ια να γίνεται αποδεκτή</a:t>
            </a:r>
            <a:endParaRPr lang="el-GR" dirty="0"/>
          </a:p>
        </p:txBody>
      </p:sp>
      <p:sp>
        <p:nvSpPr>
          <p:cNvPr id="6" name="Oval Callout 5"/>
          <p:cNvSpPr/>
          <p:nvPr/>
        </p:nvSpPr>
        <p:spPr>
          <a:xfrm>
            <a:off x="1907704" y="1556792"/>
            <a:ext cx="6508827" cy="1584176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4559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454" y="3212976"/>
            <a:ext cx="372898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5517232"/>
            <a:ext cx="150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Ρενέ Ντεκάρτ </a:t>
            </a:r>
          </a:p>
          <a:p>
            <a:r>
              <a:rPr lang="el-GR" dirty="0" smtClean="0"/>
              <a:t>(Καρτέσιος)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1268760"/>
            <a:ext cx="366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Μόνο αν διαρκώς αμφιβάλλουμε </a:t>
            </a:r>
          </a:p>
          <a:p>
            <a:r>
              <a:rPr lang="el-GR" dirty="0" smtClean="0"/>
              <a:t>θα οδηγηθούμε στην αληθινή γνώση</a:t>
            </a:r>
            <a:endParaRPr lang="el-GR" dirty="0"/>
          </a:p>
        </p:txBody>
      </p:sp>
      <p:sp>
        <p:nvSpPr>
          <p:cNvPr id="4" name="Oval Callout 3"/>
          <p:cNvSpPr/>
          <p:nvPr/>
        </p:nvSpPr>
        <p:spPr>
          <a:xfrm>
            <a:off x="1826440" y="764704"/>
            <a:ext cx="4617768" cy="1872208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6772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36417"/>
            <a:ext cx="2664296" cy="37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5" y="6124654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Τζον Λοκ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2915816" y="836712"/>
            <a:ext cx="5325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άνθρωποι έχουν απαραβίαστα φυσικά δικαιώματα </a:t>
            </a:r>
          </a:p>
          <a:p>
            <a:r>
              <a:rPr lang="el-GR" dirty="0" smtClean="0"/>
              <a:t>ζωής, </a:t>
            </a:r>
          </a:p>
          <a:p>
            <a:r>
              <a:rPr lang="el-GR" dirty="0" smtClean="0"/>
              <a:t>ελευθερίας, </a:t>
            </a:r>
          </a:p>
          <a:p>
            <a:r>
              <a:rPr lang="el-GR" dirty="0" smtClean="0"/>
              <a:t>περιουσίας</a:t>
            </a:r>
            <a:endParaRPr lang="el-GR" dirty="0"/>
          </a:p>
        </p:txBody>
      </p:sp>
      <p:sp>
        <p:nvSpPr>
          <p:cNvPr id="4" name="Oval Callout 3"/>
          <p:cNvSpPr/>
          <p:nvPr/>
        </p:nvSpPr>
        <p:spPr>
          <a:xfrm>
            <a:off x="2267744" y="332656"/>
            <a:ext cx="6264696" cy="201622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4236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31" y="3789040"/>
            <a:ext cx="3757960" cy="25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5877272"/>
            <a:ext cx="155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Ισαάκ Νιούτον</a:t>
            </a:r>
          </a:p>
          <a:p>
            <a:r>
              <a:rPr lang="el-GR" dirty="0" smtClean="0"/>
              <a:t>(Νεύτων)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2400607" y="1194742"/>
            <a:ext cx="477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 σύμπαν λειτουργεί με βάση φυσικούς νόμους</a:t>
            </a: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2411760" y="15866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/>
              <a:t>Καθώς καθόμουν κάτω από μια μηλιά, ένα μήλο έπεσε στον κεφάλι μου και τότε διατύπωσα το νόμο της βαρύτητας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1745939" y="188640"/>
            <a:ext cx="6084168" cy="3140968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2819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724" y="116632"/>
            <a:ext cx="2652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Πολλοί διανοούμενοι.....</a:t>
            </a:r>
          </a:p>
          <a:p>
            <a:r>
              <a:rPr lang="el-GR" dirty="0" smtClean="0"/>
              <a:t>Πολλές σκέψεις......</a:t>
            </a:r>
          </a:p>
          <a:p>
            <a:r>
              <a:rPr lang="el-GR" dirty="0" smtClean="0"/>
              <a:t>Μεγάλη αμφισβήτηση......</a:t>
            </a:r>
          </a:p>
          <a:p>
            <a:r>
              <a:rPr lang="el-GR" dirty="0" smtClean="0"/>
              <a:t>Πολλοί επιστήμονες.....</a:t>
            </a:r>
            <a:endParaRPr lang="el-GR" dirty="0"/>
          </a:p>
        </p:txBody>
      </p:sp>
      <p:sp>
        <p:nvSpPr>
          <p:cNvPr id="3" name="Down Arrow 2"/>
          <p:cNvSpPr/>
          <p:nvPr/>
        </p:nvSpPr>
        <p:spPr>
          <a:xfrm>
            <a:off x="1226696" y="1316961"/>
            <a:ext cx="288032" cy="4439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265492" y="1765818"/>
            <a:ext cx="2888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Γεννίεται σταδιακά 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το κίνημα του Διαφωτισμού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88640"/>
            <a:ext cx="38957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8724" y="2412149"/>
            <a:ext cx="492404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u="sng" dirty="0" smtClean="0"/>
              <a:t>Πότε και που εμφανίστηκε ο Διαφωτισμός;</a:t>
            </a:r>
          </a:p>
          <a:p>
            <a:endParaRPr lang="el-GR" b="1" i="1" u="sng" dirty="0"/>
          </a:p>
          <a:p>
            <a:r>
              <a:rPr lang="el-GR" dirty="0" smtClean="0"/>
              <a:t>Στα τέλη του 17</a:t>
            </a:r>
            <a:r>
              <a:rPr lang="el-GR" baseline="30000" dirty="0" smtClean="0"/>
              <a:t>ου</a:t>
            </a:r>
            <a:r>
              <a:rPr lang="el-GR" dirty="0" smtClean="0"/>
              <a:t> αιώνα στην Αγγλία και </a:t>
            </a:r>
          </a:p>
          <a:p>
            <a:r>
              <a:rPr lang="el-GR" dirty="0" smtClean="0"/>
              <a:t>κορυφώθηκε στη Γαλλία. </a:t>
            </a:r>
          </a:p>
          <a:p>
            <a:r>
              <a:rPr lang="el-GR" dirty="0" smtClean="0"/>
              <a:t>Διαδόθηκε φυσικά σε όλη την Ευρώπη.</a:t>
            </a:r>
          </a:p>
          <a:p>
            <a:endParaRPr lang="el-GR" dirty="0"/>
          </a:p>
          <a:p>
            <a:r>
              <a:rPr lang="el-GR" b="1" i="1" u="sng" dirty="0" smtClean="0"/>
              <a:t>Ποιοί ήταν οι βασικοί εκπρόσωποι του κινήματος</a:t>
            </a:r>
          </a:p>
          <a:p>
            <a:r>
              <a:rPr lang="el-GR" b="1" i="1" u="sng" dirty="0" smtClean="0"/>
              <a:t> του Διαφωτισμού;</a:t>
            </a:r>
          </a:p>
          <a:p>
            <a:endParaRPr lang="el-GR" b="1" i="1" u="sng" dirty="0"/>
          </a:p>
          <a:p>
            <a:r>
              <a:rPr lang="el-GR" dirty="0" smtClean="0"/>
              <a:t>Στην Αγγλία ο </a:t>
            </a:r>
            <a:r>
              <a:rPr lang="el-GR" b="1" u="sng" dirty="0" smtClean="0"/>
              <a:t>Τζον Λοκ</a:t>
            </a:r>
          </a:p>
          <a:p>
            <a:endParaRPr lang="el-GR" dirty="0" smtClean="0"/>
          </a:p>
          <a:p>
            <a:r>
              <a:rPr lang="el-GR" dirty="0" smtClean="0"/>
              <a:t>στη Γαλλία:  οι </a:t>
            </a:r>
            <a:r>
              <a:rPr lang="el-GR" b="1" u="sng" dirty="0" smtClean="0"/>
              <a:t>Ρουσό</a:t>
            </a:r>
            <a:r>
              <a:rPr lang="el-GR" dirty="0" smtClean="0"/>
              <a:t>, </a:t>
            </a:r>
            <a:r>
              <a:rPr lang="el-GR" b="1" u="sng" dirty="0" smtClean="0"/>
              <a:t>Βολτέρος</a:t>
            </a:r>
            <a:r>
              <a:rPr lang="el-GR" dirty="0" smtClean="0"/>
              <a:t>, </a:t>
            </a:r>
            <a:r>
              <a:rPr lang="el-GR" b="1" u="sng" dirty="0" smtClean="0"/>
              <a:t>Ντιντερό</a:t>
            </a:r>
            <a:r>
              <a:rPr lang="el-GR" dirty="0" smtClean="0"/>
              <a:t>, </a:t>
            </a:r>
          </a:p>
          <a:p>
            <a:r>
              <a:rPr lang="el-GR" b="1" u="sng" dirty="0" smtClean="0"/>
              <a:t>Μοντεσκιέ</a:t>
            </a:r>
            <a:r>
              <a:rPr lang="el-GR" dirty="0" smtClean="0"/>
              <a:t>, </a:t>
            </a:r>
            <a:r>
              <a:rPr lang="el-GR" b="1" u="sng" dirty="0" smtClean="0"/>
              <a:t>Ντ’ Αλαμπέρ</a:t>
            </a:r>
          </a:p>
          <a:p>
            <a:endParaRPr lang="el-GR" dirty="0"/>
          </a:p>
          <a:p>
            <a:r>
              <a:rPr lang="el-GR" dirty="0" smtClean="0"/>
              <a:t>Ονομάστηκαν φιλόσοφοι ή </a:t>
            </a:r>
            <a:r>
              <a:rPr lang="el-GR" b="1" dirty="0" smtClean="0"/>
              <a:t>Διαφωτιστές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142084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02471"/>
            <a:ext cx="871681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/>
              <a:t>Διαφωτισμός και πολιτική</a:t>
            </a:r>
          </a:p>
          <a:p>
            <a:endParaRPr lang="el-GR" b="1" dirty="0"/>
          </a:p>
          <a:p>
            <a:r>
              <a:rPr lang="el-GR" b="1" i="1" u="sng" dirty="0" smtClean="0"/>
              <a:t>Η θεωρία των φυσικών δικαιωμάτων του Τζον Λοκ</a:t>
            </a:r>
          </a:p>
          <a:p>
            <a:endParaRPr lang="el-GR" dirty="0" smtClean="0"/>
          </a:p>
          <a:p>
            <a:r>
              <a:rPr lang="el-GR" dirty="0" smtClean="0"/>
              <a:t>Οι άνθρωποι, μόνο και μόνο επειδή είναι άνθρωποι, έχουν  ορισμένα </a:t>
            </a:r>
            <a:r>
              <a:rPr lang="el-GR" b="1" u="sng" dirty="0" smtClean="0"/>
              <a:t>φυσικά δικαιώματα</a:t>
            </a:r>
          </a:p>
          <a:p>
            <a:r>
              <a:rPr lang="el-GR" b="1" u="sng" dirty="0" smtClean="0">
                <a:solidFill>
                  <a:srgbClr val="FF0000"/>
                </a:solidFill>
              </a:rPr>
              <a:t>Ζωής</a:t>
            </a:r>
          </a:p>
          <a:p>
            <a:endParaRPr lang="el-GR" b="1" u="sng" dirty="0" smtClean="0">
              <a:solidFill>
                <a:srgbClr val="FF0000"/>
              </a:solidFill>
            </a:endParaRPr>
          </a:p>
          <a:p>
            <a:r>
              <a:rPr lang="el-GR" b="1" u="sng" dirty="0" smtClean="0">
                <a:solidFill>
                  <a:srgbClr val="FF0000"/>
                </a:solidFill>
              </a:rPr>
              <a:t>Ιδιοκτησίας</a:t>
            </a:r>
          </a:p>
          <a:p>
            <a:endParaRPr lang="el-GR" b="1" u="sng" dirty="0" smtClean="0">
              <a:solidFill>
                <a:srgbClr val="FF0000"/>
              </a:solidFill>
            </a:endParaRPr>
          </a:p>
          <a:p>
            <a:r>
              <a:rPr lang="el-GR" b="1" u="sng" dirty="0" smtClean="0">
                <a:solidFill>
                  <a:srgbClr val="FF0000"/>
                </a:solidFill>
              </a:rPr>
              <a:t>Ισότητας απέναντι στο νόμο</a:t>
            </a:r>
          </a:p>
          <a:p>
            <a:endParaRPr lang="el-GR" b="1" u="sng" dirty="0" smtClean="0">
              <a:solidFill>
                <a:srgbClr val="FF0000"/>
              </a:solidFill>
            </a:endParaRPr>
          </a:p>
          <a:p>
            <a:r>
              <a:rPr lang="el-GR" b="1" u="sng" dirty="0" smtClean="0">
                <a:solidFill>
                  <a:srgbClr val="FF0000"/>
                </a:solidFill>
              </a:rPr>
              <a:t>Ελευθερία σκέψης και έκφρασης</a:t>
            </a:r>
          </a:p>
          <a:p>
            <a:endParaRPr lang="el-GR" dirty="0"/>
          </a:p>
          <a:p>
            <a:r>
              <a:rPr lang="el-GR" dirty="0" smtClean="0"/>
              <a:t>Τα δικαιώματα αυτά δεν μπορεί να καταργήσει καμία εξουσία </a:t>
            </a:r>
            <a:endParaRPr lang="el-G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30" y="3573016"/>
            <a:ext cx="2124000" cy="298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804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6468" y="286418"/>
            <a:ext cx="5542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u="sng" dirty="0" smtClean="0"/>
              <a:t>Η θεωρία του κοινωνικού συμβολαίου του Τζον Λοκ</a:t>
            </a:r>
          </a:p>
          <a:p>
            <a:endParaRPr lang="el-GR" dirty="0"/>
          </a:p>
          <a:p>
            <a:r>
              <a:rPr lang="el-GR" dirty="0" smtClean="0"/>
              <a:t>Ανάμεσα στο λαό και το κράτος έχει γίνει μια συμφωνία:</a:t>
            </a:r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535507" y="1341689"/>
            <a:ext cx="228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dirty="0">
                <a:solidFill>
                  <a:prstClr val="black"/>
                </a:solidFill>
              </a:rPr>
              <a:t>οι πολίτες παραχωρούν μέρος της ελευθερίας τους, </a:t>
            </a:r>
          </a:p>
          <a:p>
            <a:pPr lvl="0"/>
            <a:r>
              <a:rPr lang="el-GR" dirty="0">
                <a:solidFill>
                  <a:prstClr val="black"/>
                </a:solidFill>
              </a:rPr>
              <a:t>ώστε να συμβιώσουν αρμονικά μεταξύ τους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2080" y="1341689"/>
            <a:ext cx="228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dirty="0">
                <a:solidFill>
                  <a:prstClr val="black"/>
                </a:solidFill>
              </a:rPr>
              <a:t>Το κράτος εξασφαλίζει και εγγυάται την τήρηση αυτής της συμφωνίας</a:t>
            </a:r>
          </a:p>
        </p:txBody>
      </p:sp>
      <p:sp>
        <p:nvSpPr>
          <p:cNvPr id="5" name="Left-Right-Up Arrow 4"/>
          <p:cNvSpPr/>
          <p:nvPr/>
        </p:nvSpPr>
        <p:spPr>
          <a:xfrm>
            <a:off x="3333020" y="1341689"/>
            <a:ext cx="1216152" cy="85039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251520" y="3369766"/>
            <a:ext cx="6436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Αν όμως το κράτος γίνει τυραννικό, παραβαίνοντας τη συμφωνία, </a:t>
            </a:r>
          </a:p>
          <a:p>
            <a:endParaRPr lang="el-GR" dirty="0"/>
          </a:p>
          <a:p>
            <a:r>
              <a:rPr lang="el-GR" dirty="0" smtClean="0"/>
              <a:t>Τότε οι πολίτες έχουν δικαίωμα αντίστασης   </a:t>
            </a:r>
            <a:endParaRPr lang="el-GR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t="20783" r="42622" b="22800"/>
          <a:stretch/>
        </p:blipFill>
        <p:spPr bwMode="auto">
          <a:xfrm>
            <a:off x="5122492" y="3672928"/>
            <a:ext cx="4067767" cy="320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60" y="548680"/>
            <a:ext cx="9172191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u="sng" dirty="0" smtClean="0">
                <a:solidFill>
                  <a:srgbClr val="FF0000"/>
                </a:solidFill>
              </a:rPr>
              <a:t>Ευρώπη 17</a:t>
            </a:r>
            <a:r>
              <a:rPr lang="el-GR" b="1" u="sng" baseline="30000" dirty="0" smtClean="0">
                <a:solidFill>
                  <a:srgbClr val="FF0000"/>
                </a:solidFill>
              </a:rPr>
              <a:t>ος</a:t>
            </a:r>
            <a:r>
              <a:rPr lang="el-GR" b="1" u="sng" dirty="0" smtClean="0">
                <a:solidFill>
                  <a:srgbClr val="FF0000"/>
                </a:solidFill>
              </a:rPr>
              <a:t> -18</a:t>
            </a:r>
            <a:r>
              <a:rPr lang="el-GR" b="1" u="sng" baseline="30000" dirty="0" smtClean="0">
                <a:solidFill>
                  <a:srgbClr val="FF0000"/>
                </a:solidFill>
              </a:rPr>
              <a:t>ος</a:t>
            </a:r>
            <a:r>
              <a:rPr lang="el-GR" b="1" u="sng" dirty="0" smtClean="0">
                <a:solidFill>
                  <a:srgbClr val="FF0000"/>
                </a:solidFill>
              </a:rPr>
              <a:t> αιώνας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Το πολιτικό σύστημα που επικρατεί είναι της απόλυτης μοναρχίας ή απολυταρχίας.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Στη Γαλλία ο απολυταρχισμός φτάνει στο απόγειό του με τον Λουδοβίκο τον ΙΔ’ (1638-1715)</a:t>
            </a:r>
          </a:p>
          <a:p>
            <a:r>
              <a:rPr lang="el-GR" dirty="0" smtClean="0"/>
              <a:t>που θεωρεί τον εαυτό του αντιπρόσωπο του Θεού στη γη.</a:t>
            </a:r>
          </a:p>
          <a:p>
            <a:r>
              <a:rPr lang="el-GR" dirty="0" smtClean="0"/>
              <a:t>Πίστευε ότι η βασιλική εξουσία δεν έχει περιορισμούς.</a:t>
            </a:r>
          </a:p>
          <a:p>
            <a:r>
              <a:rPr lang="el-GR" dirty="0" smtClean="0"/>
              <a:t>Ο βασιλιάς είναι η ενσάρκωση του κράτους.</a:t>
            </a:r>
          </a:p>
          <a:p>
            <a:endParaRPr lang="el-GR" dirty="0"/>
          </a:p>
          <a:p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56521"/>
            <a:ext cx="2715730" cy="422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5414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u="sng" dirty="0" smtClean="0"/>
              <a:t>Η θεωρία της γενικής βούλησης του Ζαν Ζακ Ρουσό</a:t>
            </a:r>
          </a:p>
          <a:p>
            <a:endParaRPr lang="el-GR" dirty="0"/>
          </a:p>
          <a:p>
            <a:r>
              <a:rPr lang="el-GR" dirty="0" smtClean="0"/>
              <a:t>Η πολιτική ηγεσία πρέπει να βρίσκεται στα χέρια του λαού και όχι κάποιου ηγεμόνα</a:t>
            </a:r>
          </a:p>
          <a:p>
            <a:endParaRPr lang="el-GR" dirty="0"/>
          </a:p>
          <a:p>
            <a:r>
              <a:rPr lang="el-GR" dirty="0" smtClean="0"/>
              <a:t>Η </a:t>
            </a:r>
            <a:r>
              <a:rPr lang="el-GR" b="1" dirty="0" smtClean="0"/>
              <a:t>γενική βούληση </a:t>
            </a:r>
            <a:r>
              <a:rPr lang="el-GR" dirty="0" smtClean="0"/>
              <a:t>είναι η σύνθεση των ατομικών βουλήσεων μέσα από την οποία </a:t>
            </a:r>
          </a:p>
          <a:p>
            <a:endParaRPr lang="el-GR" dirty="0" smtClean="0"/>
          </a:p>
          <a:p>
            <a:r>
              <a:rPr lang="el-GR" dirty="0" smtClean="0"/>
              <a:t>εκφράζεται το </a:t>
            </a:r>
            <a:r>
              <a:rPr lang="el-GR" b="1" dirty="0" smtClean="0"/>
              <a:t>δημόσιο συμφέρον.</a:t>
            </a:r>
          </a:p>
          <a:p>
            <a:endParaRPr lang="el-GR" dirty="0"/>
          </a:p>
          <a:p>
            <a:endParaRPr lang="el-GR" dirty="0" smtClean="0"/>
          </a:p>
          <a:p>
            <a:r>
              <a:rPr lang="el-GR" dirty="0" smtClean="0"/>
              <a:t>Η γενική βούληση εκφράζεται με τη </a:t>
            </a:r>
            <a:r>
              <a:rPr lang="el-GR" b="1" dirty="0" smtClean="0"/>
              <a:t>συμμετοχή του λαού στη λήψη των αποφάσεων</a:t>
            </a:r>
            <a:endParaRPr lang="el-GR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26532"/>
            <a:ext cx="16192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526532"/>
            <a:ext cx="3940579" cy="220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614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292080" y="4149080"/>
            <a:ext cx="3603954" cy="11521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ounded Rectangle 7"/>
          <p:cNvSpPr/>
          <p:nvPr/>
        </p:nvSpPr>
        <p:spPr>
          <a:xfrm>
            <a:off x="2583270" y="2696146"/>
            <a:ext cx="3284874" cy="11649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ounded Rectangle 6"/>
          <p:cNvSpPr/>
          <p:nvPr/>
        </p:nvSpPr>
        <p:spPr>
          <a:xfrm>
            <a:off x="179512" y="1628800"/>
            <a:ext cx="3058273" cy="12241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383704" y="260648"/>
            <a:ext cx="8512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i="1" u="sng" dirty="0" smtClean="0"/>
              <a:t>Η θεωρία της διάκρισης των εξουσιών του Μοντεσκιέ</a:t>
            </a:r>
          </a:p>
          <a:p>
            <a:pPr algn="ctr"/>
            <a:endParaRPr lang="el-GR" b="1" u="sng" dirty="0"/>
          </a:p>
          <a:p>
            <a:endParaRPr lang="el-GR" dirty="0" smtClean="0"/>
          </a:p>
          <a:p>
            <a:r>
              <a:rPr lang="el-GR" dirty="0" smtClean="0"/>
              <a:t>Οι φορείς της εξουσία πρέπει να διαχωρίζονται για να μην υπάρχει κατάχρηση εξουσίας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772816"/>
            <a:ext cx="3058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Η κυβέρνηση </a:t>
            </a:r>
          </a:p>
          <a:p>
            <a:r>
              <a:rPr lang="el-GR" dirty="0" smtClean="0"/>
              <a:t>ασκεί την εκτελεστική εξουσία</a:t>
            </a:r>
          </a:p>
          <a:p>
            <a:r>
              <a:rPr lang="el-GR" dirty="0" smtClean="0"/>
              <a:t>(εφαρμόζει τους νόμους)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2775782" y="2852936"/>
            <a:ext cx="2919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Η βουλή </a:t>
            </a:r>
          </a:p>
          <a:p>
            <a:r>
              <a:rPr lang="el-GR" dirty="0" smtClean="0"/>
              <a:t>ασκεί τη νομοθετική εξουσία</a:t>
            </a:r>
            <a:br>
              <a:rPr lang="el-GR" dirty="0" smtClean="0"/>
            </a:br>
            <a:r>
              <a:rPr lang="el-GR" dirty="0" smtClean="0"/>
              <a:t>(θεσπίζει τους νόμους)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5455156" y="4149080"/>
            <a:ext cx="3440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δικαστές </a:t>
            </a:r>
          </a:p>
          <a:p>
            <a:r>
              <a:rPr lang="el-GR" dirty="0"/>
              <a:t>α</a:t>
            </a:r>
            <a:r>
              <a:rPr lang="el-GR" dirty="0" smtClean="0"/>
              <a:t>σκούν τη δικαστική εξουσία</a:t>
            </a:r>
            <a:br>
              <a:rPr lang="el-GR" dirty="0" smtClean="0"/>
            </a:br>
            <a:r>
              <a:rPr lang="el-GR" dirty="0" smtClean="0"/>
              <a:t>(ελέγχουν την τήρηση των νόμων) </a:t>
            </a:r>
            <a:endParaRPr lang="el-G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480751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799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189995"/>
            <a:ext cx="279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u="sng" dirty="0" smtClean="0"/>
              <a:t>Διαφωτισμός και θρησκεία</a:t>
            </a:r>
            <a:endParaRPr lang="el-GR" b="1" i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836712"/>
            <a:ext cx="834683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περισσότεροι Διαφωτιστές ήταν </a:t>
            </a:r>
            <a:r>
              <a:rPr lang="el-GR" b="1" u="sng" dirty="0" smtClean="0"/>
              <a:t>ντεϊστές</a:t>
            </a:r>
            <a:r>
              <a:rPr lang="el-GR" dirty="0" smtClean="0"/>
              <a:t>. </a:t>
            </a:r>
          </a:p>
          <a:p>
            <a:endParaRPr lang="el-GR" dirty="0" smtClean="0"/>
          </a:p>
          <a:p>
            <a:r>
              <a:rPr lang="el-GR" dirty="0" smtClean="0"/>
              <a:t>Πίστευαν ότι ο Θεός δημιούργησε τον κόσμο και τους νόμους που τον διέπουν,</a:t>
            </a:r>
          </a:p>
          <a:p>
            <a:r>
              <a:rPr lang="el-GR" dirty="0"/>
              <a:t>α</a:t>
            </a:r>
            <a:r>
              <a:rPr lang="el-GR" dirty="0" smtClean="0"/>
              <a:t>λλά δεν ανακατεύται στην ανθρώπινες υποθέσεις. </a:t>
            </a:r>
          </a:p>
          <a:p>
            <a:r>
              <a:rPr lang="el-GR" dirty="0" smtClean="0"/>
              <a:t>Οι προσευχές και οι τελετές σύμφωνα με αυτούς ήταν άχρηστες. </a:t>
            </a:r>
          </a:p>
          <a:p>
            <a:endParaRPr lang="el-GR" dirty="0"/>
          </a:p>
          <a:p>
            <a:r>
              <a:rPr lang="el-GR" dirty="0" smtClean="0"/>
              <a:t>Άλλοι Διαφωτιστές ήταν </a:t>
            </a:r>
            <a:r>
              <a:rPr lang="el-GR" b="1" u="sng" dirty="0" smtClean="0"/>
              <a:t>άθεοι</a:t>
            </a:r>
            <a:r>
              <a:rPr lang="el-GR" dirty="0" smtClean="0"/>
              <a:t>.</a:t>
            </a:r>
          </a:p>
          <a:p>
            <a:endParaRPr lang="el-GR" dirty="0"/>
          </a:p>
          <a:p>
            <a:r>
              <a:rPr lang="el-GR" u="sng" dirty="0" smtClean="0"/>
              <a:t>Όλοι επέκριναν την Καθολική Εκκλησία για τον φανατισμό της. </a:t>
            </a:r>
          </a:p>
          <a:p>
            <a:endParaRPr lang="el-GR" dirty="0" smtClean="0"/>
          </a:p>
          <a:p>
            <a:endParaRPr lang="el-GR" dirty="0"/>
          </a:p>
          <a:p>
            <a:r>
              <a:rPr lang="el-GR" dirty="0" smtClean="0"/>
              <a:t>Όλοι πίστευαν στην </a:t>
            </a:r>
            <a:r>
              <a:rPr lang="el-GR" b="1" u="sng" dirty="0" smtClean="0"/>
              <a:t>ανεξιθρησκεία</a:t>
            </a:r>
            <a:r>
              <a:rPr lang="el-GR" dirty="0" smtClean="0"/>
              <a:t>, δηλαδή η αναγνώριση και ανοχή του δικαιώματος</a:t>
            </a:r>
          </a:p>
          <a:p>
            <a:r>
              <a:rPr lang="el-GR" dirty="0" smtClean="0"/>
              <a:t>του κάθε ανθρώπου </a:t>
            </a:r>
          </a:p>
          <a:p>
            <a:r>
              <a:rPr lang="el-GR" dirty="0" smtClean="0"/>
              <a:t>είτε να πιστεύει σε όποια θρησκεία επιθυμεί και να θρησκεύεται ελεύθερα, </a:t>
            </a:r>
          </a:p>
          <a:p>
            <a:r>
              <a:rPr lang="el-GR" dirty="0" smtClean="0"/>
              <a:t>κατά το δόγμα του, χωρίς περιορισμούς, </a:t>
            </a:r>
          </a:p>
          <a:p>
            <a:r>
              <a:rPr lang="el-GR" dirty="0" smtClean="0"/>
              <a:t>είτε ακόμα και να μη πιστεύει σε καμία.</a:t>
            </a:r>
          </a:p>
          <a:p>
            <a:endParaRPr lang="el-GR" dirty="0" smtClean="0"/>
          </a:p>
          <a:p>
            <a:r>
              <a:rPr lang="el-GR" dirty="0" smtClean="0"/>
              <a:t>Πίστευαν ότι μόνο η ανεξιθρησκεία θα απάλλαζε τον κόσμο από την </a:t>
            </a:r>
            <a:r>
              <a:rPr lang="el-GR" b="1" dirty="0" smtClean="0"/>
              <a:t>μισαλλοδοξία</a:t>
            </a:r>
            <a:r>
              <a:rPr lang="el-GR" dirty="0" smtClean="0"/>
              <a:t>, </a:t>
            </a:r>
          </a:p>
          <a:p>
            <a:r>
              <a:rPr lang="el-GR" dirty="0" smtClean="0"/>
              <a:t>δηλαδή το να μισεί κανείς κάποιον που έχει διαφορετικές αντιλήψεις από αυτόν.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5610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332656"/>
            <a:ext cx="304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u="sng" dirty="0" smtClean="0"/>
              <a:t>Διαφωτισμός και εκπαίδευση</a:t>
            </a:r>
            <a:endParaRPr lang="el-GR" b="1" i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908720"/>
            <a:ext cx="87298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Διαφωτιστές πίστευαν ότι μόνο με την εκπαίδευση ο άνθρωπος μπορεί να προοδεύσει.</a:t>
            </a:r>
          </a:p>
          <a:p>
            <a:endParaRPr lang="el-GR" dirty="0"/>
          </a:p>
          <a:p>
            <a:r>
              <a:rPr lang="el-GR" dirty="0" smtClean="0"/>
              <a:t>Ο </a:t>
            </a:r>
            <a:r>
              <a:rPr lang="el-GR" b="1" u="sng" dirty="0" smtClean="0"/>
              <a:t>Ζαν Ζακ Ρουσό</a:t>
            </a:r>
            <a:r>
              <a:rPr lang="el-GR" dirty="0" smtClean="0"/>
              <a:t> στο έργο του «Αιμίλιος» υποστήριξε ότι </a:t>
            </a:r>
          </a:p>
          <a:p>
            <a:r>
              <a:rPr lang="el-GR" dirty="0" smtClean="0"/>
              <a:t>στην εκπαίδευση σημαντικό ρόλο έχει ο δάσκαλος </a:t>
            </a:r>
          </a:p>
          <a:p>
            <a:r>
              <a:rPr lang="el-GR" dirty="0" smtClean="0"/>
              <a:t>και η αναζήτηση της γνώσης από το μαθητή. </a:t>
            </a:r>
          </a:p>
          <a:p>
            <a:endParaRPr lang="el-GR" dirty="0"/>
          </a:p>
          <a:p>
            <a:r>
              <a:rPr lang="el-GR" dirty="0" smtClean="0"/>
              <a:t>Ο δάσκαλος όμως δεν πρέπει να λειτουρεί ως αυθεντία, αλλά θέτοντας ερωτήματα, </a:t>
            </a:r>
          </a:p>
          <a:p>
            <a:r>
              <a:rPr lang="el-GR" dirty="0" smtClean="0"/>
              <a:t>να προτρέπει το διδασκόμενο να οδηγείται στην γνώση από μόνος του.  </a:t>
            </a:r>
            <a:endParaRPr lang="el-G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02113"/>
            <a:ext cx="1944216" cy="339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285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14957"/>
            <a:ext cx="478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u="sng" dirty="0" smtClean="0"/>
              <a:t>Διαφωτισμός και οικονομικός φιλελευθερισμός</a:t>
            </a:r>
            <a:endParaRPr lang="el-GR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82751" y="692696"/>
            <a:ext cx="842083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Μέχρι την εποχή του Διαφωτισμόυ στην οικονομία επικρατούσε ο </a:t>
            </a:r>
            <a:r>
              <a:rPr lang="el-GR" b="1" u="sng" dirty="0" smtClean="0"/>
              <a:t>μερκαντιλισμός</a:t>
            </a:r>
          </a:p>
          <a:p>
            <a:endParaRPr lang="el-GR" dirty="0" smtClean="0"/>
          </a:p>
          <a:p>
            <a:r>
              <a:rPr lang="el-GR" dirty="0" smtClean="0"/>
              <a:t>Πολιτική και οικονομική θεωρία σύμφωνα με την οποία </a:t>
            </a:r>
          </a:p>
          <a:p>
            <a:r>
              <a:rPr lang="el-GR" dirty="0" smtClean="0"/>
              <a:t>το κράτος παρεμβαίνει και καθορίζει την οικονομική δραστηριότητα της χώρας </a:t>
            </a:r>
          </a:p>
          <a:p>
            <a:r>
              <a:rPr lang="el-GR" dirty="0"/>
              <a:t>ε</a:t>
            </a:r>
            <a:r>
              <a:rPr lang="el-GR" dirty="0" smtClean="0"/>
              <a:t>νισχύοντας τις εξαγωγές και ελαχιστοποιώντας τις εισαγωγές. </a:t>
            </a:r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Κάποιο Γάλλοι οικονομολόγοι θεωρούσαν ότι στην οικονομία πρέπει να επικρατήσουν </a:t>
            </a:r>
          </a:p>
          <a:p>
            <a:r>
              <a:rPr lang="el-GR" dirty="0" smtClean="0"/>
              <a:t>οι νόμοι της φύσης. </a:t>
            </a:r>
          </a:p>
          <a:p>
            <a:r>
              <a:rPr lang="el-GR" dirty="0" smtClean="0"/>
              <a:t>Το κράτος δεν πρέπει να παρεμβαίνει παρά ελάχιστα στην οικονομική ζωή</a:t>
            </a:r>
          </a:p>
          <a:p>
            <a:endParaRPr lang="el-GR" dirty="0"/>
          </a:p>
          <a:p>
            <a:r>
              <a:rPr lang="el-GR" dirty="0" smtClean="0"/>
              <a:t>Αυτοί ονομάστηκαν </a:t>
            </a:r>
            <a:r>
              <a:rPr lang="el-GR" b="1" dirty="0" smtClean="0"/>
              <a:t>φυσιοκράτες</a:t>
            </a:r>
            <a:r>
              <a:rPr lang="el-GR" dirty="0" smtClean="0"/>
              <a:t> και η θεωρία τους </a:t>
            </a:r>
            <a:r>
              <a:rPr lang="el-GR" b="1" dirty="0" smtClean="0"/>
              <a:t>φυσιοκρατία.</a:t>
            </a:r>
          </a:p>
          <a:p>
            <a:r>
              <a:rPr lang="el-GR" dirty="0" smtClean="0"/>
              <a:t>Κυριότεροι εκπρόσωποι ήταν ο οικονομολόγος Κενέ στην Γαλλία </a:t>
            </a:r>
          </a:p>
          <a:p>
            <a:r>
              <a:rPr lang="el-GR" dirty="0" smtClean="0"/>
              <a:t>και ο Άνταμ Σμιθ στην Αγγλία</a:t>
            </a:r>
            <a:endParaRPr lang="el-G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4098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97151"/>
            <a:ext cx="1564259" cy="196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20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64" y="3429000"/>
            <a:ext cx="2095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921" y="252971"/>
            <a:ext cx="86555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ιδέες του Διαφωτισμού για διάφορα οικονομικά, πολιτικά, κοινωνικά και άλλα θέματα </a:t>
            </a:r>
          </a:p>
          <a:p>
            <a:r>
              <a:rPr lang="el-GR" dirty="0" smtClean="0"/>
              <a:t>συνοψίστηκαν στην Εγκυκλοπαίδεια, ένα συλλογικό έργο 33 τόμων. </a:t>
            </a:r>
          </a:p>
          <a:p>
            <a:endParaRPr lang="el-GR" dirty="0"/>
          </a:p>
          <a:p>
            <a:r>
              <a:rPr lang="el-GR" dirty="0" smtClean="0"/>
              <a:t>Πρωτεργάτες της Εγκυκλοπαίδειας ήταν οι Γάλλοι διαφωτιστές</a:t>
            </a:r>
          </a:p>
          <a:p>
            <a:r>
              <a:rPr lang="el-GR" dirty="0" smtClean="0"/>
              <a:t>Ντιντερό και Ντ’ Αλαμπέρ</a:t>
            </a:r>
            <a:endParaRPr lang="el-GR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88" y="3429000"/>
            <a:ext cx="222024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45024"/>
            <a:ext cx="2160240" cy="267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7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6672"/>
            <a:ext cx="7076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ιδέες του διαφωτισμού διαδόθηκαν αρχικά στα ανώτερα μορφωμένα </a:t>
            </a:r>
          </a:p>
          <a:p>
            <a:r>
              <a:rPr lang="el-GR" dirty="0" smtClean="0"/>
              <a:t>κοινωνικά στρώματα.</a:t>
            </a:r>
            <a:endParaRPr lang="el-GR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4473"/>
            <a:ext cx="646271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7544" y="3323804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/>
              <a:t>Συγκέντρωση στο σαλόνι της πλούσιας αστής μαντάμ Ζοφρέν. </a:t>
            </a:r>
          </a:p>
          <a:p>
            <a:r>
              <a:rPr lang="el-GR" sz="1400" dirty="0" smtClean="0"/>
              <a:t>Έργο ζωγραφικής του Λεμονιέ (G. Lemonnier), 18ος αιώνας, Ρουέν.</a:t>
            </a:r>
            <a:endParaRPr lang="el-GR" sz="1400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13689"/>
            <a:ext cx="2592288" cy="316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59832" y="6036848"/>
            <a:ext cx="31236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/>
              <a:t>Ένα "καφέ", χώρος διάχυσης των ιδεών.</a:t>
            </a:r>
          </a:p>
          <a:p>
            <a:r>
              <a:rPr lang="el-GR" sz="1400" dirty="0" smtClean="0"/>
              <a:t> Υδατογραφία ανώνυμου, 18ου αιώνας. </a:t>
            </a:r>
          </a:p>
          <a:p>
            <a:r>
              <a:rPr lang="el-GR" sz="1400" dirty="0" smtClean="0"/>
              <a:t>Παρίσι, Εθνική Βιβλιοθήκη</a:t>
            </a:r>
            <a:endParaRPr lang="el-GR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4077072"/>
            <a:ext cx="52381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Αργότερα κυκλοφόρησαν εκλαϊκευμένα βιβλία</a:t>
            </a:r>
          </a:p>
          <a:p>
            <a:r>
              <a:rPr lang="el-GR" dirty="0"/>
              <a:t>κ</a:t>
            </a:r>
            <a:r>
              <a:rPr lang="el-GR" dirty="0" smtClean="0"/>
              <a:t>ι έτσι το σύνολο της κοινωνίας γνώρισε τις απόψεις</a:t>
            </a:r>
          </a:p>
          <a:p>
            <a:r>
              <a:rPr lang="el-GR" dirty="0"/>
              <a:t>τ</a:t>
            </a:r>
            <a:r>
              <a:rPr lang="el-GR" dirty="0" smtClean="0"/>
              <a:t>ων διαφωτιστών.</a:t>
            </a:r>
          </a:p>
          <a:p>
            <a:r>
              <a:rPr lang="el-GR" dirty="0" smtClean="0"/>
              <a:t>Σύντομα οι οι ιδέες διαδόθηκαν σε όλη την Ευρώπη </a:t>
            </a:r>
          </a:p>
          <a:p>
            <a:r>
              <a:rPr lang="el-GR" dirty="0" smtClean="0"/>
              <a:t>και έξω από αυτή.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59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22880"/>
            <a:ext cx="639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u="sng" dirty="0" smtClean="0"/>
              <a:t>Ποια ήταν η επίδραση των πολιτικών θέσεων των Διαφωτιστών;</a:t>
            </a:r>
            <a:endParaRPr lang="el-GR" b="1" i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323527" y="908720"/>
            <a:ext cx="859113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πολιτικές θέσεις των Διαφωτιστών αξιοποιήθηκαν από την ανερχόμενη αστική τάξη</a:t>
            </a:r>
          </a:p>
          <a:p>
            <a:r>
              <a:rPr lang="el-GR" dirty="0"/>
              <a:t>π</a:t>
            </a:r>
            <a:r>
              <a:rPr lang="el-GR" dirty="0" smtClean="0"/>
              <a:t>ροκειμένου να διεκδικήσει μια θέση στη λήψη των πολιτικών αποφάσεων.</a:t>
            </a:r>
          </a:p>
          <a:p>
            <a:endParaRPr lang="el-GR" dirty="0"/>
          </a:p>
          <a:p>
            <a:r>
              <a:rPr lang="el-GR" dirty="0" smtClean="0"/>
              <a:t>Οι θέσεις των Διαφωτιστών επηρέασαν και την πολιτική πραγματικότητα. </a:t>
            </a:r>
          </a:p>
          <a:p>
            <a:r>
              <a:rPr lang="el-GR" dirty="0" smtClean="0"/>
              <a:t>Ορισμένοι μονάρχες εφάρμοσαν κάποιες από τις ιδέες του Διαφωτισμού </a:t>
            </a:r>
          </a:p>
          <a:p>
            <a:r>
              <a:rPr lang="el-GR" dirty="0" smtClean="0"/>
              <a:t>για να κάνουν το κράτος πιο αποτελεσματικό και να ισχυροποιήσουν τη θέση τους</a:t>
            </a:r>
          </a:p>
          <a:p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Περιορισμός των προνομίων των ανώτερων τάξεων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Λήψη μέτρων κοινωνικής πρόνιας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Ενίσχυση των γραμμάτων και των τεχνών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ανεξιθρησκεία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ελευθερία του λόγου και του τύπου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κατοχύρωση της ιδιωτικής περιουσίας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Η παραλλαγή της απόλυτης μοναρχίας ονομάστηκε </a:t>
            </a:r>
            <a:r>
              <a:rPr lang="el-GR" b="1" u="sng" dirty="0" smtClean="0"/>
              <a:t>φωτισμένη δεσποτεία</a:t>
            </a:r>
            <a:r>
              <a:rPr lang="el-GR" dirty="0" smtClean="0"/>
              <a:t>.</a:t>
            </a:r>
          </a:p>
          <a:p>
            <a:endParaRPr lang="el-GR" dirty="0"/>
          </a:p>
          <a:p>
            <a:r>
              <a:rPr lang="el-GR" i="1" u="sng" dirty="0" smtClean="0"/>
              <a:t>Η καταλυτική δύναμη των πολιτικών ιδεών του Διαφωτισμού θα φανεί στις δύο μεγάλες </a:t>
            </a:r>
          </a:p>
          <a:p>
            <a:r>
              <a:rPr lang="el-GR" i="1" u="sng" dirty="0" smtClean="0"/>
              <a:t>Επαναστάσεις του 18</a:t>
            </a:r>
            <a:r>
              <a:rPr lang="el-GR" i="1" u="sng" baseline="30000" dirty="0" smtClean="0"/>
              <a:t>ου</a:t>
            </a:r>
            <a:r>
              <a:rPr lang="el-GR" i="1" u="sng" dirty="0" smtClean="0"/>
              <a:t> αι., την αμερικανική και τη γαλλική</a:t>
            </a:r>
            <a:endParaRPr lang="el-GR" i="1" u="sng" dirty="0"/>
          </a:p>
        </p:txBody>
      </p:sp>
    </p:spTree>
    <p:extLst>
      <p:ext uri="{BB962C8B-B14F-4D97-AF65-F5344CB8AC3E}">
        <p14:creationId xmlns:p14="http://schemas.microsoft.com/office/powerpoint/2010/main" val="35790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8955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 Λουδοβίκος ο ΙΔ’ έχτισε μερικά χιλιόμετρα έξω από το Παρίσι το τεράστιο </a:t>
            </a:r>
          </a:p>
          <a:p>
            <a:r>
              <a:rPr lang="el-GR" dirty="0" smtClean="0"/>
              <a:t>και πολυτελέστατο παλάτι των Βερσαλλιών, το πιο μεγάλο βασιλικό ανάκτορο της Ευρώπης.</a:t>
            </a:r>
          </a:p>
          <a:p>
            <a:r>
              <a:rPr lang="el-GR" dirty="0" smtClean="0"/>
              <a:t>Απίστευτος πλούτος και λαμπρότητα κυριαρχούσαν στην γαλλική βασιλική αυλή.</a:t>
            </a:r>
          </a:p>
          <a:p>
            <a:r>
              <a:rPr lang="el-GR" dirty="0" smtClean="0"/>
              <a:t>Οι ευγενείς και η βασιλική οικογένεια ζούσαν μία τρομερά σπάταλη και χλιδάτη ζωή </a:t>
            </a:r>
          </a:p>
          <a:p>
            <a:r>
              <a:rPr lang="el-GR" dirty="0" smtClean="0"/>
              <a:t>μέσα στο χρυσό παλάτι τους .</a:t>
            </a:r>
          </a:p>
          <a:p>
            <a:r>
              <a:rPr lang="el-GR" dirty="0" smtClean="0"/>
              <a:t>Πάνω από 3000 υπηρέτες αποτελούσαν το υπηρετικό προσωπικό του βασιλιά.</a:t>
            </a:r>
          </a:p>
          <a:p>
            <a:r>
              <a:rPr lang="el-GR" dirty="0" smtClean="0"/>
              <a:t>Οι αχανείς κήποι των Βερσαλλιών έδειχναν την απέραντη δύναμη και μεγαλοπρέπεια </a:t>
            </a:r>
          </a:p>
          <a:p>
            <a:r>
              <a:rPr lang="el-GR" dirty="0" smtClean="0"/>
              <a:t>της </a:t>
            </a:r>
            <a:r>
              <a:rPr lang="el-GR" dirty="0" smtClean="0">
                <a:hlinkClick r:id="rId2"/>
              </a:rPr>
              <a:t>Γαλλίας</a:t>
            </a:r>
            <a:r>
              <a:rPr lang="el-GR" dirty="0" smtClean="0"/>
              <a:t>.</a:t>
            </a:r>
          </a:p>
        </p:txBody>
      </p:sp>
      <p:sp>
        <p:nvSpPr>
          <p:cNvPr id="3" name="AutoShape 2" descr="Ανάκτορο των Βερσαλλιών (Château de Versailles) - Παρίσι | TopTraveller"/>
          <p:cNvSpPr>
            <a:spLocks noChangeAspect="1" noChangeArrowheads="1"/>
          </p:cNvSpPr>
          <p:nvPr/>
        </p:nvSpPr>
        <p:spPr bwMode="auto">
          <a:xfrm>
            <a:off x="155575" y="-822325"/>
            <a:ext cx="25812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1" y="2708920"/>
            <a:ext cx="411193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34816"/>
            <a:ext cx="443655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599" y="5926495"/>
            <a:ext cx="5128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FF0000"/>
                </a:solidFill>
              </a:rPr>
              <a:t>Όμως το μεγαλύτερο μέρος του γαλλικού λαού</a:t>
            </a:r>
          </a:p>
          <a:p>
            <a:r>
              <a:rPr lang="el-GR" b="1" u="sng" dirty="0" smtClean="0">
                <a:solidFill>
                  <a:srgbClr val="FF0000"/>
                </a:solidFill>
              </a:rPr>
              <a:t>υπέφερε από την πείνα,τις αρρώστιες και το κρύο. </a:t>
            </a:r>
          </a:p>
        </p:txBody>
      </p:sp>
      <p:sp>
        <p:nvSpPr>
          <p:cNvPr id="5" name="Left Arrow 4"/>
          <p:cNvSpPr/>
          <p:nvPr/>
        </p:nvSpPr>
        <p:spPr>
          <a:xfrm>
            <a:off x="5652120" y="6093296"/>
            <a:ext cx="2664296" cy="3600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12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Μϊα σταγόνα ιστορία: Βερσαλλίες: Ένα παλάτι τόσο ακριβό που έφερε την  επανάσταση"/>
          <p:cNvSpPr>
            <a:spLocks noChangeAspect="1" noChangeArrowheads="1"/>
          </p:cNvSpPr>
          <p:nvPr/>
        </p:nvSpPr>
        <p:spPr bwMode="auto">
          <a:xfrm>
            <a:off x="155575" y="-846138"/>
            <a:ext cx="26003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33197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26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6" y="1772816"/>
            <a:ext cx="5775176" cy="489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151472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Εντωμεταξύ η Οθωμανική Αυτοκρατορία μετά την πτώση της Κωνσταντινούπολης το 1453 προσπαθεί να εξαπλωθεί προς την Ευρώπη χωρίς όμως επιτυχία.</a:t>
            </a:r>
          </a:p>
          <a:p>
            <a:endParaRPr lang="el-GR" dirty="0" smtClean="0"/>
          </a:p>
          <a:p>
            <a:r>
              <a:rPr lang="el-GR" dirty="0" smtClean="0"/>
              <a:t>Η Ελλάδα είναι τμήμα της Οθωμανικής αυτοκρατορίας.</a:t>
            </a:r>
          </a:p>
        </p:txBody>
      </p:sp>
    </p:spTree>
    <p:extLst>
      <p:ext uri="{BB962C8B-B14F-4D97-AF65-F5344CB8AC3E}">
        <p14:creationId xmlns:p14="http://schemas.microsoft.com/office/powerpoint/2010/main" val="25236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18864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 smtClean="0"/>
              <a:t>Δημογραφική εξέλιξη</a:t>
            </a:r>
          </a:p>
          <a:p>
            <a:endParaRPr lang="el-GR" dirty="0"/>
          </a:p>
          <a:p>
            <a:r>
              <a:rPr lang="el-GR" dirty="0" smtClean="0"/>
              <a:t>Το 17</a:t>
            </a:r>
            <a:r>
              <a:rPr lang="el-GR" baseline="30000" dirty="0" smtClean="0"/>
              <a:t>ο</a:t>
            </a:r>
            <a:r>
              <a:rPr lang="el-GR" dirty="0" smtClean="0"/>
              <a:t> αιώνα η Ευρώπη έχει περίπου 100 εκατομμύρια κατοίκους. Ο πληθυσμός μέσα στο 18</a:t>
            </a:r>
            <a:r>
              <a:rPr lang="el-GR" baseline="30000" dirty="0" smtClean="0"/>
              <a:t>ο</a:t>
            </a:r>
            <a:r>
              <a:rPr lang="el-GR" dirty="0" smtClean="0"/>
              <a:t> αιώνα  σταδιακά αυξάνεται.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752195" cy="308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6896" y="4581128"/>
            <a:ext cx="4185716" cy="2126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i="1" u="sng" dirty="0" smtClean="0"/>
              <a:t>Η αύξηση του πληθυσμού οφείλεται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l-GR" dirty="0" smtClean="0"/>
              <a:t>Στην ελάττωση της θνησιμότητας λόγω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της βελτίωσης των εσοδειών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2, Στην σπανιότερη εμφάνιση επιδημιών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3. Στη μείωση των θανατηφόρων πολέμων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475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476672"/>
            <a:ext cx="69140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 90% του πληθυσμού ζει στην ύπαιθρο και ασχολείται με τη γεωργία.</a:t>
            </a:r>
          </a:p>
          <a:p>
            <a:endParaRPr lang="el-GR" dirty="0"/>
          </a:p>
          <a:p>
            <a:r>
              <a:rPr lang="el-GR" dirty="0" smtClean="0"/>
              <a:t>Είναι εργάτες στα χωράφια</a:t>
            </a:r>
          </a:p>
          <a:p>
            <a:r>
              <a:rPr lang="el-GR" dirty="0" smtClean="0"/>
              <a:t>αναγκάζονται να πληρώνουν υψηλούς φόρους στους ιδιοκτήτες της γης</a:t>
            </a:r>
          </a:p>
          <a:p>
            <a:endParaRPr lang="el-GR" dirty="0"/>
          </a:p>
          <a:p>
            <a:r>
              <a:rPr lang="el-GR" dirty="0" smtClean="0"/>
              <a:t>Αποτέλεσμα                   επιβιώνουν με μεγάλη δυσκολία</a:t>
            </a:r>
            <a:endParaRPr lang="el-GR" dirty="0"/>
          </a:p>
        </p:txBody>
      </p:sp>
      <p:sp>
        <p:nvSpPr>
          <p:cNvPr id="8" name="Right Arrow 7"/>
          <p:cNvSpPr/>
          <p:nvPr/>
        </p:nvSpPr>
        <p:spPr>
          <a:xfrm>
            <a:off x="1835696" y="2060848"/>
            <a:ext cx="72008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395536" y="2852936"/>
            <a:ext cx="6456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ιδιοκτήτες της γης, δηλαδή οι ευγενείς, οι κληρικοί και οι αστοί </a:t>
            </a:r>
          </a:p>
          <a:p>
            <a:r>
              <a:rPr lang="el-GR" dirty="0" smtClean="0"/>
              <a:t>γίνονται συνεχώς οικονομικά ισχυρότεροι</a:t>
            </a:r>
            <a:endParaRPr lang="el-GR" dirty="0"/>
          </a:p>
        </p:txBody>
      </p:sp>
      <p:sp>
        <p:nvSpPr>
          <p:cNvPr id="10" name="Down Arrow 9"/>
          <p:cNvSpPr/>
          <p:nvPr/>
        </p:nvSpPr>
        <p:spPr>
          <a:xfrm>
            <a:off x="3059832" y="3499267"/>
            <a:ext cx="792740" cy="10098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683568" y="4941168"/>
            <a:ext cx="346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Άνιση κατανομή πλούτου 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Μεγάλες διαφορές στην κοινωνία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835696" y="404664"/>
            <a:ext cx="4752528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2082260" y="545178"/>
            <a:ext cx="429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/>
              <a:t>Τρεις σπουδαίες εξελίξεις 17</a:t>
            </a:r>
            <a:r>
              <a:rPr lang="el-GR" b="1" u="sng" baseline="30000" dirty="0" smtClean="0"/>
              <a:t>ος</a:t>
            </a:r>
            <a:r>
              <a:rPr lang="el-GR" b="1" u="sng" dirty="0" smtClean="0"/>
              <a:t>-18</a:t>
            </a:r>
            <a:r>
              <a:rPr lang="el-GR" b="1" u="sng" baseline="30000" dirty="0" smtClean="0"/>
              <a:t>ος</a:t>
            </a:r>
            <a:r>
              <a:rPr lang="el-GR" b="1" u="sng" dirty="0" smtClean="0"/>
              <a:t> αιώνας</a:t>
            </a:r>
            <a:endParaRPr lang="el-GR" b="1" u="sng" dirty="0"/>
          </a:p>
        </p:txBody>
      </p:sp>
      <p:sp>
        <p:nvSpPr>
          <p:cNvPr id="5" name="Left-Right-Up Arrow 4"/>
          <p:cNvSpPr/>
          <p:nvPr/>
        </p:nvSpPr>
        <p:spPr>
          <a:xfrm>
            <a:off x="3347864" y="3068960"/>
            <a:ext cx="1763430" cy="1656184"/>
          </a:xfrm>
          <a:prstGeom prst="leftRight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3049195" y="2195572"/>
            <a:ext cx="233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00B050"/>
                </a:solidFill>
              </a:rPr>
              <a:t>Αγροτική επανάσταση</a:t>
            </a:r>
            <a:endParaRPr lang="el-GR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158" y="4221088"/>
            <a:ext cx="267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Βιομηχανική επανάσταση</a:t>
            </a: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7784" y="4221088"/>
            <a:ext cx="201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Τριγωνικό εμπόριο</a:t>
            </a:r>
            <a:endParaRPr lang="el-G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</TotalTime>
  <Words>2015</Words>
  <Application>Microsoft Office PowerPoint</Application>
  <PresentationFormat>On-screen Show (4:3)</PresentationFormat>
  <Paragraphs>353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Ioanna</dc:creator>
  <cp:lastModifiedBy>Ioanna</cp:lastModifiedBy>
  <cp:revision>55</cp:revision>
  <dcterms:created xsi:type="dcterms:W3CDTF">2023-09-02T08:17:52Z</dcterms:created>
  <dcterms:modified xsi:type="dcterms:W3CDTF">2023-09-12T19:23:28Z</dcterms:modified>
</cp:coreProperties>
</file>