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71" r:id="rId14"/>
    <p:sldId id="272" r:id="rId15"/>
    <p:sldId id="268" r:id="rId16"/>
    <p:sldId id="269" r:id="rId17"/>
    <p:sldId id="270"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3A5184-0590-4FE7-8279-6A92C59355C3}" type="datetimeFigureOut">
              <a:rPr lang="el-GR" smtClean="0"/>
              <a:t>20/9/2023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12E95F-63E9-473B-B2DC-0BBFEB4852C8}" type="slidenum">
              <a:rPr lang="el-GR" smtClean="0"/>
              <a:t>‹#›</a:t>
            </a:fld>
            <a:endParaRPr lang="el-GR"/>
          </a:p>
        </p:txBody>
      </p:sp>
    </p:spTree>
    <p:extLst>
      <p:ext uri="{BB962C8B-B14F-4D97-AF65-F5344CB8AC3E}">
        <p14:creationId xmlns:p14="http://schemas.microsoft.com/office/powerpoint/2010/main" val="2432223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F12E95F-63E9-473B-B2DC-0BBFEB4852C8}" type="slidenum">
              <a:rPr lang="el-GR" smtClean="0"/>
              <a:t>7</a:t>
            </a:fld>
            <a:endParaRPr lang="el-GR"/>
          </a:p>
        </p:txBody>
      </p:sp>
    </p:spTree>
    <p:extLst>
      <p:ext uri="{BB962C8B-B14F-4D97-AF65-F5344CB8AC3E}">
        <p14:creationId xmlns:p14="http://schemas.microsoft.com/office/powerpoint/2010/main" val="1514066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A1367BF-F7B9-48CB-8CC7-462BDF75157E}" type="datetimeFigureOut">
              <a:rPr lang="el-GR" smtClean="0"/>
              <a:t>20/9/2023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6581AF3-911D-4E63-AB17-A49D1D1522C0}" type="slidenum">
              <a:rPr lang="el-GR" smtClean="0"/>
              <a:t>‹#›</a:t>
            </a:fld>
            <a:endParaRPr lang="el-GR"/>
          </a:p>
        </p:txBody>
      </p:sp>
    </p:spTree>
    <p:extLst>
      <p:ext uri="{BB962C8B-B14F-4D97-AF65-F5344CB8AC3E}">
        <p14:creationId xmlns:p14="http://schemas.microsoft.com/office/powerpoint/2010/main" val="730289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A1367BF-F7B9-48CB-8CC7-462BDF75157E}" type="datetimeFigureOut">
              <a:rPr lang="el-GR" smtClean="0"/>
              <a:t>20/9/2023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6581AF3-911D-4E63-AB17-A49D1D1522C0}" type="slidenum">
              <a:rPr lang="el-GR" smtClean="0"/>
              <a:t>‹#›</a:t>
            </a:fld>
            <a:endParaRPr lang="el-GR"/>
          </a:p>
        </p:txBody>
      </p:sp>
    </p:spTree>
    <p:extLst>
      <p:ext uri="{BB962C8B-B14F-4D97-AF65-F5344CB8AC3E}">
        <p14:creationId xmlns:p14="http://schemas.microsoft.com/office/powerpoint/2010/main" val="348563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A1367BF-F7B9-48CB-8CC7-462BDF75157E}" type="datetimeFigureOut">
              <a:rPr lang="el-GR" smtClean="0"/>
              <a:t>20/9/2023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6581AF3-911D-4E63-AB17-A49D1D1522C0}" type="slidenum">
              <a:rPr lang="el-GR" smtClean="0"/>
              <a:t>‹#›</a:t>
            </a:fld>
            <a:endParaRPr lang="el-GR"/>
          </a:p>
        </p:txBody>
      </p:sp>
    </p:spTree>
    <p:extLst>
      <p:ext uri="{BB962C8B-B14F-4D97-AF65-F5344CB8AC3E}">
        <p14:creationId xmlns:p14="http://schemas.microsoft.com/office/powerpoint/2010/main" val="2506228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A1367BF-F7B9-48CB-8CC7-462BDF75157E}" type="datetimeFigureOut">
              <a:rPr lang="el-GR" smtClean="0"/>
              <a:t>20/9/2023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6581AF3-911D-4E63-AB17-A49D1D1522C0}" type="slidenum">
              <a:rPr lang="el-GR" smtClean="0"/>
              <a:t>‹#›</a:t>
            </a:fld>
            <a:endParaRPr lang="el-GR"/>
          </a:p>
        </p:txBody>
      </p:sp>
    </p:spTree>
    <p:extLst>
      <p:ext uri="{BB962C8B-B14F-4D97-AF65-F5344CB8AC3E}">
        <p14:creationId xmlns:p14="http://schemas.microsoft.com/office/powerpoint/2010/main" val="918806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1367BF-F7B9-48CB-8CC7-462BDF75157E}" type="datetimeFigureOut">
              <a:rPr lang="el-GR" smtClean="0"/>
              <a:t>20/9/2023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6581AF3-911D-4E63-AB17-A49D1D1522C0}" type="slidenum">
              <a:rPr lang="el-GR" smtClean="0"/>
              <a:t>‹#›</a:t>
            </a:fld>
            <a:endParaRPr lang="el-GR"/>
          </a:p>
        </p:txBody>
      </p:sp>
    </p:spTree>
    <p:extLst>
      <p:ext uri="{BB962C8B-B14F-4D97-AF65-F5344CB8AC3E}">
        <p14:creationId xmlns:p14="http://schemas.microsoft.com/office/powerpoint/2010/main" val="3225492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A1367BF-F7B9-48CB-8CC7-462BDF75157E}" type="datetimeFigureOut">
              <a:rPr lang="el-GR" smtClean="0"/>
              <a:t>20/9/2023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6581AF3-911D-4E63-AB17-A49D1D1522C0}" type="slidenum">
              <a:rPr lang="el-GR" smtClean="0"/>
              <a:t>‹#›</a:t>
            </a:fld>
            <a:endParaRPr lang="el-GR"/>
          </a:p>
        </p:txBody>
      </p:sp>
    </p:spTree>
    <p:extLst>
      <p:ext uri="{BB962C8B-B14F-4D97-AF65-F5344CB8AC3E}">
        <p14:creationId xmlns:p14="http://schemas.microsoft.com/office/powerpoint/2010/main" val="1661799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A1367BF-F7B9-48CB-8CC7-462BDF75157E}" type="datetimeFigureOut">
              <a:rPr lang="el-GR" smtClean="0"/>
              <a:t>20/9/2023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6581AF3-911D-4E63-AB17-A49D1D1522C0}" type="slidenum">
              <a:rPr lang="el-GR" smtClean="0"/>
              <a:t>‹#›</a:t>
            </a:fld>
            <a:endParaRPr lang="el-GR"/>
          </a:p>
        </p:txBody>
      </p:sp>
    </p:spTree>
    <p:extLst>
      <p:ext uri="{BB962C8B-B14F-4D97-AF65-F5344CB8AC3E}">
        <p14:creationId xmlns:p14="http://schemas.microsoft.com/office/powerpoint/2010/main" val="3331695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A1367BF-F7B9-48CB-8CC7-462BDF75157E}" type="datetimeFigureOut">
              <a:rPr lang="el-GR" smtClean="0"/>
              <a:t>20/9/2023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6581AF3-911D-4E63-AB17-A49D1D1522C0}" type="slidenum">
              <a:rPr lang="el-GR" smtClean="0"/>
              <a:t>‹#›</a:t>
            </a:fld>
            <a:endParaRPr lang="el-GR"/>
          </a:p>
        </p:txBody>
      </p:sp>
    </p:spTree>
    <p:extLst>
      <p:ext uri="{BB962C8B-B14F-4D97-AF65-F5344CB8AC3E}">
        <p14:creationId xmlns:p14="http://schemas.microsoft.com/office/powerpoint/2010/main" val="3794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367BF-F7B9-48CB-8CC7-462BDF75157E}" type="datetimeFigureOut">
              <a:rPr lang="el-GR" smtClean="0"/>
              <a:t>20/9/2023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6581AF3-911D-4E63-AB17-A49D1D1522C0}" type="slidenum">
              <a:rPr lang="el-GR" smtClean="0"/>
              <a:t>‹#›</a:t>
            </a:fld>
            <a:endParaRPr lang="el-GR"/>
          </a:p>
        </p:txBody>
      </p:sp>
    </p:spTree>
    <p:extLst>
      <p:ext uri="{BB962C8B-B14F-4D97-AF65-F5344CB8AC3E}">
        <p14:creationId xmlns:p14="http://schemas.microsoft.com/office/powerpoint/2010/main" val="3620911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367BF-F7B9-48CB-8CC7-462BDF75157E}" type="datetimeFigureOut">
              <a:rPr lang="el-GR" smtClean="0"/>
              <a:t>20/9/2023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6581AF3-911D-4E63-AB17-A49D1D1522C0}" type="slidenum">
              <a:rPr lang="el-GR" smtClean="0"/>
              <a:t>‹#›</a:t>
            </a:fld>
            <a:endParaRPr lang="el-GR"/>
          </a:p>
        </p:txBody>
      </p:sp>
    </p:spTree>
    <p:extLst>
      <p:ext uri="{BB962C8B-B14F-4D97-AF65-F5344CB8AC3E}">
        <p14:creationId xmlns:p14="http://schemas.microsoft.com/office/powerpoint/2010/main" val="3026488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367BF-F7B9-48CB-8CC7-462BDF75157E}" type="datetimeFigureOut">
              <a:rPr lang="el-GR" smtClean="0"/>
              <a:t>20/9/2023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6581AF3-911D-4E63-AB17-A49D1D1522C0}" type="slidenum">
              <a:rPr lang="el-GR" smtClean="0"/>
              <a:t>‹#›</a:t>
            </a:fld>
            <a:endParaRPr lang="el-GR"/>
          </a:p>
        </p:txBody>
      </p:sp>
    </p:spTree>
    <p:extLst>
      <p:ext uri="{BB962C8B-B14F-4D97-AF65-F5344CB8AC3E}">
        <p14:creationId xmlns:p14="http://schemas.microsoft.com/office/powerpoint/2010/main" val="1498908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367BF-F7B9-48CB-8CC7-462BDF75157E}" type="datetimeFigureOut">
              <a:rPr lang="el-GR" smtClean="0"/>
              <a:t>20/9/2023</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81AF3-911D-4E63-AB17-A49D1D1522C0}" type="slidenum">
              <a:rPr lang="el-GR" smtClean="0"/>
              <a:t>‹#›</a:t>
            </a:fld>
            <a:endParaRPr lang="el-GR"/>
          </a:p>
        </p:txBody>
      </p:sp>
    </p:spTree>
    <p:extLst>
      <p:ext uri="{BB962C8B-B14F-4D97-AF65-F5344CB8AC3E}">
        <p14:creationId xmlns:p14="http://schemas.microsoft.com/office/powerpoint/2010/main" val="3460081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19" y="355443"/>
            <a:ext cx="4083169" cy="1938992"/>
          </a:xfrm>
          <a:prstGeom prst="rect">
            <a:avLst/>
          </a:prstGeom>
          <a:noFill/>
        </p:spPr>
        <p:txBody>
          <a:bodyPr wrap="none" rtlCol="0">
            <a:spAutoFit/>
          </a:bodyPr>
          <a:lstStyle/>
          <a:p>
            <a:pPr algn="ctr"/>
            <a:r>
              <a:rPr lang="el-GR" sz="2400" b="1" dirty="0" smtClean="0"/>
              <a:t>ΚΕΦΑΛΑΙΟ ΠΡΩΤΟ</a:t>
            </a:r>
          </a:p>
          <a:p>
            <a:pPr algn="ctr"/>
            <a:endParaRPr lang="el-GR" sz="2400" b="1" dirty="0" smtClean="0"/>
          </a:p>
          <a:p>
            <a:pPr algn="ctr"/>
            <a:r>
              <a:rPr lang="el-GR" sz="2400" b="1" dirty="0" smtClean="0"/>
              <a:t>ΕΝΟΤΗΤΑ 2</a:t>
            </a:r>
          </a:p>
          <a:p>
            <a:pPr algn="ctr"/>
            <a:endParaRPr lang="el-GR" sz="2400" b="1" dirty="0"/>
          </a:p>
          <a:p>
            <a:pPr algn="ctr"/>
            <a:r>
              <a:rPr lang="el-GR" sz="2400" b="1" dirty="0" smtClean="0"/>
              <a:t>Η ΑΜΕΡΙΚΑΝΙΚΗ ΕΠΑΝΑΣΤΑΣΗ</a:t>
            </a:r>
            <a:endParaRPr lang="el-GR"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581" y="2420888"/>
            <a:ext cx="5697444" cy="4061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9512" y="6482143"/>
            <a:ext cx="9144000" cy="307777"/>
          </a:xfrm>
          <a:prstGeom prst="rect">
            <a:avLst/>
          </a:prstGeom>
        </p:spPr>
        <p:txBody>
          <a:bodyPr wrap="square">
            <a:spAutoFit/>
          </a:bodyPr>
          <a:lstStyle/>
          <a:p>
            <a:r>
              <a:rPr lang="el-GR" sz="1400" dirty="0"/>
              <a:t>Η νίκη στο Γιορκτάουν (1781). Έργο τον J. Trumbull, (18ος αι.), Νέα Υόρκη, Αίθουσα Τέχνης </a:t>
            </a:r>
            <a:r>
              <a:rPr lang="el-GR" sz="1400" dirty="0" smtClean="0"/>
              <a:t>του Πανεπιστημίου </a:t>
            </a:r>
            <a:r>
              <a:rPr lang="el-GR" sz="1400" dirty="0"/>
              <a:t>Γέιλ.</a:t>
            </a:r>
          </a:p>
        </p:txBody>
      </p:sp>
    </p:spTree>
    <p:extLst>
      <p:ext uri="{BB962C8B-B14F-4D97-AF65-F5344CB8AC3E}">
        <p14:creationId xmlns:p14="http://schemas.microsoft.com/office/powerpoint/2010/main" val="1825052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140667"/>
            <a:ext cx="6624736" cy="369332"/>
          </a:xfrm>
          <a:prstGeom prst="rect">
            <a:avLst/>
          </a:prstGeom>
        </p:spPr>
        <p:txBody>
          <a:bodyPr wrap="square">
            <a:spAutoFit/>
          </a:bodyPr>
          <a:lstStyle/>
          <a:p>
            <a:r>
              <a:rPr lang="el-GR" b="1" dirty="0" smtClean="0">
                <a:solidFill>
                  <a:srgbClr val="FF0000"/>
                </a:solidFill>
              </a:rPr>
              <a:t>Η Αμερικανική Επανάσταση  ή  ο Πόλεμος Ανεξαρτησίας των ΗΠΑ</a:t>
            </a:r>
            <a:endParaRPr lang="el-GR" b="1" dirty="0">
              <a:solidFill>
                <a:srgbClr val="FF0000"/>
              </a:solidFill>
            </a:endParaRPr>
          </a:p>
        </p:txBody>
      </p:sp>
      <p:sp>
        <p:nvSpPr>
          <p:cNvPr id="3" name="TextBox 2"/>
          <p:cNvSpPr txBox="1"/>
          <p:nvPr/>
        </p:nvSpPr>
        <p:spPr>
          <a:xfrm>
            <a:off x="119719" y="515438"/>
            <a:ext cx="8641468" cy="5909310"/>
          </a:xfrm>
          <a:prstGeom prst="rect">
            <a:avLst/>
          </a:prstGeom>
          <a:noFill/>
        </p:spPr>
        <p:txBody>
          <a:bodyPr wrap="none" rtlCol="0">
            <a:spAutoFit/>
          </a:bodyPr>
          <a:lstStyle/>
          <a:p>
            <a:r>
              <a:rPr lang="el-GR" b="1" dirty="0" smtClean="0"/>
              <a:t>Πότε ξεκίνησε και πότε τελείωσε ο πόλεμος;</a:t>
            </a:r>
          </a:p>
          <a:p>
            <a:endParaRPr lang="el-GR" dirty="0" smtClean="0"/>
          </a:p>
          <a:p>
            <a:r>
              <a:rPr lang="el-GR" dirty="0" smtClean="0"/>
              <a:t>Ο πόλεμος ξεκίνησε τον </a:t>
            </a:r>
            <a:r>
              <a:rPr lang="el-GR" u="sng" dirty="0" smtClean="0"/>
              <a:t>Απρίλιο του 1775 </a:t>
            </a:r>
            <a:r>
              <a:rPr lang="el-GR" dirty="0" smtClean="0"/>
              <a:t>με τη μάχη του Λέξινγτον, στην </a:t>
            </a:r>
          </a:p>
          <a:p>
            <a:r>
              <a:rPr lang="el-GR" dirty="0"/>
              <a:t>ο</a:t>
            </a:r>
            <a:r>
              <a:rPr lang="el-GR" dirty="0" smtClean="0"/>
              <a:t>ποία νίκησαν οι Αμερικανοί. </a:t>
            </a:r>
          </a:p>
          <a:p>
            <a:r>
              <a:rPr lang="el-GR" dirty="0" smtClean="0"/>
              <a:t>Τελείωσε τον </a:t>
            </a:r>
            <a:r>
              <a:rPr lang="el-GR" u="sng" dirty="0" smtClean="0"/>
              <a:t>Οκτώβριο του 1781 </a:t>
            </a:r>
            <a:r>
              <a:rPr lang="el-GR" dirty="0" smtClean="0"/>
              <a:t>με την μάχη του Γιορκτάουν, στην οποία νίκησαν </a:t>
            </a:r>
          </a:p>
          <a:p>
            <a:r>
              <a:rPr lang="el-GR" dirty="0"/>
              <a:t>ο</a:t>
            </a:r>
            <a:r>
              <a:rPr lang="el-GR" dirty="0" smtClean="0"/>
              <a:t>ι Αμερικανοί.</a:t>
            </a:r>
          </a:p>
          <a:p>
            <a:endParaRPr lang="el-GR" dirty="0" smtClean="0"/>
          </a:p>
          <a:p>
            <a:r>
              <a:rPr lang="el-GR" dirty="0" smtClean="0"/>
              <a:t>Οι Αμερικάνοι με αρχιστράτηγο τον </a:t>
            </a:r>
            <a:r>
              <a:rPr lang="el-GR" b="1" dirty="0" smtClean="0"/>
              <a:t>Τζορτζ Ουάσινγκτον </a:t>
            </a:r>
            <a:r>
              <a:rPr lang="el-GR" dirty="0" smtClean="0"/>
              <a:t>συμμάχησαν με την Γαλλία, </a:t>
            </a:r>
          </a:p>
          <a:p>
            <a:r>
              <a:rPr lang="el-GR" dirty="0" smtClean="0"/>
              <a:t>την Ολλανδία και την</a:t>
            </a:r>
          </a:p>
          <a:p>
            <a:r>
              <a:rPr lang="el-GR" dirty="0" smtClean="0"/>
              <a:t>Ισπανία και έτσι νίκησαν τους Άγγλους.</a:t>
            </a:r>
            <a:endParaRPr lang="el-GR" dirty="0"/>
          </a:p>
          <a:p>
            <a:endParaRPr lang="el-GR" dirty="0" smtClean="0"/>
          </a:p>
          <a:p>
            <a:endParaRPr lang="el-GR" dirty="0"/>
          </a:p>
          <a:p>
            <a:r>
              <a:rPr lang="el-GR" b="1" dirty="0" smtClean="0"/>
              <a:t>Ποιό ήταν το ιδεολογικό υπόβαθρο της επανάστασης;</a:t>
            </a:r>
          </a:p>
          <a:p>
            <a:r>
              <a:rPr lang="el-GR" dirty="0" smtClean="0"/>
              <a:t>Οι απόψεις του Διαφωτισμού.  Ο διανοούμενος, οπαδός του Διαφωτισμού </a:t>
            </a:r>
            <a:r>
              <a:rPr lang="el-GR" b="1" dirty="0" smtClean="0"/>
              <a:t>Τόμας Πέιν  </a:t>
            </a:r>
          </a:p>
          <a:p>
            <a:r>
              <a:rPr lang="el-GR" dirty="0" smtClean="0"/>
              <a:t>υποστήριζε ότι η Αγγλία δεν δικαιούνταν να ασκεί εξουσία στις αποικίες. Οι απόψεις του </a:t>
            </a:r>
          </a:p>
          <a:p>
            <a:r>
              <a:rPr lang="el-GR" dirty="0"/>
              <a:t>κ</a:t>
            </a:r>
            <a:r>
              <a:rPr lang="el-GR" dirty="0" smtClean="0"/>
              <a:t>υκλοφορούσαν σε φυλλάδια.</a:t>
            </a:r>
          </a:p>
          <a:p>
            <a:endParaRPr lang="el-GR" dirty="0" smtClean="0"/>
          </a:p>
          <a:p>
            <a:r>
              <a:rPr lang="el-GR" dirty="0" smtClean="0"/>
              <a:t>Σταδιακά γεννιέται η αμερικανική συνείδηση, </a:t>
            </a:r>
          </a:p>
          <a:p>
            <a:r>
              <a:rPr lang="el-GR" dirty="0" smtClean="0"/>
              <a:t>καθώς οι επαναστατημένοι άποικοι</a:t>
            </a:r>
          </a:p>
          <a:p>
            <a:r>
              <a:rPr lang="el-GR" dirty="0"/>
              <a:t>σ</a:t>
            </a:r>
            <a:r>
              <a:rPr lang="el-GR" dirty="0" smtClean="0"/>
              <a:t>υνηδειτοποιούν τα στοιχεία που τους ενώνουν.</a:t>
            </a:r>
          </a:p>
          <a:p>
            <a:endParaRPr lang="el-GR" dirty="0"/>
          </a:p>
        </p:txBody>
      </p:sp>
      <p:pic>
        <p:nvPicPr>
          <p:cNvPr id="7170" name="Picture 2" descr="Στις 10 Ιανουαρίου 1776 ο Τόμας Πέιν εκδίδει το φυλλάδιο «Κοινή Λογική» |  Κίνηση «Απελάστε το Ρατσισμ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725144"/>
            <a:ext cx="3096344" cy="2098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813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1480"/>
            <a:ext cx="7164288" cy="5250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3528" y="260648"/>
            <a:ext cx="184731" cy="369332"/>
          </a:xfrm>
          <a:prstGeom prst="rect">
            <a:avLst/>
          </a:prstGeom>
          <a:noFill/>
        </p:spPr>
        <p:txBody>
          <a:bodyPr wrap="none" rtlCol="0">
            <a:spAutoFit/>
          </a:bodyPr>
          <a:lstStyle/>
          <a:p>
            <a:endParaRPr lang="el-GR" dirty="0"/>
          </a:p>
        </p:txBody>
      </p:sp>
      <p:sp>
        <p:nvSpPr>
          <p:cNvPr id="3" name="TextBox 2"/>
          <p:cNvSpPr txBox="1"/>
          <p:nvPr/>
        </p:nvSpPr>
        <p:spPr>
          <a:xfrm>
            <a:off x="2411760" y="112816"/>
            <a:ext cx="3061031" cy="369332"/>
          </a:xfrm>
          <a:prstGeom prst="rect">
            <a:avLst/>
          </a:prstGeom>
          <a:noFill/>
        </p:spPr>
        <p:txBody>
          <a:bodyPr wrap="none" rtlCol="0">
            <a:spAutoFit/>
          </a:bodyPr>
          <a:lstStyle/>
          <a:p>
            <a:r>
              <a:rPr lang="el-GR" b="1" dirty="0" smtClean="0">
                <a:solidFill>
                  <a:srgbClr val="FF0000"/>
                </a:solidFill>
              </a:rPr>
              <a:t>Διακήρυξη της Ανεξαρτηστίας</a:t>
            </a:r>
            <a:endParaRPr lang="el-GR" b="1" dirty="0">
              <a:solidFill>
                <a:srgbClr val="FF0000"/>
              </a:solidFill>
            </a:endParaRPr>
          </a:p>
        </p:txBody>
      </p:sp>
      <p:sp>
        <p:nvSpPr>
          <p:cNvPr id="4" name="TextBox 3"/>
          <p:cNvSpPr txBox="1"/>
          <p:nvPr/>
        </p:nvSpPr>
        <p:spPr>
          <a:xfrm>
            <a:off x="0" y="482148"/>
            <a:ext cx="8828314" cy="369332"/>
          </a:xfrm>
          <a:prstGeom prst="rect">
            <a:avLst/>
          </a:prstGeom>
          <a:noFill/>
        </p:spPr>
        <p:txBody>
          <a:bodyPr wrap="none" rtlCol="0">
            <a:spAutoFit/>
          </a:bodyPr>
          <a:lstStyle/>
          <a:p>
            <a:r>
              <a:rPr lang="el-GR" dirty="0" smtClean="0"/>
              <a:t>Το Κογκρέσο της Φιλαδέλφειας ψήφισε τη </a:t>
            </a:r>
            <a:r>
              <a:rPr lang="el-GR" b="1" i="1" u="sng" dirty="0" smtClean="0"/>
              <a:t>Διακήρυξη της Ανεξαρτησίας </a:t>
            </a:r>
            <a:r>
              <a:rPr lang="el-GR" dirty="0" smtClean="0"/>
              <a:t>στις 4 </a:t>
            </a:r>
            <a:r>
              <a:rPr lang="el-GR" smtClean="0"/>
              <a:t>Ιουλίου </a:t>
            </a:r>
            <a:r>
              <a:rPr lang="el-GR" smtClean="0"/>
              <a:t>1776</a:t>
            </a:r>
            <a:endParaRPr lang="el-GR" dirty="0"/>
          </a:p>
        </p:txBody>
      </p:sp>
      <p:sp>
        <p:nvSpPr>
          <p:cNvPr id="5" name="Rectangle 4"/>
          <p:cNvSpPr/>
          <p:nvPr/>
        </p:nvSpPr>
        <p:spPr>
          <a:xfrm>
            <a:off x="508259" y="6334780"/>
            <a:ext cx="7344816" cy="523220"/>
          </a:xfrm>
          <a:prstGeom prst="rect">
            <a:avLst/>
          </a:prstGeom>
        </p:spPr>
        <p:txBody>
          <a:bodyPr wrap="square">
            <a:spAutoFit/>
          </a:bodyPr>
          <a:lstStyle/>
          <a:p>
            <a:r>
              <a:rPr lang="el-GR" sz="1400" dirty="0" smtClean="0"/>
              <a:t>Τζ. Τράμπουλ, Η υπογραφή της αμερικανικής  Διακήρυξης της Ανεξαρτησίας, 4 Ιουλίου 1776.</a:t>
            </a:r>
          </a:p>
          <a:p>
            <a:r>
              <a:rPr lang="el-GR" sz="1400" dirty="0" smtClean="0"/>
              <a:t>Η 4η Ιουλίου αποτελεί εθνική γιορτή των ΗΠΑ.</a:t>
            </a:r>
            <a:endParaRPr lang="el-GR" sz="1400" dirty="0"/>
          </a:p>
        </p:txBody>
      </p:sp>
    </p:spTree>
    <p:extLst>
      <p:ext uri="{BB962C8B-B14F-4D97-AF65-F5344CB8AC3E}">
        <p14:creationId xmlns:p14="http://schemas.microsoft.com/office/powerpoint/2010/main" val="3389764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4344" y="1501730"/>
            <a:ext cx="4469299" cy="5301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1306" y="260647"/>
            <a:ext cx="8146076" cy="646331"/>
          </a:xfrm>
          <a:prstGeom prst="rect">
            <a:avLst/>
          </a:prstGeom>
          <a:noFill/>
        </p:spPr>
        <p:txBody>
          <a:bodyPr wrap="none" rtlCol="0">
            <a:spAutoFit/>
          </a:bodyPr>
          <a:lstStyle/>
          <a:p>
            <a:r>
              <a:rPr lang="el-GR" dirty="0" smtClean="0"/>
              <a:t>Η Διακήρυξη της Ανεξαρτησίας συντάχθηκε από τους </a:t>
            </a:r>
          </a:p>
          <a:p>
            <a:r>
              <a:rPr lang="el-GR" b="1" u="sng" dirty="0" smtClean="0"/>
              <a:t>Τόμας Τζέφερσον </a:t>
            </a:r>
            <a:r>
              <a:rPr lang="el-GR" dirty="0" smtClean="0"/>
              <a:t>και </a:t>
            </a:r>
            <a:r>
              <a:rPr lang="el-GR" b="1" u="sng" dirty="0" smtClean="0"/>
              <a:t>Βενιαμίν Φραγκλίνο </a:t>
            </a:r>
            <a:r>
              <a:rPr lang="el-GR" dirty="0" smtClean="0"/>
              <a:t>και απηχούσε τις ιδέες του Διαφωτισμού</a:t>
            </a:r>
            <a:endParaRPr lang="el-GR"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12654"/>
            <a:ext cx="22764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977" y="4094187"/>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11560" y="3410945"/>
            <a:ext cx="1873077" cy="369332"/>
          </a:xfrm>
          <a:prstGeom prst="rect">
            <a:avLst/>
          </a:prstGeom>
        </p:spPr>
        <p:txBody>
          <a:bodyPr wrap="none">
            <a:spAutoFit/>
          </a:bodyPr>
          <a:lstStyle/>
          <a:p>
            <a:r>
              <a:rPr lang="el-GR" dirty="0" smtClean="0"/>
              <a:t>Τόμας Τζέφερσον </a:t>
            </a:r>
            <a:endParaRPr lang="el-GR" dirty="0"/>
          </a:p>
        </p:txBody>
      </p:sp>
      <p:sp>
        <p:nvSpPr>
          <p:cNvPr id="4" name="Rectangle 3"/>
          <p:cNvSpPr/>
          <p:nvPr/>
        </p:nvSpPr>
        <p:spPr>
          <a:xfrm>
            <a:off x="682870" y="6267391"/>
            <a:ext cx="2228431" cy="369332"/>
          </a:xfrm>
          <a:prstGeom prst="rect">
            <a:avLst/>
          </a:prstGeom>
        </p:spPr>
        <p:txBody>
          <a:bodyPr wrap="none">
            <a:spAutoFit/>
          </a:bodyPr>
          <a:lstStyle/>
          <a:p>
            <a:r>
              <a:rPr lang="el-GR" dirty="0" smtClean="0"/>
              <a:t>Βενιαμίν Φραγκλίνος </a:t>
            </a:r>
            <a:endParaRPr lang="el-GR" dirty="0"/>
          </a:p>
        </p:txBody>
      </p:sp>
    </p:spTree>
    <p:extLst>
      <p:ext uri="{BB962C8B-B14F-4D97-AF65-F5344CB8AC3E}">
        <p14:creationId xmlns:p14="http://schemas.microsoft.com/office/powerpoint/2010/main" val="2689962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4345"/>
            <a:ext cx="8136904" cy="5450851"/>
          </a:xfrm>
          <a:prstGeom prst="rect">
            <a:avLst/>
          </a:prstGeom>
        </p:spPr>
        <p:txBody>
          <a:bodyPr wrap="square">
            <a:spAutoFit/>
          </a:bodyPr>
          <a:lstStyle/>
          <a:p>
            <a:pPr>
              <a:lnSpc>
                <a:spcPct val="150000"/>
              </a:lnSpc>
            </a:pPr>
            <a:r>
              <a:rPr lang="el-GR" dirty="0"/>
              <a:t>«Θεωρούμε ως αλήθειες αυταπόδεικτες ότι όλοι οι άνθρωποι πλάστηκαν ίσοι, </a:t>
            </a:r>
            <a:endParaRPr lang="el-GR" dirty="0" smtClean="0"/>
          </a:p>
          <a:p>
            <a:pPr>
              <a:lnSpc>
                <a:spcPct val="150000"/>
              </a:lnSpc>
            </a:pPr>
            <a:r>
              <a:rPr lang="el-GR" dirty="0" smtClean="0"/>
              <a:t>ότι </a:t>
            </a:r>
            <a:r>
              <a:rPr lang="el-GR" dirty="0"/>
              <a:t>προικίστηκαν από </a:t>
            </a:r>
            <a:r>
              <a:rPr lang="el-GR" dirty="0" smtClean="0"/>
              <a:t>τον Δημιουργό </a:t>
            </a:r>
            <a:r>
              <a:rPr lang="el-GR" dirty="0"/>
              <a:t>τους με μερικά απαράγραπτα δικαιώματα, όπως αυτά της ζωής, της ελευθερίας και </a:t>
            </a:r>
            <a:r>
              <a:rPr lang="el-GR" dirty="0" smtClean="0"/>
              <a:t>της αναζήτησης </a:t>
            </a:r>
            <a:r>
              <a:rPr lang="el-GR" dirty="0"/>
              <a:t>της ευτυχίας. </a:t>
            </a:r>
            <a:endParaRPr lang="el-GR" dirty="0" smtClean="0"/>
          </a:p>
          <a:p>
            <a:pPr>
              <a:lnSpc>
                <a:spcPct val="150000"/>
              </a:lnSpc>
            </a:pPr>
            <a:endParaRPr lang="el-GR" dirty="0"/>
          </a:p>
          <a:p>
            <a:pPr>
              <a:lnSpc>
                <a:spcPct val="150000"/>
              </a:lnSpc>
            </a:pPr>
            <a:r>
              <a:rPr lang="el-GR" dirty="0" smtClean="0"/>
              <a:t>Για </a:t>
            </a:r>
            <a:r>
              <a:rPr lang="el-GR" dirty="0"/>
              <a:t>να εξασφαλιστούν αυτά τα δικαιώματα, καθιερώθηκαν οι κυβερνήσεις των</a:t>
            </a:r>
          </a:p>
          <a:p>
            <a:pPr>
              <a:lnSpc>
                <a:spcPct val="150000"/>
              </a:lnSpc>
            </a:pPr>
            <a:r>
              <a:rPr lang="el-GR" dirty="0"/>
              <a:t>ανθρώπων, αντλώντας τη δίκαιη εξουσία τους από τη συγκατάθεση των κυβερνωμένων. </a:t>
            </a:r>
            <a:endParaRPr lang="el-GR" dirty="0" smtClean="0"/>
          </a:p>
          <a:p>
            <a:pPr>
              <a:lnSpc>
                <a:spcPct val="150000"/>
              </a:lnSpc>
            </a:pPr>
            <a:endParaRPr lang="el-GR" dirty="0" smtClean="0"/>
          </a:p>
          <a:p>
            <a:pPr>
              <a:lnSpc>
                <a:spcPct val="150000"/>
              </a:lnSpc>
            </a:pPr>
            <a:r>
              <a:rPr lang="el-GR" dirty="0" smtClean="0"/>
              <a:t>Όποτε οποιαδήποτε μορφή </a:t>
            </a:r>
            <a:r>
              <a:rPr lang="el-GR" dirty="0"/>
              <a:t>διακυβέρνησης έρθει σε αντίθεση με αυτές τις αρχές, είναι δικαίωμα του λαού να την αλλάξει ή </a:t>
            </a:r>
            <a:r>
              <a:rPr lang="el-GR" dirty="0" smtClean="0"/>
              <a:t>να την </a:t>
            </a:r>
            <a:r>
              <a:rPr lang="el-GR" dirty="0"/>
              <a:t>καταργήσει και να καθιερώσει νέα κυβέρνηση βασισμένη σε αυτές τις αρχές και οργανωμένη με </a:t>
            </a:r>
            <a:r>
              <a:rPr lang="el-GR" dirty="0" smtClean="0"/>
              <a:t>τέτοιο τρόπο</a:t>
            </a:r>
            <a:r>
              <a:rPr lang="el-GR" dirty="0"/>
              <a:t>, ώστε να θεωρείται από το λαό πιο αποτελεσματική για την εξασφάλιση της ευτυχίας των πολιτών.»</a:t>
            </a:r>
          </a:p>
        </p:txBody>
      </p:sp>
    </p:spTree>
    <p:extLst>
      <p:ext uri="{BB962C8B-B14F-4D97-AF65-F5344CB8AC3E}">
        <p14:creationId xmlns:p14="http://schemas.microsoft.com/office/powerpoint/2010/main" val="2369931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853" y="476672"/>
            <a:ext cx="8064896" cy="5866350"/>
          </a:xfrm>
          <a:prstGeom prst="rect">
            <a:avLst/>
          </a:prstGeom>
        </p:spPr>
        <p:txBody>
          <a:bodyPr wrap="square">
            <a:spAutoFit/>
          </a:bodyPr>
          <a:lstStyle/>
          <a:p>
            <a:pPr>
              <a:lnSpc>
                <a:spcPct val="150000"/>
              </a:lnSpc>
            </a:pPr>
            <a:r>
              <a:rPr lang="el-GR" dirty="0"/>
              <a:t>Συνεπώς, εμείς, οι αντιπρόσωποι των ενωμένων Πολιτειών της Αμερικής, αφού συγκαλέσαμε Γενική Συνέλευση, επικαλούμενοι τον Υπέρτατο Κριτή του κόσμου ως μάρτυρα των προθέσεών μας, διακηρύσσουμε και δηλώνουμε επισήμως, στο όνομα και με εξουσία του αγαθού λαού των αποικιών αυτών, ότι αυτές </a:t>
            </a:r>
            <a:r>
              <a:rPr lang="el-GR" b="1" dirty="0"/>
              <a:t>οι ενωμένες Αποικίες, αποτελούν και δικαιωματικά οφείλουν να αποτελέσουν ελεύθερες και ανεξάρτητες πολιτείες, ότι απαλλάσσονται από κάθε πίστη και υποταγή προς το Βρετανικό Στέμμα, και ότι κάθε πολιτικός δεσμός μεταξύ αυτών και του Βρετανικού Κράτους λύεται και πλέον δεν υφίσταται· και ότι ως ελεύθερες και ανεξάρτητες πολιτείες έχουν πλήρη ισχύ να κηρύξουν πόλεμο, να συνομολογήσουν ειρήνη, να συνάψουν συμμαχίες, να καθιερώσουν εμπόριο και να προβούν σε κάθε είδους συμφωνίες και ενέργειες που χαρακτηρίζουν τα ανεξάρτητα κράτη</a:t>
            </a:r>
            <a:r>
              <a:rPr lang="el-GR" dirty="0"/>
              <a:t>. Και προς στήριξη αυτής της διακήρυξης, έχοντας ακλόνητη πίστη στην προστασία της Θείας Πρόνοιας, αμοιβαία δεσμεύουμε μεταξύ μας τις Ζωές μας, τις Περιουσίες μας και την ιερή Τιμή μας</a:t>
            </a:r>
          </a:p>
        </p:txBody>
      </p:sp>
    </p:spTree>
    <p:extLst>
      <p:ext uri="{BB962C8B-B14F-4D97-AF65-F5344CB8AC3E}">
        <p14:creationId xmlns:p14="http://schemas.microsoft.com/office/powerpoint/2010/main" val="1167674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8"/>
            <a:ext cx="6152646" cy="369332"/>
          </a:xfrm>
          <a:prstGeom prst="rect">
            <a:avLst/>
          </a:prstGeom>
          <a:noFill/>
        </p:spPr>
        <p:txBody>
          <a:bodyPr wrap="none" rtlCol="0">
            <a:spAutoFit/>
          </a:bodyPr>
          <a:lstStyle/>
          <a:p>
            <a:r>
              <a:rPr lang="el-GR" dirty="0" smtClean="0"/>
              <a:t>Μετά το τέλος του πολέμου και την ήττα των Άγγλων..................</a:t>
            </a:r>
            <a:endParaRPr lang="el-GR" dirty="0"/>
          </a:p>
        </p:txBody>
      </p:sp>
      <p:sp>
        <p:nvSpPr>
          <p:cNvPr id="3" name="TextBox 2"/>
          <p:cNvSpPr txBox="1"/>
          <p:nvPr/>
        </p:nvSpPr>
        <p:spPr>
          <a:xfrm>
            <a:off x="395536" y="908720"/>
            <a:ext cx="7968656" cy="646331"/>
          </a:xfrm>
          <a:prstGeom prst="rect">
            <a:avLst/>
          </a:prstGeom>
          <a:noFill/>
        </p:spPr>
        <p:txBody>
          <a:bodyPr wrap="none" rtlCol="0">
            <a:spAutoFit/>
          </a:bodyPr>
          <a:lstStyle/>
          <a:p>
            <a:r>
              <a:rPr lang="el-GR" dirty="0" smtClean="0"/>
              <a:t>Με τη συνθήκη των </a:t>
            </a:r>
            <a:r>
              <a:rPr lang="el-GR" b="1" dirty="0" smtClean="0"/>
              <a:t>Βερσαλιών το 1783 </a:t>
            </a:r>
            <a:r>
              <a:rPr lang="el-GR" dirty="0" smtClean="0"/>
              <a:t>οι Άγγλοι αναγνώρισαν τις 13 αποικίες ως </a:t>
            </a:r>
          </a:p>
          <a:p>
            <a:r>
              <a:rPr lang="el-GR" dirty="0"/>
              <a:t>α</a:t>
            </a:r>
            <a:r>
              <a:rPr lang="el-GR" dirty="0" smtClean="0"/>
              <a:t>νεξάρτητο κράτος με το όνομα </a:t>
            </a:r>
            <a:r>
              <a:rPr lang="el-GR" b="1" dirty="0" smtClean="0"/>
              <a:t>Ηνωμένες Πολιτείες Αμερικής</a:t>
            </a:r>
            <a:endParaRPr lang="el-GR"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464567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0" y="5577894"/>
            <a:ext cx="5670376" cy="923330"/>
          </a:xfrm>
          <a:prstGeom prst="rect">
            <a:avLst/>
          </a:prstGeom>
        </p:spPr>
        <p:txBody>
          <a:bodyPr wrap="square">
            <a:spAutoFit/>
          </a:bodyPr>
          <a:lstStyle/>
          <a:p>
            <a:r>
              <a:rPr lang="el-GR" dirty="0" smtClean="0"/>
              <a:t>Η αμερικανική αντιπροσωπεία κατά την υπογραφή της Συνθήκης. Η βρετανική αντιπροσωπεία αρνήθηκε να ποζάρει και ο πίνακας δεν ολοκληρώθηκε ποτέ.</a:t>
            </a:r>
            <a:endParaRPr lang="el-GR" dirty="0"/>
          </a:p>
        </p:txBody>
      </p:sp>
    </p:spTree>
    <p:extLst>
      <p:ext uri="{BB962C8B-B14F-4D97-AF65-F5344CB8AC3E}">
        <p14:creationId xmlns:p14="http://schemas.microsoft.com/office/powerpoint/2010/main" val="3624572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920" y="868968"/>
            <a:ext cx="5972264" cy="3852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35463" y="4953212"/>
            <a:ext cx="4572000" cy="1754326"/>
          </a:xfrm>
          <a:prstGeom prst="rect">
            <a:avLst/>
          </a:prstGeom>
        </p:spPr>
        <p:txBody>
          <a:bodyPr>
            <a:spAutoFit/>
          </a:bodyPr>
          <a:lstStyle/>
          <a:p>
            <a:r>
              <a:rPr lang="el-GR" dirty="0" smtClean="0"/>
              <a:t>Η υπογραφή του Συντάγματος των Ηνωμένων Πολιτειών με τον Τζορτζ Ουάσινγκτον, τον Βενιαμίν Φραγκλίνο και τον Αλεξάντερ Χάμιλτον (σε πρώτο πλάνο από αριστερά προς τα δεξιά), πίνακας του Χάουαρντ Τσάντλερ Κρίστι.</a:t>
            </a:r>
            <a:endParaRPr lang="el-GR" dirty="0"/>
          </a:p>
        </p:txBody>
      </p:sp>
      <p:sp>
        <p:nvSpPr>
          <p:cNvPr id="3" name="TextBox 2"/>
          <p:cNvSpPr txBox="1"/>
          <p:nvPr/>
        </p:nvSpPr>
        <p:spPr>
          <a:xfrm>
            <a:off x="1982052" y="219998"/>
            <a:ext cx="4248086" cy="369332"/>
          </a:xfrm>
          <a:prstGeom prst="rect">
            <a:avLst/>
          </a:prstGeom>
          <a:noFill/>
        </p:spPr>
        <p:txBody>
          <a:bodyPr wrap="none" rtlCol="0">
            <a:spAutoFit/>
          </a:bodyPr>
          <a:lstStyle/>
          <a:p>
            <a:r>
              <a:rPr lang="el-GR" b="1" u="sng" dirty="0" smtClean="0">
                <a:solidFill>
                  <a:srgbClr val="FF0000"/>
                </a:solidFill>
              </a:rPr>
              <a:t>Το Σύνταγμα των ΗΠΑ – Σεπτέμβριος 1787</a:t>
            </a:r>
            <a:endParaRPr lang="el-GR" b="1" u="sng" dirty="0">
              <a:solidFill>
                <a:srgbClr val="FF0000"/>
              </a:solidFill>
            </a:endParaRP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859688"/>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8645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16632"/>
            <a:ext cx="43100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4772" y="2561569"/>
            <a:ext cx="8908593" cy="1754326"/>
          </a:xfrm>
          <a:prstGeom prst="rect">
            <a:avLst/>
          </a:prstGeom>
          <a:noFill/>
        </p:spPr>
        <p:txBody>
          <a:bodyPr wrap="none" rtlCol="0">
            <a:spAutoFit/>
          </a:bodyPr>
          <a:lstStyle/>
          <a:p>
            <a:r>
              <a:rPr lang="el-GR" b="1" i="1" u="sng" dirty="0" smtClean="0"/>
              <a:t>Νομοθετική εξουσία</a:t>
            </a:r>
          </a:p>
          <a:p>
            <a:r>
              <a:rPr lang="el-GR" dirty="0" smtClean="0"/>
              <a:t>Ασκείται από το </a:t>
            </a:r>
            <a:r>
              <a:rPr lang="el-GR" u="sng" dirty="0" smtClean="0">
                <a:solidFill>
                  <a:srgbClr val="FF0000"/>
                </a:solidFill>
              </a:rPr>
              <a:t>Κογκρέσο</a:t>
            </a:r>
            <a:r>
              <a:rPr lang="el-GR" dirty="0" smtClean="0">
                <a:solidFill>
                  <a:srgbClr val="FF0000"/>
                </a:solidFill>
              </a:rPr>
              <a:t> </a:t>
            </a:r>
            <a:r>
              <a:rPr lang="el-GR" dirty="0" smtClean="0"/>
              <a:t>(Γερουσία, Βουλή των Αντιπροσώπων )</a:t>
            </a:r>
          </a:p>
          <a:p>
            <a:endParaRPr lang="el-GR" dirty="0"/>
          </a:p>
          <a:p>
            <a:r>
              <a:rPr lang="el-GR" u="sng" dirty="0" smtClean="0">
                <a:solidFill>
                  <a:srgbClr val="FF0000"/>
                </a:solidFill>
              </a:rPr>
              <a:t>Γερουσία</a:t>
            </a:r>
            <a:r>
              <a:rPr lang="el-GR" dirty="0" smtClean="0"/>
              <a:t>: δύο Γερουσιαστές (αντιπρόσωποι) από κάθε πολιτεία</a:t>
            </a:r>
          </a:p>
          <a:p>
            <a:r>
              <a:rPr lang="el-GR" u="sng" dirty="0" smtClean="0">
                <a:solidFill>
                  <a:srgbClr val="FF0000"/>
                </a:solidFill>
              </a:rPr>
              <a:t>Βουλή των Αντιπροσώπων</a:t>
            </a:r>
            <a:r>
              <a:rPr lang="el-GR" dirty="0" smtClean="0"/>
              <a:t>: οι αντιπρόσωποι από κάθε πολιτεία (ο αριθμός τους ανάλογα με</a:t>
            </a:r>
          </a:p>
          <a:p>
            <a:r>
              <a:rPr lang="el-GR" dirty="0" smtClean="0"/>
              <a:t>τον πληθυσμό της πολιτείας)</a:t>
            </a:r>
            <a:endParaRPr lang="el-GR" dirty="0"/>
          </a:p>
        </p:txBody>
      </p:sp>
      <p:sp>
        <p:nvSpPr>
          <p:cNvPr id="3" name="TextBox 2"/>
          <p:cNvSpPr txBox="1"/>
          <p:nvPr/>
        </p:nvSpPr>
        <p:spPr>
          <a:xfrm>
            <a:off x="251043" y="4378035"/>
            <a:ext cx="7205883" cy="1477328"/>
          </a:xfrm>
          <a:prstGeom prst="rect">
            <a:avLst/>
          </a:prstGeom>
          <a:noFill/>
        </p:spPr>
        <p:txBody>
          <a:bodyPr wrap="none" rtlCol="0">
            <a:spAutoFit/>
          </a:bodyPr>
          <a:lstStyle/>
          <a:p>
            <a:r>
              <a:rPr lang="el-GR" b="1" i="1" u="sng" dirty="0" smtClean="0"/>
              <a:t>Εκτελεστική εξουσία</a:t>
            </a:r>
          </a:p>
          <a:p>
            <a:endParaRPr lang="el-GR" dirty="0" smtClean="0"/>
          </a:p>
          <a:p>
            <a:r>
              <a:rPr lang="el-GR" dirty="0" smtClean="0"/>
              <a:t>Ασκείται από τον </a:t>
            </a:r>
            <a:r>
              <a:rPr lang="el-GR" u="sng" dirty="0" smtClean="0">
                <a:solidFill>
                  <a:srgbClr val="FF0000"/>
                </a:solidFill>
              </a:rPr>
              <a:t>Πρόεδρο</a:t>
            </a:r>
            <a:r>
              <a:rPr lang="el-GR" dirty="0" smtClean="0"/>
              <a:t>, που εκλέγεται κάθε τέσσερα χρόνια. </a:t>
            </a:r>
          </a:p>
          <a:p>
            <a:r>
              <a:rPr lang="el-GR" dirty="0" smtClean="0"/>
              <a:t>Πρώτος πρόεδρος των ΗΠΑ εκλέχθηκε ο Τζορτζ Ουάσινγκτον το 1789. </a:t>
            </a:r>
          </a:p>
          <a:p>
            <a:r>
              <a:rPr lang="el-GR" dirty="0" smtClean="0"/>
              <a:t>Προς τιμή του το όνομά του δόθηκε στην σημερινή πρωτεύουσα των ΗΠΑ </a:t>
            </a:r>
            <a:endParaRPr lang="el-GR" dirty="0"/>
          </a:p>
        </p:txBody>
      </p:sp>
      <p:sp>
        <p:nvSpPr>
          <p:cNvPr id="4" name="TextBox 3"/>
          <p:cNvSpPr txBox="1"/>
          <p:nvPr/>
        </p:nvSpPr>
        <p:spPr>
          <a:xfrm>
            <a:off x="62221" y="640757"/>
            <a:ext cx="9110379" cy="1477328"/>
          </a:xfrm>
          <a:prstGeom prst="rect">
            <a:avLst/>
          </a:prstGeom>
          <a:noFill/>
        </p:spPr>
        <p:txBody>
          <a:bodyPr wrap="none" rtlCol="0">
            <a:spAutoFit/>
          </a:bodyPr>
          <a:lstStyle/>
          <a:p>
            <a:pPr marL="285750" indent="-285750">
              <a:buFont typeface="Arial" panose="020B0604020202020204" pitchFamily="34" charset="0"/>
              <a:buChar char="•"/>
            </a:pPr>
            <a:r>
              <a:rPr lang="el-GR" dirty="0" smtClean="0"/>
              <a:t>Ισχύει κατά βάση έως σήμερα</a:t>
            </a:r>
          </a:p>
          <a:p>
            <a:pPr marL="285750" indent="-285750">
              <a:buFont typeface="Arial" panose="020B0604020202020204" pitchFamily="34" charset="0"/>
              <a:buChar char="•"/>
            </a:pPr>
            <a:r>
              <a:rPr lang="el-GR" dirty="0" smtClean="0"/>
              <a:t>Ανακήρυξε τη χώρα ένωση (ομοσπονδία) πολιτειών</a:t>
            </a:r>
          </a:p>
          <a:p>
            <a:pPr marL="285750" indent="-285750">
              <a:buFont typeface="Arial" panose="020B0604020202020204" pitchFamily="34" charset="0"/>
              <a:buChar char="•"/>
            </a:pPr>
            <a:r>
              <a:rPr lang="el-GR" dirty="0" smtClean="0"/>
              <a:t>Η κεντρική κυβέρνηση αποφασίζει για την οικονομία, την άμυνα και την εξωτερική πολιτική</a:t>
            </a:r>
          </a:p>
          <a:p>
            <a:pPr marL="285750" indent="-285750">
              <a:buFont typeface="Arial" panose="020B0604020202020204" pitchFamily="34" charset="0"/>
              <a:buChar char="•"/>
            </a:pPr>
            <a:r>
              <a:rPr lang="el-GR" dirty="0" smtClean="0"/>
              <a:t>Οι πολιτείες ρυθμίζουν μόνες τους τα ζητήματα τοπικής αυτοδιοίκησης, δικαιοσύνης, </a:t>
            </a:r>
          </a:p>
          <a:p>
            <a:r>
              <a:rPr lang="el-GR" dirty="0"/>
              <a:t> </a:t>
            </a:r>
            <a:r>
              <a:rPr lang="el-GR" dirty="0" smtClean="0"/>
              <a:t>    εκπαίδευσης και αστυνόμευσης</a:t>
            </a:r>
            <a:endParaRPr lang="el-GR" dirty="0"/>
          </a:p>
        </p:txBody>
      </p:sp>
      <p:sp>
        <p:nvSpPr>
          <p:cNvPr id="5" name="TextBox 4"/>
          <p:cNvSpPr txBox="1"/>
          <p:nvPr/>
        </p:nvSpPr>
        <p:spPr>
          <a:xfrm>
            <a:off x="1949039" y="2185530"/>
            <a:ext cx="3893886" cy="369332"/>
          </a:xfrm>
          <a:prstGeom prst="rect">
            <a:avLst/>
          </a:prstGeom>
          <a:noFill/>
        </p:spPr>
        <p:txBody>
          <a:bodyPr wrap="none" rtlCol="0">
            <a:spAutoFit/>
          </a:bodyPr>
          <a:lstStyle/>
          <a:p>
            <a:r>
              <a:rPr lang="el-GR" b="1" u="sng" dirty="0" smtClean="0">
                <a:solidFill>
                  <a:schemeClr val="accent2">
                    <a:lumMod val="75000"/>
                  </a:schemeClr>
                </a:solidFill>
              </a:rPr>
              <a:t>Βασίστηκε στη διάκριση των εξουσιών</a:t>
            </a:r>
            <a:endParaRPr lang="el-GR" b="1" u="sng" dirty="0">
              <a:solidFill>
                <a:schemeClr val="accent2">
                  <a:lumMod val="75000"/>
                </a:schemeClr>
              </a:solidFill>
            </a:endParaRPr>
          </a:p>
        </p:txBody>
      </p:sp>
      <p:sp>
        <p:nvSpPr>
          <p:cNvPr id="6" name="TextBox 5"/>
          <p:cNvSpPr txBox="1"/>
          <p:nvPr/>
        </p:nvSpPr>
        <p:spPr>
          <a:xfrm>
            <a:off x="268702" y="5894223"/>
            <a:ext cx="3056799" cy="923330"/>
          </a:xfrm>
          <a:prstGeom prst="rect">
            <a:avLst/>
          </a:prstGeom>
          <a:noFill/>
        </p:spPr>
        <p:txBody>
          <a:bodyPr wrap="none" rtlCol="0">
            <a:spAutoFit/>
          </a:bodyPr>
          <a:lstStyle/>
          <a:p>
            <a:r>
              <a:rPr lang="el-GR" b="1" i="1" u="sng" dirty="0" smtClean="0"/>
              <a:t>Δικαστική εξουσιά</a:t>
            </a:r>
          </a:p>
          <a:p>
            <a:endParaRPr lang="el-GR" dirty="0" smtClean="0"/>
          </a:p>
          <a:p>
            <a:r>
              <a:rPr lang="el-GR" dirty="0" smtClean="0"/>
              <a:t>Ορίστηκε να είναι ανεξάρτηση</a:t>
            </a:r>
            <a:endParaRPr lang="el-GR" dirty="0"/>
          </a:p>
        </p:txBody>
      </p:sp>
      <p:sp>
        <p:nvSpPr>
          <p:cNvPr id="7" name="Rectangle 6"/>
          <p:cNvSpPr/>
          <p:nvPr/>
        </p:nvSpPr>
        <p:spPr>
          <a:xfrm>
            <a:off x="214772" y="2561569"/>
            <a:ext cx="8908593" cy="17543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p:cNvSpPr/>
          <p:nvPr/>
        </p:nvSpPr>
        <p:spPr>
          <a:xfrm>
            <a:off x="214772" y="4378035"/>
            <a:ext cx="8908593" cy="15161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p:cNvSpPr/>
          <p:nvPr/>
        </p:nvSpPr>
        <p:spPr>
          <a:xfrm>
            <a:off x="214772" y="5894224"/>
            <a:ext cx="8908593" cy="923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41225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373" y="739380"/>
            <a:ext cx="4032448" cy="547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93025" y="116632"/>
            <a:ext cx="3483198" cy="369332"/>
          </a:xfrm>
          <a:prstGeom prst="rect">
            <a:avLst/>
          </a:prstGeom>
          <a:noFill/>
        </p:spPr>
        <p:txBody>
          <a:bodyPr wrap="none" rtlCol="0">
            <a:spAutoFit/>
          </a:bodyPr>
          <a:lstStyle/>
          <a:p>
            <a:r>
              <a:rPr lang="el-GR" b="1" dirty="0" smtClean="0"/>
              <a:t>Οι αγγλικές αποικίες της Αμερικής</a:t>
            </a:r>
            <a:endParaRPr lang="el-GR" b="1"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74" y="559498"/>
            <a:ext cx="1934053" cy="2916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rot="2451574">
            <a:off x="1037515" y="1018049"/>
            <a:ext cx="466328" cy="9456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5" name="Straight Arrow Connector 4"/>
          <p:cNvCxnSpPr/>
          <p:nvPr/>
        </p:nvCxnSpPr>
        <p:spPr>
          <a:xfrm>
            <a:off x="1547664" y="1628800"/>
            <a:ext cx="1872208" cy="5760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9113" y="5936849"/>
            <a:ext cx="4156394" cy="923330"/>
          </a:xfrm>
          <a:prstGeom prst="rect">
            <a:avLst/>
          </a:prstGeom>
          <a:noFill/>
        </p:spPr>
        <p:txBody>
          <a:bodyPr wrap="none" rtlCol="0">
            <a:spAutoFit/>
          </a:bodyPr>
          <a:lstStyle/>
          <a:p>
            <a:r>
              <a:rPr lang="el-GR" b="1" dirty="0" smtClean="0"/>
              <a:t>13 αποικίες στα παράλια της Β. Αμερικής</a:t>
            </a:r>
          </a:p>
          <a:p>
            <a:r>
              <a:rPr lang="el-GR" b="1" dirty="0"/>
              <a:t>υ</a:t>
            </a:r>
            <a:r>
              <a:rPr lang="el-GR" b="1" dirty="0" smtClean="0"/>
              <a:t>πό τον έλεγχο της Αγγλίας</a:t>
            </a:r>
          </a:p>
          <a:p>
            <a:endParaRPr lang="el-GR" b="1" dirty="0"/>
          </a:p>
        </p:txBody>
      </p:sp>
    </p:spTree>
    <p:extLst>
      <p:ext uri="{BB962C8B-B14F-4D97-AF65-F5344CB8AC3E}">
        <p14:creationId xmlns:p14="http://schemas.microsoft.com/office/powerpoint/2010/main" val="368061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605689" cy="3139321"/>
          </a:xfrm>
          <a:prstGeom prst="rect">
            <a:avLst/>
          </a:prstGeom>
          <a:noFill/>
        </p:spPr>
        <p:txBody>
          <a:bodyPr wrap="none" rtlCol="0">
            <a:spAutoFit/>
          </a:bodyPr>
          <a:lstStyle/>
          <a:p>
            <a:r>
              <a:rPr lang="el-GR" b="1" dirty="0" smtClean="0"/>
              <a:t>Ποιό κράτος ίδρυσε τις αποικίες στα ανατολικά παράλια της Β. Αμερικής και πότε;</a:t>
            </a:r>
          </a:p>
          <a:p>
            <a:endParaRPr lang="el-GR" b="1" dirty="0"/>
          </a:p>
          <a:p>
            <a:r>
              <a:rPr lang="el-GR" dirty="0" smtClean="0"/>
              <a:t>Η Αγγλία, στο τέλος του 17</a:t>
            </a:r>
            <a:r>
              <a:rPr lang="el-GR" baseline="30000" dirty="0" smtClean="0"/>
              <a:t>ου</a:t>
            </a:r>
            <a:r>
              <a:rPr lang="el-GR" dirty="0" smtClean="0"/>
              <a:t> και στις αρχές του 18</a:t>
            </a:r>
            <a:r>
              <a:rPr lang="el-GR" baseline="30000" dirty="0" smtClean="0"/>
              <a:t>ου</a:t>
            </a:r>
            <a:r>
              <a:rPr lang="el-GR" dirty="0" smtClean="0"/>
              <a:t> αιώνα (1607-1732).</a:t>
            </a:r>
          </a:p>
          <a:p>
            <a:endParaRPr lang="el-GR" dirty="0"/>
          </a:p>
          <a:p>
            <a:r>
              <a:rPr lang="el-GR" b="1" dirty="0" smtClean="0"/>
              <a:t>Ποιοι αποίκησαν σε αυτές; Από ποιές χώρες προέρχονταν;</a:t>
            </a:r>
          </a:p>
          <a:p>
            <a:endParaRPr lang="el-GR" dirty="0"/>
          </a:p>
          <a:p>
            <a:r>
              <a:rPr lang="el-GR" dirty="0" smtClean="0"/>
              <a:t>Τεχνίτες, κατεστραμμένοι μικροεπιχειρηματίες, θύματα θρησκευτικών διώξεων, αλλά και</a:t>
            </a:r>
          </a:p>
          <a:p>
            <a:r>
              <a:rPr lang="el-GR" dirty="0" smtClean="0"/>
              <a:t>Κατάδικοι. Όλοι αναζητούσαν μια καλύτερη τύχη. </a:t>
            </a:r>
          </a:p>
          <a:p>
            <a:r>
              <a:rPr lang="el-GR" dirty="0" smtClean="0"/>
              <a:t>Ήταν κυρίως Άγγλοι, αλλά και Γάλλοι, Σουηδοί και Γερμανοί</a:t>
            </a:r>
          </a:p>
          <a:p>
            <a:endParaRPr lang="el-GR" dirty="0"/>
          </a:p>
          <a:p>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494" y="3403112"/>
            <a:ext cx="5814802" cy="3265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1558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2713"/>
            <a:ext cx="4035425" cy="547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5556" y="373305"/>
            <a:ext cx="7992888" cy="369332"/>
          </a:xfrm>
          <a:prstGeom prst="rect">
            <a:avLst/>
          </a:prstGeom>
        </p:spPr>
        <p:txBody>
          <a:bodyPr wrap="square">
            <a:spAutoFit/>
          </a:bodyPr>
          <a:lstStyle/>
          <a:p>
            <a:r>
              <a:rPr lang="el-GR" b="1" dirty="0" smtClean="0"/>
              <a:t>Πόσοι ήταν οι κάτοικοι των αποικιών και ποια η σύνθεση του πληθυσμού;</a:t>
            </a:r>
            <a:endParaRPr lang="el-GR" b="1" dirty="0"/>
          </a:p>
        </p:txBody>
      </p:sp>
      <p:sp>
        <p:nvSpPr>
          <p:cNvPr id="3" name="Oval 2"/>
          <p:cNvSpPr/>
          <p:nvPr/>
        </p:nvSpPr>
        <p:spPr>
          <a:xfrm>
            <a:off x="1115616" y="1484784"/>
            <a:ext cx="2232248" cy="22322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Oval 4"/>
          <p:cNvSpPr/>
          <p:nvPr/>
        </p:nvSpPr>
        <p:spPr>
          <a:xfrm>
            <a:off x="107504" y="3616215"/>
            <a:ext cx="2232248" cy="22322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 name="Straight Arrow Connector 5"/>
          <p:cNvCxnSpPr/>
          <p:nvPr/>
        </p:nvCxnSpPr>
        <p:spPr>
          <a:xfrm>
            <a:off x="3059832" y="1844824"/>
            <a:ext cx="1512168"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43756" y="781458"/>
            <a:ext cx="4176464" cy="2308324"/>
          </a:xfrm>
          <a:prstGeom prst="rect">
            <a:avLst/>
          </a:prstGeom>
          <a:noFill/>
        </p:spPr>
        <p:txBody>
          <a:bodyPr wrap="square" rtlCol="0">
            <a:spAutoFit/>
          </a:bodyPr>
          <a:lstStyle/>
          <a:p>
            <a:r>
              <a:rPr lang="el-GR" u="sng" dirty="0" smtClean="0"/>
              <a:t>Βόρειες αποικίες</a:t>
            </a:r>
            <a:r>
              <a:rPr lang="el-GR" dirty="0" smtClean="0"/>
              <a:t>. Έτος 1763</a:t>
            </a:r>
          </a:p>
          <a:p>
            <a:r>
              <a:rPr lang="el-GR" dirty="0" smtClean="0"/>
              <a:t>Κάτοικοι: περίπου 1.000.000. Από αυτούς οι 400.000 περίπου είναι μαύροι σκλάβοι. </a:t>
            </a:r>
          </a:p>
          <a:p>
            <a:r>
              <a:rPr lang="el-GR" dirty="0" smtClean="0"/>
              <a:t>Οικονομία: αγροτική, αλλά και εμπόριο με την Ευρώπη.</a:t>
            </a:r>
          </a:p>
          <a:p>
            <a:r>
              <a:rPr lang="el-GR" dirty="0" smtClean="0"/>
              <a:t>Ιδρύθηκαν τα πρώτα Πανεπιστήμια (Γέιλ, Πρίνστον, Χάρβαρντ). Ήταν χώροι διάδοσης του Διαφωτισμού.</a:t>
            </a:r>
            <a:endParaRPr lang="el-GR" dirty="0"/>
          </a:p>
        </p:txBody>
      </p:sp>
      <p:sp>
        <p:nvSpPr>
          <p:cNvPr id="9" name="TextBox 8"/>
          <p:cNvSpPr txBox="1"/>
          <p:nvPr/>
        </p:nvSpPr>
        <p:spPr>
          <a:xfrm>
            <a:off x="4607499" y="3519699"/>
            <a:ext cx="4219681" cy="2862322"/>
          </a:xfrm>
          <a:prstGeom prst="rect">
            <a:avLst/>
          </a:prstGeom>
          <a:noFill/>
        </p:spPr>
        <p:txBody>
          <a:bodyPr wrap="none" rtlCol="0">
            <a:spAutoFit/>
          </a:bodyPr>
          <a:lstStyle/>
          <a:p>
            <a:r>
              <a:rPr lang="el-GR" u="sng" dirty="0" smtClean="0"/>
              <a:t>Νότιες αποικίες</a:t>
            </a:r>
            <a:r>
              <a:rPr lang="el-GR" dirty="0" smtClean="0"/>
              <a:t>. Έτος 1763</a:t>
            </a:r>
          </a:p>
          <a:p>
            <a:r>
              <a:rPr lang="el-GR" dirty="0" smtClean="0"/>
              <a:t>Κάτοικοι: περίπου 750.000. Από αυτούς </a:t>
            </a:r>
          </a:p>
          <a:p>
            <a:r>
              <a:rPr lang="el-GR" dirty="0" smtClean="0"/>
              <a:t>οι 300.000 περίπου είναι μαύροι σκλάβοι. </a:t>
            </a:r>
          </a:p>
          <a:p>
            <a:r>
              <a:rPr lang="el-GR" dirty="0" smtClean="0"/>
              <a:t>Οικονομία: αγροτική. Μεγάλες φυτείες </a:t>
            </a:r>
          </a:p>
          <a:p>
            <a:r>
              <a:rPr lang="el-GR" dirty="0" smtClean="0"/>
              <a:t>καπνού, ρυζιού και βαμβακιού.</a:t>
            </a:r>
          </a:p>
          <a:p>
            <a:r>
              <a:rPr lang="el-GR" dirty="0" smtClean="0"/>
              <a:t>Ιδιοκτήτες οι Ευρωπαίοι άποικοι και </a:t>
            </a:r>
          </a:p>
          <a:p>
            <a:r>
              <a:rPr lang="el-GR" dirty="0" smtClean="0"/>
              <a:t>οι σκλάβοι δουλεύουν σε αυτές κάτω </a:t>
            </a:r>
          </a:p>
          <a:p>
            <a:r>
              <a:rPr lang="el-GR" dirty="0" smtClean="0"/>
              <a:t>από άθλιες συνθήκες.</a:t>
            </a:r>
          </a:p>
          <a:p>
            <a:r>
              <a:rPr lang="el-GR" dirty="0" smtClean="0"/>
              <a:t>Στο νότο δεν υπήρχαν μεγάλες πόλεις. </a:t>
            </a:r>
          </a:p>
          <a:p>
            <a:r>
              <a:rPr lang="el-GR" dirty="0" smtClean="0"/>
              <a:t> </a:t>
            </a:r>
            <a:endParaRPr lang="el-GR" dirty="0"/>
          </a:p>
        </p:txBody>
      </p:sp>
      <p:sp>
        <p:nvSpPr>
          <p:cNvPr id="10" name="Rectangle 9"/>
          <p:cNvSpPr/>
          <p:nvPr/>
        </p:nvSpPr>
        <p:spPr>
          <a:xfrm>
            <a:off x="4565995" y="799326"/>
            <a:ext cx="4176464" cy="233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Rectangle 11"/>
          <p:cNvSpPr/>
          <p:nvPr/>
        </p:nvSpPr>
        <p:spPr>
          <a:xfrm>
            <a:off x="4574682" y="3514143"/>
            <a:ext cx="4176464" cy="31915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3" name="Straight Arrow Connector 12"/>
          <p:cNvCxnSpPr/>
          <p:nvPr/>
        </p:nvCxnSpPr>
        <p:spPr>
          <a:xfrm>
            <a:off x="3059832" y="4732339"/>
            <a:ext cx="1512168"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193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8208529" cy="3693319"/>
          </a:xfrm>
          <a:prstGeom prst="rect">
            <a:avLst/>
          </a:prstGeom>
          <a:noFill/>
        </p:spPr>
        <p:txBody>
          <a:bodyPr wrap="none" rtlCol="0">
            <a:spAutoFit/>
          </a:bodyPr>
          <a:lstStyle/>
          <a:p>
            <a:r>
              <a:rPr lang="el-GR" b="1" dirty="0" smtClean="0"/>
              <a:t>Ποιες ήταν οι σχέσεις των αποικιών με την μητρόπολη (τη χώρα που τις ίδρυσε);</a:t>
            </a:r>
          </a:p>
          <a:p>
            <a:endParaRPr lang="el-GR" dirty="0"/>
          </a:p>
          <a:p>
            <a:pPr marL="285750" indent="-285750">
              <a:buFont typeface="Arial" panose="020B0604020202020204" pitchFamily="34" charset="0"/>
              <a:buChar char="•"/>
            </a:pPr>
            <a:r>
              <a:rPr lang="el-GR" dirty="0" smtClean="0"/>
              <a:t>Κάθε πολιτεία διοικούνταν από έναν κυβερνήτη που </a:t>
            </a:r>
            <a:r>
              <a:rPr lang="el-GR" b="1" dirty="0" smtClean="0"/>
              <a:t>διοριζόταν από την Αγγλία</a:t>
            </a:r>
          </a:p>
          <a:p>
            <a:pPr marL="285750" indent="-285750">
              <a:buFont typeface="Arial" panose="020B0604020202020204" pitchFamily="34" charset="0"/>
              <a:buChar char="•"/>
            </a:pPr>
            <a:endParaRPr lang="el-GR" dirty="0" smtClean="0"/>
          </a:p>
          <a:p>
            <a:pPr marL="285750" indent="-285750">
              <a:buFont typeface="Arial" panose="020B0604020202020204" pitchFamily="34" charset="0"/>
              <a:buChar char="•"/>
            </a:pPr>
            <a:r>
              <a:rPr lang="el-GR" dirty="0" smtClean="0"/>
              <a:t>Υπήρχε μια συνέλευση αποίκων, που συμμετείχε στην ψήφιση των νόμων </a:t>
            </a:r>
          </a:p>
          <a:p>
            <a:r>
              <a:rPr lang="el-GR" dirty="0" smtClean="0"/>
              <a:t>και την έγκριση των φόρων.</a:t>
            </a:r>
          </a:p>
          <a:p>
            <a:pPr marL="285750" indent="-285750">
              <a:buFont typeface="Arial" panose="020B0604020202020204" pitchFamily="34" charset="0"/>
              <a:buChar char="•"/>
            </a:pPr>
            <a:endParaRPr lang="el-GR" dirty="0" smtClean="0"/>
          </a:p>
          <a:p>
            <a:pPr marL="285750" indent="-285750">
              <a:buFont typeface="Arial" panose="020B0604020202020204" pitchFamily="34" charset="0"/>
              <a:buChar char="•"/>
            </a:pPr>
            <a:r>
              <a:rPr lang="el-GR" dirty="0" smtClean="0"/>
              <a:t>Μόνο κάποιοι από τους </a:t>
            </a:r>
            <a:r>
              <a:rPr lang="el-GR" b="1" dirty="0" smtClean="0"/>
              <a:t>πλούσιους αποίκους </a:t>
            </a:r>
            <a:r>
              <a:rPr lang="el-GR" dirty="0" smtClean="0"/>
              <a:t>είχαν το δικαίωμα να εκλεγούν ή να </a:t>
            </a:r>
          </a:p>
          <a:p>
            <a:r>
              <a:rPr lang="el-GR" dirty="0"/>
              <a:t>ε</a:t>
            </a:r>
            <a:r>
              <a:rPr lang="el-GR" dirty="0" smtClean="0"/>
              <a:t>κλέξουν.</a:t>
            </a:r>
          </a:p>
          <a:p>
            <a:pPr marL="285750" indent="-285750">
              <a:buFont typeface="Arial" panose="020B0604020202020204" pitchFamily="34" charset="0"/>
              <a:buChar char="•"/>
            </a:pPr>
            <a:endParaRPr lang="el-GR" dirty="0" smtClean="0"/>
          </a:p>
          <a:p>
            <a:pPr marL="285750" indent="-285750">
              <a:buFont typeface="Arial" panose="020B0604020202020204" pitchFamily="34" charset="0"/>
              <a:buChar char="•"/>
            </a:pPr>
            <a:r>
              <a:rPr lang="el-GR" dirty="0" smtClean="0"/>
              <a:t>Οι άποικοι </a:t>
            </a:r>
            <a:r>
              <a:rPr lang="el-GR" b="1" dirty="0" smtClean="0"/>
              <a:t>δεν</a:t>
            </a:r>
            <a:r>
              <a:rPr lang="el-GR" dirty="0" smtClean="0"/>
              <a:t> εκπροσωπούνταν στο αγγλικό κοινοβούλιο. </a:t>
            </a:r>
          </a:p>
          <a:p>
            <a:pPr marL="285750" indent="-285750">
              <a:buFont typeface="Arial" panose="020B0604020202020204" pitchFamily="34" charset="0"/>
              <a:buChar char="•"/>
            </a:pPr>
            <a:endParaRPr lang="el-GR" dirty="0" smtClean="0"/>
          </a:p>
          <a:p>
            <a:pPr marL="285750" indent="-285750">
              <a:buFont typeface="Arial" panose="020B0604020202020204" pitchFamily="34" charset="0"/>
              <a:buChar char="•"/>
            </a:pPr>
            <a:r>
              <a:rPr lang="el-GR" dirty="0" smtClean="0"/>
              <a:t>Το εξωτερικό εμπόριο των αποικιών </a:t>
            </a:r>
            <a:r>
              <a:rPr lang="el-GR" b="1" dirty="0" smtClean="0"/>
              <a:t>ελεγχόταν πλήρως από την Αγγλία</a:t>
            </a:r>
            <a:endParaRPr lang="el-GR" b="1" dirty="0"/>
          </a:p>
        </p:txBody>
      </p:sp>
    </p:spTree>
    <p:extLst>
      <p:ext uri="{BB962C8B-B14F-4D97-AF65-F5344CB8AC3E}">
        <p14:creationId xmlns:p14="http://schemas.microsoft.com/office/powerpoint/2010/main" val="1962718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870955" cy="4555093"/>
          </a:xfrm>
          <a:prstGeom prst="rect">
            <a:avLst/>
          </a:prstGeom>
          <a:noFill/>
        </p:spPr>
        <p:txBody>
          <a:bodyPr wrap="none" rtlCol="0">
            <a:spAutoFit/>
          </a:bodyPr>
          <a:lstStyle/>
          <a:p>
            <a:r>
              <a:rPr lang="el-GR" sz="2000" b="1" u="sng" dirty="0" smtClean="0"/>
              <a:t>Αποικιακή κρίση: η διατάραξη των σχέσεων των αποικιών με τη μητρόπολη</a:t>
            </a:r>
          </a:p>
          <a:p>
            <a:endParaRPr lang="el-GR" dirty="0"/>
          </a:p>
          <a:p>
            <a:r>
              <a:rPr lang="el-GR" b="1" i="1" u="sng" dirty="0" smtClean="0"/>
              <a:t>Τα αίτια</a:t>
            </a:r>
          </a:p>
          <a:p>
            <a:pPr marL="342900" indent="-342900">
              <a:buAutoNum type="arabicPeriod"/>
            </a:pPr>
            <a:r>
              <a:rPr lang="el-GR" dirty="0" smtClean="0"/>
              <a:t>Η απόλυτη οικονομική κυριαρχία της Αγγλία στις αποικίες, τη στιγμή που αυτές είχαν </a:t>
            </a:r>
          </a:p>
          <a:p>
            <a:r>
              <a:rPr lang="el-GR" dirty="0"/>
              <a:t>α</a:t>
            </a:r>
            <a:r>
              <a:rPr lang="el-GR" dirty="0" smtClean="0"/>
              <a:t>ρχίσει να αναπτύσσονται ραγδαία.</a:t>
            </a:r>
          </a:p>
          <a:p>
            <a:endParaRPr lang="el-GR" dirty="0" smtClean="0"/>
          </a:p>
          <a:p>
            <a:r>
              <a:rPr lang="el-GR" dirty="0" smtClean="0"/>
              <a:t>2.Μεταξύ του 1756-1763 οι Άγγλοι και οι Γάλλοι ήρθαν σε ένοπλη σύγκρουση εξαιτία </a:t>
            </a:r>
          </a:p>
          <a:p>
            <a:r>
              <a:rPr lang="el-GR" dirty="0"/>
              <a:t>τ</a:t>
            </a:r>
            <a:r>
              <a:rPr lang="el-GR" dirty="0" smtClean="0"/>
              <a:t>ου ανταγωνισμού τους για τον έλεγχο των αποικιών του Καναδά και των Ινδιών . Η </a:t>
            </a:r>
          </a:p>
          <a:p>
            <a:r>
              <a:rPr lang="el-GR" dirty="0" smtClean="0"/>
              <a:t>Γαλλία ηττήθηκε και μεταξύ άλλων παραχώρησε στην Αγγλία όλες τις αποικίες </a:t>
            </a:r>
          </a:p>
          <a:p>
            <a:r>
              <a:rPr lang="el-GR" dirty="0" smtClean="0"/>
              <a:t>της Β. Αμερικής (Καναδάς, και τμήμα της Λουιζιάνας). Επίσης η Αγγλία κέρδισε τη Φλόριντα </a:t>
            </a:r>
          </a:p>
          <a:p>
            <a:r>
              <a:rPr lang="el-GR" dirty="0"/>
              <a:t>α</a:t>
            </a:r>
            <a:r>
              <a:rPr lang="el-GR" dirty="0" smtClean="0"/>
              <a:t>πό τους Ισπανούς.</a:t>
            </a:r>
          </a:p>
          <a:p>
            <a:endParaRPr lang="el-GR" dirty="0" smtClean="0"/>
          </a:p>
          <a:p>
            <a:r>
              <a:rPr lang="el-GR" b="1" dirty="0" smtClean="0"/>
              <a:t>Όμως η Αγγλία</a:t>
            </a:r>
            <a:r>
              <a:rPr lang="el-GR" dirty="0" smtClean="0"/>
              <a:t> </a:t>
            </a:r>
          </a:p>
          <a:p>
            <a:r>
              <a:rPr lang="el-GR" dirty="0"/>
              <a:t>	</a:t>
            </a:r>
            <a:r>
              <a:rPr lang="el-GR" dirty="0" smtClean="0"/>
              <a:t>δεν άφησε τους αποίκους να εκμεταλλευτούν οικονομικά τον Καναδά </a:t>
            </a:r>
          </a:p>
          <a:p>
            <a:r>
              <a:rPr lang="el-GR" dirty="0"/>
              <a:t>	</a:t>
            </a:r>
            <a:r>
              <a:rPr lang="el-GR" dirty="0" smtClean="0"/>
              <a:t>και τη Φλόριντα</a:t>
            </a:r>
          </a:p>
          <a:p>
            <a:r>
              <a:rPr lang="el-GR" dirty="0"/>
              <a:t>	</a:t>
            </a:r>
            <a:r>
              <a:rPr lang="el-GR" dirty="0" smtClean="0"/>
              <a:t>Επέβαλε νέους φόρους στους αποίκους για να καλύψει τα πολεμικά έξοδα</a:t>
            </a:r>
            <a:endParaRPr lang="el-GR" dirty="0"/>
          </a:p>
        </p:txBody>
      </p:sp>
      <p:sp>
        <p:nvSpPr>
          <p:cNvPr id="3" name="Right Arrow 2"/>
          <p:cNvSpPr/>
          <p:nvPr/>
        </p:nvSpPr>
        <p:spPr>
          <a:xfrm>
            <a:off x="395536" y="4005064"/>
            <a:ext cx="72008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Right Arrow 3"/>
          <p:cNvSpPr/>
          <p:nvPr/>
        </p:nvSpPr>
        <p:spPr>
          <a:xfrm>
            <a:off x="389112" y="4509120"/>
            <a:ext cx="72008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4569118" y="4815741"/>
            <a:ext cx="4084518" cy="2042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8132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3526" y="83033"/>
            <a:ext cx="5732851" cy="369332"/>
          </a:xfrm>
          <a:prstGeom prst="rect">
            <a:avLst/>
          </a:prstGeom>
          <a:noFill/>
        </p:spPr>
        <p:txBody>
          <a:bodyPr wrap="none" rtlCol="0">
            <a:spAutoFit/>
          </a:bodyPr>
          <a:lstStyle/>
          <a:p>
            <a:r>
              <a:rPr lang="el-GR" b="1" u="sng" dirty="0" smtClean="0"/>
              <a:t>Η αποικιακή κρίση οδηγεί στην Αμερικανική Επανάσταση</a:t>
            </a:r>
            <a:endParaRPr lang="el-GR" b="1" u="sng" dirty="0"/>
          </a:p>
        </p:txBody>
      </p:sp>
      <p:sp>
        <p:nvSpPr>
          <p:cNvPr id="3" name="TextBox 2"/>
          <p:cNvSpPr txBox="1"/>
          <p:nvPr/>
        </p:nvSpPr>
        <p:spPr>
          <a:xfrm>
            <a:off x="448000" y="611396"/>
            <a:ext cx="6968574" cy="369332"/>
          </a:xfrm>
          <a:prstGeom prst="rect">
            <a:avLst/>
          </a:prstGeom>
          <a:noFill/>
        </p:spPr>
        <p:txBody>
          <a:bodyPr wrap="none" rtlCol="0">
            <a:spAutoFit/>
          </a:bodyPr>
          <a:lstStyle/>
          <a:p>
            <a:r>
              <a:rPr lang="el-GR" b="1" dirty="0" smtClean="0"/>
              <a:t>Ποιά ήταν τα γεγονότα που οδήγησαν στην Αμερικανική Επανάσταση;</a:t>
            </a:r>
            <a:endParaRPr lang="el-GR" b="1" dirty="0"/>
          </a:p>
        </p:txBody>
      </p:sp>
      <p:sp>
        <p:nvSpPr>
          <p:cNvPr id="4" name="Rectangle 3"/>
          <p:cNvSpPr/>
          <p:nvPr/>
        </p:nvSpPr>
        <p:spPr>
          <a:xfrm>
            <a:off x="179512" y="1916832"/>
            <a:ext cx="3384376" cy="646331"/>
          </a:xfrm>
          <a:prstGeom prst="rect">
            <a:avLst/>
          </a:prstGeom>
        </p:spPr>
        <p:txBody>
          <a:bodyPr wrap="square">
            <a:spAutoFit/>
          </a:bodyPr>
          <a:lstStyle/>
          <a:p>
            <a:r>
              <a:rPr lang="el-GR" dirty="0" smtClean="0"/>
              <a:t>Σταματούν </a:t>
            </a:r>
          </a:p>
          <a:p>
            <a:r>
              <a:rPr lang="el-GR" dirty="0" smtClean="0"/>
              <a:t>να αγοράζουν αγγλικά προϊόντα.                                        </a:t>
            </a:r>
            <a:endParaRPr lang="el-GR" dirty="0"/>
          </a:p>
        </p:txBody>
      </p:sp>
      <p:sp>
        <p:nvSpPr>
          <p:cNvPr id="5" name="TextBox 4"/>
          <p:cNvSpPr txBox="1"/>
          <p:nvPr/>
        </p:nvSpPr>
        <p:spPr>
          <a:xfrm>
            <a:off x="1015430" y="1281141"/>
            <a:ext cx="5544082" cy="369332"/>
          </a:xfrm>
          <a:prstGeom prst="rect">
            <a:avLst/>
          </a:prstGeom>
          <a:noFill/>
        </p:spPr>
        <p:txBody>
          <a:bodyPr wrap="none" rtlCol="0">
            <a:spAutoFit/>
          </a:bodyPr>
          <a:lstStyle/>
          <a:p>
            <a:r>
              <a:rPr lang="el-GR" b="1" dirty="0" smtClean="0">
                <a:solidFill>
                  <a:srgbClr val="FF0000"/>
                </a:solidFill>
              </a:rPr>
              <a:t>Άποικοι (Αμερικάνοι)                                                  Αγγλία</a:t>
            </a:r>
            <a:endParaRPr lang="el-GR" b="1" dirty="0">
              <a:solidFill>
                <a:srgbClr val="FF0000"/>
              </a:solidFill>
            </a:endParaRPr>
          </a:p>
        </p:txBody>
      </p:sp>
      <p:sp>
        <p:nvSpPr>
          <p:cNvPr id="6" name="TextBox 5"/>
          <p:cNvSpPr txBox="1"/>
          <p:nvPr/>
        </p:nvSpPr>
        <p:spPr>
          <a:xfrm>
            <a:off x="4355976" y="2060848"/>
            <a:ext cx="3156698" cy="646331"/>
          </a:xfrm>
          <a:prstGeom prst="rect">
            <a:avLst/>
          </a:prstGeom>
          <a:noFill/>
        </p:spPr>
        <p:txBody>
          <a:bodyPr wrap="none" rtlCol="0">
            <a:spAutoFit/>
          </a:bodyPr>
          <a:lstStyle/>
          <a:p>
            <a:r>
              <a:rPr lang="el-GR" dirty="0" smtClean="0"/>
              <a:t>Καταργούν τους νέους φόρους</a:t>
            </a:r>
          </a:p>
          <a:p>
            <a:r>
              <a:rPr lang="el-GR" dirty="0"/>
              <a:t>ε</a:t>
            </a:r>
            <a:r>
              <a:rPr lang="el-GR" dirty="0" smtClean="0"/>
              <a:t>κτός από το φόρο του τσαγιού</a:t>
            </a:r>
            <a:endParaRPr lang="el-GR" dirty="0"/>
          </a:p>
        </p:txBody>
      </p:sp>
      <p:cxnSp>
        <p:nvCxnSpPr>
          <p:cNvPr id="8" name="Straight Arrow Connector 7"/>
          <p:cNvCxnSpPr/>
          <p:nvPr/>
        </p:nvCxnSpPr>
        <p:spPr>
          <a:xfrm>
            <a:off x="3724622" y="2420888"/>
            <a:ext cx="41533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0800000" flipV="1">
            <a:off x="3455878" y="2924942"/>
            <a:ext cx="1476163" cy="649813"/>
          </a:xfrm>
          <a:prstGeom prst="bentConnector3">
            <a:avLst/>
          </a:prstGeom>
          <a:ln w="38100">
            <a:prstDash val="solid"/>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3527" y="3249851"/>
            <a:ext cx="2582695" cy="923330"/>
          </a:xfrm>
          <a:prstGeom prst="rect">
            <a:avLst/>
          </a:prstGeom>
          <a:noFill/>
        </p:spPr>
        <p:txBody>
          <a:bodyPr wrap="none" rtlCol="0">
            <a:spAutoFit/>
          </a:bodyPr>
          <a:lstStyle/>
          <a:p>
            <a:r>
              <a:rPr lang="el-GR" dirty="0" smtClean="0"/>
              <a:t>Σταματούν να αγοράζουν</a:t>
            </a:r>
          </a:p>
          <a:p>
            <a:r>
              <a:rPr lang="el-GR" dirty="0"/>
              <a:t>τ</a:t>
            </a:r>
            <a:r>
              <a:rPr lang="el-GR" dirty="0" smtClean="0"/>
              <a:t>σάι και καταστρέφουν </a:t>
            </a:r>
          </a:p>
          <a:p>
            <a:r>
              <a:rPr lang="el-GR" dirty="0" smtClean="0"/>
              <a:t>τα φορτία τσαγιού</a:t>
            </a:r>
            <a:endParaRPr lang="el-GR" dirty="0"/>
          </a:p>
        </p:txBody>
      </p:sp>
      <p:cxnSp>
        <p:nvCxnSpPr>
          <p:cNvPr id="13" name="Elbow Connector 12"/>
          <p:cNvCxnSpPr/>
          <p:nvPr/>
        </p:nvCxnSpPr>
        <p:spPr>
          <a:xfrm>
            <a:off x="2555776" y="4345943"/>
            <a:ext cx="1800200" cy="588838"/>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499992" y="4582869"/>
            <a:ext cx="3825278" cy="646331"/>
          </a:xfrm>
          <a:prstGeom prst="rect">
            <a:avLst/>
          </a:prstGeom>
          <a:noFill/>
        </p:spPr>
        <p:txBody>
          <a:bodyPr wrap="none" rtlCol="0">
            <a:spAutoFit/>
          </a:bodyPr>
          <a:lstStyle/>
          <a:p>
            <a:r>
              <a:rPr lang="el-GR" dirty="0" smtClean="0"/>
              <a:t>Επιβάλλουν εμπορικούς περιορισμούς</a:t>
            </a:r>
          </a:p>
          <a:p>
            <a:r>
              <a:rPr lang="el-GR" dirty="0"/>
              <a:t>σ</a:t>
            </a:r>
            <a:r>
              <a:rPr lang="el-GR" dirty="0" smtClean="0"/>
              <a:t>το λιμάνι της Βοστόνης</a:t>
            </a:r>
            <a:endParaRPr lang="el-GR" dirty="0"/>
          </a:p>
        </p:txBody>
      </p:sp>
      <p:cxnSp>
        <p:nvCxnSpPr>
          <p:cNvPr id="17" name="Elbow Connector 16"/>
          <p:cNvCxnSpPr/>
          <p:nvPr/>
        </p:nvCxnSpPr>
        <p:spPr>
          <a:xfrm rot="10800000" flipV="1">
            <a:off x="3661684" y="5517232"/>
            <a:ext cx="1270356" cy="649814"/>
          </a:xfrm>
          <a:prstGeom prst="bentConnector3">
            <a:avLst/>
          </a:prstGeom>
          <a:ln w="38100">
            <a:prstDash val="solid"/>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79512" y="5517232"/>
            <a:ext cx="3482172" cy="923330"/>
          </a:xfrm>
          <a:prstGeom prst="rect">
            <a:avLst/>
          </a:prstGeom>
          <a:noFill/>
        </p:spPr>
        <p:txBody>
          <a:bodyPr wrap="none" rtlCol="0">
            <a:spAutoFit/>
          </a:bodyPr>
          <a:lstStyle/>
          <a:p>
            <a:r>
              <a:rPr lang="el-GR" dirty="0" smtClean="0"/>
              <a:t>Συγκαλούν το Κογκρέσο</a:t>
            </a:r>
          </a:p>
          <a:p>
            <a:r>
              <a:rPr lang="el-GR" dirty="0" smtClean="0"/>
              <a:t>(συνέλευση) της Φιλαδέλφειας</a:t>
            </a:r>
          </a:p>
          <a:p>
            <a:r>
              <a:rPr lang="el-GR" dirty="0" smtClean="0"/>
              <a:t>για να αποφασίσουν τι θα κάνουν</a:t>
            </a:r>
            <a:endParaRPr lang="el-GR" dirty="0"/>
          </a:p>
        </p:txBody>
      </p:sp>
      <p:sp>
        <p:nvSpPr>
          <p:cNvPr id="23" name="Rounded Rectangle 22"/>
          <p:cNvSpPr/>
          <p:nvPr/>
        </p:nvSpPr>
        <p:spPr>
          <a:xfrm>
            <a:off x="179512" y="1916832"/>
            <a:ext cx="3384376" cy="7903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Rounded Rectangle 23"/>
          <p:cNvSpPr/>
          <p:nvPr/>
        </p:nvSpPr>
        <p:spPr>
          <a:xfrm>
            <a:off x="155966" y="3179582"/>
            <a:ext cx="3191898" cy="9935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Rounded Rectangle 24"/>
          <p:cNvSpPr/>
          <p:nvPr/>
        </p:nvSpPr>
        <p:spPr>
          <a:xfrm>
            <a:off x="179512" y="5508282"/>
            <a:ext cx="3545110" cy="9322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Rounded Rectangle 25"/>
          <p:cNvSpPr/>
          <p:nvPr/>
        </p:nvSpPr>
        <p:spPr>
          <a:xfrm>
            <a:off x="4551098" y="4449228"/>
            <a:ext cx="3774171" cy="7903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Rounded Rectangle 26"/>
          <p:cNvSpPr/>
          <p:nvPr/>
        </p:nvSpPr>
        <p:spPr>
          <a:xfrm>
            <a:off x="4355975" y="2025714"/>
            <a:ext cx="3774623" cy="7903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67088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 y="188640"/>
            <a:ext cx="5681944" cy="342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7" y="2951673"/>
            <a:ext cx="2687562" cy="341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520" y="4149080"/>
            <a:ext cx="5432449" cy="369332"/>
          </a:xfrm>
          <a:prstGeom prst="rect">
            <a:avLst/>
          </a:prstGeom>
          <a:noFill/>
        </p:spPr>
        <p:txBody>
          <a:bodyPr wrap="none" rtlCol="0">
            <a:spAutoFit/>
          </a:bodyPr>
          <a:lstStyle/>
          <a:p>
            <a:r>
              <a:rPr lang="el-GR" dirty="0" smtClean="0"/>
              <a:t>Οι Αμερικάνοι πετούν το τσάι στο λιμάνι της Βοστόνης. </a:t>
            </a:r>
            <a:endParaRPr lang="el-GR" dirty="0"/>
          </a:p>
        </p:txBody>
      </p:sp>
    </p:spTree>
    <p:extLst>
      <p:ext uri="{BB962C8B-B14F-4D97-AF65-F5344CB8AC3E}">
        <p14:creationId xmlns:p14="http://schemas.microsoft.com/office/powerpoint/2010/main" val="4156930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101103"/>
            <a:ext cx="3205108" cy="369332"/>
          </a:xfrm>
          <a:prstGeom prst="rect">
            <a:avLst/>
          </a:prstGeom>
          <a:noFill/>
        </p:spPr>
        <p:txBody>
          <a:bodyPr wrap="none" rtlCol="0">
            <a:spAutoFit/>
          </a:bodyPr>
          <a:lstStyle/>
          <a:p>
            <a:r>
              <a:rPr lang="el-GR" b="1" u="sng" dirty="0" smtClean="0">
                <a:solidFill>
                  <a:srgbClr val="FF0000"/>
                </a:solidFill>
              </a:rPr>
              <a:t>Το Κογκρέσο της Φιλαδέλφειας</a:t>
            </a:r>
            <a:endParaRPr lang="el-GR" b="1" u="sng" dirty="0">
              <a:solidFill>
                <a:srgbClr val="FF0000"/>
              </a:solidFill>
            </a:endParaRPr>
          </a:p>
        </p:txBody>
      </p:sp>
      <p:sp>
        <p:nvSpPr>
          <p:cNvPr id="3" name="TextBox 2"/>
          <p:cNvSpPr txBox="1"/>
          <p:nvPr/>
        </p:nvSpPr>
        <p:spPr>
          <a:xfrm>
            <a:off x="155050" y="470435"/>
            <a:ext cx="7128490" cy="3693319"/>
          </a:xfrm>
          <a:prstGeom prst="rect">
            <a:avLst/>
          </a:prstGeom>
          <a:noFill/>
        </p:spPr>
        <p:txBody>
          <a:bodyPr wrap="none" rtlCol="0">
            <a:spAutoFit/>
          </a:bodyPr>
          <a:lstStyle/>
          <a:p>
            <a:r>
              <a:rPr lang="el-GR" b="1" dirty="0" smtClean="0"/>
              <a:t>Πότε συγκαλέστηκε;</a:t>
            </a:r>
          </a:p>
          <a:p>
            <a:r>
              <a:rPr lang="el-GR" dirty="0" smtClean="0"/>
              <a:t>Το Σεπτέμβριο του 1774</a:t>
            </a:r>
          </a:p>
          <a:p>
            <a:endParaRPr lang="el-GR" dirty="0"/>
          </a:p>
          <a:p>
            <a:r>
              <a:rPr lang="el-GR" b="1" dirty="0" smtClean="0"/>
              <a:t>Ποιοι συμμετείχαν;</a:t>
            </a:r>
          </a:p>
          <a:p>
            <a:r>
              <a:rPr lang="el-GR" dirty="0" smtClean="0"/>
              <a:t>Αντιπρόσωποι όλων των αποικιών.</a:t>
            </a:r>
          </a:p>
          <a:p>
            <a:endParaRPr lang="el-GR" dirty="0"/>
          </a:p>
          <a:p>
            <a:r>
              <a:rPr lang="el-GR" b="1" dirty="0" smtClean="0"/>
              <a:t>Τι αποφάσισαν;</a:t>
            </a:r>
          </a:p>
          <a:p>
            <a:r>
              <a:rPr lang="el-GR" dirty="0" smtClean="0"/>
              <a:t>Να συμβιβάσουν την κόντρα με την Αγγλία.</a:t>
            </a:r>
          </a:p>
          <a:p>
            <a:endParaRPr lang="el-GR" dirty="0"/>
          </a:p>
          <a:p>
            <a:r>
              <a:rPr lang="el-GR" b="1" dirty="0" smtClean="0"/>
              <a:t>Πώς αντέδρασε η Αγγλία;</a:t>
            </a:r>
          </a:p>
          <a:p>
            <a:r>
              <a:rPr lang="el-GR" dirty="0" smtClean="0"/>
              <a:t>Ο Άγγλος βασιλιάς Γεώργιος Γ’ επιλέγει να πολεμήσει τους Αμερικανούς.</a:t>
            </a:r>
          </a:p>
          <a:p>
            <a:r>
              <a:rPr lang="el-GR" dirty="0" smtClean="0"/>
              <a:t>Ξεκινάει η Αμερικανική Επανάσταση ή  ο Πόλεμος Ανεξαρτησίας των ΗΠΑ</a:t>
            </a:r>
          </a:p>
          <a:p>
            <a:endParaRPr lang="el-GR"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067" b="4624"/>
          <a:stretch/>
        </p:blipFill>
        <p:spPr bwMode="auto">
          <a:xfrm>
            <a:off x="5148064" y="476524"/>
            <a:ext cx="3995936" cy="2736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366" y="3933057"/>
            <a:ext cx="4521858"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901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TotalTime>
  <Words>1251</Words>
  <Application>Microsoft Office PowerPoint</Application>
  <PresentationFormat>On-screen Show (4:3)</PresentationFormat>
  <Paragraphs>155</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Ioanna</dc:creator>
  <cp:lastModifiedBy>Ioanna</cp:lastModifiedBy>
  <cp:revision>28</cp:revision>
  <dcterms:created xsi:type="dcterms:W3CDTF">2023-09-04T12:31:57Z</dcterms:created>
  <dcterms:modified xsi:type="dcterms:W3CDTF">2023-09-20T10:01:01Z</dcterms:modified>
</cp:coreProperties>
</file>