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63" r:id="rId5"/>
    <p:sldId id="259" r:id="rId6"/>
    <p:sldId id="261" r:id="rId7"/>
    <p:sldId id="260" r:id="rId8"/>
    <p:sldId id="277" r:id="rId9"/>
    <p:sldId id="269" r:id="rId10"/>
    <p:sldId id="272" r:id="rId11"/>
    <p:sldId id="262" r:id="rId12"/>
    <p:sldId id="278" r:id="rId13"/>
    <p:sldId id="265" r:id="rId14"/>
    <p:sldId id="279" r:id="rId15"/>
    <p:sldId id="266" r:id="rId16"/>
    <p:sldId id="267" r:id="rId17"/>
    <p:sldId id="280" r:id="rId18"/>
    <p:sldId id="274" r:id="rId19"/>
    <p:sldId id="275" r:id="rId20"/>
    <p:sldId id="273" r:id="rId21"/>
    <p:sldId id="264" r:id="rId22"/>
    <p:sldId id="270" r:id="rId23"/>
    <p:sldId id="271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717" autoAdjust="0"/>
  </p:normalViewPr>
  <p:slideViewPr>
    <p:cSldViewPr>
      <p:cViewPr>
        <p:scale>
          <a:sx n="70" d="100"/>
          <a:sy n="70" d="100"/>
        </p:scale>
        <p:origin x="-1068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29/9/2023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Κεφάλαιο Πρώτο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Ενότητα 3</a:t>
            </a:r>
            <a:br>
              <a:rPr lang="el-GR" sz="2400" dirty="0" smtClean="0"/>
            </a:br>
            <a:r>
              <a:rPr lang="el-GR" sz="2400" dirty="0" smtClean="0"/>
              <a:t>Η έκρηξη και η εξέλιξη της γαλλικής επανάστασης (1789-1794)</a:t>
            </a:r>
            <a:endParaRPr lang="el-GR" sz="2400" dirty="0"/>
          </a:p>
        </p:txBody>
      </p:sp>
      <p:pic>
        <p:nvPicPr>
          <p:cNvPr id="4" name="3 - Θέση περιεχομένου" descr="αρχείο λήψης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2132856"/>
            <a:ext cx="5513266" cy="3658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5" name="Picture 3" descr="C:\Users\spitaki\Downloads\αρχείο λήψη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74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116632"/>
            <a:ext cx="7056784" cy="64807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2700" b="1" dirty="0" smtClean="0"/>
              <a:t>Ποιες  οι  ενέργειες  της  Συντακτικής  συνέλευσης;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980728"/>
            <a:ext cx="4614866" cy="54475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■ Η Συντακτική Συνέλευση : </a:t>
            </a:r>
          </a:p>
          <a:p>
            <a:pPr>
              <a:buNone/>
            </a:pPr>
            <a:r>
              <a:rPr lang="el-GR" b="1" dirty="0" smtClean="0"/>
              <a:t>α) κατάργησε τα προνόμια (4 Αυγούστου 1789) και </a:t>
            </a:r>
          </a:p>
          <a:p>
            <a:pPr>
              <a:buNone/>
            </a:pPr>
            <a:r>
              <a:rPr lang="el-GR" b="1" dirty="0" smtClean="0"/>
              <a:t>β)  ψήφισε τη Διακήρυξη των δικαιωμάτων του ανθρώπου και του πολίτη (26 </a:t>
            </a:r>
            <a:r>
              <a:rPr lang="el-GR" b="1" dirty="0" err="1" smtClean="0"/>
              <a:t>Aυγούστου</a:t>
            </a:r>
            <a:r>
              <a:rPr lang="el-GR" b="1" dirty="0" smtClean="0"/>
              <a:t> 1789). </a:t>
            </a:r>
            <a:r>
              <a:rPr lang="el-GR" dirty="0" smtClean="0"/>
              <a:t>Οι ενέργειες αυτές της Συνέλευσης διαπνέονταν από τα ιδεώδη του Διαφωτισμού. </a:t>
            </a:r>
          </a:p>
          <a:p>
            <a:pPr>
              <a:buNone/>
            </a:pPr>
            <a:r>
              <a:rPr lang="el-GR" b="1" dirty="0" smtClean="0"/>
              <a:t>■Η Διακήρυξη καταργούσε το διαχωρισμό στις τρεις τάξεις, όλοι οι άνθρωποι θεωρούνται ίσοι, η κυριαρχία ανήκει στο λαό, στο έθνος. Ο βασιλίας δεν αναφέρεται πουθενά σε αυτό το έγγραφο. Η Εθνοσυνέλευση ουσιαστικά πήρε την εξουσία στα χέρια της.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1243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10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Στις 5 Οκτωβρίου 1789 οι γυναίκες μαζεύονται στο Παρίσι για να διαμαρτυρηθούν για την έλλειψη ψωμιού.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Ξεκινούν πορεία προς τα ανάκτορα των Βερσαλιών.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Φτάνοντας στα ανάκτορα των Βερσαλιών χιλιάδες κόσμου μπαίνουν </a:t>
            </a:r>
            <a:r>
              <a:rPr lang="el-GR" dirty="0" smtClean="0"/>
              <a:t>στις </a:t>
            </a:r>
            <a:r>
              <a:rPr lang="el-GR" dirty="0" smtClean="0"/>
              <a:t>βασιλικές αποθήκες και παίρνουν το αλεύρι, αλλά ορμούν και μέσα στα ανάκτορα.</a:t>
            </a:r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/>
              <a:t>βασιλιάς, τελικά, αναγκάστηκε να </a:t>
            </a:r>
            <a:r>
              <a:rPr lang="el-GR" dirty="0" smtClean="0"/>
              <a:t>υπογράψει τη Διακήρυξη των δικαιωμάτων ύστερα </a:t>
            </a:r>
            <a:r>
              <a:rPr lang="el-GR" dirty="0"/>
              <a:t>από την κατάληψη των ανακτόρων των Βερσαλλιών (5 Οκτωβρίου 1789</a:t>
            </a:r>
            <a:r>
              <a:rPr lang="el-GR" dirty="0" smtClean="0"/>
              <a:t>).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βασιλική οικογένεια αναγκάζεται να μεταφερθεί στο ανάκτορο στο κέντρο του Παρισίου, όπου ουσιαστικά είναι πλέον αιχμάλωτη του λαού.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Λίγα χρόνια  αργότερα, τον Ιανουάριο  του 1793, ο Λουδοβίκος ΙΣΤ αποκεφαλίζεται. 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" y="3447365"/>
            <a:ext cx="4402201" cy="267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t="25360" r="11642" b="8000"/>
          <a:stretch/>
        </p:blipFill>
        <p:spPr bwMode="auto">
          <a:xfrm>
            <a:off x="5462640" y="3447365"/>
            <a:ext cx="3405128" cy="257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925" y="6211669"/>
            <a:ext cx="2894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Οπλισμένες γυναίκες </a:t>
            </a:r>
          </a:p>
          <a:p>
            <a:r>
              <a:rPr lang="el-GR" dirty="0" smtClean="0"/>
              <a:t>βαδίζουν προς τις Βερσαλίες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61362" y="6211669"/>
            <a:ext cx="284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κατάληψη των Βερσαλιών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86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Ποια  τα  πολιτικά  ρεύματα  που  διαμορφώθηκαν  στη  Συντακτική  Συνέλευση;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■ </a:t>
            </a:r>
            <a:r>
              <a:rPr lang="el-GR" dirty="0" smtClean="0"/>
              <a:t>Στη </a:t>
            </a:r>
            <a:r>
              <a:rPr lang="el-GR" b="1" dirty="0" smtClean="0"/>
              <a:t>Συντακτική συνέλευση </a:t>
            </a:r>
            <a:r>
              <a:rPr lang="el-GR" dirty="0" smtClean="0"/>
              <a:t>διαμορφώθηκαν τρία πολιτικά ρεύματα.</a:t>
            </a:r>
            <a:r>
              <a:rPr lang="el-GR" b="1" dirty="0" smtClean="0"/>
              <a:t> </a:t>
            </a:r>
            <a:r>
              <a:rPr lang="el-GR" dirty="0" smtClean="0"/>
              <a:t>Οι παρατάξεις αυτές ονομάστηκαν συμβατικά από τις θέσεις στις οποίες κάθονταν :</a:t>
            </a:r>
          </a:p>
          <a:p>
            <a:pPr>
              <a:buNone/>
            </a:pPr>
            <a:r>
              <a:rPr lang="el-GR" b="1" dirty="0" smtClean="0"/>
              <a:t>• Η δεξιά : </a:t>
            </a:r>
            <a:r>
              <a:rPr lang="el-GR" dirty="0" smtClean="0"/>
              <a:t>δεν επιθυμούσε περαιτέρω μεταβολές του παλαιού καθεστώτος. </a:t>
            </a:r>
          </a:p>
          <a:p>
            <a:pPr>
              <a:buNone/>
            </a:pPr>
            <a:r>
              <a:rPr lang="el-GR" b="1" dirty="0" smtClean="0"/>
              <a:t>•Το κέντρο : </a:t>
            </a:r>
            <a:r>
              <a:rPr lang="el-GR" dirty="0" smtClean="0"/>
              <a:t>αποδεχόταν τη μοναρχία, αλλά με συμμετοχή ευγενών και μεγαλοαστών στη λήψη των αποφάσεων. </a:t>
            </a:r>
          </a:p>
          <a:p>
            <a:pPr>
              <a:buNone/>
            </a:pPr>
            <a:r>
              <a:rPr lang="el-GR" b="1" dirty="0" smtClean="0"/>
              <a:t>•Η αριστερά : </a:t>
            </a:r>
            <a:r>
              <a:rPr lang="el-GR" dirty="0" smtClean="0"/>
              <a:t>είχε ως όραμα το αμερικανικό πολίτευμα (αβασίλευτη δημοκρατία).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457200" y="28978"/>
            <a:ext cx="8229600" cy="9221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/>
              <a:t>Ποια  τα  πολιτικά  ρεύματα  που  διαμορφώθηκαν  στη  Συντακτική  Συνέλευση;</a:t>
            </a:r>
            <a:endParaRPr lang="el-GR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4" y="1124744"/>
            <a:ext cx="7434572" cy="557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1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Πως διαδόθηκαν οι ιδέες της  επανάστασης στην κοινωνία; 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Δημιουργήθηκαν πολιτικές οργανώσεις με τη συμμετοχή των πολιτών, οι λέσχες. </a:t>
            </a:r>
            <a:endParaRPr lang="el-GR" b="1" dirty="0" smtClean="0"/>
          </a:p>
          <a:p>
            <a:pPr>
              <a:buNone/>
            </a:pPr>
            <a:r>
              <a:rPr lang="el-GR" dirty="0" smtClean="0"/>
              <a:t>• Δύο από αυτές ήταν οι Ιακωβίνοι και οι Κορδελιέροι. </a:t>
            </a:r>
          </a:p>
          <a:p>
            <a:pPr>
              <a:buNone/>
            </a:pPr>
            <a:r>
              <a:rPr lang="el-GR" dirty="0" smtClean="0"/>
              <a:t>• Τα πολιτικά φυλλάδια και οι εφημερίδες, που πολλαπλασιάστηκαν διέδωσαν στους πολίτες τις ιδέες της επανάστασης.</a:t>
            </a:r>
            <a:r>
              <a:rPr lang="el-GR" b="1" dirty="0" smtClean="0"/>
              <a:t>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2700" b="1" dirty="0" smtClean="0"/>
              <a:t>Τι  γνωρίζετε  για  την εγκαθίδρυση του   πολιτεύματος  της  συνταγματικής  μοναρχίας;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 ■  Η </a:t>
            </a:r>
            <a:r>
              <a:rPr lang="el-GR" b="1" u="sng" dirty="0" smtClean="0"/>
              <a:t>Συντακτική συνέλευση </a:t>
            </a:r>
            <a:r>
              <a:rPr lang="el-GR" dirty="0" smtClean="0"/>
              <a:t>ψήφισε το πρώτο</a:t>
            </a:r>
            <a:r>
              <a:rPr lang="el-GR" b="1" dirty="0" smtClean="0"/>
              <a:t> σύνταγμα της Γαλλίας το 1791</a:t>
            </a:r>
            <a:r>
              <a:rPr lang="el-GR" dirty="0" smtClean="0"/>
              <a:t>, εγκαθιδρύοντας το πολίτευμα της</a:t>
            </a:r>
            <a:r>
              <a:rPr lang="el-GR" b="1" dirty="0" smtClean="0"/>
              <a:t> συνταγματικής μοναρχίας.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Σύμφωνα με το Σύνταγμα: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α. Το έθνος ανακηρύχτηκε κυρίαρχο.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β. Η Νομοθετική συνέλευση (Βουλή) ορίστηκε ως νομοθετικό σώμα.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γ. Ο βασιλιάς θα ασκούσε την εκτελεστική εξουσία μαζί με έξι υπουργούς.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δ. Η δικαστική εξουσία κηρύχθηκε ανεξάρτητη.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ε. Δικαίωμα ψήφου είχαν μόνο όσοι κατείχαν περιουσία και πλήρωναν  φόρους.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Στ. Εθνικοποιήθηκε   η περιουσία του κλήρου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917" y="-3428"/>
            <a:ext cx="9204251" cy="7848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Από το 1791 έως το 1794 ακολούθησε μια περίοδος δύσκολη για τη Γαλλία και την έκβαση </a:t>
            </a:r>
          </a:p>
          <a:p>
            <a:r>
              <a:rPr lang="el-GR" b="1" u="sng" dirty="0">
                <a:solidFill>
                  <a:srgbClr val="FF0000"/>
                </a:solidFill>
              </a:rPr>
              <a:t>τ</a:t>
            </a:r>
            <a:r>
              <a:rPr lang="el-GR" b="1" u="sng" dirty="0" smtClean="0">
                <a:solidFill>
                  <a:srgbClr val="FF0000"/>
                </a:solidFill>
              </a:rPr>
              <a:t>ης Επανάστασης. Οι εξελίξεις είναι ραγδαίες!!!!!!!!!!!!!</a:t>
            </a:r>
          </a:p>
          <a:p>
            <a:endParaRPr lang="el-GR" dirty="0" smtClean="0"/>
          </a:p>
          <a:p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Το Σεπτέμβριο του  1791 γίνονται εκλογές  και προκύπτει η Νομοθετική συνέλευση (Βουλή)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Μετά από λίγους μήνες (Απρίλιος 1792) η Γαλλία κηρύσσει τον πόλεμο στην Πρωσία και </a:t>
            </a:r>
          </a:p>
          <a:p>
            <a:r>
              <a:rPr lang="el-GR" dirty="0" smtClean="0"/>
              <a:t>      την Αυστρία για να αντιμετωπίσει πιθανή ανατροπή της Επανάστασης από το εξωτερικό.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λαός καταλαμβάνει τα ανάκτορα και ο βασιλιάς και η βασίλισσα θέτονται υπό περιορισμό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Το Σεπτέμβριο του 1792 γίνονται εκλογές και δημιουργείται η Συμβατική Συνέλευση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Καταργεί τη μοναρχία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Ο βασιλιά και η βασίλισσα αποκεφαλίζονται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Αρχίζει το έτος Ι της Δημοκρατίας</a:t>
            </a:r>
          </a:p>
          <a:p>
            <a:pPr marL="88900" lvl="1"/>
            <a:endParaRPr lang="el-GR" dirty="0" smtClean="0"/>
          </a:p>
          <a:p>
            <a:pPr marL="88900" lvl="1"/>
            <a:r>
              <a:rPr lang="el-GR" dirty="0" smtClean="0"/>
              <a:t>Τα δύο τελευταία χρόνια της Επανάστασης  (1793-1794) είναι </a:t>
            </a:r>
            <a:r>
              <a:rPr lang="el-GR" b="1" dirty="0" smtClean="0"/>
              <a:t>η περίοδος της τρομοκρατίας</a:t>
            </a:r>
            <a:r>
              <a:rPr lang="el-GR" dirty="0" smtClean="0"/>
              <a:t>.</a:t>
            </a:r>
          </a:p>
          <a:p>
            <a:pPr marL="88900" lvl="1"/>
            <a:r>
              <a:rPr lang="el-GR" dirty="0" smtClean="0"/>
              <a:t>Όσοι ήταν εναντίον της Επανάστασης, αλλά και όσοι θεωρούνταν ύποπτοι προδοσίας </a:t>
            </a:r>
          </a:p>
          <a:p>
            <a:pPr marL="88900" lvl="1"/>
            <a:r>
              <a:rPr lang="el-GR" dirty="0" smtClean="0"/>
              <a:t>αποκεφαλίζονται . Για το σκοπό αυτό συστάθηκε η </a:t>
            </a:r>
            <a:r>
              <a:rPr lang="el-GR" b="1" u="sng" dirty="0" smtClean="0"/>
              <a:t>Επιτροπή Δημόσιας Σωτηρίας </a:t>
            </a:r>
            <a:r>
              <a:rPr lang="el-GR" dirty="0" smtClean="0"/>
              <a:t>και </a:t>
            </a:r>
          </a:p>
          <a:p>
            <a:pPr marL="88900" lvl="1"/>
            <a:r>
              <a:rPr lang="el-GR" dirty="0" smtClean="0"/>
              <a:t>η </a:t>
            </a:r>
            <a:r>
              <a:rPr lang="el-GR" b="1" u="sng" dirty="0" smtClean="0"/>
              <a:t>Επιτροπή Γενικής Ασφάλειας </a:t>
            </a:r>
            <a:r>
              <a:rPr lang="el-GR" dirty="0" smtClean="0"/>
              <a:t>υπό τον </a:t>
            </a:r>
            <a:r>
              <a:rPr lang="el-GR" b="1" u="sng" dirty="0" smtClean="0"/>
              <a:t>Ροβεσπιέρο</a:t>
            </a:r>
          </a:p>
          <a:p>
            <a:pPr marL="88900" lvl="1"/>
            <a:endParaRPr lang="el-GR" b="1" u="sng" dirty="0" smtClean="0"/>
          </a:p>
          <a:p>
            <a:pPr marL="88900" lvl="1"/>
            <a:r>
              <a:rPr lang="el-GR" dirty="0" smtClean="0"/>
              <a:t>Στο όνομα της προστασίας της Επανάσταση 400.000 περίπου άνθρωποι εκτελέστηκαν. </a:t>
            </a:r>
          </a:p>
          <a:p>
            <a:pPr marL="88900" lvl="1"/>
            <a:r>
              <a:rPr lang="el-GR" dirty="0" smtClean="0"/>
              <a:t>Η περίοδος </a:t>
            </a:r>
            <a:r>
              <a:rPr lang="el-GR" smtClean="0"/>
              <a:t>της </a:t>
            </a:r>
            <a:r>
              <a:rPr lang="el-GR" smtClean="0"/>
              <a:t>τρομοκρατίας λήγει </a:t>
            </a:r>
            <a:r>
              <a:rPr lang="el-GR" dirty="0" smtClean="0"/>
              <a:t>με την εκτέλεση του ίδιου του Ροβεσπιέρου.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2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/>
              <a:t>Τι  γνωρίζετε  για τη Νομοθετική  συνέλευση και την πολιτική των Γιρονδίνων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</a:t>
            </a:r>
            <a:r>
              <a:rPr lang="el-GR" b="1" u="sng" dirty="0" smtClean="0"/>
              <a:t>Νομοθετική συνέλευση</a:t>
            </a:r>
            <a:r>
              <a:rPr lang="el-GR" b="1" dirty="0" smtClean="0"/>
              <a:t>,</a:t>
            </a:r>
            <a:r>
              <a:rPr lang="el-GR" dirty="0" smtClean="0"/>
              <a:t> που προήλθε </a:t>
            </a:r>
            <a:r>
              <a:rPr lang="el-GR" b="1" dirty="0" smtClean="0"/>
              <a:t>από τις εκλογές του 1791,</a:t>
            </a:r>
            <a:r>
              <a:rPr lang="el-GR" dirty="0" smtClean="0"/>
              <a:t> ελεγχόταν από τους Γιρονδίνους. </a:t>
            </a:r>
            <a:r>
              <a:rPr lang="el-GR" b="1" dirty="0" smtClean="0"/>
              <a:t>Η συνέλευση είχε να αντιμετωπίσει σοβαρά προβλήματα : </a:t>
            </a:r>
            <a:r>
              <a:rPr lang="el-GR" dirty="0" smtClean="0"/>
              <a:t> </a:t>
            </a:r>
            <a:r>
              <a:rPr lang="el-GR" b="1" dirty="0" smtClean="0"/>
              <a:t>τόσο στο εξωτερικό</a:t>
            </a:r>
            <a:r>
              <a:rPr lang="en-US" b="1" dirty="0" smtClean="0"/>
              <a:t>, </a:t>
            </a:r>
            <a:r>
              <a:rPr lang="el-GR" b="1" dirty="0" smtClean="0"/>
              <a:t>όσο και στο εσωτερικό</a:t>
            </a:r>
            <a:r>
              <a:rPr lang="en-US" b="1" dirty="0" smtClean="0"/>
              <a:t>.</a:t>
            </a:r>
          </a:p>
          <a:p>
            <a:r>
              <a:rPr lang="el-GR" b="1" dirty="0" smtClean="0"/>
              <a:t>Οι Γιρονδίνοι</a:t>
            </a:r>
            <a:r>
              <a:rPr lang="el-GR" dirty="0" smtClean="0"/>
              <a:t>, εκτιμώντας ότι ο πόλεμος εναντίον εξωτερικών εχθρών της Γαλλίας θα συσπείρωνε τον λαό, </a:t>
            </a:r>
            <a:r>
              <a:rPr lang="el-GR" b="1" dirty="0" smtClean="0"/>
              <a:t>κήρυξαν τον πόλεμο εναντίον της Αυστρίας και της Πρωσίας (20 Απριλίου 1792).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Τι  γνωρίζετε  για τη Νομοθετική  συνέλευση και την πολιτική των Γιρονδίνων </a:t>
            </a:r>
            <a:endParaRPr lang="el-GR" sz="32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■ </a:t>
            </a:r>
            <a:r>
              <a:rPr lang="el-GR" sz="4000" b="1" dirty="0" smtClean="0"/>
              <a:t>H </a:t>
            </a:r>
            <a:r>
              <a:rPr lang="el-GR" sz="4000" b="1" u="sng" dirty="0" smtClean="0"/>
              <a:t>Νομοθετική Συνέλευση </a:t>
            </a:r>
            <a:r>
              <a:rPr lang="el-GR" sz="4000" b="1" dirty="0" smtClean="0"/>
              <a:t>:</a:t>
            </a:r>
            <a:r>
              <a:rPr lang="el-GR" sz="4000" dirty="0" smtClean="0"/>
              <a:t> </a:t>
            </a:r>
          </a:p>
          <a:p>
            <a:pPr>
              <a:buNone/>
            </a:pPr>
            <a:r>
              <a:rPr lang="el-GR" dirty="0" smtClean="0"/>
              <a:t>•</a:t>
            </a:r>
            <a:r>
              <a:rPr lang="el-GR" b="1" dirty="0" smtClean="0"/>
              <a:t>Έθεσε τον βασιλιά υπό περιορισμό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l-GR" dirty="0" smtClean="0"/>
              <a:t>•</a:t>
            </a:r>
            <a:r>
              <a:rPr lang="el-GR" b="1" dirty="0" smtClean="0"/>
              <a:t>Έδωσε την εκτελεστική εξουσία σε ένα συμβούλιο με επικεφαλής τον </a:t>
            </a:r>
            <a:r>
              <a:rPr lang="el-GR" b="1" dirty="0" err="1" smtClean="0"/>
              <a:t>Δαντόν</a:t>
            </a:r>
            <a:r>
              <a:rPr lang="el-GR" b="1" dirty="0" smtClean="0"/>
              <a:t>, </a:t>
            </a:r>
            <a:r>
              <a:rPr lang="el-GR" dirty="0" smtClean="0"/>
              <a:t>ο οποίος ήταν στέλεχος των </a:t>
            </a:r>
            <a:r>
              <a:rPr lang="el-GR" dirty="0" err="1" smtClean="0"/>
              <a:t>Κορδελιέρων</a:t>
            </a:r>
            <a:r>
              <a:rPr lang="el-GR" dirty="0" smtClean="0"/>
              <a:t>.</a:t>
            </a:r>
            <a:r>
              <a:rPr lang="el-GR" b="1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•</a:t>
            </a:r>
            <a:r>
              <a:rPr lang="el-GR" b="1" dirty="0" smtClean="0"/>
              <a:t>Αναγνώρισε</a:t>
            </a:r>
            <a:r>
              <a:rPr lang="el-GR" dirty="0" smtClean="0"/>
              <a:t> </a:t>
            </a:r>
            <a:r>
              <a:rPr lang="el-GR" b="1" dirty="0" smtClean="0"/>
              <a:t>το δικαίωμα της καθολικής ψηφοφορίας </a:t>
            </a:r>
            <a:r>
              <a:rPr lang="el-GR" dirty="0" smtClean="0"/>
              <a:t>(όλοι οι άντρες απέκτησαν πολιτικά δικαιώματα).</a:t>
            </a:r>
            <a:r>
              <a:rPr lang="el-GR" b="1" dirty="0" smtClean="0"/>
              <a:t>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•Δήμευσε τις περιουσίες των αριστοκρατών που διέφυγαν στο εξωτερικό.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•Διαχώρισε την εκκλησία από το κράτος.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•Κήρυξε την πατρίδα σε κίνδυνο. 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■ Η νίκη των Γάλλων στο </a:t>
            </a:r>
            <a:r>
              <a:rPr lang="el-GR" dirty="0" err="1" smtClean="0"/>
              <a:t>Βαλμί</a:t>
            </a:r>
            <a:r>
              <a:rPr lang="el-GR" dirty="0" smtClean="0"/>
              <a:t> (20 Σεπτεμβρίου 1792) κατά των Πρώσων έσωσε  την  επανάσταση.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l-GR" sz="3600" b="1" dirty="0" smtClean="0"/>
              <a:t>Ποια  η  οργάνωση  της  γαλλικής  κοινωνίας κατά  τον  18</a:t>
            </a:r>
            <a:r>
              <a:rPr lang="el-GR" sz="3600" b="1" baseline="30000" dirty="0" smtClean="0"/>
              <a:t>ο</a:t>
            </a:r>
            <a:r>
              <a:rPr lang="el-GR" sz="3600" b="1" dirty="0" smtClean="0"/>
              <a:t>  αιώνα (προεπαναστατικά);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smtClean="0"/>
              <a:t>■ </a:t>
            </a:r>
            <a:r>
              <a:rPr lang="el-GR" dirty="0" smtClean="0"/>
              <a:t>Η γαλλική κοινωνία, κατά την προεπαναστατική περίοδο, ήταν αυστηρά διαχωρισμένη σε </a:t>
            </a:r>
            <a:r>
              <a:rPr lang="el-GR" b="1" dirty="0" smtClean="0"/>
              <a:t>τρεις τάξεις</a:t>
            </a:r>
            <a:r>
              <a:rPr lang="el-GR" dirty="0" smtClean="0"/>
              <a:t> με  κριτήριο την </a:t>
            </a:r>
            <a:r>
              <a:rPr lang="el-GR" b="1" dirty="0" smtClean="0"/>
              <a:t>καταγωγή</a:t>
            </a:r>
            <a:r>
              <a:rPr lang="el-GR" dirty="0" smtClean="0"/>
              <a:t> και τα </a:t>
            </a:r>
            <a:r>
              <a:rPr lang="el-GR" b="1" dirty="0" smtClean="0"/>
              <a:t>προνόμια </a:t>
            </a:r>
            <a:r>
              <a:rPr lang="el-GR" dirty="0" smtClean="0"/>
              <a:t>που απολάμβανε η κάθε τάξη. </a:t>
            </a:r>
          </a:p>
          <a:p>
            <a:pPr>
              <a:buNone/>
            </a:pPr>
            <a:r>
              <a:rPr lang="el-GR" b="1" dirty="0" smtClean="0"/>
              <a:t>Οι τρεις τάξεις ήταν: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•   Οι ανώτεροι κληρικοί: </a:t>
            </a:r>
            <a:r>
              <a:rPr lang="el-GR" dirty="0" smtClean="0"/>
              <a:t>αποτελούσαν το 0,5% του συνολικού πληθυσμού</a:t>
            </a:r>
            <a:r>
              <a:rPr lang="el-GR" b="1" dirty="0" smtClean="0"/>
              <a:t>.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•    Οι ευγενείς: </a:t>
            </a:r>
            <a:r>
              <a:rPr lang="el-GR" dirty="0" smtClean="0"/>
              <a:t>αντιπροσώπευαν το 1,5% του πληθυσμού.</a:t>
            </a:r>
            <a:r>
              <a:rPr lang="el-GR" b="1" dirty="0" smtClean="0"/>
              <a:t> (Και οι δύο παραπάνω τάξεις είχαν πολλά προνόμια και δε φορολογούνταν.) 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•    Η τρίτη τάξη [</a:t>
            </a:r>
            <a:r>
              <a:rPr lang="el-GR" b="1" u="sng" dirty="0" smtClean="0"/>
              <a:t>αστοί </a:t>
            </a:r>
            <a:r>
              <a:rPr lang="el-GR" b="1" dirty="0" smtClean="0"/>
              <a:t>(=έμποροι, βιοτέχνες, τραπεζίτες, δικηγόροι, γιατροί,  φαρμακοποιοί, υπάλληλοι, ιερείς, υπηρέτες), </a:t>
            </a:r>
          </a:p>
          <a:p>
            <a:pPr>
              <a:buNone/>
            </a:pPr>
            <a:r>
              <a:rPr lang="el-GR" b="1" dirty="0" smtClean="0"/>
              <a:t>      </a:t>
            </a:r>
            <a:r>
              <a:rPr lang="el-GR" b="1" u="sng" dirty="0" smtClean="0"/>
              <a:t>αγρότες και εργάτες</a:t>
            </a:r>
            <a:r>
              <a:rPr lang="el-GR" b="1" dirty="0" smtClean="0"/>
              <a:t>): </a:t>
            </a:r>
            <a:r>
              <a:rPr lang="el-GR" dirty="0" smtClean="0"/>
              <a:t>αποτελούσαν</a:t>
            </a:r>
            <a:r>
              <a:rPr lang="el-GR" b="1" dirty="0" smtClean="0"/>
              <a:t> το 98% </a:t>
            </a:r>
            <a:r>
              <a:rPr lang="el-GR" dirty="0" smtClean="0"/>
              <a:t>του </a:t>
            </a:r>
            <a:r>
              <a:rPr lang="el-GR" b="1" dirty="0" smtClean="0"/>
              <a:t>πληθυσμού. Είχαν πολλές υποχρεώσεις και πλήρωναν το σύνολο των φόρων.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Ποιες  οι  ενέργειες  της  Συμβατικής  συνέλευσης</a:t>
            </a:r>
            <a:r>
              <a:rPr lang="el-GR" dirty="0" smtClean="0"/>
              <a:t>;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</a:t>
            </a:r>
            <a:r>
              <a:rPr lang="el-GR" b="1" u="sng" dirty="0" smtClean="0"/>
              <a:t>Συμβατική συνέλευση </a:t>
            </a:r>
            <a:r>
              <a:rPr lang="el-GR" dirty="0" smtClean="0"/>
              <a:t>αναδείχτηκε έπειτα από καθολική ψηφοφορία. </a:t>
            </a:r>
          </a:p>
          <a:p>
            <a:pPr>
              <a:buNone/>
            </a:pPr>
            <a:r>
              <a:rPr lang="el-GR" dirty="0" smtClean="0"/>
              <a:t>•</a:t>
            </a:r>
            <a:r>
              <a:rPr lang="el-GR" b="1" dirty="0" smtClean="0"/>
              <a:t>Κατάργησε τη μοναρχία (ύστερα από πρόταση των Ορεινών) στις 21 Σεπτεμβρίου 1792.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•</a:t>
            </a:r>
            <a:r>
              <a:rPr lang="el-GR" b="1" dirty="0" smtClean="0"/>
              <a:t>Εγκαθίδρυσε (για πρώτη φορά στην Ευρώπη) το πολίτευμα της αβασίλευτης δημοκρατίας.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l-GR" b="1" dirty="0" smtClean="0"/>
              <a:t>•Άλλαξε το ημερολόγιο και καθιέρωσε τα έτη της Δημοκρατίας.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b="1" dirty="0" smtClean="0"/>
              <a:t>•Καταδίκασε τον βασιλιά και τη βασίλισσα σε θάνατο (1793).</a:t>
            </a:r>
            <a:endParaRPr lang="el-GR" dirty="0" smtClean="0"/>
          </a:p>
          <a:p>
            <a:pPr>
              <a:buNone/>
            </a:pPr>
            <a:r>
              <a:rPr lang="el-GR" b="1" dirty="0" smtClean="0"/>
              <a:t>•Συνέχισε τον πόλεμο με στόχο την κατάληψη των εδαφών που θεωρούνταν γαλλικά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pitaki\Downloads\αρχείο λήψης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2928958"/>
          </a:xfrm>
          <a:prstGeom prst="rect">
            <a:avLst/>
          </a:prstGeom>
          <a:noFill/>
        </p:spPr>
      </p:pic>
      <p:pic>
        <p:nvPicPr>
          <p:cNvPr id="4099" name="Picture 3" descr="C:\Users\spitaki\Downloads\αρχείο λήψης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8215370" cy="312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pitaki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6643734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pitaki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778674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</a:t>
            </a:r>
            <a:endParaRPr lang="el-GR"/>
          </a:p>
        </p:txBody>
      </p:sp>
      <p:pic>
        <p:nvPicPr>
          <p:cNvPr id="10" name="9 - Θέση περιεχομένου" descr="αρχείο λήψης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3756574" cy="314836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46212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30" y="3717032"/>
            <a:ext cx="4327302" cy="23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pitaki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124744"/>
            <a:ext cx="2643206" cy="4947462"/>
          </a:xfrm>
          <a:prstGeom prst="rect">
            <a:avLst/>
          </a:prstGeom>
          <a:noFill/>
        </p:spPr>
      </p:pic>
      <p:pic>
        <p:nvPicPr>
          <p:cNvPr id="1026" name="Picture 2" descr="C:\Users\spitaki\Downloads\αρχείο λήψη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815430"/>
            <a:ext cx="2714644" cy="5786478"/>
          </a:xfrm>
          <a:prstGeom prst="rect">
            <a:avLst/>
          </a:prstGeom>
          <a:noFill/>
        </p:spPr>
      </p:pic>
      <p:pic>
        <p:nvPicPr>
          <p:cNvPr id="1027" name="Picture 3" descr="C:\Users\spitaki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14686"/>
            <a:ext cx="2928958" cy="335758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798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Βασιλιάς της Γαλλίας είναι ο Λουδοβίκος ΙΣΤ’ και βασίλισσα η Μαρία Αντουαννέτα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100" b="1" dirty="0" smtClean="0"/>
              <a:t>Ποιες  οι  επιπτώσεις  του  παλαιού  καθεστώτος;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  Η προεπαναστατική κοινωνική δομή ονομάστηκε</a:t>
            </a:r>
            <a:r>
              <a:rPr lang="el-GR" b="1" dirty="0" smtClean="0"/>
              <a:t>  </a:t>
            </a:r>
            <a:r>
              <a:rPr lang="el-GR" b="1" u="sng" dirty="0" smtClean="0"/>
              <a:t>«παλαιό καθεστώς».</a:t>
            </a:r>
          </a:p>
          <a:p>
            <a:pPr>
              <a:buNone/>
            </a:pPr>
            <a:r>
              <a:rPr lang="el-GR" b="1" u="sng" dirty="0" smtClean="0"/>
              <a:t> </a:t>
            </a:r>
            <a:endParaRPr lang="el-GR" u="sng" dirty="0" smtClean="0"/>
          </a:p>
          <a:p>
            <a:pPr>
              <a:buNone/>
            </a:pPr>
            <a:r>
              <a:rPr lang="el-GR" b="1" dirty="0" smtClean="0"/>
              <a:t>■ </a:t>
            </a:r>
            <a:r>
              <a:rPr lang="el-GR" dirty="0" smtClean="0"/>
              <a:t>Το παλαιό καθεστώς </a:t>
            </a:r>
            <a:r>
              <a:rPr lang="el-GR" b="1" dirty="0" smtClean="0"/>
              <a:t>προκαλούσε δυσαρέσκεια</a:t>
            </a:r>
            <a:r>
              <a:rPr lang="el-GR" dirty="0" smtClean="0"/>
              <a:t>  στην τρίτη τάξη (</a:t>
            </a:r>
            <a:r>
              <a:rPr lang="el-GR" b="1" u="sng" dirty="0"/>
              <a:t>αστοί </a:t>
            </a:r>
            <a:r>
              <a:rPr lang="el-GR" b="1" dirty="0"/>
              <a:t>(=έμποροι, βιοτέχνες, τραπεζίτες</a:t>
            </a:r>
            <a:r>
              <a:rPr lang="el-GR" dirty="0" smtClean="0"/>
              <a:t>), που δεν είχε προνόμια, ενώ δέσποζε οικονομικά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 </a:t>
            </a:r>
            <a:r>
              <a:rPr lang="el-GR" dirty="0" smtClean="0"/>
              <a:t>αποκλειόταν από τη λήψη  των πολιτικών  αποφάσεων.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b="1" dirty="0" smtClean="0"/>
              <a:t>■ Από  τα  μέσα  του  18</a:t>
            </a:r>
            <a:r>
              <a:rPr lang="el-GR" b="1" baseline="30000" dirty="0" smtClean="0"/>
              <a:t>ου</a:t>
            </a:r>
            <a:r>
              <a:rPr lang="el-GR" b="1" dirty="0" smtClean="0"/>
              <a:t>  αιώνα  οι  συνθήκες  ζωής  επιδεινώνονταν  συνεχώς. </a:t>
            </a:r>
            <a:r>
              <a:rPr lang="el-GR" dirty="0" smtClean="0"/>
              <a:t>Κατά  το  φοβερό  χειμώνα  1788-1789, η  πείνα  οδήγησε  το λαό  σε  λεηλασίες  πλούσιων  σπιτιών  και  κρατικών  αποθηκών.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1481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/>
              <a:t>Τι  γνωρίζετε  για  τη συνέλευση  των  τάξεων;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4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071810"/>
            <a:ext cx="4000528" cy="3357586"/>
          </a:xfrm>
        </p:spPr>
      </p:pic>
      <p:sp>
        <p:nvSpPr>
          <p:cNvPr id="6" name="5 - Ορθογώνιο"/>
          <p:cNvSpPr/>
          <p:nvPr/>
        </p:nvSpPr>
        <p:spPr>
          <a:xfrm>
            <a:off x="500034" y="90872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 smtClean="0">
                <a:latin typeface="Palatino Linotype" pitchFamily="18" charset="0"/>
              </a:rPr>
              <a:t>Το αίσθημα γενικής δυσφορίας, από την επιδείνωση των συνθηκών ζωής  και  η  πείνα κατά  τον  φοβερό  χειμώνα  του 1788-1789  ανάγκασε τον βασιλιά Λουδοβίκο ΙΣΤ’ </a:t>
            </a:r>
            <a:r>
              <a:rPr lang="el-GR" u="sng" dirty="0" smtClean="0">
                <a:latin typeface="Palatino Linotype" pitchFamily="18" charset="0"/>
              </a:rPr>
              <a:t>να συγκαλέσει Συνέλευση των Τάξεων (Μάιος 1789) στο  ανάκτορο  των  Βερσαλλιών. </a:t>
            </a:r>
          </a:p>
          <a:p>
            <a:pPr lvl="0"/>
            <a:r>
              <a:rPr lang="el-GR" u="sng" dirty="0" smtClean="0">
                <a:latin typeface="Palatino Linotype" pitchFamily="18" charset="0"/>
              </a:rPr>
              <a:t>Το σώμα των αντιπροσώπων </a:t>
            </a:r>
            <a:r>
              <a:rPr lang="el-GR" u="sng" dirty="0" smtClean="0">
                <a:latin typeface="Palatino Linotype" pitchFamily="18" charset="0"/>
              </a:rPr>
              <a:t>συνεδρίαζε </a:t>
            </a:r>
            <a:r>
              <a:rPr lang="el-GR" u="sng" dirty="0" smtClean="0">
                <a:latin typeface="Palatino Linotype" pitchFamily="18" charset="0"/>
              </a:rPr>
              <a:t>για πρώτη φορά μετά από </a:t>
            </a:r>
            <a:r>
              <a:rPr lang="el-GR" b="1" u="sng" dirty="0" smtClean="0">
                <a:latin typeface="Palatino Linotype" pitchFamily="18" charset="0"/>
              </a:rPr>
              <a:t>175</a:t>
            </a:r>
            <a:r>
              <a:rPr lang="el-GR" u="sng" dirty="0" smtClean="0">
                <a:latin typeface="Palatino Linotype" pitchFamily="18" charset="0"/>
              </a:rPr>
              <a:t> χρόνια!!!!!!!!!!!!!!!!!!!!</a:t>
            </a:r>
          </a:p>
        </p:txBody>
      </p:sp>
      <p:pic>
        <p:nvPicPr>
          <p:cNvPr id="9218" name="Picture 2" descr="C:\Users\spitaki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43577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6347048" cy="64807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Η συνέλευση  των  τάξεων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85720" y="1142984"/>
            <a:ext cx="4357718" cy="4878304"/>
          </a:xfrm>
        </p:spPr>
        <p:txBody>
          <a:bodyPr>
            <a:normAutofit fontScale="47500" lnSpcReduction="20000"/>
          </a:bodyPr>
          <a:lstStyle/>
          <a:p>
            <a:pPr lvl="0"/>
            <a:endParaRPr lang="el-GR" dirty="0" smtClean="0"/>
          </a:p>
          <a:p>
            <a:pPr lvl="0"/>
            <a:r>
              <a:rPr lang="el-GR" sz="6400" dirty="0" smtClean="0"/>
              <a:t>Στη Συνέλευση των Τάξεων </a:t>
            </a:r>
            <a:r>
              <a:rPr lang="el-GR" sz="6400" b="1" dirty="0" smtClean="0"/>
              <a:t>η «τρίτη τάξη» απαίτησε μεταρρυθμίσεις</a:t>
            </a:r>
            <a:r>
              <a:rPr lang="el-GR" sz="6400" dirty="0" smtClean="0"/>
              <a:t>, δηλαδή να πληρώνουν φόρους και οι ευγενείς και κλήρος.αλλά </a:t>
            </a:r>
            <a:r>
              <a:rPr lang="el-GR" sz="6400" b="1" dirty="0" smtClean="0"/>
              <a:t>ο βασιλιάς ζήτησε νέους φόρους αποκλειστικά από την Τρίτη τάξη!!!!!!!!!! </a:t>
            </a:r>
            <a:endParaRPr lang="el-GR" sz="6400" dirty="0" smtClean="0"/>
          </a:p>
          <a:p>
            <a:pPr lvl="0">
              <a:buNone/>
            </a:pPr>
            <a:endParaRPr lang="el-GR" sz="6400" dirty="0" smtClean="0"/>
          </a:p>
          <a:p>
            <a:endParaRPr lang="el-GR" dirty="0"/>
          </a:p>
        </p:txBody>
      </p:sp>
      <p:pic>
        <p:nvPicPr>
          <p:cNvPr id="2050" name="Picture 2" descr="C:\Users\spitaki\Downloads\tennis-oa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35768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0466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Οι  αντιπρόσωποι  της  τρίτης τάξης αντέδρασαν στα νέα φορολογικά μέτρα του βασιλιά και αυτοανακηρύχθηκαν σε </a:t>
            </a:r>
            <a:r>
              <a:rPr lang="el-GR" dirty="0" smtClean="0"/>
              <a:t>Εθνοσυνέλευση,  ανακήρυξαν δηλαδή τους εαυτούς τους ως τους πραγματικούς αντιπρόσωπους του λαού. </a:t>
            </a:r>
          </a:p>
          <a:p>
            <a:r>
              <a:rPr lang="el-GR" dirty="0" smtClean="0"/>
              <a:t>Ο </a:t>
            </a:r>
            <a:r>
              <a:rPr lang="el-GR" dirty="0"/>
              <a:t>βασιλιάς όμως δεν αναγνώρισε την Εθνοσυνέλευση και έκλεισε την αίθουσα του συνεδρίου.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/>
              <a:t>αντιπρόσωποι της τρίτης τάξης συγκεντρώθηκαν τότε στην αίθουσα του </a:t>
            </a:r>
            <a:r>
              <a:rPr lang="el-GR" dirty="0" smtClean="0"/>
              <a:t>σφαιριστηρίου (δηλαδή σε ένα  γήπεδο χειροσφαίρισης), </a:t>
            </a:r>
            <a:r>
              <a:rPr lang="el-GR" dirty="0"/>
              <a:t>όπου και ορκίστηκαν (ο «όρκος του σφαιριστηρίου», 20 Ιουνίου 1789) ότι θα δώσουν σύνταγμα στη </a:t>
            </a:r>
            <a:r>
              <a:rPr lang="el-GR" dirty="0" smtClean="0"/>
              <a:t>Γαλλία.</a:t>
            </a:r>
          </a:p>
          <a:p>
            <a:r>
              <a:rPr lang="el-GR" dirty="0" smtClean="0"/>
              <a:t>Είναι μια σημαντική στιγμή για τη Γαλλία, γιατί ο λαός αναγνωρίζει ότι έχει τη δύναμη ενωμένος να αντιταχθεί στη μοναρχία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" y="3429000"/>
            <a:ext cx="508682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4824" y="5877272"/>
            <a:ext cx="4179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Ζ.Λ</a:t>
            </a:r>
            <a:r>
              <a:rPr lang="el-GR" dirty="0" smtClean="0"/>
              <a:t>. Νταβίντ, Ο όρκος του σφαιριστηρίου, </a:t>
            </a:r>
          </a:p>
          <a:p>
            <a:r>
              <a:rPr lang="el-GR" dirty="0" smtClean="0"/>
              <a:t>20 Ιουνίου 1789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07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 Συνέλευση  των  τάξεων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4643438" cy="51435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l-GR" dirty="0" smtClean="0"/>
              <a:t>Ο βασιλιάς αναγκάστηκε να υποχωρήσει και </a:t>
            </a:r>
            <a:r>
              <a:rPr lang="el-GR" b="1" dirty="0" smtClean="0"/>
              <a:t>η Εθνοσυνέλευση αυτοανακηρύχθηκε σε Συντακτική</a:t>
            </a:r>
            <a:r>
              <a:rPr lang="el-GR" dirty="0" smtClean="0"/>
              <a:t> (9 Ιουλίου 1789) με  σκοπό  να  δώσει  σύνταγμα  στη  Γαλλία. </a:t>
            </a:r>
          </a:p>
          <a:p>
            <a:pPr lvl="0"/>
            <a:r>
              <a:rPr lang="el-GR" dirty="0" smtClean="0"/>
              <a:t>Στην προσπάθεια του βασιλιά να διαλύσει την Εθνοσυνέλευση συγκεντρώνοντας κρυφά στρατό, </a:t>
            </a:r>
            <a:r>
              <a:rPr lang="el-GR" b="1" dirty="0" smtClean="0"/>
              <a:t>οι πολίτες αντέδρασαν δυναμικά και εξεγέρθηκαν: </a:t>
            </a:r>
            <a:r>
              <a:rPr lang="el-GR" dirty="0" smtClean="0"/>
              <a:t>•Αποφάσισαν να υπερασπιστούν την Εθνοσυνέλευση και </a:t>
            </a:r>
            <a:r>
              <a:rPr lang="el-GR" b="1" dirty="0" smtClean="0"/>
              <a:t>κατέλαβαν τη φυλακή Βαστίλη, μισητό σύμβολο της απολυταρχίας (14 Ιουλίου 1789). Η 14η Ιουλίου αποτελεί σήμερα εθνική γιορτή των Γάλλων.</a:t>
            </a:r>
            <a:r>
              <a:rPr lang="el-GR" dirty="0" smtClean="0"/>
              <a:t>  Παράλληλα, όλο και περισσότερες περιοχές στην ύπαιθρο επαναστατούσαν.</a:t>
            </a:r>
          </a:p>
          <a:p>
            <a:endParaRPr lang="el-GR" dirty="0"/>
          </a:p>
        </p:txBody>
      </p:sp>
      <p:pic>
        <p:nvPicPr>
          <p:cNvPr id="5" name="Picture 3" descr="C:\Users\spitaki\Downloads\αρχείο λήψης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78624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1370</Words>
  <Application>Microsoft Office PowerPoint</Application>
  <PresentationFormat>On-screen Show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Θέμα του Office</vt:lpstr>
      <vt:lpstr>Κεφάλαιο Πρώτο  Ενότητα 3 Η έκρηξη και η εξέλιξη της γαλλικής επανάστασης (1789-1794)</vt:lpstr>
      <vt:lpstr> Ποια  η  οργάνωση  της  γαλλικής  κοινωνίας κατά  τον  18ο  αιώνα (προεπαναστατικά); </vt:lpstr>
      <vt:lpstr>                                                                                                 </vt:lpstr>
      <vt:lpstr>PowerPoint Presentation</vt:lpstr>
      <vt:lpstr> Ποιες  οι  επιπτώσεις  του  παλαιού  καθεστώτος;  </vt:lpstr>
      <vt:lpstr> Τι  γνωρίζετε  για  τη συνέλευση  των  τάξεων; </vt:lpstr>
      <vt:lpstr>Η συνέλευση  των  τάξεων</vt:lpstr>
      <vt:lpstr>PowerPoint Presentation</vt:lpstr>
      <vt:lpstr>Η  Συνέλευση  των  τάξεων</vt:lpstr>
      <vt:lpstr>PowerPoint Presentation</vt:lpstr>
      <vt:lpstr> Ποιες  οι  ενέργειες  της  Συντακτικής  συνέλευσης; </vt:lpstr>
      <vt:lpstr>PowerPoint Presentation</vt:lpstr>
      <vt:lpstr>Ποια  τα  πολιτικά  ρεύματα  που  διαμορφώθηκαν  στη  Συντακτική  Συνέλευση;</vt:lpstr>
      <vt:lpstr>PowerPoint Presentation</vt:lpstr>
      <vt:lpstr>Πως διαδόθηκαν οι ιδέες της  επανάστασης στην κοινωνία; </vt:lpstr>
      <vt:lpstr> Τι  γνωρίζετε  για  την εγκαθίδρυση του   πολιτεύματος  της  συνταγματικής  μοναρχίας; </vt:lpstr>
      <vt:lpstr>PowerPoint Presentation</vt:lpstr>
      <vt:lpstr>Τι  γνωρίζετε  για τη Νομοθετική  συνέλευση και την πολιτική των Γιρονδίνων </vt:lpstr>
      <vt:lpstr>Τι  γνωρίζετε  για τη Νομοθετική  συνέλευση και την πολιτική των Γιρονδίνων </vt:lpstr>
      <vt:lpstr> Ποιες  οι  ενέργειες  της  Συμβατικής  συνέλευσης;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Ποια  η  οργάνωση  της  γαλλικής  κοινωνίας κατά  τον  18ο  αιώνα (προεπαναστατικά);</dc:title>
  <dc:creator>spitaki</dc:creator>
  <cp:lastModifiedBy>Ioanna</cp:lastModifiedBy>
  <cp:revision>66</cp:revision>
  <dcterms:created xsi:type="dcterms:W3CDTF">2013-10-15T17:44:56Z</dcterms:created>
  <dcterms:modified xsi:type="dcterms:W3CDTF">2023-09-29T08:28:54Z</dcterms:modified>
</cp:coreProperties>
</file>