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9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2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7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68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1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1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0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50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83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81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A7D3-22E3-4681-A34D-22C434AD8F4C}" type="datetimeFigureOut">
              <a:rPr lang="el-GR" smtClean="0"/>
              <a:t>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7F4D-9B33-4A24-AD15-11F30CAA6D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.wikipedia.org/wiki/%CE%93%CE%B1%CE%BB%CE%BB%CE%B9%CE%BA%CE%AE_%CE%95%CF%80%CE%B1%CE%BD%CE%AC%CF%83%CF%84%CE%B1%CF%83%CE%B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60512"/>
            <a:ext cx="5695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ΠΡΩΤΟ ΚΕΦΑΛΑΙΟ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ΕΝΟΤΗΤΑ 4</a:t>
            </a:r>
          </a:p>
          <a:p>
            <a:pPr algn="ctr"/>
            <a:r>
              <a:rPr lang="el-GR" dirty="0" smtClean="0"/>
              <a:t>Η τελευταία φάση της γαλλικής επανάστασης (1794-1799)</a:t>
            </a:r>
          </a:p>
          <a:p>
            <a:pPr algn="ctr"/>
            <a:r>
              <a:rPr lang="el-GR" dirty="0" smtClean="0"/>
              <a:t> και η εποχή του Ναπολέοντα (1799-1815)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8" y="2514600"/>
            <a:ext cx="3311254" cy="2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095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30" y="2670133"/>
            <a:ext cx="89672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</a:t>
            </a:r>
            <a:r>
              <a:rPr lang="el-GR" smtClean="0"/>
              <a:t>το </a:t>
            </a:r>
            <a:r>
              <a:rPr lang="el-GR" smtClean="0"/>
              <a:t>θάνατο </a:t>
            </a:r>
            <a:r>
              <a:rPr lang="el-GR" dirty="0" smtClean="0"/>
              <a:t>του Ροβεσπιέρου ψηφίστηκε νέο Σύνταγμα  (1795) και η εξουσία ανατέθηκε</a:t>
            </a:r>
          </a:p>
          <a:p>
            <a:r>
              <a:rPr lang="el-GR" dirty="0"/>
              <a:t>σ</a:t>
            </a:r>
            <a:r>
              <a:rPr lang="el-GR" dirty="0" smtClean="0"/>
              <a:t>ε ένα πενταμελές συμβούλιο, το </a:t>
            </a:r>
            <a:r>
              <a:rPr lang="el-GR" b="1" u="sng" dirty="0" smtClean="0"/>
              <a:t>Διευθυντήριο</a:t>
            </a:r>
            <a:r>
              <a:rPr lang="el-GR" dirty="0" smtClean="0"/>
              <a:t>, που αναζήτησε τη στήριξη των στρατηγών </a:t>
            </a:r>
          </a:p>
          <a:p>
            <a:r>
              <a:rPr lang="el-GR" dirty="0" smtClean="0"/>
              <a:t>που είχαν αναδειχθεί στον πόλεμο.</a:t>
            </a:r>
          </a:p>
          <a:p>
            <a:endParaRPr lang="el-GR" dirty="0"/>
          </a:p>
          <a:p>
            <a:r>
              <a:rPr lang="el-GR" dirty="0" smtClean="0"/>
              <a:t>Τελικά, με την έγκριση του Διευθυντηρίου την εξουσία πήρε ο </a:t>
            </a:r>
            <a:r>
              <a:rPr lang="el-GR" b="1" dirty="0" smtClean="0"/>
              <a:t>Ναπολέοντας Βοναπάρτης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ο πιο δημοφιλής, ικανός, αλλά και ο πιο φιλόδοξος από τους Γάλλους στρατηγούς .</a:t>
            </a:r>
          </a:p>
          <a:p>
            <a:r>
              <a:rPr lang="el-GR" dirty="0" smtClean="0"/>
              <a:t>Πρώτα, ανακηρύχθηκε  </a:t>
            </a:r>
            <a:r>
              <a:rPr lang="el-GR" b="1" dirty="0" smtClean="0"/>
              <a:t>Πρώτος Ύπατος </a:t>
            </a:r>
            <a:r>
              <a:rPr lang="el-GR" dirty="0" smtClean="0"/>
              <a:t>(1799-1804) και στη συνέχεια</a:t>
            </a:r>
          </a:p>
          <a:p>
            <a:r>
              <a:rPr lang="el-GR" b="1" dirty="0" smtClean="0"/>
              <a:t>Αυτοκράτορας</a:t>
            </a:r>
            <a:r>
              <a:rPr lang="el-GR" dirty="0" smtClean="0"/>
              <a:t> (1804-1815).</a:t>
            </a:r>
          </a:p>
          <a:p>
            <a:endParaRPr lang="el-GR" dirty="0"/>
          </a:p>
          <a:p>
            <a:r>
              <a:rPr lang="el-GR" dirty="0" smtClean="0"/>
              <a:t>Το πολίτευμα τυπικά δεν άλλαξε, παρέμεινε αβασίλευτη δημοκρατία</a:t>
            </a:r>
          </a:p>
          <a:p>
            <a:r>
              <a:rPr lang="el-GR" dirty="0" smtClean="0"/>
              <a:t>Αλλά ο Ναπολέοντας ήταν ο απόλυτος μονάρχης.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276905" y="185678"/>
            <a:ext cx="14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Ροβεσπιέρος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6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6885"/>
            <a:ext cx="42404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u="sng" dirty="0" smtClean="0"/>
              <a:t>Η εποχή του Ναπολέοντα (1799-1815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86619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στρατηγός Ναπολέων κατάλαβε την εξουσία στις 9 Νοεμβρίου 1799 ως Πρώτος Ύπατος</a:t>
            </a:r>
          </a:p>
          <a:p>
            <a:endParaRPr lang="el-GR" dirty="0"/>
          </a:p>
          <a:p>
            <a:r>
              <a:rPr lang="el-GR" dirty="0" smtClean="0"/>
              <a:t>Οι μεταρρυθμίσεις του Ναπολέοντα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b="1" u="sng" dirty="0" smtClean="0"/>
              <a:t>Ναπολεόντειος Κώδικας</a:t>
            </a:r>
            <a:r>
              <a:rPr lang="el-G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Θεσπίστηκε το 1804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</a:t>
            </a:r>
            <a:r>
              <a:rPr lang="el-GR" dirty="0" smtClean="0"/>
              <a:t>ασίσθηκε στις αρχές της </a:t>
            </a:r>
            <a:r>
              <a:rPr lang="el-GR" dirty="0" smtClean="0">
                <a:hlinkClick r:id="rId2" tooltip="Γαλλική Επανάσταση"/>
              </a:rPr>
              <a:t>Γαλλικής Επανάστασης</a:t>
            </a:r>
            <a:r>
              <a:rPr lang="el-G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Ενσωμάτωνε τις αρχές της ελευθερίας του ατόμου, της ελευθερίας επιλογής εργασίας,</a:t>
            </a:r>
          </a:p>
          <a:p>
            <a:r>
              <a:rPr lang="el-GR" dirty="0" smtClean="0"/>
              <a:t> καθώς και την αρχή του Κοσμικού Κράτους (δηλ. Χωρίς την επέμβαση της εκκλησιάς)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βασικές γραμμές του διατηρούνται έως σήμερα</a:t>
            </a:r>
          </a:p>
          <a:p>
            <a:r>
              <a:rPr lang="el-GR" dirty="0" smtClean="0"/>
              <a:t> και αποτέλεσε τη βάση ανάλογων κωδίκων διαφόρων κρατών του 19ου αι. </a:t>
            </a: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1463879" y="1628800"/>
            <a:ext cx="72008" cy="280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93" y="3965000"/>
            <a:ext cx="4516295" cy="28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" y="590722"/>
            <a:ext cx="822810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349" y="189701"/>
            <a:ext cx="662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Η Ευρώπη το 1812, την εποχή της παντοδυναμίας του Ναπολέοντα</a:t>
            </a:r>
            <a:endParaRPr lang="el-GR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877272"/>
            <a:ext cx="826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τους πολέμους που διεξήγαγε ο Ναπολέων κατέκτησε μεγάλο μέρος της Ευρώπης.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057" y="188640"/>
            <a:ext cx="82153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Ο Ναπολέων θεωρούσε οτι ο σημαντικότερος αντίπαλος της Γαλλίας ήταν η Αγγλία</a:t>
            </a:r>
          </a:p>
          <a:p>
            <a:endParaRPr lang="el-GR" dirty="0"/>
          </a:p>
          <a:p>
            <a:r>
              <a:rPr lang="el-GR" dirty="0" smtClean="0"/>
              <a:t>Τι έκανε δηλαδή;;;;;;</a:t>
            </a:r>
          </a:p>
          <a:p>
            <a:endParaRPr lang="el-GR" dirty="0"/>
          </a:p>
          <a:p>
            <a:r>
              <a:rPr lang="el-GR" dirty="0" smtClean="0"/>
              <a:t>Εφάρμοσε το 1806 τον ηπειρωτικό αποκλεισμό της, </a:t>
            </a:r>
          </a:p>
          <a:p>
            <a:r>
              <a:rPr lang="el-GR" dirty="0" smtClean="0"/>
              <a:t>δηλαδή εμπόδισε τη διακίνηση εμπορευμάτων σε όλα τα ευρωπαϊκά λιμάνια</a:t>
            </a:r>
          </a:p>
          <a:p>
            <a:endParaRPr lang="el-GR" dirty="0"/>
          </a:p>
          <a:p>
            <a:r>
              <a:rPr lang="el-GR" dirty="0" smtClean="0"/>
              <a:t>Πως αντέδρασε η Αγγλία;</a:t>
            </a:r>
          </a:p>
          <a:p>
            <a:endParaRPr lang="el-GR" dirty="0"/>
          </a:p>
          <a:p>
            <a:r>
              <a:rPr lang="el-GR" dirty="0" smtClean="0"/>
              <a:t>Εφάρμοσε θαλάσσιο αποκλεισμό σε βάρος της Γαλλίας, </a:t>
            </a:r>
          </a:p>
          <a:p>
            <a:r>
              <a:rPr lang="el-GR" dirty="0" smtClean="0"/>
              <a:t>εμποδίζοντας πλοία τρίτων χωρών να πλησιάζουν τις γαλλικές ακτές</a:t>
            </a:r>
            <a:endParaRPr lang="el-GR" dirty="0"/>
          </a:p>
        </p:txBody>
      </p:sp>
      <p:sp>
        <p:nvSpPr>
          <p:cNvPr id="4" name="Right Arrow 3"/>
          <p:cNvSpPr/>
          <p:nvPr/>
        </p:nvSpPr>
        <p:spPr>
          <a:xfrm>
            <a:off x="389057" y="1124744"/>
            <a:ext cx="25922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>
            <a:off x="395536" y="2492896"/>
            <a:ext cx="25922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07504" y="620688"/>
            <a:ext cx="7704856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29195" y="4005064"/>
            <a:ext cx="88753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1812 ο Ναπολέων αποφάσισε να επιτεθεί στη Ρωσία.</a:t>
            </a:r>
          </a:p>
          <a:p>
            <a:r>
              <a:rPr lang="el-GR" dirty="0" smtClean="0"/>
              <a:t>Έφτασε έως τη Μόσχα (πρωτεύουσα της Ρωσίας), αλλά ο βαρύς χειμώνας, οι ασθένειες και</a:t>
            </a:r>
          </a:p>
          <a:p>
            <a:r>
              <a:rPr lang="el-GR" dirty="0"/>
              <a:t>ο</a:t>
            </a:r>
            <a:r>
              <a:rPr lang="el-GR" dirty="0" smtClean="0"/>
              <a:t>ι επιθέσεις έκαναν τον Ναπολέοντα και τα στρατεύματά τους να υποχωρήσουν .</a:t>
            </a:r>
          </a:p>
          <a:p>
            <a:endParaRPr lang="el-GR" dirty="0"/>
          </a:p>
          <a:p>
            <a:r>
              <a:rPr lang="el-GR" dirty="0" smtClean="0"/>
              <a:t>Η Αγγλία, η Αυστρία, η Πρωσία, η Ρωσία, η Ισπανία, η Σουηδία και το βασίλειο της Νάπολης</a:t>
            </a:r>
          </a:p>
          <a:p>
            <a:r>
              <a:rPr lang="el-GR" dirty="0"/>
              <a:t>σ</a:t>
            </a:r>
            <a:r>
              <a:rPr lang="el-GR" dirty="0" smtClean="0"/>
              <a:t>υμμάχησαν εναντίον του.</a:t>
            </a:r>
          </a:p>
          <a:p>
            <a:endParaRPr lang="el-GR" dirty="0"/>
          </a:p>
          <a:p>
            <a:r>
              <a:rPr lang="el-GR" dirty="0" smtClean="0"/>
              <a:t>Η τελική και συντριπτική  ήττα του Ναπολέοντα στην πόλη Βατερλό του Βελγίου το  1815 </a:t>
            </a:r>
          </a:p>
          <a:p>
            <a:r>
              <a:rPr lang="el-GR" dirty="0"/>
              <a:t>σ</a:t>
            </a:r>
            <a:r>
              <a:rPr lang="el-GR" dirty="0" smtClean="0"/>
              <a:t>ήμανε και το τέλος της κυριαρχίας του.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"/>
            <a:ext cx="657081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-99392"/>
            <a:ext cx="2693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3176800"/>
            <a:ext cx="4432102" cy="29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517232"/>
            <a:ext cx="344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μνημείο της μάχης στο Βατερλό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76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94255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5973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«Το Συνέδριο της Βιέννης», πίνακας του Ιζαμπέ (Isabey, 1819)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2397" y="270573"/>
            <a:ext cx="325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 smtClean="0"/>
              <a:t>Το Συνέδριο της Βιέννης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326665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84" y="692696"/>
            <a:ext cx="8185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dirty="0"/>
              <a:t>Συνέδριο της Βιέννης </a:t>
            </a:r>
            <a:r>
              <a:rPr lang="el-GR" dirty="0" smtClean="0"/>
              <a:t>διεξήχθη </a:t>
            </a:r>
            <a:r>
              <a:rPr lang="el-GR" dirty="0"/>
              <a:t>το 1814-1815 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Στο </a:t>
            </a:r>
            <a:r>
              <a:rPr lang="el-GR" dirty="0"/>
              <a:t>συνέδριο αυτό που συνήλθε στη </a:t>
            </a:r>
            <a:r>
              <a:rPr lang="el-GR" dirty="0" smtClean="0"/>
              <a:t>Βιέννη συμμετείχαν </a:t>
            </a:r>
            <a:r>
              <a:rPr lang="el-GR" dirty="0"/>
              <a:t>όλες οι τότε ευρωπαϊκές </a:t>
            </a:r>
            <a:r>
              <a:rPr lang="el-GR" dirty="0" smtClean="0"/>
              <a:t>ηγεμονίες </a:t>
            </a:r>
            <a:r>
              <a:rPr lang="el-GR" dirty="0"/>
              <a:t>με 450 συνολικά αντιπροσώπους.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Σκοπός του συνεδρίου ήταν 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αναζήτηση ενός πραγματικού συστήματος ισορροπίας μεταξύ των Δυνάμεων που είχαν εμπλακεί στους Ναπολεόντειους </a:t>
            </a:r>
            <a:r>
              <a:rPr lang="el-GR" dirty="0" smtClean="0"/>
              <a:t>πολέμους με την ανασυγκρότηση της απολυταρχίας και την καταστολή των επαναστατικών ιδεών.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δικαία </a:t>
            </a:r>
            <a:r>
              <a:rPr lang="el-GR" dirty="0" smtClean="0"/>
              <a:t>χάραξη των νέων συνόρων.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72397" y="116632"/>
            <a:ext cx="325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 smtClean="0"/>
              <a:t>Το Συνέδριο της Βιέννης</a:t>
            </a:r>
            <a:endParaRPr lang="el-GR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02584" y="5229200"/>
            <a:ext cx="8931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Νοέμβριο του 1815 ιδρύθηκε η Ιερή Συμμαχία από τη Ρωσία, την Αυστρία και την Πρωσία</a:t>
            </a:r>
          </a:p>
          <a:p>
            <a:r>
              <a:rPr lang="el-GR" dirty="0" smtClean="0"/>
              <a:t>με </a:t>
            </a:r>
            <a:r>
              <a:rPr lang="el-GR" dirty="0"/>
              <a:t>σκοπό την παλινόρθωση των παλαιών </a:t>
            </a:r>
            <a:r>
              <a:rPr lang="el-GR" dirty="0" smtClean="0"/>
              <a:t>καθεστώτων.</a:t>
            </a:r>
          </a:p>
          <a:p>
            <a:endParaRPr lang="el-GR" dirty="0"/>
          </a:p>
          <a:p>
            <a:r>
              <a:rPr lang="el-GR" dirty="0" smtClean="0"/>
              <a:t>Οι περισσότεροι εκθρονισμένοι βασιλιάδες επανήλθαν στις χώρες του. </a:t>
            </a:r>
            <a:endParaRPr lang="el-GR" dirty="0"/>
          </a:p>
        </p:txBody>
      </p:sp>
      <p:sp>
        <p:nvSpPr>
          <p:cNvPr id="5" name="Rounded Rectangle 4"/>
          <p:cNvSpPr/>
          <p:nvPr/>
        </p:nvSpPr>
        <p:spPr>
          <a:xfrm>
            <a:off x="202584" y="5085184"/>
            <a:ext cx="883391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65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746"/>
            <a:ext cx="8327666" cy="531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142" y="5661248"/>
            <a:ext cx="818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χάρτης της Ευρώπης κατά το 1815, όπως διαμορφώθηκε με </a:t>
            </a:r>
            <a:r>
              <a:rPr lang="el-GR" dirty="0" smtClean="0"/>
              <a:t>βάση </a:t>
            </a:r>
            <a:r>
              <a:rPr lang="el-GR" dirty="0"/>
              <a:t>τις αποφάσεις του Συνεδρίου της Βιέννης.</a:t>
            </a:r>
          </a:p>
        </p:txBody>
      </p:sp>
    </p:spTree>
    <p:extLst>
      <p:ext uri="{BB962C8B-B14F-4D97-AF65-F5344CB8AC3E}">
        <p14:creationId xmlns:p14="http://schemas.microsoft.com/office/powerpoint/2010/main" val="87667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518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Ioanna</cp:lastModifiedBy>
  <cp:revision>14</cp:revision>
  <dcterms:created xsi:type="dcterms:W3CDTF">2023-09-05T06:42:05Z</dcterms:created>
  <dcterms:modified xsi:type="dcterms:W3CDTF">2023-10-04T07:23:20Z</dcterms:modified>
</cp:coreProperties>
</file>