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D9A38-D0B0-4CEA-A33B-05966072AE2E}" type="datetimeFigureOut">
              <a:rPr lang="el-GR" smtClean="0"/>
              <a:t>4/5/2020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0EC127-C61D-4E78-98D1-06DDDB7AE438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D9A38-D0B0-4CEA-A33B-05966072AE2E}" type="datetimeFigureOut">
              <a:rPr lang="el-GR" smtClean="0"/>
              <a:t>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C127-C61D-4E78-98D1-06DDDB7AE438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12 - Ευθεία γραμμή σύνδεσης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Έλλειψη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200EC127-C61D-4E78-98D1-06DDDB7AE438}" type="slidenum">
              <a:rPr lang="el-GR" smtClean="0"/>
              <a:t>‹#›</a:t>
            </a:fld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D9A38-D0B0-4CEA-A33B-05966072AE2E}" type="datetimeFigureOut">
              <a:rPr lang="el-GR" smtClean="0"/>
              <a:t>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D9A38-D0B0-4CEA-A33B-05966072AE2E}" type="datetimeFigureOut">
              <a:rPr lang="el-GR" smtClean="0"/>
              <a:t>4/5/2020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200EC127-C61D-4E78-98D1-06DDDB7AE438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Ορθογώνιο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D9A38-D0B0-4CEA-A33B-05966072AE2E}" type="datetimeFigureOut">
              <a:rPr lang="el-GR" smtClean="0"/>
              <a:t>4/5/2020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0EC127-C61D-4E78-98D1-06DDDB7AE438}" type="slidenum">
              <a:rPr lang="el-GR" smtClean="0"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A63D9A38-D0B0-4CEA-A33B-05966072AE2E}" type="datetimeFigureOut">
              <a:rPr lang="el-GR" smtClean="0"/>
              <a:t>4/5/2020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EC127-C61D-4E78-98D1-06DDDB7AE438}" type="slidenum">
              <a:rPr lang="el-GR" smtClean="0"/>
              <a:t>‹#›</a:t>
            </a:fld>
            <a:endParaRPr lang="el-GR"/>
          </a:p>
        </p:txBody>
      </p:sp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Θέση περιεχομένου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2" name="11 - Θέση περιεχομένου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D9A38-D0B0-4CEA-A33B-05966072AE2E}" type="datetimeFigureOut">
              <a:rPr lang="el-GR" smtClean="0"/>
              <a:t>4/5/2020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15" name="14 - Ευθεία γραμμή σύνδεσης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23 - Θέση περιεχομένου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26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200EC127-C61D-4E78-98D1-06DDDB7AE438}" type="slidenum">
              <a:rPr lang="el-GR" smtClean="0"/>
              <a:t>‹#›</a:t>
            </a:fld>
            <a:endParaRPr lang="el-GR"/>
          </a:p>
        </p:txBody>
      </p:sp>
      <p:sp>
        <p:nvSpPr>
          <p:cNvPr id="23" name="22 - Τίτλος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D9A38-D0B0-4CEA-A33B-05966072AE2E}" type="datetimeFigureOut">
              <a:rPr lang="el-GR" smtClean="0"/>
              <a:t>4/5/2020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200EC127-C61D-4E78-98D1-06DDDB7AE43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9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Ορθογώνιο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5 - Ορθογώνιο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D9A38-D0B0-4CEA-A33B-05966072AE2E}" type="datetimeFigureOut">
              <a:rPr lang="el-GR" smtClean="0"/>
              <a:t>4/5/2020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0EC127-C61D-4E78-98D1-06DDDB7AE438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19 - Θέση περιεχομένου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0EC127-C61D-4E78-98D1-06DDDB7AE438}" type="slidenum">
              <a:rPr lang="el-GR" smtClean="0"/>
              <a:t>‹#›</a:t>
            </a:fld>
            <a:endParaRPr lang="el-GR"/>
          </a:p>
        </p:txBody>
      </p:sp>
      <p:sp>
        <p:nvSpPr>
          <p:cNvPr id="21" name="20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3D9A38-D0B0-4CEA-A33B-05966072AE2E}" type="datetimeFigureOut">
              <a:rPr lang="el-GR" smtClean="0"/>
              <a:t>4/5/2020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20 - Ευθεία γραμμή σύνδεσης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19 - Ορθογώνιο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11 - Έλλειψη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Έλλειψη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200EC127-C61D-4E78-98D1-06DDDB7AE438}" type="slidenum">
              <a:rPr lang="el-GR" smtClean="0"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2" name="21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A63D9A38-D0B0-4CEA-A33B-05966072AE2E}" type="datetimeFigureOut">
              <a:rPr lang="el-GR" smtClean="0"/>
              <a:t>4/5/2020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- Ορθογώνιο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15 - Ορθογώνιο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17 - Ορθογώνιο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18 - Ορθογώνιο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8 - Ορθογώνιο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A63D9A38-D0B0-4CEA-A33B-05966072AE2E}" type="datetimeFigureOut">
              <a:rPr lang="el-GR" smtClean="0"/>
              <a:t>4/5/2020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l-GR"/>
          </a:p>
        </p:txBody>
      </p:sp>
      <p:sp>
        <p:nvSpPr>
          <p:cNvPr id="8" name="7 - Ορθογώνιο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9 - Ευθεία γραμμή σύνδεσης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11 - Έλλειψη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14 - Έλλειψη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200EC127-C61D-4E78-98D1-06DDDB7AE438}" type="slidenum">
              <a:rPr lang="el-GR" smtClean="0"/>
              <a:t>‹#›</a:t>
            </a:fld>
            <a:endParaRPr lang="el-GR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users.sch.gr/ipap/Ellinikos%20Politismos/Yliko/Theoria%20arxaia/syndesmoi.htm" TargetMode="External"/><Relationship Id="rId2" Type="http://schemas.openxmlformats.org/officeDocument/2006/relationships/hyperlink" Target="http://users.sch.gr/ipap/Ellinikos%20Politismos/Yliko/Theoria%20arxaia/Syndesi-protaseon.htm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://users.sch.gr/ipap/Ellinikos%20Politismos/Yliko/Theoria%20arxaia/deutereuouses-protaseis.ht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ΔΕΥΤΕΡΕΥΟΥΣΕΣ ΟΝΟΜΑΤΙΚΕΣ</a:t>
            </a:r>
          </a:p>
          <a:p>
            <a:r>
              <a:rPr lang="el-GR" dirty="0" smtClean="0"/>
              <a:t>ΠΡΟΤΑΣΕΙΣ</a:t>
            </a:r>
            <a:endParaRPr lang="el-GR" dirty="0"/>
          </a:p>
        </p:txBody>
      </p:sp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ΔΕΥΤΕΡΕΥΟΥΣΕΣ</a:t>
            </a:r>
            <a:br>
              <a:rPr lang="el-GR" dirty="0" smtClean="0"/>
            </a:br>
            <a:r>
              <a:rPr lang="el-GR" dirty="0" smtClean="0"/>
              <a:t>ΠΡΟΤΑΣΕΙΣ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b="1" dirty="0" smtClean="0"/>
              <a:t>Δευτερεύουσα πρόταση</a:t>
            </a:r>
            <a:r>
              <a:rPr lang="el-GR" dirty="0" smtClean="0"/>
              <a:t> λέγεται η πρόταση που δεν μπορεί να σταθεί μόνη της στο λόγο, αλλά εξαρτάται από μια κύρια ή από μια άλλη δευτερεύουσα της οποίας συμπληρώνει το νόημα· χρησιμοποιείται είτε ως όρος της πρότασης από την οποία εξαρτάται (υποκείμενο, αντικείμενο, κατηγορούμενο, προσδιορισμός) είτε ως επιρρηματικός προσδιορισμός, π.χ.</a:t>
            </a:r>
          </a:p>
          <a:p>
            <a:r>
              <a:rPr lang="el-GR" dirty="0" err="1" smtClean="0"/>
              <a:t>Οὗτοι</a:t>
            </a:r>
            <a:r>
              <a:rPr lang="el-GR" dirty="0" smtClean="0"/>
              <a:t> </a:t>
            </a:r>
            <a:r>
              <a:rPr lang="el-GR" dirty="0" err="1" smtClean="0"/>
              <a:t>ἔλεγον</a:t>
            </a:r>
            <a:r>
              <a:rPr lang="el-GR" dirty="0" smtClean="0"/>
              <a:t> </a:t>
            </a:r>
            <a:r>
              <a:rPr lang="el-GR" b="1" dirty="0" err="1" smtClean="0"/>
              <a:t>ὅτι</a:t>
            </a:r>
            <a:r>
              <a:rPr lang="el-GR" b="1" dirty="0" smtClean="0"/>
              <a:t> </a:t>
            </a:r>
            <a:r>
              <a:rPr lang="el-GR" b="1" dirty="0" err="1" smtClean="0"/>
              <a:t>Κῦρος</a:t>
            </a:r>
            <a:r>
              <a:rPr lang="el-GR" b="1" dirty="0" smtClean="0"/>
              <a:t> </a:t>
            </a:r>
            <a:r>
              <a:rPr lang="el-GR" b="1" dirty="0" err="1" smtClean="0"/>
              <a:t>τέθνηκεν</a:t>
            </a:r>
            <a:endParaRPr lang="el-GR" dirty="0" smtClean="0"/>
          </a:p>
          <a:p>
            <a:r>
              <a:rPr lang="el-GR" dirty="0" smtClean="0"/>
              <a:t>(=</a:t>
            </a:r>
            <a:r>
              <a:rPr lang="el-GR" b="1" dirty="0" smtClean="0"/>
              <a:t> </a:t>
            </a:r>
            <a:r>
              <a:rPr lang="el-GR" dirty="0" smtClean="0"/>
              <a:t>Αυτοί έλεγαν ότι ο Κύρος έχει πεθάνει)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Ορθογώνιο"/>
          <p:cNvSpPr/>
          <p:nvPr/>
        </p:nvSpPr>
        <p:spPr>
          <a:xfrm>
            <a:off x="323528" y="1268760"/>
            <a:ext cx="8568952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/>
              <a:t>Οι δευτερεύουσες προτάσεις συνδέονται με την πρόταση από την οποία εξαρτώνται με </a:t>
            </a:r>
            <a:r>
              <a:rPr lang="el-GR" b="1" dirty="0">
                <a:hlinkClick r:id="rId2"/>
              </a:rPr>
              <a:t>υποτακτική σύνδεση</a:t>
            </a:r>
            <a:endParaRPr lang="el-GR" dirty="0"/>
          </a:p>
          <a:p>
            <a:r>
              <a:rPr lang="el-GR" dirty="0"/>
              <a:t>Οι δευτερεύουσες προτάσεις εισάγονται (αρχίζουν) συνήθως με κάποιον από τους </a:t>
            </a:r>
            <a:r>
              <a:rPr lang="el-GR" b="1" dirty="0">
                <a:hlinkClick r:id="rId3"/>
              </a:rPr>
              <a:t>συνδέσμους</a:t>
            </a:r>
            <a:r>
              <a:rPr lang="el-GR" dirty="0"/>
              <a:t>, αλλά και με επιρρήματα ή αντωνυμίες.</a:t>
            </a:r>
          </a:p>
          <a:p>
            <a:r>
              <a:rPr lang="el-GR" dirty="0"/>
              <a:t>Οι δευτερεύουσες προτάσεις είναι συνολικά έντεκα (11) ειδών:</a:t>
            </a:r>
          </a:p>
          <a:p>
            <a:r>
              <a:rPr lang="el-GR" dirty="0"/>
              <a:t> </a:t>
            </a:r>
          </a:p>
          <a:p>
            <a:r>
              <a:rPr lang="el-GR" dirty="0"/>
              <a:t>1) </a:t>
            </a:r>
            <a:r>
              <a:rPr lang="el-GR" dirty="0">
                <a:hlinkClick r:id="rId4"/>
              </a:rPr>
              <a:t>ειδικές</a:t>
            </a:r>
            <a:endParaRPr lang="el-GR" dirty="0"/>
          </a:p>
          <a:p>
            <a:r>
              <a:rPr lang="el-GR" dirty="0"/>
              <a:t>2) </a:t>
            </a:r>
            <a:r>
              <a:rPr lang="el-GR" dirty="0">
                <a:hlinkClick r:id="rId4"/>
              </a:rPr>
              <a:t>ενδοιαστικές</a:t>
            </a:r>
            <a:endParaRPr lang="el-GR" dirty="0"/>
          </a:p>
          <a:p>
            <a:r>
              <a:rPr lang="el-GR" dirty="0"/>
              <a:t>3) </a:t>
            </a:r>
            <a:r>
              <a:rPr lang="el-GR" dirty="0">
                <a:hlinkClick r:id="rId4"/>
              </a:rPr>
              <a:t>πλάγιες ερωτηματικές</a:t>
            </a:r>
            <a:endParaRPr lang="el-GR" dirty="0"/>
          </a:p>
          <a:p>
            <a:r>
              <a:rPr lang="el-GR" dirty="0"/>
              <a:t>4) </a:t>
            </a:r>
            <a:r>
              <a:rPr lang="el-GR" dirty="0">
                <a:hlinkClick r:id="rId4"/>
              </a:rPr>
              <a:t>αναφορικές</a:t>
            </a:r>
            <a:endParaRPr lang="el-GR" dirty="0"/>
          </a:p>
          <a:p>
            <a:r>
              <a:rPr lang="el-GR" dirty="0"/>
              <a:t>5) </a:t>
            </a:r>
            <a:r>
              <a:rPr lang="el-GR" dirty="0">
                <a:hlinkClick r:id="rId4"/>
              </a:rPr>
              <a:t>χρονικές</a:t>
            </a:r>
            <a:endParaRPr lang="el-GR" dirty="0"/>
          </a:p>
          <a:p>
            <a:r>
              <a:rPr lang="el-GR" dirty="0"/>
              <a:t>6) </a:t>
            </a:r>
            <a:r>
              <a:rPr lang="el-GR" dirty="0">
                <a:hlinkClick r:id="rId4"/>
              </a:rPr>
              <a:t>αιτιολογικές</a:t>
            </a:r>
            <a:endParaRPr lang="el-GR" dirty="0"/>
          </a:p>
          <a:p>
            <a:r>
              <a:rPr lang="el-GR" dirty="0"/>
              <a:t>7) </a:t>
            </a:r>
            <a:r>
              <a:rPr lang="el-GR" dirty="0">
                <a:hlinkClick r:id="rId4"/>
              </a:rPr>
              <a:t>τελικές</a:t>
            </a:r>
            <a:endParaRPr lang="el-GR" dirty="0"/>
          </a:p>
          <a:p>
            <a:r>
              <a:rPr lang="el-GR" dirty="0"/>
              <a:t>8) </a:t>
            </a:r>
            <a:r>
              <a:rPr lang="el-GR" dirty="0">
                <a:hlinkClick r:id="rId4"/>
              </a:rPr>
              <a:t>υποθετικές</a:t>
            </a:r>
            <a:endParaRPr lang="el-GR" dirty="0"/>
          </a:p>
          <a:p>
            <a:r>
              <a:rPr lang="el-GR" dirty="0"/>
              <a:t>9) </a:t>
            </a:r>
            <a:r>
              <a:rPr lang="el-GR" dirty="0">
                <a:hlinkClick r:id="rId4"/>
              </a:rPr>
              <a:t>εναντιωματικές</a:t>
            </a:r>
            <a:endParaRPr lang="el-GR" dirty="0"/>
          </a:p>
          <a:p>
            <a:r>
              <a:rPr lang="el-GR" dirty="0"/>
              <a:t>10) </a:t>
            </a:r>
            <a:r>
              <a:rPr lang="el-GR" dirty="0">
                <a:hlinkClick r:id="rId4"/>
              </a:rPr>
              <a:t>παραχωρητικές</a:t>
            </a:r>
            <a:endParaRPr lang="el-GR" dirty="0"/>
          </a:p>
          <a:p>
            <a:r>
              <a:rPr lang="el-GR" dirty="0"/>
              <a:t>11) </a:t>
            </a:r>
            <a:r>
              <a:rPr lang="el-GR" dirty="0">
                <a:hlinkClick r:id="rId4"/>
              </a:rPr>
              <a:t>συμπερασματικές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ΔΕΥΤΕΡΕΥΟΥΣΕΣ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Από αυτές: οι </a:t>
            </a:r>
            <a:r>
              <a:rPr lang="el-GR" b="1" dirty="0" smtClean="0"/>
              <a:t>ειδικές</a:t>
            </a:r>
            <a:r>
              <a:rPr lang="el-GR" dirty="0" smtClean="0"/>
              <a:t>, οι </a:t>
            </a:r>
            <a:r>
              <a:rPr lang="el-GR" b="1" dirty="0" smtClean="0"/>
              <a:t>ενδοιαστικές</a:t>
            </a:r>
            <a:r>
              <a:rPr lang="el-GR" dirty="0" smtClean="0"/>
              <a:t>, οι </a:t>
            </a:r>
            <a:r>
              <a:rPr lang="el-GR" b="1" dirty="0" smtClean="0"/>
              <a:t>πλάγιες</a:t>
            </a:r>
            <a:r>
              <a:rPr lang="el-GR" dirty="0" smtClean="0"/>
              <a:t> </a:t>
            </a:r>
            <a:r>
              <a:rPr lang="el-GR" b="1" dirty="0" smtClean="0"/>
              <a:t>ερωτηματικές</a:t>
            </a:r>
            <a:r>
              <a:rPr lang="el-GR" dirty="0" smtClean="0"/>
              <a:t> και κάποιες από τις </a:t>
            </a:r>
            <a:r>
              <a:rPr lang="el-GR" b="1" dirty="0" smtClean="0"/>
              <a:t>αναφορικές</a:t>
            </a:r>
            <a:r>
              <a:rPr lang="el-GR" dirty="0" smtClean="0"/>
              <a:t> λειτουργούν σαν ονόματα, δηλαδή χρησιμοποιούνται ως υποκείμενο, αντικείμενο, κατηγορούμενο ή προσδιορισμός. Για το λόγο αυτό ονομάζονται </a:t>
            </a:r>
            <a:r>
              <a:rPr lang="el-GR" b="1" dirty="0" smtClean="0"/>
              <a:t>ονοματικές</a:t>
            </a:r>
            <a:r>
              <a:rPr lang="el-GR" dirty="0" smtClean="0"/>
              <a:t>.</a:t>
            </a:r>
          </a:p>
          <a:p>
            <a:r>
              <a:rPr lang="el-GR" dirty="0" smtClean="0"/>
              <a:t>Οι </a:t>
            </a:r>
            <a:r>
              <a:rPr lang="el-GR" b="1" dirty="0" smtClean="0"/>
              <a:t>χρονικές</a:t>
            </a:r>
            <a:r>
              <a:rPr lang="el-GR" dirty="0" smtClean="0"/>
              <a:t>, οι </a:t>
            </a:r>
            <a:r>
              <a:rPr lang="el-GR" b="1" dirty="0" smtClean="0"/>
              <a:t>αιτιολογικές</a:t>
            </a:r>
            <a:r>
              <a:rPr lang="el-GR" dirty="0" smtClean="0"/>
              <a:t>, οι </a:t>
            </a:r>
            <a:r>
              <a:rPr lang="el-GR" b="1" dirty="0" smtClean="0"/>
              <a:t>τελικές</a:t>
            </a:r>
            <a:r>
              <a:rPr lang="el-GR" dirty="0" smtClean="0"/>
              <a:t>, οι </a:t>
            </a:r>
            <a:r>
              <a:rPr lang="el-GR" b="1" dirty="0" smtClean="0"/>
              <a:t>υποθετικές,</a:t>
            </a:r>
            <a:r>
              <a:rPr lang="el-GR" dirty="0" smtClean="0"/>
              <a:t> οι </a:t>
            </a:r>
            <a:r>
              <a:rPr lang="el-GR" b="1" dirty="0" smtClean="0"/>
              <a:t>εναντιωματικές</a:t>
            </a:r>
            <a:r>
              <a:rPr lang="el-GR" dirty="0" smtClean="0"/>
              <a:t>, οι </a:t>
            </a:r>
            <a:r>
              <a:rPr lang="el-GR" b="1" dirty="0" smtClean="0"/>
              <a:t>παραχωρητικές</a:t>
            </a:r>
            <a:r>
              <a:rPr lang="el-GR" dirty="0" smtClean="0"/>
              <a:t> και οι </a:t>
            </a:r>
            <a:r>
              <a:rPr lang="el-GR" b="1" dirty="0" smtClean="0"/>
              <a:t>συμπερασματικές</a:t>
            </a:r>
            <a:r>
              <a:rPr lang="el-GR" dirty="0" smtClean="0"/>
              <a:t>, και κάποιες από τις </a:t>
            </a:r>
            <a:r>
              <a:rPr lang="el-GR" b="1" dirty="0" smtClean="0"/>
              <a:t>αναφορικές</a:t>
            </a:r>
            <a:r>
              <a:rPr lang="el-GR" dirty="0" smtClean="0"/>
              <a:t> λειτουργούν ως επιρρηματικοί προσδιορισμοί. Για το λόγο αυτό ονομάζονται </a:t>
            </a:r>
            <a:r>
              <a:rPr lang="el-GR" b="1" dirty="0" smtClean="0"/>
              <a:t>επιρρηματικές</a:t>
            </a:r>
            <a:r>
              <a:rPr lang="el-GR" dirty="0" smtClean="0"/>
              <a:t>.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ΔΕΥΤΕΡΕΥΟΥΣΕΣ ΟΝΟΜΑΤΙΚΕΣ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l-GR" dirty="0" smtClean="0"/>
              <a:t>ΕΙΔΙΚΕΣ</a:t>
            </a:r>
          </a:p>
          <a:p>
            <a:r>
              <a:rPr lang="el-GR" dirty="0" smtClean="0"/>
              <a:t>Με </a:t>
            </a:r>
            <a:r>
              <a:rPr lang="el-GR" dirty="0" smtClean="0"/>
              <a:t>τους ειδικούς συνδέσμους: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err="1" smtClean="0"/>
              <a:t>ὅτι</a:t>
            </a:r>
            <a:r>
              <a:rPr lang="el-GR" b="1" dirty="0" smtClean="0"/>
              <a:t>, </a:t>
            </a:r>
            <a:r>
              <a:rPr lang="el-GR" b="1" dirty="0" err="1" smtClean="0"/>
              <a:t>ὡς</a:t>
            </a:r>
            <a:endParaRPr lang="el-GR" b="1" dirty="0" smtClean="0"/>
          </a:p>
          <a:p>
            <a:r>
              <a:rPr lang="el-GR" dirty="0" smtClean="0"/>
              <a:t>1</a:t>
            </a:r>
            <a:r>
              <a:rPr lang="el-GR" dirty="0" smtClean="0"/>
              <a:t>. αντικείμενο</a:t>
            </a:r>
            <a:br>
              <a:rPr lang="el-GR" dirty="0" smtClean="0"/>
            </a:br>
            <a:r>
              <a:rPr lang="el-GR" dirty="0" smtClean="0"/>
              <a:t>2. υποκείμενο</a:t>
            </a:r>
            <a:br>
              <a:rPr lang="el-GR" dirty="0" smtClean="0"/>
            </a:br>
            <a:r>
              <a:rPr lang="el-GR" dirty="0" smtClean="0"/>
              <a:t>3. </a:t>
            </a:r>
            <a:r>
              <a:rPr lang="el-GR" dirty="0" smtClean="0"/>
              <a:t>επεξήγηση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 smtClean="0"/>
          </a:p>
          <a:p>
            <a:r>
              <a:rPr lang="el-GR" dirty="0" smtClean="0"/>
              <a:t>ΕΝΔΟΙΑΣΤΙΚΕΣ</a:t>
            </a:r>
          </a:p>
          <a:p>
            <a:pPr>
              <a:buNone/>
            </a:pPr>
            <a:r>
              <a:rPr lang="el-GR" dirty="0" smtClean="0"/>
              <a:t>   Με </a:t>
            </a:r>
            <a:r>
              <a:rPr lang="el-GR" dirty="0" smtClean="0"/>
              <a:t>το ενδοιαστικό μόριο</a:t>
            </a:r>
            <a:br>
              <a:rPr lang="el-GR" dirty="0" smtClean="0"/>
            </a:br>
            <a:r>
              <a:rPr lang="el-GR" b="1" dirty="0" err="1" smtClean="0"/>
              <a:t>μή</a:t>
            </a:r>
            <a:r>
              <a:rPr lang="el-GR" dirty="0" smtClean="0"/>
              <a:t> ή </a:t>
            </a:r>
            <a:r>
              <a:rPr lang="el-GR" b="1" dirty="0" err="1" smtClean="0"/>
              <a:t>μὴ</a:t>
            </a:r>
            <a:r>
              <a:rPr lang="el-GR" b="1" dirty="0" smtClean="0"/>
              <a:t> </a:t>
            </a:r>
            <a:r>
              <a:rPr lang="el-GR" b="1" dirty="0" err="1" smtClean="0"/>
              <a:t>οὐ</a:t>
            </a:r>
            <a:r>
              <a:rPr lang="el-GR" dirty="0" smtClean="0"/>
              <a:t> ή </a:t>
            </a:r>
            <a:r>
              <a:rPr lang="el-GR" b="1" dirty="0" err="1" smtClean="0"/>
              <a:t>ὅπως</a:t>
            </a:r>
            <a:r>
              <a:rPr lang="el-GR" b="1" dirty="0" smtClean="0"/>
              <a:t> </a:t>
            </a:r>
            <a:r>
              <a:rPr lang="el-GR" b="1" dirty="0" smtClean="0"/>
              <a:t>μη</a:t>
            </a:r>
          </a:p>
          <a:p>
            <a:pPr>
              <a:buNone/>
            </a:pPr>
            <a:r>
              <a:rPr lang="el-GR" b="1" dirty="0" smtClean="0"/>
              <a:t> </a:t>
            </a:r>
            <a:r>
              <a:rPr lang="el-GR" b="1" dirty="0" smtClean="0"/>
              <a:t>   </a:t>
            </a:r>
            <a:r>
              <a:rPr lang="el-GR" dirty="0" smtClean="0"/>
              <a:t>1</a:t>
            </a:r>
            <a:r>
              <a:rPr lang="el-GR" dirty="0" smtClean="0"/>
              <a:t>. αντικείμενο</a:t>
            </a:r>
            <a:br>
              <a:rPr lang="el-GR" dirty="0" smtClean="0"/>
            </a:br>
            <a:r>
              <a:rPr lang="el-GR" dirty="0" smtClean="0"/>
              <a:t>2. υποκείμενο</a:t>
            </a:r>
            <a:br>
              <a:rPr lang="el-GR" dirty="0" smtClean="0"/>
            </a:br>
            <a:r>
              <a:rPr lang="el-GR" dirty="0" smtClean="0"/>
              <a:t>3. </a:t>
            </a:r>
            <a:r>
              <a:rPr lang="el-GR" dirty="0" smtClean="0"/>
              <a:t>επεξήγηση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ΠΛΑΓΙΕΣ </a:t>
            </a:r>
            <a:r>
              <a:rPr lang="el-GR" dirty="0" smtClean="0"/>
              <a:t>ΕΡΩΤΗΜΑΤΙΚΕΣ</a:t>
            </a:r>
          </a:p>
          <a:p>
            <a:r>
              <a:rPr lang="el-GR" dirty="0" smtClean="0"/>
              <a:t>Με </a:t>
            </a:r>
            <a:r>
              <a:rPr lang="el-GR" dirty="0" smtClean="0"/>
              <a:t>το: </a:t>
            </a:r>
            <a:r>
              <a:rPr lang="el-GR" b="1" dirty="0" err="1" smtClean="0"/>
              <a:t>εἰ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Όταν είναι διμερείς με τα:</a:t>
            </a:r>
            <a:br>
              <a:rPr lang="el-GR" dirty="0" smtClean="0"/>
            </a:br>
            <a:r>
              <a:rPr lang="el-GR" b="1" dirty="0" err="1" smtClean="0"/>
              <a:t>εἰ</a:t>
            </a:r>
            <a:r>
              <a:rPr lang="el-GR" b="1" dirty="0" smtClean="0"/>
              <a:t> - ἤ, </a:t>
            </a:r>
            <a:r>
              <a:rPr lang="el-GR" b="1" dirty="0" err="1" smtClean="0"/>
              <a:t>εἴτε</a:t>
            </a:r>
            <a:r>
              <a:rPr lang="el-GR" b="1" dirty="0" smtClean="0"/>
              <a:t> - </a:t>
            </a:r>
            <a:r>
              <a:rPr lang="el-GR" b="1" dirty="0" err="1" smtClean="0"/>
              <a:t>εἴτε</a:t>
            </a:r>
            <a:r>
              <a:rPr lang="el-GR" b="1" dirty="0" smtClean="0"/>
              <a:t> πότερον - ἤ, πότερα - ἤ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Με τις ερωτηματικές αντωνυμίες: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err="1" smtClean="0"/>
              <a:t>τίς</a:t>
            </a:r>
            <a:r>
              <a:rPr lang="el-GR" b="1" dirty="0" smtClean="0"/>
              <a:t>, πότερος, πόσος, </a:t>
            </a:r>
            <a:r>
              <a:rPr lang="el-GR" b="1" dirty="0" err="1" smtClean="0"/>
              <a:t>ποῖος</a:t>
            </a:r>
            <a:r>
              <a:rPr lang="el-GR" b="1" dirty="0" smtClean="0"/>
              <a:t>,</a:t>
            </a:r>
            <a:br>
              <a:rPr lang="el-GR" b="1" dirty="0" smtClean="0"/>
            </a:br>
            <a:r>
              <a:rPr lang="el-GR" b="1" dirty="0" err="1" smtClean="0"/>
              <a:t>πηλίκος</a:t>
            </a:r>
            <a:r>
              <a:rPr lang="el-GR" b="1" dirty="0" smtClean="0"/>
              <a:t>, </a:t>
            </a:r>
            <a:r>
              <a:rPr lang="el-GR" b="1" dirty="0" err="1" smtClean="0"/>
              <a:t>ποδαπός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Με τις αναφορικές αντωνυμίες:</a:t>
            </a:r>
            <a:br>
              <a:rPr lang="el-GR" dirty="0" smtClean="0"/>
            </a:br>
            <a:r>
              <a:rPr lang="el-GR" b="1" dirty="0" err="1" smtClean="0"/>
              <a:t>ὅς</a:t>
            </a:r>
            <a:r>
              <a:rPr lang="el-GR" b="1" dirty="0" smtClean="0"/>
              <a:t>, </a:t>
            </a:r>
            <a:r>
              <a:rPr lang="el-GR" b="1" dirty="0" err="1" smtClean="0"/>
              <a:t>ὅστις</a:t>
            </a:r>
            <a:r>
              <a:rPr lang="el-GR" b="1" dirty="0" smtClean="0"/>
              <a:t>, </a:t>
            </a:r>
            <a:r>
              <a:rPr lang="el-GR" b="1" dirty="0" err="1" smtClean="0"/>
              <a:t>ὁπότερος</a:t>
            </a:r>
            <a:r>
              <a:rPr lang="el-GR" b="1" dirty="0" smtClean="0"/>
              <a:t>, </a:t>
            </a:r>
            <a:r>
              <a:rPr lang="el-GR" b="1" dirty="0" err="1" smtClean="0"/>
              <a:t>ὅσος</a:t>
            </a:r>
            <a:r>
              <a:rPr lang="el-GR" b="1" dirty="0" smtClean="0"/>
              <a:t>,</a:t>
            </a:r>
            <a:br>
              <a:rPr lang="el-GR" b="1" dirty="0" smtClean="0"/>
            </a:br>
            <a:r>
              <a:rPr lang="el-GR" b="1" dirty="0" err="1" smtClean="0"/>
              <a:t>ὁπόσος</a:t>
            </a:r>
            <a:r>
              <a:rPr lang="el-GR" b="1" dirty="0" smtClean="0"/>
              <a:t>, </a:t>
            </a:r>
            <a:r>
              <a:rPr lang="el-GR" b="1" dirty="0" err="1" smtClean="0"/>
              <a:t>οἷος</a:t>
            </a:r>
            <a:r>
              <a:rPr lang="el-GR" b="1" dirty="0" smtClean="0"/>
              <a:t>, </a:t>
            </a:r>
            <a:r>
              <a:rPr lang="el-GR" b="1" dirty="0" err="1" smtClean="0"/>
              <a:t>ὁποῖος</a:t>
            </a:r>
            <a:r>
              <a:rPr lang="el-GR" b="1" dirty="0" smtClean="0"/>
              <a:t>, </a:t>
            </a:r>
            <a:r>
              <a:rPr lang="el-GR" b="1" dirty="0" err="1" smtClean="0"/>
              <a:t>ἡλίκος</a:t>
            </a:r>
            <a:r>
              <a:rPr lang="el-GR" b="1" dirty="0" smtClean="0"/>
              <a:t>,</a:t>
            </a:r>
            <a:br>
              <a:rPr lang="el-GR" b="1" dirty="0" smtClean="0"/>
            </a:br>
            <a:r>
              <a:rPr lang="el-GR" b="1" dirty="0" smtClean="0"/>
              <a:t> </a:t>
            </a:r>
            <a:r>
              <a:rPr lang="el-GR" b="1" dirty="0" err="1" smtClean="0"/>
              <a:t>ὁπηλίκος</a:t>
            </a:r>
            <a:r>
              <a:rPr lang="el-GR" b="1" dirty="0" smtClean="0"/>
              <a:t>, </a:t>
            </a:r>
            <a:r>
              <a:rPr lang="el-GR" b="1" dirty="0" err="1" smtClean="0"/>
              <a:t>ὁποδαπός</a:t>
            </a:r>
            <a:endParaRPr lang="el-GR" b="1" dirty="0" smtClean="0"/>
          </a:p>
          <a:p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 smtClean="0"/>
              <a:t>Με τα ερωτηματικά </a:t>
            </a:r>
            <a:r>
              <a:rPr lang="el-GR" dirty="0" err="1" smtClean="0"/>
              <a:t>επιρ</a:t>
            </a:r>
            <a:r>
              <a:rPr lang="el-GR" dirty="0" smtClean="0"/>
              <a:t>.: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err="1" smtClean="0"/>
              <a:t>ποῦ</a:t>
            </a:r>
            <a:r>
              <a:rPr lang="el-GR" b="1" dirty="0" smtClean="0"/>
              <a:t>, </a:t>
            </a:r>
            <a:r>
              <a:rPr lang="el-GR" b="1" dirty="0" err="1" smtClean="0"/>
              <a:t>ποῖ</a:t>
            </a:r>
            <a:r>
              <a:rPr lang="el-GR" b="1" dirty="0" smtClean="0"/>
              <a:t>, πόθεν, </a:t>
            </a:r>
            <a:r>
              <a:rPr lang="el-GR" b="1" dirty="0" err="1" smtClean="0"/>
              <a:t>πῇ</a:t>
            </a:r>
            <a:r>
              <a:rPr lang="el-GR" b="1" dirty="0" smtClean="0"/>
              <a:t>, </a:t>
            </a:r>
            <a:r>
              <a:rPr lang="el-GR" b="1" dirty="0" err="1" smtClean="0"/>
              <a:t>πῶς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Με τα αναφορικά </a:t>
            </a:r>
            <a:r>
              <a:rPr lang="el-GR" dirty="0" err="1" smtClean="0"/>
              <a:t>επιρ</a:t>
            </a:r>
            <a:r>
              <a:rPr lang="el-GR" dirty="0" smtClean="0"/>
              <a:t>.</a:t>
            </a: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err="1" smtClean="0"/>
              <a:t>οὗ</a:t>
            </a:r>
            <a:r>
              <a:rPr lang="el-GR" b="1" dirty="0" smtClean="0"/>
              <a:t>, </a:t>
            </a:r>
            <a:r>
              <a:rPr lang="el-GR" b="1" dirty="0" err="1" smtClean="0"/>
              <a:t>ὅπου</a:t>
            </a:r>
            <a:r>
              <a:rPr lang="el-GR" b="1" dirty="0" smtClean="0"/>
              <a:t>, </a:t>
            </a:r>
            <a:r>
              <a:rPr lang="el-GR" b="1" dirty="0" err="1" smtClean="0"/>
              <a:t>οἷ</a:t>
            </a:r>
            <a:r>
              <a:rPr lang="el-GR" b="1" dirty="0" smtClean="0"/>
              <a:t>, </a:t>
            </a:r>
            <a:r>
              <a:rPr lang="el-GR" b="1" dirty="0" err="1" smtClean="0"/>
              <a:t>ὅποι</a:t>
            </a:r>
            <a:r>
              <a:rPr lang="el-GR" b="1" dirty="0" smtClean="0"/>
              <a:t>, </a:t>
            </a:r>
            <a:r>
              <a:rPr lang="el-GR" b="1" dirty="0" err="1" smtClean="0"/>
              <a:t>ὁπόθεν</a:t>
            </a:r>
            <a:r>
              <a:rPr lang="el-GR" b="1" dirty="0" smtClean="0"/>
              <a:t>,</a:t>
            </a:r>
            <a:br>
              <a:rPr lang="el-GR" b="1" dirty="0" smtClean="0"/>
            </a:br>
            <a:r>
              <a:rPr lang="el-GR" b="1" dirty="0" smtClean="0"/>
              <a:t>ᾗ, </a:t>
            </a:r>
            <a:r>
              <a:rPr lang="el-GR" b="1" dirty="0" err="1" smtClean="0"/>
              <a:t>ὅπῃ</a:t>
            </a:r>
            <a:r>
              <a:rPr lang="el-GR" b="1" dirty="0" smtClean="0"/>
              <a:t>, </a:t>
            </a:r>
            <a:r>
              <a:rPr lang="el-GR" b="1" dirty="0" err="1" smtClean="0"/>
              <a:t>ὡς</a:t>
            </a:r>
            <a:r>
              <a:rPr lang="el-GR" b="1" dirty="0" smtClean="0"/>
              <a:t>, </a:t>
            </a:r>
            <a:r>
              <a:rPr lang="el-GR" b="1" dirty="0" err="1" smtClean="0"/>
              <a:t>ὅπως</a:t>
            </a:r>
            <a:endParaRPr lang="el-GR" b="1" dirty="0" smtClean="0"/>
          </a:p>
          <a:p>
            <a:r>
              <a:rPr lang="el-GR" dirty="0" smtClean="0"/>
              <a:t>1</a:t>
            </a:r>
            <a:r>
              <a:rPr lang="el-GR" dirty="0" smtClean="0"/>
              <a:t>. αντικείμενο</a:t>
            </a:r>
            <a:br>
              <a:rPr lang="el-GR" dirty="0" smtClean="0"/>
            </a:br>
            <a:r>
              <a:rPr lang="el-GR" dirty="0" smtClean="0"/>
              <a:t>2. υποκείμενο</a:t>
            </a:r>
            <a:br>
              <a:rPr lang="el-GR" dirty="0" smtClean="0"/>
            </a:br>
            <a:r>
              <a:rPr lang="el-GR" dirty="0" smtClean="0"/>
              <a:t>3. </a:t>
            </a:r>
            <a:r>
              <a:rPr lang="el-GR" dirty="0" smtClean="0"/>
              <a:t>επεξ</a:t>
            </a:r>
            <a:r>
              <a:rPr lang="el-GR" dirty="0" smtClean="0"/>
              <a:t>ήγηση</a:t>
            </a:r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ΑΝΑΦΟΡΙΚΕΣ</a:t>
            </a:r>
          </a:p>
          <a:p>
            <a:r>
              <a:rPr lang="el-GR" dirty="0" smtClean="0"/>
              <a:t>Με </a:t>
            </a:r>
            <a:r>
              <a:rPr lang="el-GR" dirty="0" smtClean="0"/>
              <a:t>τις αναφορικές αντωνυμίες:</a:t>
            </a:r>
            <a:br>
              <a:rPr lang="el-GR" dirty="0" smtClean="0"/>
            </a:br>
            <a:r>
              <a:rPr lang="el-GR" b="1" dirty="0" err="1" smtClean="0"/>
              <a:t>ὅς</a:t>
            </a:r>
            <a:r>
              <a:rPr lang="el-GR" b="1" dirty="0" smtClean="0"/>
              <a:t>, ἥ, ὅ, </a:t>
            </a:r>
            <a:r>
              <a:rPr lang="el-GR" b="1" dirty="0" err="1" smtClean="0"/>
              <a:t>ὅσπερ</a:t>
            </a:r>
            <a:r>
              <a:rPr lang="el-GR" b="1" dirty="0" smtClean="0"/>
              <a:t>, </a:t>
            </a:r>
            <a:r>
              <a:rPr lang="el-GR" b="1" dirty="0" err="1" smtClean="0"/>
              <a:t>ἥπερ</a:t>
            </a:r>
            <a:r>
              <a:rPr lang="el-GR" b="1" dirty="0" smtClean="0"/>
              <a:t>, </a:t>
            </a:r>
            <a:r>
              <a:rPr lang="el-GR" b="1" dirty="0" err="1" smtClean="0"/>
              <a:t>ὅπερ</a:t>
            </a:r>
            <a:r>
              <a:rPr lang="el-GR" b="1" dirty="0" smtClean="0"/>
              <a:t>,</a:t>
            </a:r>
            <a:br>
              <a:rPr lang="el-GR" b="1" dirty="0" smtClean="0"/>
            </a:br>
            <a:r>
              <a:rPr lang="el-GR" b="1" dirty="0" err="1" smtClean="0"/>
              <a:t>ὅστις</a:t>
            </a:r>
            <a:r>
              <a:rPr lang="el-GR" b="1" dirty="0" smtClean="0"/>
              <a:t>, </a:t>
            </a:r>
            <a:r>
              <a:rPr lang="el-GR" b="1" dirty="0" err="1" smtClean="0"/>
              <a:t>ἥτις</a:t>
            </a:r>
            <a:r>
              <a:rPr lang="el-GR" b="1" dirty="0" smtClean="0"/>
              <a:t>, </a:t>
            </a:r>
            <a:r>
              <a:rPr lang="el-GR" b="1" dirty="0" err="1" smtClean="0"/>
              <a:t>ὅτι</a:t>
            </a:r>
            <a:r>
              <a:rPr lang="el-GR" b="1" dirty="0" smtClean="0"/>
              <a:t>,</a:t>
            </a:r>
            <a:br>
              <a:rPr lang="el-GR" b="1" dirty="0" smtClean="0"/>
            </a:br>
            <a:r>
              <a:rPr lang="el-GR" b="1" dirty="0" err="1" smtClean="0"/>
              <a:t>ὁπότερος</a:t>
            </a:r>
            <a:r>
              <a:rPr lang="el-GR" b="1" dirty="0" smtClean="0"/>
              <a:t>, </a:t>
            </a:r>
            <a:r>
              <a:rPr lang="el-GR" b="1" dirty="0" err="1" smtClean="0"/>
              <a:t>ὁποτέρα</a:t>
            </a:r>
            <a:r>
              <a:rPr lang="el-GR" b="1" dirty="0" smtClean="0"/>
              <a:t>, </a:t>
            </a:r>
            <a:r>
              <a:rPr lang="el-GR" b="1" dirty="0" err="1" smtClean="0"/>
              <a:t>ὁπότερον</a:t>
            </a:r>
            <a:r>
              <a:rPr lang="el-GR" b="1" dirty="0" smtClean="0"/>
              <a:t>,</a:t>
            </a:r>
            <a:br>
              <a:rPr lang="el-GR" b="1" dirty="0" smtClean="0"/>
            </a:br>
            <a:r>
              <a:rPr lang="el-GR" b="1" dirty="0" err="1" smtClean="0"/>
              <a:t>ὅσος</a:t>
            </a:r>
            <a:r>
              <a:rPr lang="el-GR" b="1" dirty="0" smtClean="0"/>
              <a:t>, </a:t>
            </a:r>
            <a:r>
              <a:rPr lang="el-GR" b="1" dirty="0" err="1" smtClean="0"/>
              <a:t>ὅση</a:t>
            </a:r>
            <a:r>
              <a:rPr lang="el-GR" b="1" dirty="0" smtClean="0"/>
              <a:t>, </a:t>
            </a:r>
            <a:r>
              <a:rPr lang="el-GR" b="1" dirty="0" err="1" smtClean="0"/>
              <a:t>ὅσον</a:t>
            </a:r>
            <a:r>
              <a:rPr lang="el-GR" b="1" dirty="0" smtClean="0"/>
              <a:t>,</a:t>
            </a:r>
            <a:br>
              <a:rPr lang="el-GR" b="1" dirty="0" smtClean="0"/>
            </a:br>
            <a:r>
              <a:rPr lang="el-GR" b="1" dirty="0" err="1" smtClean="0"/>
              <a:t>οἷος</a:t>
            </a:r>
            <a:r>
              <a:rPr lang="el-GR" b="1" dirty="0" smtClean="0"/>
              <a:t>, </a:t>
            </a:r>
            <a:r>
              <a:rPr lang="el-GR" b="1" dirty="0" err="1" smtClean="0"/>
              <a:t>οἷα</a:t>
            </a:r>
            <a:r>
              <a:rPr lang="el-GR" b="1" dirty="0" smtClean="0"/>
              <a:t>, </a:t>
            </a:r>
            <a:r>
              <a:rPr lang="el-GR" b="1" dirty="0" err="1" smtClean="0"/>
              <a:t>οἷον</a:t>
            </a:r>
            <a:r>
              <a:rPr lang="el-GR" b="1" dirty="0" smtClean="0"/>
              <a:t>,</a:t>
            </a:r>
            <a:br>
              <a:rPr lang="el-GR" b="1" dirty="0" smtClean="0"/>
            </a:br>
            <a:r>
              <a:rPr lang="el-GR" b="1" dirty="0" err="1" smtClean="0"/>
              <a:t>ὁποῖος</a:t>
            </a:r>
            <a:r>
              <a:rPr lang="el-GR" b="1" dirty="0" smtClean="0"/>
              <a:t>, </a:t>
            </a:r>
            <a:r>
              <a:rPr lang="el-GR" b="1" dirty="0" err="1" smtClean="0"/>
              <a:t>ὁποῖα</a:t>
            </a:r>
            <a:r>
              <a:rPr lang="el-GR" b="1" dirty="0" smtClean="0"/>
              <a:t>, </a:t>
            </a:r>
            <a:r>
              <a:rPr lang="el-GR" b="1" dirty="0" err="1" smtClean="0"/>
              <a:t>ὁποῖον</a:t>
            </a:r>
            <a:r>
              <a:rPr lang="el-GR" b="1" dirty="0" smtClean="0"/>
              <a:t>,</a:t>
            </a:r>
            <a:br>
              <a:rPr lang="el-GR" b="1" dirty="0" smtClean="0"/>
            </a:br>
            <a:r>
              <a:rPr lang="el-GR" b="1" dirty="0" err="1" smtClean="0"/>
              <a:t>ἡλίκος</a:t>
            </a:r>
            <a:r>
              <a:rPr lang="el-GR" b="1" dirty="0" smtClean="0"/>
              <a:t>, </a:t>
            </a:r>
            <a:r>
              <a:rPr lang="el-GR" b="1" dirty="0" err="1" smtClean="0"/>
              <a:t>ἡλίκη</a:t>
            </a:r>
            <a:r>
              <a:rPr lang="el-GR" b="1" dirty="0" smtClean="0"/>
              <a:t>, </a:t>
            </a:r>
            <a:r>
              <a:rPr lang="el-GR" b="1" dirty="0" err="1" smtClean="0"/>
              <a:t>ἡλίκον</a:t>
            </a:r>
            <a:r>
              <a:rPr lang="el-GR" b="1" dirty="0" smtClean="0"/>
              <a:t>,</a:t>
            </a:r>
            <a:br>
              <a:rPr lang="el-GR" b="1" dirty="0" smtClean="0"/>
            </a:br>
            <a:r>
              <a:rPr lang="el-GR" b="1" dirty="0" err="1" smtClean="0"/>
              <a:t>ὁπηλίκος</a:t>
            </a:r>
            <a:r>
              <a:rPr lang="el-GR" b="1" dirty="0" smtClean="0"/>
              <a:t>, </a:t>
            </a:r>
            <a:r>
              <a:rPr lang="el-GR" b="1" dirty="0" err="1" smtClean="0"/>
              <a:t>ὁπηλίκη</a:t>
            </a:r>
            <a:r>
              <a:rPr lang="el-GR" b="1" dirty="0" smtClean="0"/>
              <a:t>, </a:t>
            </a:r>
            <a:r>
              <a:rPr lang="el-GR" b="1" dirty="0" err="1" smtClean="0"/>
              <a:t>ὁπηλίκον</a:t>
            </a:r>
            <a:r>
              <a:rPr lang="el-GR" b="1" dirty="0" smtClean="0"/>
              <a:t>,</a:t>
            </a:r>
            <a:br>
              <a:rPr lang="el-GR" b="1" dirty="0" smtClean="0"/>
            </a:br>
            <a:r>
              <a:rPr lang="el-GR" b="1" dirty="0" err="1" smtClean="0"/>
              <a:t>ὁποδαπός</a:t>
            </a:r>
            <a:r>
              <a:rPr lang="el-GR" b="1" dirty="0" smtClean="0"/>
              <a:t>, </a:t>
            </a:r>
            <a:r>
              <a:rPr lang="el-GR" b="1" dirty="0" err="1" smtClean="0"/>
              <a:t>ὁποδαπή</a:t>
            </a:r>
            <a:r>
              <a:rPr lang="el-GR" b="1" dirty="0" smtClean="0"/>
              <a:t>, </a:t>
            </a:r>
            <a:r>
              <a:rPr lang="el-GR" b="1" dirty="0" err="1" smtClean="0"/>
              <a:t>ὁποδαπόν</a:t>
            </a:r>
            <a:endParaRPr lang="el-GR" b="1" dirty="0" smtClean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el-GR" dirty="0" smtClean="0"/>
              <a:t>1. </a:t>
            </a:r>
            <a:r>
              <a:rPr lang="el-GR" dirty="0" smtClean="0"/>
              <a:t>υποκείμενο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2. </a:t>
            </a:r>
            <a:r>
              <a:rPr lang="el-GR" dirty="0" smtClean="0"/>
              <a:t>κατ/</a:t>
            </a:r>
            <a:r>
              <a:rPr lang="el-GR" dirty="0" err="1" smtClean="0"/>
              <a:t>μενο</a:t>
            </a:r>
            <a:endParaRPr lang="el-GR" dirty="0" smtClean="0"/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3. αντικείμενο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4. </a:t>
            </a:r>
            <a:r>
              <a:rPr lang="el-GR" dirty="0" smtClean="0"/>
              <a:t>παράθεση</a:t>
            </a:r>
          </a:p>
          <a:p>
            <a:pPr>
              <a:buFont typeface="Wingdings" pitchFamily="2" charset="2"/>
              <a:buChar char="q"/>
            </a:pP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5. επεξήγηση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6. επιθετικός</a:t>
            </a:r>
            <a:br>
              <a:rPr lang="el-GR" dirty="0" smtClean="0"/>
            </a:br>
            <a:r>
              <a:rPr lang="el-GR" dirty="0" smtClean="0"/>
              <a:t>προσδιορισμός</a:t>
            </a:r>
          </a:p>
          <a:p>
            <a:pPr>
              <a:buFont typeface="Wingdings" pitchFamily="2" charset="2"/>
              <a:buChar char="q"/>
            </a:pP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ΑΣΚΗΣΕΙΣ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l-GR" dirty="0" smtClean="0"/>
              <a:t>1. </a:t>
            </a:r>
            <a:r>
              <a:rPr lang="el-GR" dirty="0" err="1" smtClean="0"/>
              <a:t>Οὗτοι</a:t>
            </a:r>
            <a:r>
              <a:rPr lang="el-GR" dirty="0" smtClean="0"/>
              <a:t> </a:t>
            </a:r>
            <a:r>
              <a:rPr lang="el-GR" dirty="0" err="1" smtClean="0"/>
              <a:t>ἔλεγον</a:t>
            </a:r>
            <a:r>
              <a:rPr lang="el-GR" dirty="0" smtClean="0"/>
              <a:t> </a:t>
            </a:r>
            <a:r>
              <a:rPr lang="el-GR" b="1" dirty="0" err="1" smtClean="0"/>
              <a:t>ὅτι</a:t>
            </a:r>
            <a:r>
              <a:rPr lang="el-GR" dirty="0" smtClean="0"/>
              <a:t> </a:t>
            </a:r>
            <a:r>
              <a:rPr lang="el-GR" b="1" dirty="0" err="1" smtClean="0"/>
              <a:t>Κῦρος</a:t>
            </a:r>
            <a:r>
              <a:rPr lang="el-GR" b="1" dirty="0" smtClean="0"/>
              <a:t> </a:t>
            </a:r>
            <a:r>
              <a:rPr lang="el-GR" b="1" dirty="0" err="1" smtClean="0"/>
              <a:t>τέθνηκεν</a:t>
            </a:r>
            <a:endParaRPr lang="el-GR" b="1" dirty="0" smtClean="0"/>
          </a:p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2. </a:t>
            </a:r>
            <a:r>
              <a:rPr lang="el-GR" dirty="0" err="1" smtClean="0"/>
              <a:t>Οὐ</a:t>
            </a:r>
            <a:r>
              <a:rPr lang="el-GR" dirty="0" smtClean="0"/>
              <a:t> </a:t>
            </a:r>
            <a:r>
              <a:rPr lang="el-GR" dirty="0" err="1" smtClean="0"/>
              <a:t>γὰρ</a:t>
            </a:r>
            <a:r>
              <a:rPr lang="el-GR" dirty="0" smtClean="0"/>
              <a:t> </a:t>
            </a:r>
            <a:r>
              <a:rPr lang="el-GR" dirty="0" err="1" smtClean="0"/>
              <a:t>ἠγγέλθη</a:t>
            </a:r>
            <a:r>
              <a:rPr lang="el-GR" dirty="0" smtClean="0"/>
              <a:t> </a:t>
            </a:r>
            <a:r>
              <a:rPr lang="el-GR" dirty="0" err="1" smtClean="0"/>
              <a:t>αὐτοῖς</a:t>
            </a:r>
            <a:r>
              <a:rPr lang="el-GR" b="1" dirty="0" err="1" smtClean="0"/>
              <a:t>ὅτι</a:t>
            </a:r>
            <a:r>
              <a:rPr lang="el-GR" dirty="0" smtClean="0"/>
              <a:t> </a:t>
            </a:r>
            <a:r>
              <a:rPr lang="el-GR" b="1" dirty="0" err="1" smtClean="0"/>
              <a:t>τεθνηκότες</a:t>
            </a:r>
            <a:r>
              <a:rPr lang="el-GR" b="1" dirty="0" smtClean="0"/>
              <a:t> </a:t>
            </a:r>
            <a:r>
              <a:rPr lang="el-GR" b="1" dirty="0" err="1" smtClean="0"/>
              <a:t>εἶεν</a:t>
            </a:r>
            <a:r>
              <a:rPr lang="el-GR" b="1" dirty="0" smtClean="0"/>
              <a:t>.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3. Ταῦτα λέγω, </a:t>
            </a:r>
            <a:r>
              <a:rPr lang="el-GR" b="1" dirty="0" err="1" smtClean="0"/>
              <a:t>ὡς</a:t>
            </a:r>
            <a:r>
              <a:rPr lang="el-GR" dirty="0" smtClean="0"/>
              <a:t> </a:t>
            </a:r>
            <a:r>
              <a:rPr lang="el-GR" b="1" dirty="0" err="1" smtClean="0"/>
              <a:t>τὸ</a:t>
            </a:r>
            <a:r>
              <a:rPr lang="el-GR" b="1" dirty="0" smtClean="0"/>
              <a:t> </a:t>
            </a:r>
            <a:r>
              <a:rPr lang="el-GR" b="1" dirty="0" smtClean="0"/>
              <a:t>παράπαν </a:t>
            </a:r>
            <a:r>
              <a:rPr lang="el-GR" b="1" dirty="0" err="1" smtClean="0"/>
              <a:t>οὐ</a:t>
            </a:r>
            <a:r>
              <a:rPr lang="el-GR" b="1" dirty="0" smtClean="0"/>
              <a:t> νομίζεις θεούς</a:t>
            </a:r>
            <a:r>
              <a:rPr lang="el-GR" dirty="0" smtClean="0"/>
              <a:t>.</a:t>
            </a:r>
          </a:p>
          <a:p>
            <a:endParaRPr lang="el-GR" b="1" dirty="0" smtClean="0"/>
          </a:p>
          <a:p>
            <a:r>
              <a:rPr lang="el-GR" b="1" dirty="0" smtClean="0"/>
              <a:t> </a:t>
            </a:r>
            <a:r>
              <a:rPr lang="el-GR" dirty="0" smtClean="0"/>
              <a:t>4. </a:t>
            </a:r>
            <a:r>
              <a:rPr lang="el-GR" dirty="0" err="1" smtClean="0"/>
              <a:t>Δέδιμεν</a:t>
            </a:r>
            <a:r>
              <a:rPr lang="el-GR" dirty="0" smtClean="0"/>
              <a:t> </a:t>
            </a:r>
            <a:r>
              <a:rPr lang="el-GR" b="1" dirty="0" err="1" smtClean="0"/>
              <a:t>μὴ</a:t>
            </a:r>
            <a:r>
              <a:rPr lang="el-GR" b="1" dirty="0" smtClean="0"/>
              <a:t> </a:t>
            </a:r>
            <a:r>
              <a:rPr lang="el-GR" b="1" dirty="0" err="1" smtClean="0"/>
              <a:t>οὐ</a:t>
            </a:r>
            <a:r>
              <a:rPr lang="el-GR" dirty="0" smtClean="0"/>
              <a:t> </a:t>
            </a:r>
            <a:r>
              <a:rPr lang="el-GR" b="1" dirty="0" smtClean="0"/>
              <a:t>βέβαιοι </a:t>
            </a:r>
            <a:r>
              <a:rPr lang="el-GR" b="1" dirty="0" err="1" smtClean="0"/>
              <a:t>ἦτε</a:t>
            </a:r>
            <a:r>
              <a:rPr lang="el-GR" b="1" dirty="0" smtClean="0"/>
              <a:t>.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5. </a:t>
            </a:r>
            <a:r>
              <a:rPr lang="el-GR" dirty="0" err="1" smtClean="0"/>
              <a:t>Ἐφαίνετο</a:t>
            </a:r>
            <a:r>
              <a:rPr lang="el-GR" dirty="0" smtClean="0"/>
              <a:t> </a:t>
            </a:r>
            <a:r>
              <a:rPr lang="el-GR" dirty="0" err="1" smtClean="0"/>
              <a:t>δεινὸν</a:t>
            </a:r>
            <a:r>
              <a:rPr lang="el-GR" dirty="0" smtClean="0"/>
              <a:t> </a:t>
            </a:r>
            <a:r>
              <a:rPr lang="el-GR" dirty="0" err="1" smtClean="0"/>
              <a:t>εἶναι</a:t>
            </a:r>
            <a:r>
              <a:rPr lang="el-GR" dirty="0" smtClean="0"/>
              <a:t> </a:t>
            </a:r>
            <a:r>
              <a:rPr lang="el-GR" b="1" dirty="0" err="1" smtClean="0"/>
              <a:t>μὴ</a:t>
            </a:r>
            <a:r>
              <a:rPr lang="el-GR" dirty="0" smtClean="0"/>
              <a:t> </a:t>
            </a:r>
            <a:r>
              <a:rPr lang="el-GR" b="1" dirty="0" err="1" smtClean="0"/>
              <a:t>οἱ</a:t>
            </a:r>
            <a:r>
              <a:rPr lang="el-GR" b="1" dirty="0" smtClean="0"/>
              <a:t> </a:t>
            </a:r>
            <a:r>
              <a:rPr lang="el-GR" b="1" dirty="0" err="1" smtClean="0"/>
              <a:t>στρατιῶται</a:t>
            </a:r>
            <a:r>
              <a:rPr lang="el-GR" b="1" dirty="0" smtClean="0"/>
              <a:t> </a:t>
            </a:r>
            <a:r>
              <a:rPr lang="el-GR" b="1" dirty="0" err="1" smtClean="0"/>
              <a:t>δύσνοι</a:t>
            </a:r>
            <a:r>
              <a:rPr lang="el-GR" b="1" dirty="0" smtClean="0"/>
              <a:t> </a:t>
            </a:r>
            <a:r>
              <a:rPr lang="el-GR" b="1" dirty="0" err="1" smtClean="0"/>
              <a:t>ὦσιν</a:t>
            </a:r>
            <a:endParaRPr lang="el-GR" b="1" dirty="0" smtClean="0"/>
          </a:p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6. </a:t>
            </a:r>
            <a:r>
              <a:rPr lang="el-GR" dirty="0" err="1" smtClean="0"/>
              <a:t>Ἔστι</a:t>
            </a:r>
            <a:r>
              <a:rPr lang="el-GR" dirty="0" smtClean="0"/>
              <a:t> μάλιστα </a:t>
            </a:r>
            <a:r>
              <a:rPr lang="el-GR" dirty="0" err="1" smtClean="0"/>
              <a:t>τοῦτο</a:t>
            </a:r>
            <a:r>
              <a:rPr lang="el-GR" dirty="0" smtClean="0"/>
              <a:t> δέος, </a:t>
            </a:r>
            <a:r>
              <a:rPr lang="el-GR" b="1" dirty="0" err="1" smtClean="0"/>
              <a:t>μὴ</a:t>
            </a:r>
            <a:r>
              <a:rPr lang="el-GR" dirty="0" smtClean="0"/>
              <a:t> </a:t>
            </a:r>
            <a:r>
              <a:rPr lang="el-GR" b="1" dirty="0" err="1" smtClean="0"/>
              <a:t>τρέψηται</a:t>
            </a:r>
            <a:r>
              <a:rPr lang="el-GR" b="1" dirty="0" smtClean="0"/>
              <a:t> </a:t>
            </a:r>
            <a:r>
              <a:rPr lang="el-GR" b="1" dirty="0" err="1" smtClean="0"/>
              <a:t>καὶ</a:t>
            </a:r>
            <a:r>
              <a:rPr lang="el-GR" b="1" dirty="0" smtClean="0"/>
              <a:t> </a:t>
            </a:r>
            <a:r>
              <a:rPr lang="el-GR" b="1" dirty="0" err="1" smtClean="0"/>
              <a:t>παρασπάσηταί</a:t>
            </a:r>
            <a:r>
              <a:rPr lang="el-GR" b="1" dirty="0" smtClean="0"/>
              <a:t> τι των </a:t>
            </a:r>
            <a:r>
              <a:rPr lang="el-GR" b="1" dirty="0" smtClean="0"/>
              <a:t>πραγμάτων.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l-GR" dirty="0" smtClean="0"/>
              <a:t>1. </a:t>
            </a:r>
            <a:r>
              <a:rPr lang="el-GR" dirty="0" err="1" smtClean="0"/>
              <a:t>Ἐρήσομαι</a:t>
            </a:r>
            <a:r>
              <a:rPr lang="el-GR" dirty="0" smtClean="0"/>
              <a:t> </a:t>
            </a:r>
            <a:r>
              <a:rPr lang="el-GR" b="1" dirty="0" err="1" smtClean="0"/>
              <a:t>ὅστις</a:t>
            </a:r>
            <a:r>
              <a:rPr lang="el-GR" dirty="0" smtClean="0"/>
              <a:t> </a:t>
            </a:r>
            <a:r>
              <a:rPr lang="el-GR" b="1" dirty="0" err="1" smtClean="0"/>
              <a:t>ἐστὶν</a:t>
            </a:r>
            <a:r>
              <a:rPr lang="el-GR" b="1" dirty="0" smtClean="0"/>
              <a:t> ὁ διδάσκαλος</a:t>
            </a:r>
            <a:r>
              <a:rPr lang="el-GR" b="1" dirty="0" smtClean="0"/>
              <a:t>.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2. </a:t>
            </a:r>
            <a:r>
              <a:rPr lang="el-GR" dirty="0" err="1" smtClean="0"/>
              <a:t>Οὔκ</a:t>
            </a:r>
            <a:r>
              <a:rPr lang="el-GR" dirty="0" smtClean="0"/>
              <a:t> </a:t>
            </a:r>
            <a:r>
              <a:rPr lang="el-GR" dirty="0" err="1" smtClean="0"/>
              <a:t>ἐστιν</a:t>
            </a:r>
            <a:r>
              <a:rPr lang="el-GR" dirty="0" smtClean="0"/>
              <a:t> </a:t>
            </a:r>
            <a:r>
              <a:rPr lang="el-GR" b="1" dirty="0" err="1" smtClean="0"/>
              <a:t>ὅπως</a:t>
            </a:r>
            <a:r>
              <a:rPr lang="el-GR" dirty="0" smtClean="0"/>
              <a:t> </a:t>
            </a:r>
            <a:r>
              <a:rPr lang="el-GR" b="1" dirty="0" err="1" smtClean="0"/>
              <a:t>ἡσυχίαν</a:t>
            </a:r>
            <a:r>
              <a:rPr lang="el-GR" b="1" dirty="0" smtClean="0"/>
              <a:t> </a:t>
            </a:r>
            <a:r>
              <a:rPr lang="el-GR" b="1" dirty="0" err="1" smtClean="0"/>
              <a:t>σχήσει</a:t>
            </a:r>
            <a:r>
              <a:rPr lang="el-GR" b="1" dirty="0" smtClean="0"/>
              <a:t> Φίλιππος</a:t>
            </a:r>
            <a:r>
              <a:rPr lang="el-GR" b="1" dirty="0" smtClean="0"/>
              <a:t>.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3. </a:t>
            </a:r>
            <a:r>
              <a:rPr lang="el-GR" dirty="0" err="1" smtClean="0"/>
              <a:t>Τοῦτ</a:t>
            </a:r>
            <a:r>
              <a:rPr lang="el-GR" dirty="0" smtClean="0"/>
              <a:t>’ </a:t>
            </a:r>
            <a:r>
              <a:rPr lang="el-GR" dirty="0" err="1" smtClean="0"/>
              <a:t>αὐτό</a:t>
            </a:r>
            <a:r>
              <a:rPr lang="el-GR" dirty="0" smtClean="0"/>
              <a:t> </a:t>
            </a:r>
            <a:r>
              <a:rPr lang="el-GR" dirty="0" err="1" smtClean="0"/>
              <a:t>απόκριναι</a:t>
            </a:r>
            <a:r>
              <a:rPr lang="el-GR" dirty="0" smtClean="0"/>
              <a:t>, </a:t>
            </a:r>
            <a:r>
              <a:rPr lang="el-GR" b="1" dirty="0" err="1" smtClean="0"/>
              <a:t>εἰ</a:t>
            </a:r>
            <a:r>
              <a:rPr lang="el-GR" dirty="0" smtClean="0"/>
              <a:t> </a:t>
            </a:r>
            <a:r>
              <a:rPr lang="el-GR" b="1" dirty="0" err="1" smtClean="0"/>
              <a:t>ἀληθῆ</a:t>
            </a:r>
            <a:r>
              <a:rPr lang="el-GR" b="1" dirty="0" smtClean="0"/>
              <a:t> </a:t>
            </a:r>
            <a:r>
              <a:rPr lang="el-GR" b="1" dirty="0" err="1" smtClean="0"/>
              <a:t>λέγομεν</a:t>
            </a:r>
            <a:r>
              <a:rPr lang="el-GR" dirty="0" smtClean="0"/>
              <a:t> </a:t>
            </a:r>
            <a:r>
              <a:rPr lang="el-GR" b="1" dirty="0" smtClean="0"/>
              <a:t>ἤ </a:t>
            </a:r>
            <a:r>
              <a:rPr lang="el-GR" b="1" dirty="0" err="1" smtClean="0"/>
              <a:t>οὐκ</a:t>
            </a:r>
            <a:r>
              <a:rPr lang="el-GR" b="1" dirty="0" smtClean="0"/>
              <a:t> </a:t>
            </a:r>
            <a:r>
              <a:rPr lang="el-GR" b="1" dirty="0" err="1" smtClean="0"/>
              <a:t>ἀληθῆ</a:t>
            </a:r>
            <a:r>
              <a:rPr lang="el-GR" b="1" dirty="0" smtClean="0"/>
              <a:t>.</a:t>
            </a:r>
          </a:p>
          <a:p>
            <a:endParaRPr lang="el-GR" b="1" dirty="0" smtClean="0"/>
          </a:p>
          <a:p>
            <a:r>
              <a:rPr lang="el-GR" dirty="0" smtClean="0"/>
              <a:t> </a:t>
            </a:r>
            <a:r>
              <a:rPr lang="el-GR" dirty="0" smtClean="0"/>
              <a:t>1. </a:t>
            </a:r>
            <a:r>
              <a:rPr lang="el-GR" b="1" dirty="0" err="1" smtClean="0"/>
              <a:t>Ὅστις</a:t>
            </a:r>
            <a:r>
              <a:rPr lang="el-GR" dirty="0" smtClean="0"/>
              <a:t> </a:t>
            </a:r>
            <a:r>
              <a:rPr lang="el-GR" b="1" dirty="0" err="1" smtClean="0"/>
              <a:t>ἑαυτὸν</a:t>
            </a:r>
            <a:r>
              <a:rPr lang="el-GR" b="1" dirty="0" smtClean="0"/>
              <a:t> </a:t>
            </a:r>
            <a:r>
              <a:rPr lang="el-GR" b="1" dirty="0" err="1" smtClean="0"/>
              <a:t>φιλεῖ</a:t>
            </a:r>
            <a:r>
              <a:rPr lang="el-GR" b="1" dirty="0" smtClean="0"/>
              <a:t> </a:t>
            </a:r>
            <a:r>
              <a:rPr lang="el-GR" dirty="0" smtClean="0"/>
              <a:t>μετ’ </a:t>
            </a:r>
            <a:r>
              <a:rPr lang="el-GR" dirty="0" err="1" smtClean="0"/>
              <a:t>ἐμοῦ</a:t>
            </a:r>
            <a:r>
              <a:rPr lang="el-GR" dirty="0" smtClean="0"/>
              <a:t> </a:t>
            </a:r>
            <a:r>
              <a:rPr lang="el-GR" dirty="0" err="1" smtClean="0"/>
              <a:t>μαχέσθω</a:t>
            </a:r>
            <a:r>
              <a:rPr lang="el-GR" dirty="0" smtClean="0"/>
              <a:t>.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2. </a:t>
            </a:r>
            <a:r>
              <a:rPr lang="el-GR" dirty="0" err="1" smtClean="0"/>
              <a:t>Οὗτός</a:t>
            </a:r>
            <a:r>
              <a:rPr lang="el-GR" dirty="0" smtClean="0"/>
              <a:t> </a:t>
            </a:r>
            <a:r>
              <a:rPr lang="el-GR" dirty="0" err="1" smtClean="0"/>
              <a:t>ἐστιν</a:t>
            </a:r>
            <a:r>
              <a:rPr lang="el-GR" b="1" dirty="0" err="1" smtClean="0"/>
              <a:t>ὅς</a:t>
            </a:r>
            <a:r>
              <a:rPr lang="el-GR" dirty="0" smtClean="0"/>
              <a:t> </a:t>
            </a:r>
            <a:r>
              <a:rPr lang="el-GR" b="1" dirty="0" err="1" smtClean="0"/>
              <a:t>ἀπέκτεινε</a:t>
            </a:r>
            <a:r>
              <a:rPr lang="el-GR" b="1" dirty="0" smtClean="0"/>
              <a:t> </a:t>
            </a:r>
            <a:r>
              <a:rPr lang="el-GR" b="1" dirty="0" err="1" smtClean="0"/>
              <a:t>τοὺς</a:t>
            </a:r>
            <a:r>
              <a:rPr lang="el-GR" b="1" dirty="0" smtClean="0"/>
              <a:t> στρατηγούς</a:t>
            </a:r>
            <a:r>
              <a:rPr lang="el-GR" b="1" dirty="0" smtClean="0"/>
              <a:t>.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3. </a:t>
            </a:r>
            <a:r>
              <a:rPr lang="el-GR" dirty="0" err="1" smtClean="0"/>
              <a:t>Τιμωροῦνται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κολάζονται </a:t>
            </a:r>
            <a:r>
              <a:rPr lang="el-GR" b="1" dirty="0" err="1" smtClean="0"/>
              <a:t>οὕς</a:t>
            </a:r>
            <a:r>
              <a:rPr lang="el-GR" dirty="0" smtClean="0"/>
              <a:t> </a:t>
            </a:r>
            <a:r>
              <a:rPr lang="el-GR" b="1" dirty="0" err="1" smtClean="0"/>
              <a:t>ἂν</a:t>
            </a:r>
            <a:r>
              <a:rPr lang="el-GR" b="1" dirty="0" smtClean="0"/>
              <a:t> </a:t>
            </a:r>
            <a:r>
              <a:rPr lang="el-GR" b="1" dirty="0" err="1" smtClean="0"/>
              <a:t>οἴωνται</a:t>
            </a:r>
            <a:r>
              <a:rPr lang="el-GR" b="1" dirty="0" smtClean="0"/>
              <a:t> </a:t>
            </a:r>
            <a:r>
              <a:rPr lang="el-GR" b="1" dirty="0" err="1" smtClean="0"/>
              <a:t>ἀδικεῖν</a:t>
            </a:r>
            <a:r>
              <a:rPr lang="el-GR" b="1" dirty="0" smtClean="0"/>
              <a:t>.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4. </a:t>
            </a:r>
            <a:r>
              <a:rPr lang="el-GR" dirty="0" err="1" smtClean="0"/>
              <a:t>Ἦν</a:t>
            </a:r>
            <a:r>
              <a:rPr lang="el-GR" dirty="0" smtClean="0"/>
              <a:t> </a:t>
            </a:r>
            <a:r>
              <a:rPr lang="el-GR" dirty="0" err="1" smtClean="0"/>
              <a:t>δέ</a:t>
            </a:r>
            <a:r>
              <a:rPr lang="el-GR" dirty="0" smtClean="0"/>
              <a:t> τις, </a:t>
            </a:r>
            <a:r>
              <a:rPr lang="el-GR" b="1" dirty="0" err="1" smtClean="0"/>
              <a:t>ὅς</a:t>
            </a:r>
            <a:r>
              <a:rPr lang="el-GR" dirty="0" smtClean="0"/>
              <a:t> </a:t>
            </a:r>
            <a:r>
              <a:rPr lang="el-GR" b="1" dirty="0" err="1" smtClean="0"/>
              <a:t>Φαρναβάζῳ</a:t>
            </a:r>
            <a:r>
              <a:rPr lang="el-GR" b="1" dirty="0" smtClean="0"/>
              <a:t> </a:t>
            </a:r>
            <a:r>
              <a:rPr lang="el-GR" b="1" dirty="0" err="1" smtClean="0"/>
              <a:t>ἐτύγχανε</a:t>
            </a:r>
            <a:r>
              <a:rPr lang="el-GR" b="1" dirty="0" smtClean="0"/>
              <a:t>.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5. </a:t>
            </a:r>
            <a:r>
              <a:rPr lang="el-GR" dirty="0" err="1" smtClean="0"/>
              <a:t>Οἷμαι</a:t>
            </a:r>
            <a:r>
              <a:rPr lang="el-GR" dirty="0" smtClean="0"/>
              <a:t> </a:t>
            </a:r>
            <a:r>
              <a:rPr lang="el-GR" dirty="0" err="1" smtClean="0"/>
              <a:t>ἂν</a:t>
            </a:r>
            <a:r>
              <a:rPr lang="el-GR" dirty="0" smtClean="0"/>
              <a:t> </a:t>
            </a:r>
            <a:r>
              <a:rPr lang="el-GR" dirty="0" err="1" smtClean="0"/>
              <a:t>ἡμᾶς</a:t>
            </a:r>
            <a:r>
              <a:rPr lang="el-GR" dirty="0" smtClean="0"/>
              <a:t> </a:t>
            </a:r>
            <a:r>
              <a:rPr lang="el-GR" dirty="0" err="1" smtClean="0"/>
              <a:t>παθεῖν</a:t>
            </a:r>
            <a:r>
              <a:rPr lang="el-GR" dirty="0" smtClean="0"/>
              <a:t> </a:t>
            </a:r>
            <a:r>
              <a:rPr lang="el-GR" dirty="0" err="1" smtClean="0"/>
              <a:t>τοιαῦτα</a:t>
            </a:r>
            <a:r>
              <a:rPr lang="el-GR" dirty="0" smtClean="0"/>
              <a:t>, </a:t>
            </a:r>
            <a:r>
              <a:rPr lang="el-GR" b="1" dirty="0" err="1" smtClean="0"/>
              <a:t>οἷα</a:t>
            </a:r>
            <a:r>
              <a:rPr lang="el-GR" dirty="0" smtClean="0"/>
              <a:t> </a:t>
            </a:r>
            <a:r>
              <a:rPr lang="el-GR" b="1" dirty="0" err="1" smtClean="0"/>
              <a:t>τοὺς</a:t>
            </a:r>
            <a:r>
              <a:rPr lang="el-GR" b="1" dirty="0" smtClean="0"/>
              <a:t> </a:t>
            </a:r>
            <a:r>
              <a:rPr lang="el-GR" b="1" dirty="0" err="1" smtClean="0"/>
              <a:t>ἐχθρούς</a:t>
            </a:r>
            <a:r>
              <a:rPr lang="el-GR" b="1" dirty="0" smtClean="0"/>
              <a:t> </a:t>
            </a:r>
            <a:r>
              <a:rPr lang="el-GR" b="1" dirty="0" err="1" smtClean="0"/>
              <a:t>οἱ</a:t>
            </a:r>
            <a:r>
              <a:rPr lang="el-GR" b="1" dirty="0" smtClean="0"/>
              <a:t> </a:t>
            </a:r>
            <a:r>
              <a:rPr lang="el-GR" b="1" dirty="0" err="1" smtClean="0"/>
              <a:t>θεοί</a:t>
            </a:r>
            <a:r>
              <a:rPr lang="el-GR" b="1" dirty="0" smtClean="0"/>
              <a:t> </a:t>
            </a:r>
            <a:r>
              <a:rPr lang="el-GR" b="1" dirty="0" err="1" smtClean="0"/>
              <a:t>ποιήσειαν</a:t>
            </a:r>
            <a:r>
              <a:rPr lang="el-GR" b="1" dirty="0" smtClean="0"/>
              <a:t>.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6. </a:t>
            </a:r>
            <a:r>
              <a:rPr lang="el-GR" dirty="0" err="1" smtClean="0"/>
              <a:t>Ἔτυχεν</a:t>
            </a:r>
            <a:r>
              <a:rPr lang="el-GR" dirty="0" smtClean="0"/>
              <a:t> ἡ </a:t>
            </a:r>
            <a:r>
              <a:rPr lang="el-GR" dirty="0" err="1" smtClean="0"/>
              <a:t>πρύμνα</a:t>
            </a:r>
            <a:r>
              <a:rPr lang="el-GR" dirty="0" smtClean="0"/>
              <a:t> </a:t>
            </a:r>
            <a:r>
              <a:rPr lang="el-GR" dirty="0" err="1" smtClean="0"/>
              <a:t>ἐστεμμένη</a:t>
            </a:r>
            <a:r>
              <a:rPr lang="el-GR" dirty="0" smtClean="0"/>
              <a:t> τοῦ πλοίου, </a:t>
            </a:r>
            <a:r>
              <a:rPr lang="el-GR" b="1" dirty="0" smtClean="0"/>
              <a:t>ὅ</a:t>
            </a:r>
            <a:r>
              <a:rPr lang="el-GR" dirty="0" smtClean="0"/>
              <a:t> </a:t>
            </a:r>
            <a:r>
              <a:rPr lang="el-GR" b="1" dirty="0" err="1" smtClean="0"/>
              <a:t>εἰς</a:t>
            </a:r>
            <a:r>
              <a:rPr lang="el-GR" b="1" dirty="0" smtClean="0"/>
              <a:t> </a:t>
            </a:r>
            <a:r>
              <a:rPr lang="el-GR" b="1" dirty="0" err="1" smtClean="0"/>
              <a:t>Δῆλον</a:t>
            </a:r>
            <a:r>
              <a:rPr lang="el-GR" b="1" dirty="0" smtClean="0"/>
              <a:t> </a:t>
            </a:r>
            <a:r>
              <a:rPr lang="el-GR" b="1" dirty="0" err="1" smtClean="0"/>
              <a:t>Ἀθηναῖοι</a:t>
            </a:r>
            <a:r>
              <a:rPr lang="el-GR" b="1" dirty="0" smtClean="0"/>
              <a:t> </a:t>
            </a:r>
            <a:r>
              <a:rPr lang="el-GR" b="1" dirty="0" err="1" smtClean="0"/>
              <a:t>πέμπουσιν</a:t>
            </a:r>
            <a:r>
              <a:rPr lang="el-GR" b="1" dirty="0" smtClean="0"/>
              <a:t>.</a:t>
            </a:r>
            <a:endParaRPr lang="el-GR" b="1" dirty="0" smtClean="0"/>
          </a:p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ημοτικός">
  <a:themeElements>
    <a:clrScheme name="Δημοτικός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Δημοτικός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Δημοτικός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41</TotalTime>
  <Words>58</Words>
  <Application>Microsoft Office PowerPoint</Application>
  <PresentationFormat>Προβολή στην οθόνη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Δημοτικός</vt:lpstr>
      <vt:lpstr>ΔΕΥΤΕΡΕΥΟΥΣΕΣ ΠΡΟΤΑΣΕΙΣ</vt:lpstr>
      <vt:lpstr>Διαφάνεια 2</vt:lpstr>
      <vt:lpstr>Διαφάνεια 3</vt:lpstr>
      <vt:lpstr>ΔΕΥΤΕΡΕΥΟΥΣΕΣ</vt:lpstr>
      <vt:lpstr>ΔΕΥΤΕΡΕΥΟΥΣΕΣ ΟΝΟΜΑΤΙΚΕΣ</vt:lpstr>
      <vt:lpstr>Διαφάνεια 6</vt:lpstr>
      <vt:lpstr>Διαφάνεια 7</vt:lpstr>
      <vt:lpstr>ΑΣΚΗΣΕΙΣ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ΔΕΥΤΕΡΕΥΟΥΣΕΣ ΠΡΟΤΑΣΕΙΣ</dc:title>
  <dc:creator>Dell</dc:creator>
  <cp:lastModifiedBy>Dell</cp:lastModifiedBy>
  <cp:revision>1</cp:revision>
  <dcterms:created xsi:type="dcterms:W3CDTF">2020-05-04T20:31:56Z</dcterms:created>
  <dcterms:modified xsi:type="dcterms:W3CDTF">2020-05-04T21:13:54Z</dcterms:modified>
</cp:coreProperties>
</file>