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3" r:id="rId3"/>
    <p:sldId id="257" r:id="rId4"/>
    <p:sldId id="258" r:id="rId5"/>
    <p:sldId id="259" r:id="rId6"/>
    <p:sldId id="260" r:id="rId7"/>
    <p:sldId id="264" r:id="rId8"/>
    <p:sldId id="265" r:id="rId9"/>
    <p:sldId id="266" r:id="rId10"/>
    <p:sldId id="269" r:id="rId11"/>
    <p:sldId id="270" r:id="rId12"/>
    <p:sldId id="271" r:id="rId13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- Ορθογώνιο τρίγωνο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- Τίτλος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17" name="16 - Υπότιτλος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Κάντε κλικ για να επεξεργαστείτε τον υπότιτλο του υποδείγματος</a:t>
            </a:r>
            <a:endParaRPr kumimoji="0" lang="en-US"/>
          </a:p>
        </p:txBody>
      </p:sp>
      <p:grpSp>
        <p:nvGrpSpPr>
          <p:cNvPr id="2" name="1 - Ομάδα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- Ελεύθερη σχεδίαση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- Ελεύθερη σχεδίαση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- Ελεύθερη σχεδίαση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- Ευθεία γραμμή σύνδεσης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19" name="18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27" name="2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6 - Διάσημα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- Διάσημα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7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Σύγκριση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περιεχομένου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5 - Τίτλος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8" name="7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- Διάσημα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- Διάσημα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- Ελεύθερη σχεδίαση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- Ελεύθερη σχεδίαση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- Ορθογώνιο τρίγωνο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- Ευθεία γραμμή σύνδεσης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l-GR" smtClean="0"/>
              <a:t>Kλικ για επεξεργασία του τίτλου</a:t>
            </a:r>
            <a:endParaRPr kumimoji="0" lang="en-US"/>
          </a:p>
        </p:txBody>
      </p:sp>
      <p:sp>
        <p:nvSpPr>
          <p:cNvPr id="30" name="29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Kλικ για επεξεργασία των στυλ του υποδείγματος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0" name="9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F769ADA0-C6EE-4FC3-994C-EE70EA276920}" type="datetimeFigureOut">
              <a:rPr lang="el-GR" smtClean="0"/>
              <a:pPr/>
              <a:t>6/4/2020</a:t>
            </a:fld>
            <a:endParaRPr lang="el-GR"/>
          </a:p>
        </p:txBody>
      </p:sp>
      <p:sp>
        <p:nvSpPr>
          <p:cNvPr id="22" name="21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l-GR"/>
          </a:p>
        </p:txBody>
      </p:sp>
      <p:sp>
        <p:nvSpPr>
          <p:cNvPr id="18" name="17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72A1-C834-4C89-A88D-512EAE4B3FDA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ΕΙΔΙΚΟ –ΤΕΛΙΚΟ ΑΠΑΡΕΜΦΑΤΟ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976664"/>
          </a:xfrm>
        </p:spPr>
        <p:txBody>
          <a:bodyPr>
            <a:normAutofit fontScale="85000" lnSpcReduction="20000"/>
          </a:bodyPr>
          <a:lstStyle/>
          <a:p>
            <a:pPr fontAlgn="t"/>
            <a:r>
              <a:rPr lang="el-GR" b="1" dirty="0" smtClean="0"/>
              <a:t>Απρόσωπη</a:t>
            </a:r>
            <a:r>
              <a:rPr lang="el-GR" b="1" dirty="0" smtClean="0"/>
              <a:t> σύνταξη - Απρόσωπα ρήματα</a:t>
            </a:r>
            <a:endParaRPr lang="el-GR" dirty="0" smtClean="0"/>
          </a:p>
          <a:p>
            <a:pPr fontAlgn="t"/>
            <a:r>
              <a:rPr lang="el-GR" dirty="0" smtClean="0"/>
              <a:t>Η σύνταξη των απρόσωπων ρημάτων και των απρόσωπων εκφράσεων λέγεται </a:t>
            </a:r>
            <a:r>
              <a:rPr lang="el-GR" i="1" dirty="0" smtClean="0"/>
              <a:t>απρόσωπη, </a:t>
            </a:r>
            <a:r>
              <a:rPr lang="el-GR" dirty="0" smtClean="0"/>
              <a:t>γιατί τα ρήματα αυτά και οι εκφράσεις αυτές δεν έχουν ως υποκεί­μενο πρόσωπο ή πράγμα, αλλά συνήθως απαρέμφατο ή ειδική πρόταση.</a:t>
            </a:r>
          </a:p>
          <a:p>
            <a:pPr fontAlgn="t"/>
            <a:r>
              <a:rPr lang="el-GR" dirty="0" smtClean="0"/>
              <a:t>Τα απρόσωπα ρήματα βρίσκονται μόνο στο γ' ενικό πρόσωπο. Γι' αυτό λέγονται και τριτοπρόσωπα.</a:t>
            </a:r>
          </a:p>
          <a:p>
            <a:pPr fontAlgn="t"/>
            <a:r>
              <a:rPr lang="el-GR" b="1" dirty="0" smtClean="0"/>
              <a:t>Απρόσωπα ρήματα</a:t>
            </a:r>
            <a:endParaRPr lang="el-GR" dirty="0" smtClean="0"/>
          </a:p>
          <a:p>
            <a:pPr fontAlgn="t"/>
            <a:r>
              <a:rPr lang="el-GR" i="1" dirty="0" err="1" smtClean="0"/>
              <a:t>χρή</a:t>
            </a:r>
            <a:r>
              <a:rPr lang="el-GR" i="1" dirty="0" smtClean="0"/>
              <a:t> </a:t>
            </a:r>
            <a:r>
              <a:rPr lang="el-GR" dirty="0" smtClean="0"/>
              <a:t>(= πρέπει), </a:t>
            </a:r>
            <a:r>
              <a:rPr lang="el-GR" i="1" dirty="0" err="1" smtClean="0"/>
              <a:t>δεῖ</a:t>
            </a:r>
            <a:r>
              <a:rPr lang="el-GR" i="1" dirty="0" smtClean="0"/>
              <a:t>(=</a:t>
            </a:r>
            <a:r>
              <a:rPr lang="el-GR" dirty="0" smtClean="0"/>
              <a:t>πρέπει), </a:t>
            </a:r>
            <a:r>
              <a:rPr lang="el-GR" i="1" dirty="0" err="1" smtClean="0"/>
              <a:t>δοκεῖ</a:t>
            </a:r>
            <a:r>
              <a:rPr lang="el-GR" i="1" dirty="0" smtClean="0"/>
              <a:t> </a:t>
            </a:r>
            <a:r>
              <a:rPr lang="el-GR" dirty="0" smtClean="0"/>
              <a:t>(=φαίνεται καλό), </a:t>
            </a:r>
            <a:r>
              <a:rPr lang="el-GR" i="1" dirty="0" smtClean="0"/>
              <a:t>προσήκει </a:t>
            </a:r>
            <a:r>
              <a:rPr lang="el-GR" dirty="0" smtClean="0"/>
              <a:t>(= αρ­μόζει), </a:t>
            </a:r>
            <a:r>
              <a:rPr lang="el-GR" i="1" dirty="0" smtClean="0"/>
              <a:t>μέλλει </a:t>
            </a:r>
            <a:r>
              <a:rPr lang="el-GR" dirty="0" smtClean="0"/>
              <a:t>(= πρόκειται), </a:t>
            </a:r>
            <a:r>
              <a:rPr lang="el-GR" i="1" dirty="0" err="1" smtClean="0"/>
              <a:t>ἔξεστι</a:t>
            </a:r>
            <a:r>
              <a:rPr lang="el-GR" i="1" dirty="0" smtClean="0"/>
              <a:t> </a:t>
            </a:r>
            <a:r>
              <a:rPr lang="el-GR" dirty="0" smtClean="0"/>
              <a:t>(= επιτρέπεται), </a:t>
            </a:r>
            <a:r>
              <a:rPr lang="el-GR" i="1" dirty="0" smtClean="0"/>
              <a:t>μέλει (= </a:t>
            </a:r>
            <a:r>
              <a:rPr lang="el-GR" dirty="0" smtClean="0"/>
              <a:t>υπάρχει φρο­ντίδα), </a:t>
            </a:r>
            <a:r>
              <a:rPr lang="el-GR" i="1" dirty="0" err="1" smtClean="0"/>
              <a:t>ἔοικε</a:t>
            </a:r>
            <a:r>
              <a:rPr lang="el-GR" i="1" dirty="0" smtClean="0"/>
              <a:t> </a:t>
            </a:r>
            <a:r>
              <a:rPr lang="el-GR" dirty="0" smtClean="0"/>
              <a:t>(= φαίνεται), </a:t>
            </a:r>
            <a:r>
              <a:rPr lang="el-GR" i="1" dirty="0" smtClean="0"/>
              <a:t>συμφέρει </a:t>
            </a:r>
            <a:r>
              <a:rPr lang="el-GR" dirty="0" smtClean="0"/>
              <a:t>(= ωφελεί), </a:t>
            </a:r>
            <a:r>
              <a:rPr lang="el-GR" i="1" dirty="0" err="1" smtClean="0"/>
              <a:t>ἔστι</a:t>
            </a:r>
            <a:r>
              <a:rPr lang="el-GR" i="1" dirty="0" smtClean="0"/>
              <a:t> </a:t>
            </a:r>
            <a:r>
              <a:rPr lang="el-GR" dirty="0" smtClean="0"/>
              <a:t>(= είναι δυνατό), </a:t>
            </a:r>
            <a:r>
              <a:rPr lang="el-GR" i="1" dirty="0" err="1" smtClean="0"/>
              <a:t>έγχωρεῖ</a:t>
            </a:r>
            <a:r>
              <a:rPr lang="el-GR" i="1" dirty="0" smtClean="0"/>
              <a:t> </a:t>
            </a:r>
            <a:r>
              <a:rPr lang="el-GR" dirty="0" smtClean="0"/>
              <a:t>(= είναι δυνατό), </a:t>
            </a:r>
            <a:r>
              <a:rPr lang="el-GR" i="1" dirty="0" err="1" smtClean="0"/>
              <a:t>πάρεστι</a:t>
            </a:r>
            <a:r>
              <a:rPr lang="el-GR" i="1" dirty="0" smtClean="0"/>
              <a:t> </a:t>
            </a:r>
            <a:r>
              <a:rPr lang="el-GR" dirty="0" smtClean="0"/>
              <a:t>(= είναι δυνατό), </a:t>
            </a:r>
            <a:r>
              <a:rPr lang="el-GR" i="1" dirty="0" err="1" smtClean="0"/>
              <a:t>λυσιτελεῖ</a:t>
            </a:r>
            <a:r>
              <a:rPr lang="el-GR" i="1" dirty="0" smtClean="0"/>
              <a:t> (=</a:t>
            </a:r>
            <a:r>
              <a:rPr lang="el-GR" dirty="0" smtClean="0"/>
              <a:t>ωφελεί), </a:t>
            </a:r>
            <a:r>
              <a:rPr lang="el-GR" i="1" dirty="0" smtClean="0"/>
              <a:t>συμβαίνει, λέγεται, </a:t>
            </a:r>
            <a:r>
              <a:rPr lang="el-GR" i="1" dirty="0" err="1" smtClean="0"/>
              <a:t>ἀγγέλλεται</a:t>
            </a:r>
            <a:r>
              <a:rPr lang="el-GR" i="1" dirty="0" smtClean="0"/>
              <a:t>, </a:t>
            </a:r>
            <a:r>
              <a:rPr lang="el-GR" i="1" dirty="0" err="1" smtClean="0"/>
              <a:t>ὁμολογείται</a:t>
            </a:r>
            <a:r>
              <a:rPr lang="el-GR" i="1" dirty="0" smtClean="0"/>
              <a:t> </a:t>
            </a:r>
            <a:r>
              <a:rPr lang="el-GR" dirty="0" smtClean="0"/>
              <a:t>(= γίνεται δεκτό), </a:t>
            </a:r>
            <a:r>
              <a:rPr lang="el-GR" i="1" dirty="0" err="1" smtClean="0"/>
              <a:t>ἄδεται</a:t>
            </a:r>
            <a:r>
              <a:rPr lang="el-GR" i="1" dirty="0" smtClean="0"/>
              <a:t> </a:t>
            </a:r>
            <a:r>
              <a:rPr lang="el-GR" dirty="0" smtClean="0"/>
              <a:t>(= δια­δίδεται), </a:t>
            </a:r>
            <a:r>
              <a:rPr lang="el-GR" i="1" dirty="0" err="1" smtClean="0"/>
              <a:t>φιλεῖ</a:t>
            </a:r>
            <a:r>
              <a:rPr lang="el-GR" i="1" dirty="0" smtClean="0"/>
              <a:t> </a:t>
            </a:r>
            <a:r>
              <a:rPr lang="el-GR" dirty="0" smtClean="0"/>
              <a:t>(= συνηθίζεται) κ.ά.</a:t>
            </a: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Autofit/>
          </a:bodyPr>
          <a:lstStyle/>
          <a:p>
            <a:pPr fontAlgn="t"/>
            <a:r>
              <a:rPr lang="el-GR" sz="1400" b="1" dirty="0" smtClean="0"/>
              <a:t>Απρόσωπες εκφράσεις</a:t>
            </a:r>
            <a:endParaRPr lang="el-GR" sz="1400" dirty="0" smtClean="0"/>
          </a:p>
          <a:p>
            <a:pPr fontAlgn="t"/>
            <a:r>
              <a:rPr lang="el-GR" sz="1400" i="1" dirty="0" err="1" smtClean="0"/>
              <a:t>ὥρα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 είναι κατάλληλος χρόνος, </a:t>
            </a:r>
            <a:r>
              <a:rPr lang="el-GR" sz="1400" i="1" dirty="0" err="1" smtClean="0"/>
              <a:t>ἀνάγκη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 = </a:t>
            </a:r>
            <a:r>
              <a:rPr lang="el-GR" sz="1400" dirty="0" smtClean="0"/>
              <a:t>είναι ανάγκη, </a:t>
            </a:r>
            <a:r>
              <a:rPr lang="el-GR" sz="1400" i="1" dirty="0" err="1" smtClean="0"/>
              <a:t>ἐ</a:t>
            </a:r>
            <a:r>
              <a:rPr lang="el-GR" sz="1400" dirty="0" err="1" smtClean="0"/>
              <a:t>λ</a:t>
            </a:r>
            <a:r>
              <a:rPr lang="el-GR" sz="1400" i="1" dirty="0" err="1" smtClean="0"/>
              <a:t>πίς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 υπάρχει </a:t>
            </a:r>
            <a:r>
              <a:rPr lang="el-GR" sz="1400" i="1" dirty="0" smtClean="0"/>
              <a:t>ε</a:t>
            </a:r>
            <a:r>
              <a:rPr lang="el-GR" sz="1400" dirty="0" smtClean="0"/>
              <a:t>λπίδα, </a:t>
            </a:r>
            <a:r>
              <a:rPr lang="el-GR" sz="1400" i="1" dirty="0" smtClean="0"/>
              <a:t>όνειδος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 είναι ντροπή, </a:t>
            </a:r>
            <a:r>
              <a:rPr lang="el-GR" sz="1400" i="1" dirty="0" smtClean="0"/>
              <a:t>καλόν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 είναι καλό, </a:t>
            </a:r>
            <a:r>
              <a:rPr lang="el-GR" sz="1400" i="1" dirty="0" err="1" smtClean="0"/>
              <a:t>εἰκός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)) = </a:t>
            </a:r>
            <a:r>
              <a:rPr lang="el-GR" sz="1400" dirty="0" smtClean="0"/>
              <a:t>είναι φυσικό, </a:t>
            </a:r>
            <a:r>
              <a:rPr lang="el-GR" sz="1400" i="1" dirty="0" smtClean="0"/>
              <a:t>νόμος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 = </a:t>
            </a:r>
            <a:r>
              <a:rPr lang="el-GR" sz="1400" dirty="0" smtClean="0"/>
              <a:t>υπάρχει νόμος, </a:t>
            </a:r>
            <a:r>
              <a:rPr lang="el-GR" sz="1400" i="1" dirty="0" err="1" smtClean="0"/>
              <a:t>ράδιον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 = </a:t>
            </a:r>
            <a:r>
              <a:rPr lang="el-GR" sz="1400" dirty="0" smtClean="0"/>
              <a:t>είναι εύκολο, </a:t>
            </a:r>
            <a:r>
              <a:rPr lang="el-GR" sz="1400" i="1" dirty="0" err="1" smtClean="0"/>
              <a:t>χαλεπόν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 είναι</a:t>
            </a:r>
            <a:r>
              <a:rPr lang="el-GR" sz="1400" b="1" dirty="0" smtClean="0"/>
              <a:t> </a:t>
            </a:r>
            <a:r>
              <a:rPr lang="el-GR" sz="1400" dirty="0" smtClean="0"/>
              <a:t>δύσκολο, </a:t>
            </a:r>
            <a:r>
              <a:rPr lang="el-GR" sz="1400" i="1" dirty="0" smtClean="0"/>
              <a:t>θέμις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 είναι δίκαιο, </a:t>
            </a:r>
            <a:r>
              <a:rPr lang="el-GR" sz="1400" i="1" dirty="0" err="1" smtClean="0"/>
              <a:t>φανερόν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 </a:t>
            </a:r>
            <a:r>
              <a:rPr lang="el-GR" sz="1400" dirty="0" smtClean="0"/>
              <a:t>= είναι φανερό, λοιπόν </a:t>
            </a:r>
            <a:r>
              <a:rPr lang="el-GR" sz="1400" i="1" dirty="0" smtClean="0"/>
              <a:t>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 = </a:t>
            </a:r>
            <a:r>
              <a:rPr lang="el-GR" sz="1400" dirty="0" smtClean="0"/>
              <a:t>υπολείπεται, </a:t>
            </a:r>
            <a:r>
              <a:rPr lang="el-GR" sz="1400" i="1" dirty="0" err="1" smtClean="0"/>
              <a:t>αἰσχρόν</a:t>
            </a:r>
            <a:r>
              <a:rPr lang="el-GR" sz="1400" i="1" dirty="0" smtClean="0"/>
              <a:t>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 = </a:t>
            </a:r>
            <a:r>
              <a:rPr lang="el-GR" sz="1400" dirty="0" smtClean="0"/>
              <a:t>είναι ντροπή, </a:t>
            </a:r>
            <a:r>
              <a:rPr lang="el-GR" sz="1400" i="1" dirty="0" smtClean="0"/>
              <a:t>δήλον (</a:t>
            </a:r>
            <a:r>
              <a:rPr lang="el-GR" sz="1400" i="1" dirty="0" err="1" smtClean="0"/>
              <a:t>ἐστί</a:t>
            </a:r>
            <a:r>
              <a:rPr lang="el-GR" sz="1400" i="1" dirty="0" smtClean="0"/>
              <a:t>) = </a:t>
            </a:r>
            <a:r>
              <a:rPr lang="el-GR" sz="1400" dirty="0" smtClean="0"/>
              <a:t>είναι φανερό, </a:t>
            </a:r>
            <a:r>
              <a:rPr lang="el-GR" sz="1400" i="1" dirty="0" smtClean="0"/>
              <a:t>καλώς </a:t>
            </a:r>
            <a:r>
              <a:rPr lang="el-GR" sz="1400" i="1" dirty="0" err="1" smtClean="0"/>
              <a:t>ἔχει</a:t>
            </a:r>
            <a:r>
              <a:rPr lang="el-GR" sz="1400" i="1" dirty="0" smtClean="0"/>
              <a:t> </a:t>
            </a:r>
            <a:r>
              <a:rPr lang="el-GR" sz="1400" dirty="0" smtClean="0"/>
              <a:t>= είναι καλό, </a:t>
            </a:r>
            <a:r>
              <a:rPr lang="el-GR" sz="1400" i="1" dirty="0" err="1" smtClean="0"/>
              <a:t>ραδίως</a:t>
            </a:r>
            <a:r>
              <a:rPr lang="el-GR" sz="1400" i="1" dirty="0" smtClean="0"/>
              <a:t> </a:t>
            </a:r>
            <a:r>
              <a:rPr lang="el-GR" sz="1400" i="1" dirty="0" err="1" smtClean="0"/>
              <a:t>ἔχει</a:t>
            </a:r>
            <a:r>
              <a:rPr lang="el-GR" sz="1400" i="1" dirty="0" smtClean="0"/>
              <a:t> </a:t>
            </a:r>
            <a:r>
              <a:rPr lang="el-GR" sz="1400" dirty="0" smtClean="0"/>
              <a:t>= είναι εύκολο, </a:t>
            </a:r>
            <a:r>
              <a:rPr lang="el-GR" sz="1400" i="1" dirty="0" smtClean="0"/>
              <a:t>ορθώς </a:t>
            </a:r>
            <a:r>
              <a:rPr lang="el-GR" sz="1400" i="1" dirty="0" err="1" smtClean="0"/>
              <a:t>ἔχει</a:t>
            </a:r>
            <a:r>
              <a:rPr lang="el-GR" sz="1400" i="1" dirty="0" smtClean="0"/>
              <a:t> </a:t>
            </a:r>
            <a:r>
              <a:rPr lang="el-GR" sz="1400" dirty="0" smtClean="0"/>
              <a:t>κ.ά.   |</a:t>
            </a:r>
          </a:p>
          <a:p>
            <a:pPr fontAlgn="t"/>
            <a:r>
              <a:rPr lang="el-GR" sz="1400" b="1" dirty="0" smtClean="0"/>
              <a:t>Το υποκείμενο του απαρεμφάτου στην απρόσωπη σύνταξη</a:t>
            </a:r>
            <a:endParaRPr lang="el-GR" sz="1400" dirty="0" smtClean="0"/>
          </a:p>
          <a:p>
            <a:pPr fontAlgn="t"/>
            <a:r>
              <a:rPr lang="el-GR" sz="1400" b="1" dirty="0" smtClean="0"/>
              <a:t>Το </a:t>
            </a:r>
            <a:r>
              <a:rPr lang="el-GR" sz="1400" dirty="0" smtClean="0"/>
              <a:t>υποκείμενο του απαρεμφάτου στην απρόσωπη σύνταξη είναι σε πτώση αιτιατική.</a:t>
            </a:r>
          </a:p>
          <a:p>
            <a:pPr fontAlgn="t"/>
            <a:r>
              <a:rPr lang="el-GR" sz="1400" dirty="0" smtClean="0"/>
              <a:t>Ένα παράδειγμα: </a:t>
            </a:r>
            <a:r>
              <a:rPr lang="el-GR" sz="1400" b="1" dirty="0" err="1" smtClean="0"/>
              <a:t>Ὁμολογεῖται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τήν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πόλιν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ἡμῶν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ἀρχαιοτάτην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εἶναι</a:t>
            </a:r>
            <a:endParaRPr lang="el-GR" sz="1400" dirty="0" smtClean="0"/>
          </a:p>
          <a:p>
            <a:pPr fontAlgn="t"/>
            <a:r>
              <a:rPr lang="el-GR" sz="1400" dirty="0" smtClean="0"/>
              <a:t>                                          </a:t>
            </a:r>
            <a:r>
              <a:rPr lang="el-GR" sz="1400" b="1" dirty="0" smtClean="0"/>
              <a:t>  </a:t>
            </a:r>
            <a:r>
              <a:rPr lang="el-GR" sz="1400" b="1" dirty="0" err="1" smtClean="0"/>
              <a:t>τήν</a:t>
            </a:r>
            <a:r>
              <a:rPr lang="el-GR" sz="1400" b="1" dirty="0" smtClean="0"/>
              <a:t> </a:t>
            </a:r>
            <a:r>
              <a:rPr lang="el-GR" sz="1400" b="1" dirty="0" err="1" smtClean="0"/>
              <a:t>πόλιν=υποκείμενο</a:t>
            </a:r>
            <a:r>
              <a:rPr lang="el-GR" sz="1400" b="1" dirty="0" smtClean="0"/>
              <a:t> του </a:t>
            </a:r>
            <a:r>
              <a:rPr lang="el-GR" sz="1400" b="1" dirty="0" err="1" smtClean="0"/>
              <a:t>εἶναι</a:t>
            </a:r>
            <a:endParaRPr lang="el-GR" sz="1400" dirty="0" smtClean="0"/>
          </a:p>
          <a:p>
            <a:pPr fontAlgn="t"/>
            <a:r>
              <a:rPr lang="el-GR" sz="1400" dirty="0" smtClean="0"/>
              <a:t>                                                            </a:t>
            </a:r>
          </a:p>
          <a:p>
            <a:pPr fontAlgn="t"/>
            <a:r>
              <a:rPr lang="el-GR" sz="1400" dirty="0" smtClean="0"/>
              <a:t> Αξίζει να σημειωθεί ότι κοντά στα απρόσωπα ρήματα και στις απρόσωπες εκφράσεις υπάρχει συνήθως μια </a:t>
            </a:r>
            <a:r>
              <a:rPr lang="el-GR" sz="1400" i="1" dirty="0" smtClean="0"/>
              <a:t>δοτική προσωπική. </a:t>
            </a:r>
            <a:r>
              <a:rPr lang="el-GR" sz="1400" dirty="0" smtClean="0"/>
              <a:t>Συχνά το υποκείμενο των απαρεμφάτων στην περίπτωση αυτή βγαίνει από τη δοτική </a:t>
            </a:r>
            <a:r>
              <a:rPr lang="el-GR" sz="1400" dirty="0" smtClean="0"/>
              <a:t>προσωπική </a:t>
            </a:r>
            <a:r>
              <a:rPr lang="el-GR" sz="1400" dirty="0" smtClean="0"/>
              <a:t>αφού τη μετατρέψουμε σε αιτιατική πτώση. Ένα παράδειγμα:</a:t>
            </a:r>
          </a:p>
          <a:p>
            <a:pPr fontAlgn="t"/>
            <a:r>
              <a:rPr lang="el-GR" sz="1400" b="1" dirty="0" smtClean="0"/>
              <a:t>Προσήκει         </a:t>
            </a:r>
            <a:r>
              <a:rPr lang="el-GR" sz="1400" b="1" dirty="0" err="1" smtClean="0"/>
              <a:t>ἡμῖν</a:t>
            </a:r>
            <a:r>
              <a:rPr lang="el-GR" sz="1400" b="1" dirty="0" smtClean="0"/>
              <a:t>              </a:t>
            </a:r>
            <a:r>
              <a:rPr lang="el-GR" sz="1400" b="1" dirty="0" err="1" smtClean="0"/>
              <a:t>ἀγαθοῖς</a:t>
            </a:r>
            <a:r>
              <a:rPr lang="el-GR" sz="1400" b="1" dirty="0" smtClean="0"/>
              <a:t>         </a:t>
            </a:r>
            <a:r>
              <a:rPr lang="el-GR" sz="1400" b="1" dirty="0" err="1" smtClean="0"/>
              <a:t>εἶναι</a:t>
            </a:r>
            <a:endParaRPr lang="el-GR" sz="1400" dirty="0" smtClean="0"/>
          </a:p>
          <a:p>
            <a:pPr fontAlgn="t"/>
            <a:r>
              <a:rPr lang="el-GR" sz="1400" dirty="0" smtClean="0"/>
              <a:t>                                                                         </a:t>
            </a:r>
          </a:p>
          <a:p>
            <a:pPr fontAlgn="t"/>
            <a:r>
              <a:rPr lang="el-GR" sz="1400" dirty="0" smtClean="0"/>
              <a:t>ρ. απρόσ.         δοτ. προσ.    κατηγορούμενο      </a:t>
            </a:r>
            <a:r>
              <a:rPr lang="el-GR" sz="1400" dirty="0" err="1" smtClean="0"/>
              <a:t>υποκ</a:t>
            </a:r>
            <a:r>
              <a:rPr lang="el-GR" sz="1400" dirty="0" smtClean="0"/>
              <a:t>.</a:t>
            </a:r>
          </a:p>
          <a:p>
            <a:pPr fontAlgn="t"/>
            <a:r>
              <a:rPr lang="el-GR" sz="1400" dirty="0" smtClean="0"/>
              <a:t> </a:t>
            </a:r>
          </a:p>
          <a:p>
            <a:pPr fontAlgn="t"/>
            <a:r>
              <a:rPr lang="el-GR" sz="1400" b="1" dirty="0" err="1" smtClean="0"/>
              <a:t>ἡμᾶς=υποκείμενο</a:t>
            </a:r>
            <a:r>
              <a:rPr lang="el-GR" sz="1400" b="1" dirty="0" smtClean="0"/>
              <a:t> του  </a:t>
            </a:r>
            <a:r>
              <a:rPr lang="el-GR" sz="1400" b="1" dirty="0" err="1" smtClean="0"/>
              <a:t>εἶναι</a:t>
            </a:r>
            <a:endParaRPr lang="el-GR" sz="1400" dirty="0" smtClean="0"/>
          </a:p>
          <a:p>
            <a:endParaRPr lang="el-GR" sz="1400" dirty="0" smtClean="0"/>
          </a:p>
          <a:p>
            <a:endParaRPr lang="el-GR" sz="1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Α. Στις παρακάτω προτάσεις: • να βρείτε τη μορφή της απρόσωπης σύνταξης (απρόσωπο ρήμα ή απρόσωπη έκφραση) • να εντοπίσετε τα υποκείμενα των απαρεμφάτων. 1. </a:t>
            </a:r>
            <a:r>
              <a:rPr lang="el-GR" dirty="0" err="1" smtClean="0"/>
              <a:t>Δεῖ</a:t>
            </a:r>
            <a:r>
              <a:rPr lang="el-GR" dirty="0" smtClean="0"/>
              <a:t> </a:t>
            </a:r>
            <a:r>
              <a:rPr lang="el-GR" dirty="0" err="1" smtClean="0"/>
              <a:t>ἡμᾶς</a:t>
            </a:r>
            <a:r>
              <a:rPr lang="el-GR" dirty="0" smtClean="0"/>
              <a:t> </a:t>
            </a:r>
            <a:r>
              <a:rPr lang="el-GR" dirty="0" err="1" smtClean="0"/>
              <a:t>λαβεῖν</a:t>
            </a:r>
            <a:r>
              <a:rPr lang="el-GR" dirty="0" smtClean="0"/>
              <a:t> (= να πάρουμε) </a:t>
            </a:r>
            <a:r>
              <a:rPr lang="el-GR" dirty="0" err="1" smtClean="0"/>
              <a:t>τά</a:t>
            </a:r>
            <a:r>
              <a:rPr lang="el-GR" dirty="0" smtClean="0"/>
              <a:t> </a:t>
            </a:r>
            <a:r>
              <a:rPr lang="el-GR" dirty="0" err="1" smtClean="0"/>
              <a:t>ἐνέχυρα</a:t>
            </a:r>
            <a:r>
              <a:rPr lang="el-GR" dirty="0" smtClean="0"/>
              <a:t>. 2. </a:t>
            </a:r>
            <a:r>
              <a:rPr lang="el-GR" dirty="0" err="1" smtClean="0"/>
              <a:t>Δοκεῖ</a:t>
            </a:r>
            <a:r>
              <a:rPr lang="el-GR" dirty="0" smtClean="0"/>
              <a:t> </a:t>
            </a:r>
            <a:r>
              <a:rPr lang="el-GR" dirty="0" err="1" smtClean="0"/>
              <a:t>τῇ</a:t>
            </a:r>
            <a:r>
              <a:rPr lang="el-GR" dirty="0" smtClean="0"/>
              <a:t> </a:t>
            </a:r>
            <a:r>
              <a:rPr lang="el-GR" dirty="0" err="1" smtClean="0"/>
              <a:t>βουλῇ</a:t>
            </a:r>
            <a:r>
              <a:rPr lang="el-GR" dirty="0" smtClean="0"/>
              <a:t> </a:t>
            </a:r>
            <a:r>
              <a:rPr lang="el-GR" dirty="0" err="1" smtClean="0"/>
              <a:t>συμβῆναι</a:t>
            </a:r>
            <a:r>
              <a:rPr lang="el-GR" dirty="0" smtClean="0"/>
              <a:t> (= να συμφωνήσει) </a:t>
            </a:r>
            <a:r>
              <a:rPr lang="el-GR" dirty="0" err="1" smtClean="0"/>
              <a:t>αὐτοῖς</a:t>
            </a:r>
            <a:r>
              <a:rPr lang="el-GR" dirty="0" smtClean="0"/>
              <a:t>. 3. </a:t>
            </a:r>
            <a:r>
              <a:rPr lang="el-GR" dirty="0" err="1" smtClean="0"/>
              <a:t>Χρή</a:t>
            </a:r>
            <a:r>
              <a:rPr lang="el-GR" dirty="0" smtClean="0"/>
              <a:t> </a:t>
            </a:r>
            <a:r>
              <a:rPr lang="el-GR" dirty="0" err="1" smtClean="0"/>
              <a:t>τόν</a:t>
            </a:r>
            <a:r>
              <a:rPr lang="el-GR" dirty="0" smtClean="0"/>
              <a:t> </a:t>
            </a:r>
            <a:r>
              <a:rPr lang="el-GR" dirty="0" err="1" smtClean="0"/>
              <a:t>ἀγαθόν</a:t>
            </a:r>
            <a:r>
              <a:rPr lang="el-GR" dirty="0" smtClean="0"/>
              <a:t> </a:t>
            </a:r>
            <a:r>
              <a:rPr lang="el-GR" dirty="0" err="1" smtClean="0"/>
              <a:t>πολίτην</a:t>
            </a:r>
            <a:r>
              <a:rPr lang="el-GR" dirty="0" smtClean="0"/>
              <a:t> λέγειν τ' </a:t>
            </a:r>
            <a:r>
              <a:rPr lang="el-GR" dirty="0" err="1" smtClean="0"/>
              <a:t>ἀληθῆ</a:t>
            </a:r>
            <a:r>
              <a:rPr lang="el-GR" dirty="0" smtClean="0"/>
              <a:t>. 4. </a:t>
            </a:r>
            <a:r>
              <a:rPr lang="el-GR" dirty="0" err="1" smtClean="0"/>
              <a:t>Οὐ</a:t>
            </a:r>
            <a:r>
              <a:rPr lang="el-GR" dirty="0" smtClean="0"/>
              <a:t> </a:t>
            </a:r>
            <a:r>
              <a:rPr lang="el-GR" dirty="0" err="1" smtClean="0"/>
              <a:t>καλῶς</a:t>
            </a:r>
            <a:r>
              <a:rPr lang="el-GR" dirty="0" smtClean="0"/>
              <a:t> </a:t>
            </a:r>
            <a:r>
              <a:rPr lang="el-GR" dirty="0" err="1" smtClean="0"/>
              <a:t>ἔχει</a:t>
            </a:r>
            <a:r>
              <a:rPr lang="el-GR" dirty="0" smtClean="0"/>
              <a:t> </a:t>
            </a:r>
            <a:r>
              <a:rPr lang="el-GR" dirty="0" err="1" smtClean="0"/>
              <a:t>ὑμᾶς</a:t>
            </a:r>
            <a:r>
              <a:rPr lang="el-GR" dirty="0" smtClean="0"/>
              <a:t> </a:t>
            </a:r>
            <a:r>
              <a:rPr lang="el-GR" dirty="0" err="1" smtClean="0"/>
              <a:t>ἀμελεῖν</a:t>
            </a:r>
            <a:r>
              <a:rPr lang="el-GR" dirty="0" smtClean="0"/>
              <a:t> (= να μη φροντίζετε) </a:t>
            </a:r>
            <a:r>
              <a:rPr lang="el-GR" dirty="0" err="1" smtClean="0"/>
              <a:t>τῶν</a:t>
            </a:r>
            <a:r>
              <a:rPr lang="el-GR" dirty="0" smtClean="0"/>
              <a:t> τοιούτων. 5. </a:t>
            </a:r>
            <a:r>
              <a:rPr lang="el-GR" dirty="0" err="1" smtClean="0"/>
              <a:t>Ἀνάγκη</a:t>
            </a:r>
            <a:r>
              <a:rPr lang="el-GR" dirty="0" smtClean="0"/>
              <a:t> </a:t>
            </a:r>
            <a:r>
              <a:rPr lang="el-GR" dirty="0" err="1" smtClean="0"/>
              <a:t>ἐστί</a:t>
            </a:r>
            <a:r>
              <a:rPr lang="el-GR" dirty="0" smtClean="0"/>
              <a:t> </a:t>
            </a:r>
            <a:r>
              <a:rPr lang="el-GR" dirty="0" err="1" smtClean="0"/>
              <a:t>ἡμῖν</a:t>
            </a:r>
            <a:r>
              <a:rPr lang="el-GR" dirty="0" smtClean="0"/>
              <a:t> </a:t>
            </a:r>
            <a:r>
              <a:rPr lang="el-GR" dirty="0" err="1" smtClean="0"/>
              <a:t>ποιῆσαι</a:t>
            </a:r>
            <a:r>
              <a:rPr lang="el-GR" dirty="0" smtClean="0"/>
              <a:t> (= να κάνουμε) </a:t>
            </a:r>
            <a:r>
              <a:rPr lang="el-GR" dirty="0" err="1" smtClean="0"/>
              <a:t>τά</a:t>
            </a:r>
            <a:r>
              <a:rPr lang="el-GR" dirty="0" smtClean="0"/>
              <a:t> πρέποντα. 6. Προσήκει </a:t>
            </a: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πολίταις</a:t>
            </a:r>
            <a:r>
              <a:rPr lang="el-GR" dirty="0" smtClean="0"/>
              <a:t> </a:t>
            </a:r>
            <a:r>
              <a:rPr lang="el-GR" dirty="0" err="1" smtClean="0"/>
              <a:t>μάχεσθαι</a:t>
            </a:r>
            <a:r>
              <a:rPr lang="el-GR" dirty="0" smtClean="0"/>
              <a:t> </a:t>
            </a:r>
            <a:r>
              <a:rPr lang="el-GR" dirty="0" err="1" smtClean="0"/>
              <a:t>ὑπέρ</a:t>
            </a:r>
            <a:r>
              <a:rPr lang="el-GR" dirty="0" smtClean="0"/>
              <a:t> </a:t>
            </a:r>
            <a:r>
              <a:rPr lang="el-GR" dirty="0" err="1" smtClean="0"/>
              <a:t>τῆς</a:t>
            </a:r>
            <a:r>
              <a:rPr lang="el-GR" smtClean="0"/>
              <a:t> </a:t>
            </a:r>
            <a:r>
              <a:rPr lang="el-GR" smtClean="0"/>
              <a:t>πόλεως.</a:t>
            </a: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l-GR" dirty="0" smtClean="0"/>
              <a:t>Στα αρχαία ελληνικά συναντάμε το απαρέμφατο με δύο κυρίως μορφές:</a:t>
            </a:r>
          </a:p>
          <a:p>
            <a:r>
              <a:rPr lang="el-GR" dirty="0" smtClean="0"/>
              <a:t>α) ως έναρθρο, β) ως άναρθρο</a:t>
            </a:r>
          </a:p>
          <a:p>
            <a:r>
              <a:rPr lang="el-GR" dirty="0" smtClean="0"/>
              <a:t>Το </a:t>
            </a:r>
            <a:r>
              <a:rPr lang="el-GR" b="1" dirty="0" smtClean="0"/>
              <a:t>έναρθρο</a:t>
            </a:r>
            <a:r>
              <a:rPr lang="el-GR" dirty="0" smtClean="0"/>
              <a:t> απαρέμφατο χρησιμοποιείται ως </a:t>
            </a:r>
            <a:r>
              <a:rPr lang="el-GR" b="1" dirty="0" smtClean="0"/>
              <a:t>ουσιαστικό</a:t>
            </a:r>
            <a:r>
              <a:rPr lang="el-GR" dirty="0" smtClean="0"/>
              <a:t> και ως </a:t>
            </a:r>
            <a:r>
              <a:rPr lang="el-GR" b="1" dirty="0" smtClean="0"/>
              <a:t>ρήμα</a:t>
            </a:r>
            <a:endParaRPr lang="el-GR" dirty="0" smtClean="0"/>
          </a:p>
          <a:p>
            <a:r>
              <a:rPr lang="el-GR" dirty="0" smtClean="0"/>
              <a:t>Το </a:t>
            </a:r>
            <a:r>
              <a:rPr lang="el-GR" b="1" dirty="0" smtClean="0"/>
              <a:t>άναρθρο </a:t>
            </a:r>
            <a:r>
              <a:rPr lang="el-GR" dirty="0" smtClean="0"/>
              <a:t>απαρέμφατο χρησιμοποιείται και ως </a:t>
            </a:r>
            <a:r>
              <a:rPr lang="el-GR" b="1" dirty="0" smtClean="0"/>
              <a:t>ουσιαστικό</a:t>
            </a:r>
            <a:r>
              <a:rPr lang="el-GR" dirty="0" smtClean="0"/>
              <a:t> και ως </a:t>
            </a:r>
            <a:r>
              <a:rPr lang="el-GR" b="1" dirty="0" smtClean="0"/>
              <a:t>ρήμα</a:t>
            </a:r>
            <a:endParaRPr lang="el-GR" dirty="0" smtClean="0"/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Το απαρέμφατο, ανάλογα με τη σημασία του, ισοδυναμεί:</a:t>
            </a:r>
          </a:p>
          <a:p>
            <a:r>
              <a:rPr lang="el-GR" dirty="0" smtClean="0"/>
              <a:t>α) με τελική πρόταση, άρα θα ονομάσουμε το απαρέμφατο </a:t>
            </a:r>
            <a:r>
              <a:rPr lang="el-GR" b="1" dirty="0" smtClean="0"/>
              <a:t>τελικό</a:t>
            </a:r>
            <a:endParaRPr lang="el-GR" dirty="0" smtClean="0"/>
          </a:p>
          <a:p>
            <a:r>
              <a:rPr lang="el-GR" dirty="0" smtClean="0"/>
              <a:t>β) με ειδική πρόταση, άρα θα ονομάσουμε το απαρέμφατο </a:t>
            </a:r>
            <a:r>
              <a:rPr lang="el-GR" b="1" dirty="0" smtClean="0"/>
              <a:t>ειδικό</a:t>
            </a:r>
            <a:r>
              <a:rPr lang="el-GR" dirty="0" smtClean="0"/>
              <a:t>.</a:t>
            </a:r>
          </a:p>
          <a:p>
            <a:r>
              <a:rPr lang="el-GR" dirty="0" smtClean="0"/>
              <a:t> </a:t>
            </a:r>
          </a:p>
          <a:p>
            <a:r>
              <a:rPr lang="el-GR" dirty="0" smtClean="0"/>
              <a:t>Επίσης,</a:t>
            </a:r>
          </a:p>
          <a:p>
            <a:r>
              <a:rPr lang="el-GR" dirty="0" smtClean="0"/>
              <a:t>το απαρέμφατο, ως ουσιαστικό χρησιμοποιείται ως υποκείμενο, αντικείμενο κτλ. ενός ρήματος (θα τα εξετάσουμε στη συνέχεια),</a:t>
            </a:r>
          </a:p>
          <a:p>
            <a:r>
              <a:rPr lang="el-GR" dirty="0" smtClean="0"/>
              <a:t>ενώ ως ρήμα συντάσσεται, δηλαδή παίρνει το ίδιο υποκείμενο, αντικείμενο κτλ</a:t>
            </a:r>
            <a:r>
              <a:rPr lang="el-GR" dirty="0" smtClean="0"/>
              <a:t>..</a:t>
            </a:r>
            <a:endParaRPr lang="el-GR" dirty="0" smtClean="0"/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098571"/>
          </a:xfrm>
        </p:spPr>
        <p:txBody>
          <a:bodyPr>
            <a:noAutofit/>
          </a:bodyPr>
          <a:lstStyle/>
          <a:p>
            <a:r>
              <a:rPr lang="el-GR" sz="2000" b="1" dirty="0" smtClean="0"/>
              <a:t>Είδη απαρεμφάτου</a:t>
            </a:r>
            <a:endParaRPr lang="el-GR" sz="2000" dirty="0" smtClean="0"/>
          </a:p>
          <a:p>
            <a:r>
              <a:rPr lang="el-GR" sz="2000" b="1" dirty="0" smtClean="0"/>
              <a:t>Τελικό απαρέμφατο</a:t>
            </a:r>
            <a:r>
              <a:rPr lang="el-GR" sz="2000" dirty="0" smtClean="0"/>
              <a:t> λέγεται το απαρέμφατο που ισοδυναμεί με πρόταση επιθυμίας, μεταφράζεται με το να και δέχεται άρνηση μη.</a:t>
            </a:r>
            <a:br>
              <a:rPr lang="el-GR" sz="2000" dirty="0" smtClean="0"/>
            </a:br>
            <a:r>
              <a:rPr lang="el-GR" sz="2000" dirty="0" smtClean="0"/>
              <a:t>π.χ. </a:t>
            </a:r>
            <a:r>
              <a:rPr lang="el-GR" sz="2000" i="1" dirty="0" smtClean="0"/>
              <a:t>Συμβουλεύω </a:t>
            </a:r>
            <a:r>
              <a:rPr lang="el-GR" sz="2000" i="1" dirty="0" err="1" smtClean="0"/>
              <a:t>ὑμῖν</a:t>
            </a:r>
            <a:r>
              <a:rPr lang="el-GR" sz="2000" i="1" dirty="0" smtClean="0"/>
              <a:t> </a:t>
            </a:r>
            <a:r>
              <a:rPr lang="el-GR" sz="2000" i="1" dirty="0" err="1" smtClean="0"/>
              <a:t>μὴ</a:t>
            </a:r>
            <a:r>
              <a:rPr lang="el-GR" sz="2000" i="1" dirty="0" smtClean="0"/>
              <a:t> </a:t>
            </a:r>
            <a:r>
              <a:rPr lang="el-GR" sz="2000" b="1" i="1" dirty="0" err="1" smtClean="0"/>
              <a:t>παραδιδόναι</a:t>
            </a:r>
            <a:r>
              <a:rPr lang="el-GR" sz="2000" i="1" dirty="0" smtClean="0"/>
              <a:t> </a:t>
            </a:r>
            <a:r>
              <a:rPr lang="el-GR" sz="2000" i="1" dirty="0" err="1" smtClean="0"/>
              <a:t>τὰ</a:t>
            </a:r>
            <a:r>
              <a:rPr lang="el-GR" sz="2000" i="1" dirty="0" smtClean="0"/>
              <a:t> </a:t>
            </a:r>
            <a:r>
              <a:rPr lang="el-GR" sz="2000" i="1" dirty="0" err="1" smtClean="0"/>
              <a:t>ὅπλα</a:t>
            </a:r>
            <a:r>
              <a:rPr lang="el-GR" sz="2000" i="1" dirty="0" smtClean="0"/>
              <a:t>.</a:t>
            </a:r>
            <a:r>
              <a:rPr lang="el-GR" sz="2000" dirty="0" smtClean="0"/>
              <a:t> (= Σας συμβουλεύω να μην παραδίνετε τα όπλα.)</a:t>
            </a:r>
          </a:p>
          <a:p>
            <a:r>
              <a:rPr lang="el-GR" sz="2000" b="1" dirty="0" smtClean="0"/>
              <a:t>Ειδικό απαρέμφατο</a:t>
            </a:r>
            <a:r>
              <a:rPr lang="el-GR" sz="2000" dirty="0" smtClean="0"/>
              <a:t> λέγεται το απαρέμφατο που ισοδυναμεί με ειδική πρόταση, μεταφράζεται με το ότι και δέχεται άρνηση </a:t>
            </a:r>
            <a:r>
              <a:rPr lang="el-GR" sz="2000" dirty="0" err="1" smtClean="0"/>
              <a:t>οὐ</a:t>
            </a:r>
            <a:r>
              <a:rPr lang="el-GR" sz="2000" dirty="0" smtClean="0"/>
              <a:t>.</a:t>
            </a:r>
            <a:br>
              <a:rPr lang="el-GR" sz="2000" dirty="0" smtClean="0"/>
            </a:br>
            <a:r>
              <a:rPr lang="el-GR" sz="2000" dirty="0" smtClean="0"/>
              <a:t>π.χ. </a:t>
            </a:r>
            <a:r>
              <a:rPr lang="el-GR" sz="2000" i="1" dirty="0" err="1" smtClean="0"/>
              <a:t>Οἱ</a:t>
            </a:r>
            <a:r>
              <a:rPr lang="el-GR" sz="2000" i="1" dirty="0" smtClean="0"/>
              <a:t> πρέσβεις </a:t>
            </a:r>
            <a:r>
              <a:rPr lang="el-GR" sz="2000" i="1" dirty="0" err="1" smtClean="0"/>
              <a:t>ἥγγειλαν</a:t>
            </a:r>
            <a:r>
              <a:rPr lang="el-GR" sz="2000" i="1" dirty="0" smtClean="0"/>
              <a:t> βασιλέα </a:t>
            </a:r>
            <a:r>
              <a:rPr lang="el-GR" sz="2000" i="1" dirty="0" err="1" smtClean="0"/>
              <a:t>ἀργύριον</a:t>
            </a:r>
            <a:r>
              <a:rPr lang="el-GR" sz="2000" i="1" dirty="0" smtClean="0"/>
              <a:t> </a:t>
            </a:r>
            <a:r>
              <a:rPr lang="el-GR" sz="2000" i="1" dirty="0" err="1" smtClean="0"/>
              <a:t>οὐ</a:t>
            </a:r>
            <a:r>
              <a:rPr lang="el-GR" sz="2000" i="1" dirty="0" smtClean="0"/>
              <a:t> </a:t>
            </a:r>
            <a:r>
              <a:rPr lang="el-GR" sz="2000" b="1" i="1" dirty="0" err="1" smtClean="0"/>
              <a:t>παρέξεσθαι</a:t>
            </a:r>
            <a:r>
              <a:rPr lang="el-GR" sz="2000" b="1" i="1" dirty="0" smtClean="0"/>
              <a:t>.</a:t>
            </a:r>
            <a:r>
              <a:rPr lang="el-GR" sz="2000" dirty="0" smtClean="0"/>
              <a:t> (= Οι πρέσβεις ανάγγειλαν ότι ο βασιλιάς δε θα δώσει </a:t>
            </a:r>
            <a:r>
              <a:rPr lang="el-GR" sz="2000" dirty="0" smtClean="0"/>
              <a:t>χρήματα</a:t>
            </a:r>
            <a:r>
              <a:rPr lang="en-US" sz="2000" dirty="0" smtClean="0"/>
              <a:t>).</a:t>
            </a:r>
            <a:endParaRPr lang="el-GR" sz="2000" dirty="0" smtClean="0"/>
          </a:p>
          <a:p>
            <a:r>
              <a:rPr lang="el-GR" sz="2000" b="1" dirty="0" smtClean="0"/>
              <a:t>Έναρθρο απαρέμφατο </a:t>
            </a:r>
            <a:r>
              <a:rPr lang="el-GR" sz="2000" dirty="0" smtClean="0"/>
              <a:t>λέγεται το απαρέμφατο που έχει άρθρο ουδετέρου γένους σε κάθε πτώση του ενικού αριθμού εκτός από την κλητική, π.χ. </a:t>
            </a:r>
            <a:r>
              <a:rPr lang="el-GR" sz="2000" i="1" dirty="0" err="1" smtClean="0"/>
              <a:t>Τὸ</a:t>
            </a:r>
            <a:r>
              <a:rPr lang="el-GR" sz="2000" i="1" dirty="0" smtClean="0"/>
              <a:t> </a:t>
            </a:r>
            <a:r>
              <a:rPr lang="el-GR" sz="2000" i="1" dirty="0" err="1" smtClean="0"/>
              <a:t>λακωνίζειν</a:t>
            </a:r>
            <a:r>
              <a:rPr lang="el-GR" sz="2000" i="1" dirty="0" smtClean="0"/>
              <a:t> </a:t>
            </a:r>
            <a:r>
              <a:rPr lang="el-GR" sz="2000" i="1" dirty="0" err="1" smtClean="0"/>
              <a:t>ἐστὶ</a:t>
            </a:r>
            <a:r>
              <a:rPr lang="el-GR" sz="2000" i="1" dirty="0" smtClean="0"/>
              <a:t> </a:t>
            </a:r>
            <a:r>
              <a:rPr lang="el-GR" sz="2000" i="1" dirty="0" err="1" smtClean="0"/>
              <a:t>φιλοσοφεῖν</a:t>
            </a:r>
            <a:r>
              <a:rPr lang="el-GR" sz="2000" i="1" dirty="0" smtClean="0"/>
              <a:t> →</a:t>
            </a:r>
            <a:r>
              <a:rPr lang="el-GR" sz="2000" dirty="0" smtClean="0"/>
              <a:t> ονομαστική</a:t>
            </a:r>
          </a:p>
          <a:p>
            <a:endParaRPr lang="el-GR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sz="7400" dirty="0" smtClean="0"/>
              <a:t>T</a:t>
            </a:r>
            <a:r>
              <a:rPr lang="el-GR" sz="7400" dirty="0" smtClean="0"/>
              <a:t>ο έναρθρο απαρέμφατο χρησιμοποιείται </a:t>
            </a:r>
            <a:r>
              <a:rPr lang="el-GR" sz="7400" dirty="0" smtClean="0"/>
              <a:t>ως:</a:t>
            </a:r>
          </a:p>
          <a:p>
            <a:r>
              <a:rPr lang="el-GR" sz="7400" dirty="0" smtClean="0"/>
              <a:t>1. υποκείμενο,</a:t>
            </a:r>
          </a:p>
          <a:p>
            <a:r>
              <a:rPr lang="el-GR" sz="7400" dirty="0" smtClean="0"/>
              <a:t>2. αντικείμενο,</a:t>
            </a:r>
          </a:p>
          <a:p>
            <a:r>
              <a:rPr lang="el-GR" sz="7400" dirty="0" smtClean="0"/>
              <a:t>3. ως προσδιορισμός της αναφοράς,</a:t>
            </a:r>
          </a:p>
          <a:p>
            <a:r>
              <a:rPr lang="el-GR" sz="7400" dirty="0" smtClean="0"/>
              <a:t>4. γενική υποκειμενική,</a:t>
            </a:r>
          </a:p>
          <a:p>
            <a:r>
              <a:rPr lang="el-GR" sz="7400" dirty="0" smtClean="0"/>
              <a:t>5. γενική αντικειμενική,</a:t>
            </a:r>
          </a:p>
          <a:p>
            <a:r>
              <a:rPr lang="el-GR" sz="7400" dirty="0" smtClean="0"/>
              <a:t>6. γενική διαιρετική,</a:t>
            </a:r>
          </a:p>
          <a:p>
            <a:r>
              <a:rPr lang="el-GR" sz="7400" dirty="0" smtClean="0"/>
              <a:t>7. γενική της αιτίας,</a:t>
            </a:r>
          </a:p>
          <a:p>
            <a:r>
              <a:rPr lang="el-GR" sz="7400" dirty="0" smtClean="0"/>
              <a:t>8. γενικής της αξίας,</a:t>
            </a:r>
          </a:p>
          <a:p>
            <a:r>
              <a:rPr lang="el-GR" sz="7400" dirty="0" smtClean="0"/>
              <a:t>9. του σκοπού σε πτώση γενική,</a:t>
            </a:r>
          </a:p>
          <a:p>
            <a:r>
              <a:rPr lang="el-GR" sz="7400" dirty="0" smtClean="0"/>
              <a:t>10. δοτική αντικειμενική,</a:t>
            </a:r>
          </a:p>
          <a:p>
            <a:r>
              <a:rPr lang="el-GR" sz="7400" dirty="0" smtClean="0"/>
              <a:t>11. επεξήγηση,</a:t>
            </a:r>
          </a:p>
          <a:p>
            <a:r>
              <a:rPr lang="el-GR" sz="7400" dirty="0" smtClean="0"/>
              <a:t>12. εμπρόθετος προσδιορισμός</a:t>
            </a:r>
          </a:p>
          <a:p>
            <a:r>
              <a:rPr lang="el-GR" sz="7400" dirty="0" smtClean="0"/>
              <a:t> 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b="1" dirty="0" smtClean="0"/>
              <a:t>Άναρθρο απαρέμφατο</a:t>
            </a:r>
            <a:r>
              <a:rPr lang="el-GR" dirty="0" smtClean="0"/>
              <a:t> λέγεται το απαρέμφατο που χρησιμοποιείται χωρίς άρθρο.</a:t>
            </a:r>
          </a:p>
          <a:p>
            <a:r>
              <a:rPr lang="el-GR" dirty="0" smtClean="0"/>
              <a:t>Το άναρθρο απαρέμφατο χρησιμοποιείται ως:</a:t>
            </a:r>
          </a:p>
          <a:p>
            <a:r>
              <a:rPr lang="el-GR" dirty="0" smtClean="0"/>
              <a:t>1. υποκείμενο των απρόσωπων ρημάτων και εκφράσεων,</a:t>
            </a:r>
          </a:p>
          <a:p>
            <a:r>
              <a:rPr lang="el-GR" dirty="0" smtClean="0"/>
              <a:t>2. αντικείμενο,</a:t>
            </a:r>
          </a:p>
          <a:p>
            <a:r>
              <a:rPr lang="el-GR" dirty="0" smtClean="0"/>
              <a:t>3. κατηγορούμενο,</a:t>
            </a:r>
          </a:p>
          <a:p>
            <a:r>
              <a:rPr lang="el-GR" dirty="0" smtClean="0"/>
              <a:t>4. επεξήγηση,</a:t>
            </a:r>
          </a:p>
          <a:p>
            <a:r>
              <a:rPr lang="el-GR" dirty="0" smtClean="0"/>
              <a:t>5. προσδιορισμός της αναφοράς,</a:t>
            </a:r>
          </a:p>
          <a:p>
            <a:r>
              <a:rPr lang="el-GR" dirty="0" smtClean="0"/>
              <a:t>6. του σκοπού ή του αποτελέσματος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>
            <a:normAutofit fontScale="62500" lnSpcReduction="20000"/>
          </a:bodyPr>
          <a:lstStyle/>
          <a:p>
            <a:r>
              <a:rPr lang="el-GR" b="1" dirty="0" smtClean="0"/>
              <a:t>Υποκείμενο </a:t>
            </a:r>
            <a:r>
              <a:rPr lang="el-GR" b="1" dirty="0" err="1" smtClean="0"/>
              <a:t>Απαρερφάτου</a:t>
            </a:r>
            <a:endParaRPr lang="el-GR" b="1" dirty="0" smtClean="0"/>
          </a:p>
          <a:p>
            <a:r>
              <a:rPr lang="el-GR" dirty="0" smtClean="0"/>
              <a:t>Το υποκείμενο του απαρεμφάτου (του </a:t>
            </a:r>
            <a:r>
              <a:rPr lang="el-GR" dirty="0" err="1" smtClean="0"/>
              <a:t>άναρθου</a:t>
            </a:r>
            <a:r>
              <a:rPr lang="el-GR" dirty="0" smtClean="0"/>
              <a:t> ή του έναρθρου) μπορεί να είναι:</a:t>
            </a:r>
          </a:p>
          <a:p>
            <a:r>
              <a:rPr lang="el-GR" dirty="0" smtClean="0"/>
              <a:t>α) το ίδιο με το υποκείμενο του ρήματος (το αυτό πρόσωπο), οπότε λέμε ότι έχουμε </a:t>
            </a:r>
            <a:r>
              <a:rPr lang="el-GR" b="1" dirty="0" smtClean="0"/>
              <a:t>ταυτοπροσωπία</a:t>
            </a:r>
            <a:endParaRPr lang="el-GR" dirty="0" smtClean="0"/>
          </a:p>
          <a:p>
            <a:r>
              <a:rPr lang="el-GR" dirty="0" smtClean="0"/>
              <a:t>β) διαφορετικό από το υποκείμενο του ρήματος (έτερο πρόσωπο), οπότε λέμε ότι έχουμε </a:t>
            </a:r>
            <a:r>
              <a:rPr lang="el-GR" b="1" dirty="0" smtClean="0"/>
              <a:t>ετεροπροσωπία</a:t>
            </a:r>
            <a:endParaRPr lang="el-GR" dirty="0" smtClean="0"/>
          </a:p>
          <a:p>
            <a:r>
              <a:rPr lang="el-GR" b="1" dirty="0" smtClean="0"/>
              <a:t>Απρόσωπη Σύνταξη</a:t>
            </a:r>
          </a:p>
          <a:p>
            <a:r>
              <a:rPr lang="el-GR" dirty="0" smtClean="0"/>
              <a:t>Το απρόσωπο ρήμα (ή η απρόσωπη έκφραση) παίρνει ως </a:t>
            </a:r>
            <a:r>
              <a:rPr lang="el-GR" b="1" dirty="0" smtClean="0"/>
              <a:t>υποκείμενο</a:t>
            </a:r>
            <a:r>
              <a:rPr lang="el-GR" dirty="0" smtClean="0"/>
              <a:t> απαρέμφατο.</a:t>
            </a:r>
          </a:p>
          <a:p>
            <a:r>
              <a:rPr lang="el-GR" dirty="0" smtClean="0"/>
              <a:t>Είναι φανερό ότι το υποκείμενο του απαρεμφάτου θα είναι διαφορετικό από το υποκείμενο του ρήματος (γιατί προφανώς δεν μπορεί να έχει ως υποκείμενο τον εαυτό του). Άρα θα έχουμε </a:t>
            </a:r>
            <a:r>
              <a:rPr lang="el-GR" b="1" dirty="0" smtClean="0"/>
              <a:t>ετεροπροσωπία.</a:t>
            </a:r>
            <a:r>
              <a:rPr lang="el-GR" dirty="0" smtClean="0"/>
              <a:t> Αυτό έχει ως συνέπεια το υποκείμενο του απαρεμφάτου να βρίσκεται σε </a:t>
            </a:r>
            <a:r>
              <a:rPr lang="el-GR" b="1" dirty="0" smtClean="0"/>
              <a:t>πτώση αιτιατική.</a:t>
            </a:r>
            <a:endParaRPr lang="el-GR" dirty="0" smtClean="0"/>
          </a:p>
          <a:p>
            <a:r>
              <a:rPr lang="el-GR" dirty="0" smtClean="0"/>
              <a:t>*Αρκετά συχνά δίπλα στο απρόσωπο ρήμα ή στην απρόσωπη έκφραση κι ενώ θα περιμέναμε να υπάρχει μια αιτιατική ως υποκείμενο του </a:t>
            </a:r>
            <a:r>
              <a:rPr lang="el-GR" dirty="0" err="1" smtClean="0"/>
              <a:t>απαρέμφατου</a:t>
            </a:r>
            <a:r>
              <a:rPr lang="el-GR" dirty="0" smtClean="0"/>
              <a:t>, αυτή η αιτιατική δεν υπάρχει. Στη θέση της υπάρχει μια δοτική, η οποία δείχνει το πρόσωπο στο οποίο αναφέρεται το απρόσωπο ρήμα, γι’ αυτό και την ονομάζουμε </a:t>
            </a:r>
            <a:r>
              <a:rPr lang="el-GR" b="1" dirty="0" smtClean="0"/>
              <a:t>δοτική προσωπική</a:t>
            </a:r>
            <a:r>
              <a:rPr lang="el-GR" dirty="0" smtClean="0"/>
              <a:t>.</a:t>
            </a:r>
          </a:p>
          <a:p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l-GR" sz="2900" dirty="0" smtClean="0"/>
              <a:t>Τελικό απαρέμφατο ως </a:t>
            </a:r>
            <a:r>
              <a:rPr lang="el-GR" sz="2900" b="1" dirty="0" smtClean="0"/>
              <a:t>υποκείμενο</a:t>
            </a:r>
            <a:r>
              <a:rPr lang="el-GR" sz="2900" dirty="0" smtClean="0"/>
              <a:t> δέχονται τα εξής ρήματα:</a:t>
            </a:r>
          </a:p>
          <a:p>
            <a:r>
              <a:rPr lang="el-GR" sz="2900" dirty="0" smtClean="0"/>
              <a:t>Τα απρόσωπα ρήματα </a:t>
            </a:r>
            <a:r>
              <a:rPr lang="el-GR" sz="2900" b="1" dirty="0" err="1" smtClean="0"/>
              <a:t>δοκεῖ</a:t>
            </a:r>
            <a:r>
              <a:rPr lang="el-GR" sz="2900" dirty="0" smtClean="0"/>
              <a:t> = φαίνεται καλό, </a:t>
            </a:r>
            <a:r>
              <a:rPr lang="el-GR" sz="2900" b="1" dirty="0" smtClean="0"/>
              <a:t>πρέπει</a:t>
            </a:r>
            <a:r>
              <a:rPr lang="el-GR" sz="2900" dirty="0" smtClean="0"/>
              <a:t>, </a:t>
            </a:r>
            <a:r>
              <a:rPr lang="el-GR" sz="2900" dirty="0" err="1" smtClean="0"/>
              <a:t>εἵμαρται</a:t>
            </a:r>
            <a:r>
              <a:rPr lang="el-GR" sz="2900" dirty="0" smtClean="0"/>
              <a:t> = είναι </a:t>
            </a:r>
            <a:r>
              <a:rPr lang="el-GR" sz="2900" dirty="0" err="1" smtClean="0"/>
              <a:t>πεπρωπένο</a:t>
            </a:r>
            <a:r>
              <a:rPr lang="el-GR" sz="2900" dirty="0" smtClean="0"/>
              <a:t>, </a:t>
            </a:r>
            <a:r>
              <a:rPr lang="el-GR" sz="2900" b="1" dirty="0" err="1" smtClean="0"/>
              <a:t>ἔνεστι</a:t>
            </a:r>
            <a:r>
              <a:rPr lang="el-GR" sz="2900" dirty="0" smtClean="0"/>
              <a:t> = είναι δυνατό, συμβαίνει, </a:t>
            </a:r>
            <a:r>
              <a:rPr lang="el-GR" sz="2900" b="1" dirty="0" err="1" smtClean="0"/>
              <a:t>ἐνδέχεται</a:t>
            </a:r>
            <a:r>
              <a:rPr lang="el-GR" sz="2900" dirty="0" smtClean="0"/>
              <a:t>, </a:t>
            </a:r>
            <a:r>
              <a:rPr lang="el-GR" sz="2900" b="1" dirty="0" err="1" smtClean="0"/>
              <a:t>πάρεστι</a:t>
            </a:r>
            <a:r>
              <a:rPr lang="el-GR" sz="2900" dirty="0" smtClean="0"/>
              <a:t> = είναι δυνατό, είναι στην εξουσία, </a:t>
            </a:r>
            <a:r>
              <a:rPr lang="el-GR" sz="2900" b="1" dirty="0" err="1" smtClean="0"/>
              <a:t>ἐγχωρεῖ</a:t>
            </a:r>
            <a:r>
              <a:rPr lang="el-GR" sz="2900" dirty="0" smtClean="0"/>
              <a:t> = είναι δυνατό, </a:t>
            </a:r>
            <a:r>
              <a:rPr lang="el-GR" sz="2900" b="1" dirty="0" err="1" smtClean="0"/>
              <a:t>ἔστι</a:t>
            </a:r>
            <a:r>
              <a:rPr lang="el-GR" sz="2900" dirty="0" smtClean="0"/>
              <a:t> = είναι δυνατό, </a:t>
            </a:r>
            <a:r>
              <a:rPr lang="el-GR" sz="2900" b="1" dirty="0" smtClean="0"/>
              <a:t>προσήκει</a:t>
            </a:r>
            <a:r>
              <a:rPr lang="el-GR" sz="2900" dirty="0" smtClean="0"/>
              <a:t> = αρμόζει, </a:t>
            </a:r>
            <a:r>
              <a:rPr lang="el-GR" sz="2900" b="1" dirty="0" err="1" smtClean="0"/>
              <a:t>εἵμαρτο</a:t>
            </a:r>
            <a:r>
              <a:rPr lang="el-GR" sz="2900" dirty="0" smtClean="0"/>
              <a:t> = ήταν πεπρωμένο, </a:t>
            </a:r>
            <a:r>
              <a:rPr lang="el-GR" sz="2900" b="1" dirty="0" err="1" smtClean="0"/>
              <a:t>ἔξεστι</a:t>
            </a:r>
            <a:r>
              <a:rPr lang="el-GR" sz="2900" dirty="0" smtClean="0"/>
              <a:t> = είναι δυνατό, επιτρέπεται, </a:t>
            </a:r>
            <a:r>
              <a:rPr lang="el-GR" sz="2900" b="1" dirty="0" err="1" smtClean="0"/>
              <a:t>χρὴ</a:t>
            </a:r>
            <a:r>
              <a:rPr lang="el-GR" sz="2900" dirty="0" smtClean="0"/>
              <a:t> = είναι ανάγκη, </a:t>
            </a:r>
            <a:r>
              <a:rPr lang="el-GR" sz="2900" b="1" dirty="0" err="1" smtClean="0"/>
              <a:t>δεῖ</a:t>
            </a:r>
            <a:r>
              <a:rPr lang="el-GR" sz="2900" dirty="0" smtClean="0"/>
              <a:t> = πρέπει, </a:t>
            </a:r>
            <a:r>
              <a:rPr lang="el-GR" sz="2900" b="1" dirty="0" smtClean="0"/>
              <a:t>μέλει</a:t>
            </a:r>
            <a:r>
              <a:rPr lang="el-GR" sz="2900" dirty="0" smtClean="0"/>
              <a:t> = υπάρχει φροντίδα.</a:t>
            </a:r>
          </a:p>
          <a:p>
            <a:r>
              <a:rPr lang="el-GR" sz="2900" dirty="0" smtClean="0"/>
              <a:t>Οι απρόσωπες εκφράσεις: </a:t>
            </a:r>
            <a:r>
              <a:rPr lang="el-GR" sz="2900" b="1" dirty="0" err="1" smtClean="0"/>
              <a:t>ἀνάκγη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ἐστί</a:t>
            </a:r>
            <a:r>
              <a:rPr lang="el-GR" sz="2900" dirty="0" smtClean="0"/>
              <a:t> = είναι ανάγκη, </a:t>
            </a:r>
            <a:r>
              <a:rPr lang="el-GR" sz="2900" b="1" dirty="0" err="1" smtClean="0"/>
              <a:t>ἀναγκαίω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ἔχει</a:t>
            </a:r>
            <a:r>
              <a:rPr lang="el-GR" sz="2900" dirty="0" smtClean="0"/>
              <a:t> = είναι αναγκαίο, </a:t>
            </a:r>
            <a:r>
              <a:rPr lang="el-GR" sz="2900" b="1" dirty="0" err="1" smtClean="0"/>
              <a:t>ἀδύνατόν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ἐστιν</a:t>
            </a:r>
            <a:r>
              <a:rPr lang="el-GR" sz="2900" dirty="0" smtClean="0"/>
              <a:t> = είναι αδύνατο, </a:t>
            </a:r>
            <a:r>
              <a:rPr lang="el-GR" sz="2900" b="1" dirty="0" smtClean="0"/>
              <a:t>χρεών </a:t>
            </a:r>
            <a:r>
              <a:rPr lang="el-GR" sz="2900" b="1" dirty="0" err="1" smtClean="0"/>
              <a:t>ἐστι</a:t>
            </a:r>
            <a:r>
              <a:rPr lang="el-GR" sz="2900" dirty="0" smtClean="0"/>
              <a:t> = είναι αναγκαίο, επιβεβλημένο, </a:t>
            </a:r>
            <a:r>
              <a:rPr lang="el-GR" sz="2900" b="1" dirty="0" err="1" smtClean="0"/>
              <a:t>εὐ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ἔχει</a:t>
            </a:r>
            <a:r>
              <a:rPr lang="el-GR" sz="2900" dirty="0" smtClean="0"/>
              <a:t> = καλώς έχει, </a:t>
            </a:r>
            <a:r>
              <a:rPr lang="el-GR" sz="2900" b="1" dirty="0" smtClean="0"/>
              <a:t>δυνατόν </a:t>
            </a:r>
            <a:r>
              <a:rPr lang="el-GR" sz="2900" b="1" dirty="0" err="1" smtClean="0"/>
              <a:t>ἐστιν</a:t>
            </a:r>
            <a:r>
              <a:rPr lang="el-GR" sz="2900" dirty="0" smtClean="0"/>
              <a:t> = είναι δυνατό, </a:t>
            </a:r>
            <a:r>
              <a:rPr lang="el-GR" sz="2900" b="1" dirty="0" err="1" smtClean="0"/>
              <a:t>εἰκός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ἐστιν</a:t>
            </a:r>
            <a:r>
              <a:rPr lang="el-GR" sz="2900" dirty="0" smtClean="0"/>
              <a:t> = είναι φυσικό, επόμενο, </a:t>
            </a:r>
            <a:r>
              <a:rPr lang="el-GR" sz="2900" b="1" dirty="0" err="1" smtClean="0"/>
              <a:t>οἷον</a:t>
            </a:r>
            <a:r>
              <a:rPr lang="el-GR" sz="2900" b="1" dirty="0" smtClean="0"/>
              <a:t> τ' </a:t>
            </a:r>
            <a:r>
              <a:rPr lang="el-GR" sz="2900" b="1" dirty="0" err="1" smtClean="0"/>
              <a:t>ἐστιν</a:t>
            </a:r>
            <a:r>
              <a:rPr lang="el-GR" sz="2900" dirty="0" smtClean="0"/>
              <a:t> = είναι δυνατό, </a:t>
            </a:r>
            <a:r>
              <a:rPr lang="el-GR" sz="2900" b="1" dirty="0" smtClean="0"/>
              <a:t>καιρός </a:t>
            </a:r>
            <a:r>
              <a:rPr lang="el-GR" sz="2900" b="1" dirty="0" err="1" smtClean="0"/>
              <a:t>ἐστι</a:t>
            </a:r>
            <a:r>
              <a:rPr lang="el-GR" sz="2900" dirty="0" smtClean="0"/>
              <a:t> = είναι ευκαιρία, </a:t>
            </a:r>
            <a:r>
              <a:rPr lang="el-GR" sz="2900" b="1" dirty="0" err="1" smtClean="0"/>
              <a:t>καλῶς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ἔχει</a:t>
            </a:r>
            <a:r>
              <a:rPr lang="el-GR" sz="2900" dirty="0" smtClean="0"/>
              <a:t> = έχει καλώς, </a:t>
            </a:r>
            <a:r>
              <a:rPr lang="el-GR" sz="2900" b="1" dirty="0" err="1" smtClean="0"/>
              <a:t>ἄξιόν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ἐστιν</a:t>
            </a:r>
            <a:r>
              <a:rPr lang="el-GR" sz="2900" dirty="0" smtClean="0"/>
              <a:t> = αξίζει, </a:t>
            </a:r>
            <a:r>
              <a:rPr lang="el-GR" sz="2900" b="1" dirty="0" err="1" smtClean="0"/>
              <a:t>ὥρα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ἐστίν</a:t>
            </a:r>
            <a:r>
              <a:rPr lang="el-GR" sz="2900" dirty="0" smtClean="0"/>
              <a:t> = είναι κατάλληλος χρόνος, </a:t>
            </a:r>
            <a:r>
              <a:rPr lang="el-GR" sz="2900" b="1" dirty="0" err="1" smtClean="0"/>
              <a:t>ῥᾳδίως</a:t>
            </a:r>
            <a:r>
              <a:rPr lang="el-GR" sz="2900" b="1" dirty="0" smtClean="0"/>
              <a:t> </a:t>
            </a:r>
            <a:r>
              <a:rPr lang="el-GR" sz="2900" b="1" dirty="0" err="1" smtClean="0"/>
              <a:t>ἔχει</a:t>
            </a:r>
            <a:r>
              <a:rPr lang="el-GR" sz="2900" dirty="0" smtClean="0"/>
              <a:t> = είναι εύκολο.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Autofit/>
          </a:bodyPr>
          <a:lstStyle/>
          <a:p>
            <a:r>
              <a:rPr lang="el-GR" sz="1400" dirty="0" smtClean="0"/>
              <a:t>Τελικό απαρέμφατο ως </a:t>
            </a:r>
            <a:r>
              <a:rPr lang="el-GR" sz="1400" b="1" dirty="0" smtClean="0"/>
              <a:t>αντικείμενο</a:t>
            </a:r>
            <a:r>
              <a:rPr lang="el-GR" sz="1400" dirty="0" smtClean="0"/>
              <a:t> δέχονται τα εξής ρήματα:</a:t>
            </a:r>
          </a:p>
          <a:p>
            <a:r>
              <a:rPr lang="el-GR" sz="1400" dirty="0" smtClean="0"/>
              <a:t>Τα </a:t>
            </a:r>
            <a:r>
              <a:rPr lang="el-GR" sz="1400" b="1" dirty="0" smtClean="0"/>
              <a:t>βουλητικά</a:t>
            </a:r>
            <a:r>
              <a:rPr lang="el-GR" sz="1400" dirty="0" smtClean="0"/>
              <a:t> ή </a:t>
            </a:r>
            <a:r>
              <a:rPr lang="el-GR" sz="1400" b="1" dirty="0" smtClean="0"/>
              <a:t>εφετικά</a:t>
            </a:r>
            <a:r>
              <a:rPr lang="el-GR" sz="1400" dirty="0" smtClean="0"/>
              <a:t>, δηλαδή όσα σημαίνουν επιθυμία: </a:t>
            </a:r>
            <a:r>
              <a:rPr lang="el-GR" sz="1400" b="1" dirty="0" smtClean="0"/>
              <a:t>βούλομαι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ἐπιθυμῶ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εὔχομαι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ἀξιῶ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προθυμοῦμαι</a:t>
            </a:r>
            <a:r>
              <a:rPr lang="el-GR" sz="1400" dirty="0" smtClean="0"/>
              <a:t>, </a:t>
            </a:r>
            <a:r>
              <a:rPr lang="el-GR" sz="1400" b="1" dirty="0" smtClean="0"/>
              <a:t>δέομαι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ἐθέλω</a:t>
            </a:r>
            <a:r>
              <a:rPr lang="el-GR" sz="1400" dirty="0" smtClean="0"/>
              <a:t> και </a:t>
            </a:r>
            <a:r>
              <a:rPr lang="el-GR" sz="1400" b="1" dirty="0" smtClean="0"/>
              <a:t>θέλω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ἐφίεμαι</a:t>
            </a:r>
            <a:r>
              <a:rPr lang="el-GR" sz="1400" dirty="0" smtClean="0"/>
              <a:t> = επιθυμώ, </a:t>
            </a:r>
            <a:r>
              <a:rPr lang="el-GR" sz="1400" b="1" dirty="0" err="1" smtClean="0"/>
              <a:t>ὀρέγομαι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γλίχομαι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προαιροῦμαι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ζητῶ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ποθῶ</a:t>
            </a:r>
            <a:r>
              <a:rPr lang="el-GR" sz="1400" dirty="0" smtClean="0"/>
              <a:t>, </a:t>
            </a:r>
            <a:r>
              <a:rPr lang="el-GR" sz="1400" b="1" dirty="0" smtClean="0"/>
              <a:t>σπεύδω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ἱκετεύω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ὀκνῶ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εὐλαβοῦμαι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φοβοῦμαι</a:t>
            </a:r>
            <a:endParaRPr lang="el-GR" sz="1400" dirty="0" smtClean="0"/>
          </a:p>
          <a:p>
            <a:r>
              <a:rPr lang="el-GR" sz="1400" dirty="0" smtClean="0"/>
              <a:t>Μένων </a:t>
            </a:r>
            <a:r>
              <a:rPr lang="el-GR" sz="1400" dirty="0" err="1" smtClean="0"/>
              <a:t>ἐβούλετο</a:t>
            </a:r>
            <a:r>
              <a:rPr lang="el-GR" sz="1400" dirty="0" smtClean="0"/>
              <a:t> </a:t>
            </a:r>
            <a:r>
              <a:rPr lang="el-GR" sz="1400" dirty="0" err="1" smtClean="0"/>
              <a:t>πλουτεῖν</a:t>
            </a:r>
            <a:r>
              <a:rPr lang="el-GR" sz="1400" dirty="0" smtClean="0"/>
              <a:t>. (= Ο Μένων ήθελε να έχει πλούτο.)</a:t>
            </a:r>
          </a:p>
          <a:p>
            <a:r>
              <a:rPr lang="el-GR" sz="1400" dirty="0" err="1" smtClean="0"/>
              <a:t>Οὐκ</a:t>
            </a:r>
            <a:r>
              <a:rPr lang="el-GR" sz="1400" dirty="0" smtClean="0"/>
              <a:t> </a:t>
            </a:r>
            <a:r>
              <a:rPr lang="el-GR" sz="1400" dirty="0" err="1" smtClean="0"/>
              <a:t>ἤθελε</a:t>
            </a:r>
            <a:r>
              <a:rPr lang="el-GR" sz="1400" dirty="0" smtClean="0"/>
              <a:t> </a:t>
            </a:r>
            <a:r>
              <a:rPr lang="el-GR" sz="1400" dirty="0" err="1" smtClean="0"/>
              <a:t>παραλαβεῖν</a:t>
            </a:r>
            <a:r>
              <a:rPr lang="el-GR" sz="1400" dirty="0" smtClean="0"/>
              <a:t> </a:t>
            </a:r>
            <a:r>
              <a:rPr lang="el-GR" sz="1400" dirty="0" err="1" smtClean="0"/>
              <a:t>τοὺς</a:t>
            </a:r>
            <a:r>
              <a:rPr lang="el-GR" sz="1400" dirty="0" smtClean="0"/>
              <a:t> θεράποντας. (=Δεν ήθελε να παραλάβει τους υπηρέτες.)</a:t>
            </a:r>
          </a:p>
          <a:p>
            <a:r>
              <a:rPr lang="el-GR" sz="1400" dirty="0" smtClean="0"/>
              <a:t>Τα </a:t>
            </a:r>
            <a:r>
              <a:rPr lang="el-GR" sz="1400" b="1" dirty="0" err="1" smtClean="0"/>
              <a:t>κελευστικά</a:t>
            </a:r>
            <a:r>
              <a:rPr lang="el-GR" sz="1400" dirty="0" smtClean="0"/>
              <a:t> ή </a:t>
            </a:r>
            <a:r>
              <a:rPr lang="el-GR" sz="1400" b="1" dirty="0" smtClean="0"/>
              <a:t>προτρεπτικά</a:t>
            </a:r>
            <a:r>
              <a:rPr lang="el-GR" sz="1400" dirty="0" smtClean="0"/>
              <a:t>: </a:t>
            </a:r>
            <a:r>
              <a:rPr lang="el-GR" sz="1400" b="1" dirty="0" smtClean="0"/>
              <a:t>κελεύω</a:t>
            </a:r>
            <a:r>
              <a:rPr lang="el-GR" sz="1400" dirty="0" smtClean="0"/>
              <a:t>, </a:t>
            </a:r>
            <a:r>
              <a:rPr lang="el-GR" sz="1400" b="1" dirty="0" smtClean="0"/>
              <a:t>λέγω</a:t>
            </a:r>
            <a:r>
              <a:rPr lang="el-GR" sz="1400" dirty="0" smtClean="0"/>
              <a:t> = διατάζω, </a:t>
            </a:r>
            <a:r>
              <a:rPr lang="el-GR" sz="1400" b="1" dirty="0" smtClean="0"/>
              <a:t>συμβουλεύω</a:t>
            </a:r>
            <a:r>
              <a:rPr lang="el-GR" sz="1400" dirty="0" smtClean="0"/>
              <a:t>, </a:t>
            </a:r>
            <a:r>
              <a:rPr lang="el-GR" sz="1400" b="1" dirty="0" smtClean="0"/>
              <a:t>προτρέπω</a:t>
            </a:r>
            <a:r>
              <a:rPr lang="el-GR" sz="1400" dirty="0" smtClean="0"/>
              <a:t>, </a:t>
            </a:r>
            <a:r>
              <a:rPr lang="el-GR" sz="1400" b="1" dirty="0" smtClean="0"/>
              <a:t>παραινώ</a:t>
            </a:r>
            <a:r>
              <a:rPr lang="el-GR" sz="1400" dirty="0" smtClean="0"/>
              <a:t>, </a:t>
            </a:r>
            <a:r>
              <a:rPr lang="el-GR" sz="1400" b="1" dirty="0" smtClean="0"/>
              <a:t>πείθω</a:t>
            </a:r>
            <a:r>
              <a:rPr lang="el-GR" sz="1400" dirty="0" smtClean="0"/>
              <a:t> = προσπαθώ να πείσω, </a:t>
            </a:r>
            <a:r>
              <a:rPr lang="el-GR" sz="1400" b="1" dirty="0" smtClean="0"/>
              <a:t>κηρύττω</a:t>
            </a:r>
            <a:endParaRPr lang="el-GR" sz="1400" dirty="0" smtClean="0"/>
          </a:p>
          <a:p>
            <a:r>
              <a:rPr lang="el-GR" sz="1400" dirty="0" err="1" smtClean="0"/>
              <a:t>Κέλευσον</a:t>
            </a:r>
            <a:r>
              <a:rPr lang="el-GR" sz="1400" dirty="0" smtClean="0"/>
              <a:t> </a:t>
            </a:r>
            <a:r>
              <a:rPr lang="el-GR" sz="1400" dirty="0" err="1" smtClean="0"/>
              <a:t>ἀνοῖξαι</a:t>
            </a:r>
            <a:r>
              <a:rPr lang="el-GR" sz="1400" dirty="0" smtClean="0"/>
              <a:t> </a:t>
            </a:r>
            <a:r>
              <a:rPr lang="el-GR" sz="1400" dirty="0" err="1" smtClean="0"/>
              <a:t>τὰς</a:t>
            </a:r>
            <a:r>
              <a:rPr lang="el-GR" sz="1400" dirty="0" smtClean="0"/>
              <a:t> </a:t>
            </a:r>
            <a:r>
              <a:rPr lang="el-GR" sz="1400" dirty="0" err="1" smtClean="0"/>
              <a:t>πύλας</a:t>
            </a:r>
            <a:r>
              <a:rPr lang="el-GR" sz="1400" dirty="0" smtClean="0"/>
              <a:t>. (Διάταξε ν' ανοίξουν τις πύλες.)</a:t>
            </a:r>
          </a:p>
          <a:p>
            <a:r>
              <a:rPr lang="el-GR" sz="1400" dirty="0" smtClean="0"/>
              <a:t>Τα </a:t>
            </a:r>
            <a:r>
              <a:rPr lang="el-GR" sz="1400" b="1" dirty="0" err="1" smtClean="0"/>
              <a:t>κωλυτικά</a:t>
            </a:r>
            <a:r>
              <a:rPr lang="el-GR" sz="1400" dirty="0" smtClean="0"/>
              <a:t> ή </a:t>
            </a:r>
            <a:r>
              <a:rPr lang="el-GR" sz="1400" b="1" dirty="0" smtClean="0"/>
              <a:t>απαγορευτικά</a:t>
            </a:r>
            <a:r>
              <a:rPr lang="el-GR" sz="1400" dirty="0" smtClean="0"/>
              <a:t> και τα αντίθετά τους: </a:t>
            </a:r>
            <a:r>
              <a:rPr lang="el-GR" sz="1400" b="1" dirty="0" err="1" smtClean="0"/>
              <a:t>ἀπαγορεύω</a:t>
            </a:r>
            <a:r>
              <a:rPr lang="el-GR" sz="1400" dirty="0" smtClean="0"/>
              <a:t>, </a:t>
            </a:r>
            <a:r>
              <a:rPr lang="el-GR" sz="1400" b="1" dirty="0" smtClean="0"/>
              <a:t>κωλύω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ἐῶ</a:t>
            </a:r>
            <a:r>
              <a:rPr lang="el-GR" sz="1400" dirty="0" smtClean="0"/>
              <a:t> = αφήνω, επιτρέπω</a:t>
            </a:r>
          </a:p>
          <a:p>
            <a:r>
              <a:rPr lang="el-GR" sz="1400" dirty="0" err="1" smtClean="0"/>
              <a:t>Οὐκ</a:t>
            </a:r>
            <a:r>
              <a:rPr lang="el-GR" sz="1400" dirty="0" smtClean="0"/>
              <a:t> </a:t>
            </a:r>
            <a:r>
              <a:rPr lang="el-GR" sz="1400" dirty="0" err="1" smtClean="0"/>
              <a:t>εἴασαν</a:t>
            </a:r>
            <a:r>
              <a:rPr lang="el-GR" sz="1400" dirty="0" smtClean="0"/>
              <a:t> </a:t>
            </a:r>
            <a:r>
              <a:rPr lang="el-GR" sz="1400" dirty="0" err="1" smtClean="0"/>
              <a:t>ἀτάφους</a:t>
            </a:r>
            <a:r>
              <a:rPr lang="el-GR" sz="1400" dirty="0" smtClean="0"/>
              <a:t> γενέσθαι. (= Δεν άφησαν να μείνουν άταφοι.)</a:t>
            </a:r>
          </a:p>
          <a:p>
            <a:r>
              <a:rPr lang="el-GR" sz="1400" dirty="0" smtClean="0"/>
              <a:t>Τα </a:t>
            </a:r>
            <a:r>
              <a:rPr lang="el-GR" sz="1400" b="1" dirty="0" smtClean="0"/>
              <a:t>δυνητικά</a:t>
            </a:r>
            <a:r>
              <a:rPr lang="el-GR" sz="1400" dirty="0" smtClean="0"/>
              <a:t> ή </a:t>
            </a:r>
            <a:r>
              <a:rPr lang="el-GR" sz="1400" b="1" dirty="0" err="1" smtClean="0"/>
              <a:t>αποπειρατικά</a:t>
            </a:r>
            <a:r>
              <a:rPr lang="el-GR" sz="1400" dirty="0" smtClean="0"/>
              <a:t> και όσα έχουν παρόμοια σημασία: </a:t>
            </a:r>
            <a:r>
              <a:rPr lang="el-GR" sz="1400" b="1" dirty="0" smtClean="0"/>
              <a:t>δύναμαι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ἔχω</a:t>
            </a:r>
            <a:r>
              <a:rPr lang="el-GR" sz="1400" dirty="0" smtClean="0"/>
              <a:t> = δύναμαι, </a:t>
            </a:r>
            <a:r>
              <a:rPr lang="el-GR" sz="1400" b="1" dirty="0" smtClean="0"/>
              <a:t>μανθάνω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εἴωθα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ἐθίζω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ἐπίσταμαι</a:t>
            </a:r>
            <a:r>
              <a:rPr lang="el-GR" sz="1400" dirty="0" smtClean="0"/>
              <a:t> = γνωρίζω ή είμαι ικανός να..., </a:t>
            </a:r>
            <a:r>
              <a:rPr lang="el-GR" sz="1400" b="1" dirty="0" err="1" smtClean="0"/>
              <a:t>οἶδα</a:t>
            </a:r>
            <a:r>
              <a:rPr lang="el-GR" sz="1400" dirty="0" smtClean="0"/>
              <a:t> = γνωρίζω ή είμαι ικανός να..., </a:t>
            </a:r>
            <a:r>
              <a:rPr lang="el-GR" sz="1400" b="1" dirty="0" err="1" smtClean="0"/>
              <a:t>πέφυκα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ποιῶ</a:t>
            </a:r>
            <a:r>
              <a:rPr lang="el-GR" sz="1400" dirty="0" smtClean="0"/>
              <a:t> = γίνομαι αιτία να..., </a:t>
            </a:r>
            <a:r>
              <a:rPr lang="el-GR" sz="1400" b="1" dirty="0" err="1" smtClean="0"/>
              <a:t>καθίστημι</a:t>
            </a:r>
            <a:r>
              <a:rPr lang="el-GR" sz="1400" dirty="0" smtClean="0"/>
              <a:t>, </a:t>
            </a:r>
            <a:r>
              <a:rPr lang="el-GR" sz="1400" b="1" dirty="0" smtClean="0"/>
              <a:t>διαπράττομαι</a:t>
            </a:r>
            <a:r>
              <a:rPr lang="el-GR" sz="1400" dirty="0" smtClean="0"/>
              <a:t>, </a:t>
            </a:r>
            <a:r>
              <a:rPr lang="el-GR" sz="1400" b="1" dirty="0" smtClean="0"/>
              <a:t>κατεργάζομαι</a:t>
            </a:r>
            <a:r>
              <a:rPr lang="el-GR" sz="1400" dirty="0" smtClean="0"/>
              <a:t>, </a:t>
            </a:r>
            <a:r>
              <a:rPr lang="el-GR" sz="1400" b="1" dirty="0" smtClean="0"/>
              <a:t>κατασκευάζω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πειρῶμαι</a:t>
            </a:r>
            <a:endParaRPr lang="el-GR" sz="1400" dirty="0" smtClean="0"/>
          </a:p>
          <a:p>
            <a:r>
              <a:rPr lang="el-GR" sz="1400" dirty="0" err="1" smtClean="0"/>
              <a:t>Τοιοῦτον</a:t>
            </a:r>
            <a:r>
              <a:rPr lang="el-GR" sz="1400" dirty="0" smtClean="0"/>
              <a:t> </a:t>
            </a:r>
            <a:r>
              <a:rPr lang="el-GR" sz="1400" dirty="0" err="1" smtClean="0"/>
              <a:t>οὐ</a:t>
            </a:r>
            <a:r>
              <a:rPr lang="el-GR" sz="1400" dirty="0" smtClean="0"/>
              <a:t> δύναμαι </a:t>
            </a:r>
            <a:r>
              <a:rPr lang="el-GR" sz="1400" dirty="0" err="1" smtClean="0"/>
              <a:t>κτήσασθαι</a:t>
            </a:r>
            <a:r>
              <a:rPr lang="el-GR" sz="1400" dirty="0" smtClean="0"/>
              <a:t>. (= Τέτοιον δεν μπορώ να αποκτήσω.)</a:t>
            </a:r>
          </a:p>
          <a:p>
            <a:r>
              <a:rPr lang="el-GR" sz="1400" dirty="0" smtClean="0"/>
              <a:t>Όσα σημαίνουν </a:t>
            </a:r>
            <a:r>
              <a:rPr lang="el-GR" sz="1400" b="1" dirty="0" smtClean="0"/>
              <a:t>αποφασίζω</a:t>
            </a:r>
            <a:r>
              <a:rPr lang="el-GR" sz="1400" dirty="0" smtClean="0"/>
              <a:t> ή </a:t>
            </a:r>
            <a:r>
              <a:rPr lang="el-GR" sz="1400" b="1" dirty="0" smtClean="0"/>
              <a:t>διανοούμαι</a:t>
            </a:r>
            <a:r>
              <a:rPr lang="el-GR" sz="1400" dirty="0" smtClean="0"/>
              <a:t> </a:t>
            </a:r>
            <a:r>
              <a:rPr lang="el-GR" sz="1400" b="1" dirty="0" smtClean="0"/>
              <a:t>να</a:t>
            </a:r>
            <a:r>
              <a:rPr lang="el-GR" sz="1400" dirty="0" smtClean="0"/>
              <a:t>...: </a:t>
            </a:r>
            <a:r>
              <a:rPr lang="el-GR" sz="1400" b="1" dirty="0" smtClean="0"/>
              <a:t>βουλεύομαι</a:t>
            </a:r>
            <a:r>
              <a:rPr lang="el-GR" sz="1400" dirty="0" smtClean="0"/>
              <a:t> = σκέπτομαι, </a:t>
            </a:r>
            <a:r>
              <a:rPr lang="el-GR" sz="1400" b="1" dirty="0" err="1" smtClean="0"/>
              <a:t>γιγνώσκω</a:t>
            </a:r>
            <a:r>
              <a:rPr lang="el-GR" sz="1400" dirty="0" smtClean="0"/>
              <a:t> = αποφασίζω, κρίνω, </a:t>
            </a:r>
            <a:r>
              <a:rPr lang="el-GR" sz="1400" b="1" dirty="0" err="1" smtClean="0"/>
              <a:t>ἐπιβουλεύω</a:t>
            </a:r>
            <a:r>
              <a:rPr lang="el-GR" sz="1400" dirty="0" smtClean="0"/>
              <a:t> = σκέφτομαι να βλάψω, </a:t>
            </a:r>
            <a:r>
              <a:rPr lang="el-GR" sz="1400" b="1" dirty="0" err="1" smtClean="0"/>
              <a:t>ἐννοῶ</a:t>
            </a:r>
            <a:r>
              <a:rPr lang="el-GR" sz="1400" dirty="0" smtClean="0"/>
              <a:t>, </a:t>
            </a:r>
            <a:r>
              <a:rPr lang="el-GR" sz="1400" b="1" dirty="0" err="1" smtClean="0"/>
              <a:t>μελετῶ</a:t>
            </a:r>
            <a:r>
              <a:rPr lang="el-GR" sz="1400" dirty="0" smtClean="0"/>
              <a:t> = φροντίζω να..., </a:t>
            </a:r>
            <a:r>
              <a:rPr lang="el-GR" sz="1400" b="1" dirty="0" smtClean="0"/>
              <a:t>ψηφίζομαι</a:t>
            </a:r>
            <a:r>
              <a:rPr lang="el-GR" sz="1400" dirty="0" smtClean="0"/>
              <a:t> = αποφασίζω</a:t>
            </a:r>
          </a:p>
          <a:p>
            <a:r>
              <a:rPr lang="el-GR" sz="1400" dirty="0" err="1" smtClean="0"/>
              <a:t>Ἐψηφίσαντο</a:t>
            </a:r>
            <a:r>
              <a:rPr lang="el-GR" sz="1400" dirty="0" smtClean="0"/>
              <a:t> </a:t>
            </a:r>
            <a:r>
              <a:rPr lang="el-GR" sz="1400" dirty="0" err="1" smtClean="0"/>
              <a:t>βοηθεῖν</a:t>
            </a:r>
            <a:r>
              <a:rPr lang="el-GR" sz="1400" dirty="0" smtClean="0"/>
              <a:t> πανδημεί. (= Αποφάσισαν να σπεύσουν σε βοήθεια με όλο το στρατό.)</a:t>
            </a:r>
          </a:p>
          <a:p>
            <a:r>
              <a:rPr lang="el-GR" sz="1400" dirty="0" smtClean="0"/>
              <a:t> </a:t>
            </a:r>
          </a:p>
          <a:p>
            <a:endParaRPr lang="el-GR" sz="1400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 flipV="1">
            <a:off x="914400" y="6021288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70579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/>
              <a:t>.</a:t>
            </a:r>
            <a:endParaRPr lang="el-GR" dirty="0" smtClean="0"/>
          </a:p>
          <a:p>
            <a:r>
              <a:rPr lang="el-GR" dirty="0" smtClean="0"/>
              <a:t>Ειδικό απαρέμφατο ως </a:t>
            </a:r>
            <a:r>
              <a:rPr lang="el-GR" b="1" dirty="0" smtClean="0"/>
              <a:t>υποκείμενο </a:t>
            </a:r>
            <a:r>
              <a:rPr lang="el-GR" dirty="0" smtClean="0"/>
              <a:t>δέχονται τα απρόσωπα ρήματα: </a:t>
            </a:r>
            <a:r>
              <a:rPr lang="el-GR" b="1" dirty="0" err="1" smtClean="0"/>
              <a:t>ἀγγέλλεται</a:t>
            </a:r>
            <a:r>
              <a:rPr lang="el-GR" dirty="0" smtClean="0"/>
              <a:t>, </a:t>
            </a:r>
            <a:r>
              <a:rPr lang="el-GR" b="1" dirty="0" err="1" smtClean="0"/>
              <a:t>ᾄδεται</a:t>
            </a:r>
            <a:r>
              <a:rPr lang="el-GR" dirty="0" smtClean="0"/>
              <a:t>, </a:t>
            </a:r>
            <a:r>
              <a:rPr lang="el-GR" b="1" dirty="0" err="1" smtClean="0"/>
              <a:t>δοκεῖ</a:t>
            </a:r>
            <a:r>
              <a:rPr lang="el-GR" dirty="0" smtClean="0"/>
              <a:t>, </a:t>
            </a:r>
            <a:r>
              <a:rPr lang="el-GR" b="1" dirty="0" err="1" smtClean="0"/>
              <a:t>θρυλεῖται</a:t>
            </a:r>
            <a:r>
              <a:rPr lang="el-GR" dirty="0" smtClean="0"/>
              <a:t>, </a:t>
            </a:r>
            <a:r>
              <a:rPr lang="el-GR" b="1" dirty="0" smtClean="0"/>
              <a:t>λέγεται</a:t>
            </a:r>
            <a:r>
              <a:rPr lang="el-GR" dirty="0" smtClean="0"/>
              <a:t>, </a:t>
            </a:r>
            <a:r>
              <a:rPr lang="el-GR" b="1" dirty="0" smtClean="0"/>
              <a:t>νομίζεται</a:t>
            </a:r>
            <a:r>
              <a:rPr lang="el-GR" dirty="0" smtClean="0"/>
              <a:t>, </a:t>
            </a:r>
            <a:r>
              <a:rPr lang="el-GR" b="1" dirty="0" err="1" smtClean="0"/>
              <a:t>ὁμολογεῖται</a:t>
            </a:r>
            <a:r>
              <a:rPr lang="el-GR" dirty="0" smtClean="0"/>
              <a:t> κ.τ.λ.</a:t>
            </a:r>
          </a:p>
          <a:p>
            <a:r>
              <a:rPr lang="el-GR" dirty="0" err="1" smtClean="0"/>
              <a:t>Ὁμολογεῖται</a:t>
            </a:r>
            <a:r>
              <a:rPr lang="el-GR" dirty="0" smtClean="0"/>
              <a:t> </a:t>
            </a:r>
            <a:r>
              <a:rPr lang="el-GR" dirty="0" err="1" smtClean="0"/>
              <a:t>τὴν</a:t>
            </a:r>
            <a:r>
              <a:rPr lang="el-GR" dirty="0" smtClean="0"/>
              <a:t> </a:t>
            </a:r>
            <a:r>
              <a:rPr lang="el-GR" dirty="0" err="1" smtClean="0"/>
              <a:t>πόλιν</a:t>
            </a:r>
            <a:r>
              <a:rPr lang="el-GR" dirty="0" smtClean="0"/>
              <a:t> </a:t>
            </a:r>
            <a:r>
              <a:rPr lang="el-GR" dirty="0" err="1" smtClean="0"/>
              <a:t>ἀρχαιοτάτην</a:t>
            </a:r>
            <a:r>
              <a:rPr lang="el-GR" dirty="0" smtClean="0"/>
              <a:t> </a:t>
            </a:r>
            <a:r>
              <a:rPr lang="el-GR" dirty="0" err="1" smtClean="0"/>
              <a:t>εἶναι</a:t>
            </a:r>
            <a:r>
              <a:rPr lang="el-GR" dirty="0" smtClean="0"/>
              <a:t>. (= Ομολογείται ότι η πόλη είναι αρχαιότατη.)</a:t>
            </a:r>
          </a:p>
          <a:p>
            <a:r>
              <a:rPr lang="el-GR" dirty="0" smtClean="0"/>
              <a:t>Ειδικό απαρέμφατο ως </a:t>
            </a:r>
            <a:r>
              <a:rPr lang="el-GR" b="1" dirty="0" smtClean="0"/>
              <a:t>αντικείμενο </a:t>
            </a:r>
            <a:r>
              <a:rPr lang="el-GR" dirty="0" smtClean="0"/>
              <a:t>δέχονται τα εξής ρήματα:</a:t>
            </a:r>
          </a:p>
          <a:p>
            <a:r>
              <a:rPr lang="el-GR" dirty="0" smtClean="0"/>
              <a:t>Τα </a:t>
            </a:r>
            <a:r>
              <a:rPr lang="el-GR" b="1" dirty="0" smtClean="0"/>
              <a:t>λεκτικά </a:t>
            </a:r>
            <a:r>
              <a:rPr lang="el-GR" dirty="0" smtClean="0"/>
              <a:t>και όσα σημαίνουν γενικά </a:t>
            </a:r>
            <a:r>
              <a:rPr lang="el-GR" b="1" dirty="0" smtClean="0"/>
              <a:t>πληροφορούμαι</a:t>
            </a:r>
            <a:r>
              <a:rPr lang="el-GR" dirty="0" smtClean="0"/>
              <a:t>: </a:t>
            </a:r>
            <a:r>
              <a:rPr lang="el-GR" b="1" dirty="0" smtClean="0"/>
              <a:t>λέγω, </a:t>
            </a:r>
            <a:r>
              <a:rPr lang="el-GR" b="1" dirty="0" err="1" smtClean="0"/>
              <a:t>φημί</a:t>
            </a:r>
            <a:r>
              <a:rPr lang="el-GR" b="1" dirty="0" smtClean="0"/>
              <a:t>, </a:t>
            </a:r>
            <a:r>
              <a:rPr lang="el-GR" b="1" dirty="0" err="1" smtClean="0"/>
              <a:t>ὁμολογῶ</a:t>
            </a:r>
            <a:r>
              <a:rPr lang="el-GR" b="1" dirty="0" smtClean="0"/>
              <a:t>, </a:t>
            </a:r>
            <a:r>
              <a:rPr lang="el-GR" b="1" dirty="0" err="1" smtClean="0"/>
              <a:t>ἀκούω</a:t>
            </a:r>
            <a:r>
              <a:rPr lang="el-GR" b="1" dirty="0" smtClean="0"/>
              <a:t>, </a:t>
            </a:r>
            <a:r>
              <a:rPr lang="el-GR" b="1" dirty="0" err="1" smtClean="0"/>
              <a:t>ἀρνοῦμαι</a:t>
            </a:r>
            <a:r>
              <a:rPr lang="el-GR" b="1" dirty="0" smtClean="0"/>
              <a:t>, </a:t>
            </a:r>
            <a:r>
              <a:rPr lang="el-GR" b="1" dirty="0" err="1" smtClean="0"/>
              <a:t>ἐγγυῶμαι</a:t>
            </a:r>
            <a:r>
              <a:rPr lang="el-GR" b="1" dirty="0" smtClean="0"/>
              <a:t>, </a:t>
            </a:r>
            <a:r>
              <a:rPr lang="el-GR" b="1" dirty="0" err="1" smtClean="0"/>
              <a:t>πυνθάνομαι</a:t>
            </a:r>
            <a:r>
              <a:rPr lang="el-GR" b="1" dirty="0" smtClean="0"/>
              <a:t>.</a:t>
            </a:r>
            <a:endParaRPr lang="el-GR" dirty="0" smtClean="0"/>
          </a:p>
          <a:p>
            <a:r>
              <a:rPr lang="el-GR" dirty="0" err="1" smtClean="0"/>
              <a:t>Λέγουσί</a:t>
            </a:r>
            <a:r>
              <a:rPr lang="el-GR" dirty="0" smtClean="0"/>
              <a:t> </a:t>
            </a:r>
            <a:r>
              <a:rPr lang="el-GR" dirty="0" err="1" smtClean="0"/>
              <a:t>τινες</a:t>
            </a:r>
            <a:r>
              <a:rPr lang="el-GR" dirty="0" smtClean="0"/>
              <a:t> </a:t>
            </a:r>
            <a:r>
              <a:rPr lang="el-GR" dirty="0" err="1" smtClean="0"/>
              <a:t>Θεμιστοκλέα</a:t>
            </a:r>
            <a:r>
              <a:rPr lang="el-GR" dirty="0" smtClean="0"/>
              <a:t> </a:t>
            </a:r>
            <a:r>
              <a:rPr lang="el-GR" dirty="0" err="1" smtClean="0"/>
              <a:t>φαρμάκῳ</a:t>
            </a:r>
            <a:r>
              <a:rPr lang="el-GR" dirty="0" smtClean="0"/>
              <a:t> </a:t>
            </a:r>
            <a:r>
              <a:rPr lang="el-GR" dirty="0" err="1" smtClean="0"/>
              <a:t>ἀποθανεῖν</a:t>
            </a:r>
            <a:r>
              <a:rPr lang="el-GR" dirty="0" smtClean="0"/>
              <a:t>. (= Λένε μερικοί ότι ο Θεμιστοκλής πέθανε με δηλητήριο.)</a:t>
            </a:r>
          </a:p>
          <a:p>
            <a:r>
              <a:rPr lang="el-GR" dirty="0" smtClean="0"/>
              <a:t>Τα </a:t>
            </a:r>
            <a:r>
              <a:rPr lang="el-GR" b="1" dirty="0" smtClean="0"/>
              <a:t>δοξαστικά</a:t>
            </a:r>
            <a:r>
              <a:rPr lang="el-GR" dirty="0" smtClean="0"/>
              <a:t> και όσα φανερώνουν </a:t>
            </a:r>
            <a:r>
              <a:rPr lang="el-GR" b="1" dirty="0" smtClean="0"/>
              <a:t>γνώμη</a:t>
            </a:r>
            <a:r>
              <a:rPr lang="el-GR" dirty="0" smtClean="0"/>
              <a:t> ή </a:t>
            </a:r>
            <a:r>
              <a:rPr lang="el-GR" b="1" dirty="0" smtClean="0"/>
              <a:t>κρίση</a:t>
            </a:r>
            <a:r>
              <a:rPr lang="el-GR" dirty="0" smtClean="0"/>
              <a:t>: </a:t>
            </a:r>
            <a:r>
              <a:rPr lang="el-GR" b="1" dirty="0" err="1" smtClean="0"/>
              <a:t>δοκῶ</a:t>
            </a:r>
            <a:r>
              <a:rPr lang="el-GR" dirty="0" smtClean="0"/>
              <a:t>, </a:t>
            </a:r>
            <a:r>
              <a:rPr lang="el-GR" b="1" dirty="0" err="1" smtClean="0"/>
              <a:t>ἡγοῦμαι</a:t>
            </a:r>
            <a:r>
              <a:rPr lang="el-GR" dirty="0" smtClean="0"/>
              <a:t>, </a:t>
            </a:r>
            <a:r>
              <a:rPr lang="el-GR" b="1" dirty="0" smtClean="0"/>
              <a:t>νομίζω</a:t>
            </a:r>
            <a:r>
              <a:rPr lang="el-GR" dirty="0" smtClean="0"/>
              <a:t>, </a:t>
            </a:r>
            <a:r>
              <a:rPr lang="el-GR" b="1" dirty="0" smtClean="0"/>
              <a:t>λογίζομαι</a:t>
            </a:r>
            <a:r>
              <a:rPr lang="el-GR" dirty="0" smtClean="0"/>
              <a:t>, </a:t>
            </a:r>
            <a:r>
              <a:rPr lang="el-GR" b="1" dirty="0" err="1" smtClean="0"/>
              <a:t>οἴομαι</a:t>
            </a:r>
            <a:r>
              <a:rPr lang="el-GR" dirty="0" smtClean="0"/>
              <a:t> και </a:t>
            </a:r>
            <a:r>
              <a:rPr lang="el-GR" b="1" dirty="0" err="1" smtClean="0"/>
              <a:t>οἶμαι</a:t>
            </a:r>
            <a:r>
              <a:rPr lang="el-GR" dirty="0" smtClean="0"/>
              <a:t>, </a:t>
            </a:r>
            <a:r>
              <a:rPr lang="el-GR" b="1" dirty="0" err="1" smtClean="0"/>
              <a:t>ὑπολαμβάνω</a:t>
            </a:r>
            <a:r>
              <a:rPr lang="el-GR" dirty="0" smtClean="0"/>
              <a:t>, </a:t>
            </a:r>
            <a:r>
              <a:rPr lang="el-GR" b="1" dirty="0" err="1" smtClean="0"/>
              <a:t>εἰκάζω</a:t>
            </a:r>
            <a:r>
              <a:rPr lang="el-GR" dirty="0" smtClean="0"/>
              <a:t>, </a:t>
            </a:r>
            <a:r>
              <a:rPr lang="el-GR" b="1" dirty="0" smtClean="0"/>
              <a:t>κρίνω</a:t>
            </a:r>
            <a:endParaRPr lang="el-GR" dirty="0" smtClean="0"/>
          </a:p>
          <a:p>
            <a:r>
              <a:rPr lang="el-GR" dirty="0" err="1" smtClean="0"/>
              <a:t>Πάντας</a:t>
            </a:r>
            <a:r>
              <a:rPr lang="el-GR" dirty="0" smtClean="0"/>
              <a:t> </a:t>
            </a:r>
            <a:r>
              <a:rPr lang="el-GR" dirty="0" err="1" smtClean="0"/>
              <a:t>ὑμᾶς</a:t>
            </a:r>
            <a:r>
              <a:rPr lang="el-GR" dirty="0" smtClean="0"/>
              <a:t> </a:t>
            </a:r>
            <a:r>
              <a:rPr lang="el-GR" dirty="0" err="1" smtClean="0"/>
              <a:t>οἴομαι</a:t>
            </a:r>
            <a:r>
              <a:rPr lang="el-GR" dirty="0" smtClean="0"/>
              <a:t> </a:t>
            </a:r>
            <a:r>
              <a:rPr lang="el-GR" dirty="0" err="1" smtClean="0"/>
              <a:t>γιγνώσκειν</a:t>
            </a:r>
            <a:r>
              <a:rPr lang="el-GR" dirty="0" smtClean="0"/>
              <a:t>. (= Όλοι εσείς νομίζω ότι γνωρίζετε)</a:t>
            </a:r>
          </a:p>
          <a:p>
            <a:r>
              <a:rPr lang="el-GR" dirty="0" smtClean="0"/>
              <a:t>Όσα φανερώνουν </a:t>
            </a:r>
            <a:r>
              <a:rPr lang="el-GR" b="1" dirty="0" smtClean="0"/>
              <a:t>υποψία</a:t>
            </a:r>
            <a:r>
              <a:rPr lang="el-GR" dirty="0" smtClean="0"/>
              <a:t>: </a:t>
            </a:r>
            <a:r>
              <a:rPr lang="el-GR" b="1" dirty="0" err="1" smtClean="0"/>
              <a:t>ὑποπτεύω</a:t>
            </a:r>
            <a:r>
              <a:rPr lang="el-GR" dirty="0" smtClean="0"/>
              <a:t>, </a:t>
            </a:r>
            <a:r>
              <a:rPr lang="el-GR" b="1" dirty="0" err="1" smtClean="0"/>
              <a:t>ὑποτοπῶ</a:t>
            </a:r>
            <a:r>
              <a:rPr lang="el-GR" dirty="0" smtClean="0"/>
              <a:t> = υποψιάζομαι</a:t>
            </a:r>
          </a:p>
          <a:p>
            <a:r>
              <a:rPr lang="el-GR" dirty="0" smtClean="0"/>
              <a:t> </a:t>
            </a:r>
          </a:p>
          <a:p>
            <a:endParaRPr lang="el-GR" dirty="0"/>
          </a:p>
        </p:txBody>
      </p:sp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Συγκέντρωση">
  <a:themeElements>
    <a:clrScheme name="Συγκέντρωση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Συγκέντρωση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Συγκέντρωση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66</TotalTime>
  <Words>255</Words>
  <Application>Microsoft Office PowerPoint</Application>
  <PresentationFormat>Προβολή στην οθόνη (4:3)</PresentationFormat>
  <Paragraphs>94</Paragraphs>
  <Slides>12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12</vt:i4>
      </vt:variant>
    </vt:vector>
  </HeadingPairs>
  <TitlesOfParts>
    <vt:vector size="13" baseType="lpstr">
      <vt:lpstr>Συγκέντρωση</vt:lpstr>
      <vt:lpstr>ΕΙΔΙΚΟ –ΤΕΛΙΚΟ ΑΠΑΡΕΜΦΑΤΟ 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  <vt:lpstr>Διαφάνεια 8</vt:lpstr>
      <vt:lpstr>Διαφάνεια 9</vt:lpstr>
      <vt:lpstr>Διαφάνεια 10</vt:lpstr>
      <vt:lpstr>Διαφάνεια 11</vt:lpstr>
      <vt:lpstr>Διαφάνεια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ΕΙΔΙΚΟ –ΤΕΛΙΚΟ ΑΠΑΡΕΜΦΑΤΟ</dc:title>
  <dc:creator>Dell</dc:creator>
  <cp:lastModifiedBy>Dell</cp:lastModifiedBy>
  <cp:revision>2</cp:revision>
  <dcterms:created xsi:type="dcterms:W3CDTF">2020-04-01T17:49:58Z</dcterms:created>
  <dcterms:modified xsi:type="dcterms:W3CDTF">2020-04-06T17:44:34Z</dcterms:modified>
</cp:coreProperties>
</file>