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9" r:id="rId2"/>
    <p:sldId id="262" r:id="rId3"/>
    <p:sldId id="264" r:id="rId4"/>
    <p:sldId id="265" r:id="rId5"/>
    <p:sldId id="266" r:id="rId6"/>
    <p:sldId id="267" r:id="rId7"/>
    <p:sldId id="268" r:id="rId8"/>
    <p:sldId id="270" r:id="rId9"/>
    <p:sldId id="271" r:id="rId10"/>
    <p:sldId id="272" r:id="rId11"/>
    <p:sldId id="273" r:id="rId12"/>
    <p:sldId id="274" r:id="rId13"/>
    <p:sldId id="275" r:id="rId14"/>
    <p:sldId id="276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CBEE-1DAA-4C2F-AC41-A24971F4B903}" type="datetimeFigureOut">
              <a:rPr lang="el-GR" smtClean="0"/>
              <a:pPr/>
              <a:t>28/4/2020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AEAF5-3C52-4CF8-9813-7E1DBC33E8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CBEE-1DAA-4C2F-AC41-A24971F4B903}" type="datetimeFigureOut">
              <a:rPr lang="el-GR" smtClean="0"/>
              <a:pPr/>
              <a:t>28/4/2020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AEAF5-3C52-4CF8-9813-7E1DBC33E8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CBEE-1DAA-4C2F-AC41-A24971F4B903}" type="datetimeFigureOut">
              <a:rPr lang="el-GR" smtClean="0"/>
              <a:pPr/>
              <a:t>28/4/2020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AEAF5-3C52-4CF8-9813-7E1DBC33E8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CBEE-1DAA-4C2F-AC41-A24971F4B903}" type="datetimeFigureOut">
              <a:rPr lang="el-GR" smtClean="0"/>
              <a:pPr/>
              <a:t>28/4/2020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AEAF5-3C52-4CF8-9813-7E1DBC33E8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CBEE-1DAA-4C2F-AC41-A24971F4B903}" type="datetimeFigureOut">
              <a:rPr lang="el-GR" smtClean="0"/>
              <a:pPr/>
              <a:t>28/4/2020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AEAF5-3C52-4CF8-9813-7E1DBC33E8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CBEE-1DAA-4C2F-AC41-A24971F4B903}" type="datetimeFigureOut">
              <a:rPr lang="el-GR" smtClean="0"/>
              <a:pPr/>
              <a:t>28/4/2020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AEAF5-3C52-4CF8-9813-7E1DBC33E8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CBEE-1DAA-4C2F-AC41-A24971F4B903}" type="datetimeFigureOut">
              <a:rPr lang="el-GR" smtClean="0"/>
              <a:pPr/>
              <a:t>28/4/2020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AEAF5-3C52-4CF8-9813-7E1DBC33E8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CBEE-1DAA-4C2F-AC41-A24971F4B903}" type="datetimeFigureOut">
              <a:rPr lang="el-GR" smtClean="0"/>
              <a:pPr/>
              <a:t>28/4/2020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AEAF5-3C52-4CF8-9813-7E1DBC33E8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CBEE-1DAA-4C2F-AC41-A24971F4B903}" type="datetimeFigureOut">
              <a:rPr lang="el-GR" smtClean="0"/>
              <a:pPr/>
              <a:t>28/4/2020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AEAF5-3C52-4CF8-9813-7E1DBC33E8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CBEE-1DAA-4C2F-AC41-A24971F4B903}" type="datetimeFigureOut">
              <a:rPr lang="el-GR" smtClean="0"/>
              <a:pPr/>
              <a:t>28/4/2020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AEAF5-3C52-4CF8-9813-7E1DBC33E8C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CBEE-1DAA-4C2F-AC41-A24971F4B903}" type="datetimeFigureOut">
              <a:rPr lang="el-GR" smtClean="0"/>
              <a:pPr/>
              <a:t>28/4/2020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59AEAF5-3C52-4CF8-9813-7E1DBC33E8C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85CBEE-1DAA-4C2F-AC41-A24971F4B903}" type="datetimeFigureOut">
              <a:rPr lang="el-GR" smtClean="0"/>
              <a:pPr/>
              <a:t>28/4/2020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59AEAF5-3C52-4CF8-9813-7E1DBC33E8C2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ΠΑΘΗΤΙΚΟΣ ΜΕΛΛΟΝΤΑΣ ΚΑΙ ΑΟΡΙΣΤΟΣ Β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 </a:t>
            </a:r>
            <a:r>
              <a:rPr lang="el-GR" sz="4000" b="1" dirty="0" smtClean="0"/>
              <a:t>Γενικές παρατηρήσεις στους δεύτερους     χρόνους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 Πολύ σπάνια ο ίδιος χρόνος ενός ρήματος (μέλλοντας ή αόριστος ή παρακείμενος ή υπερσυντέλικος) σχηματίζεται και ως </a:t>
            </a:r>
            <a:r>
              <a:rPr lang="el-GR" dirty="0" err="1" smtClean="0"/>
              <a:t>α΄</a:t>
            </a:r>
            <a:r>
              <a:rPr lang="el-GR" dirty="0" smtClean="0"/>
              <a:t> και ως </a:t>
            </a:r>
            <a:r>
              <a:rPr lang="el-GR" dirty="0" err="1" smtClean="0"/>
              <a:t>β΄</a:t>
            </a:r>
            <a:r>
              <a:rPr lang="el-GR" dirty="0" smtClean="0"/>
              <a:t> χωρίς διαφορά σημασίας:</a:t>
            </a:r>
          </a:p>
          <a:p>
            <a:r>
              <a:rPr lang="el-GR" i="1" dirty="0" err="1" smtClean="0"/>
              <a:t>ἀλλάττω</a:t>
            </a:r>
            <a:r>
              <a:rPr lang="el-GR" i="1" dirty="0" smtClean="0"/>
              <a:t>:</a:t>
            </a:r>
            <a:r>
              <a:rPr lang="el-GR" dirty="0" smtClean="0"/>
              <a:t> παθ. αόρ. </a:t>
            </a:r>
            <a:r>
              <a:rPr lang="el-GR" dirty="0" err="1" smtClean="0"/>
              <a:t>α΄</a:t>
            </a:r>
            <a:r>
              <a:rPr lang="el-GR" dirty="0" smtClean="0"/>
              <a:t> </a:t>
            </a:r>
            <a:r>
              <a:rPr lang="el-GR" i="1" dirty="0" err="1" smtClean="0"/>
              <a:t>ἠλλάχθην</a:t>
            </a:r>
            <a:r>
              <a:rPr lang="el-GR" dirty="0" smtClean="0"/>
              <a:t> και </a:t>
            </a:r>
            <a:r>
              <a:rPr lang="el-GR" dirty="0" err="1" smtClean="0"/>
              <a:t>β΄</a:t>
            </a:r>
            <a:r>
              <a:rPr lang="el-GR" dirty="0" smtClean="0"/>
              <a:t> </a:t>
            </a:r>
            <a:r>
              <a:rPr lang="el-GR" i="1" dirty="0" err="1" smtClean="0"/>
              <a:t>ἠλλάγην</a:t>
            </a:r>
            <a:r>
              <a:rPr lang="el-GR" i="1" dirty="0" smtClean="0"/>
              <a:t>·</a:t>
            </a:r>
            <a:endParaRPr lang="el-GR" dirty="0" smtClean="0"/>
          </a:p>
          <a:p>
            <a:r>
              <a:rPr lang="el-GR" i="1" dirty="0" smtClean="0"/>
              <a:t>βλάπτω:</a:t>
            </a:r>
            <a:r>
              <a:rPr lang="el-GR" dirty="0" smtClean="0"/>
              <a:t> παθ. αόρ. </a:t>
            </a:r>
            <a:r>
              <a:rPr lang="el-GR" dirty="0" err="1" smtClean="0"/>
              <a:t>α΄</a:t>
            </a:r>
            <a:r>
              <a:rPr lang="el-GR" dirty="0" smtClean="0"/>
              <a:t> </a:t>
            </a:r>
            <a:r>
              <a:rPr lang="el-GR" i="1" dirty="0" err="1" smtClean="0"/>
              <a:t>ἐβλάφθην</a:t>
            </a:r>
            <a:r>
              <a:rPr lang="el-GR" dirty="0" smtClean="0"/>
              <a:t> και </a:t>
            </a:r>
            <a:r>
              <a:rPr lang="el-GR" dirty="0" err="1" smtClean="0"/>
              <a:t>β΄</a:t>
            </a:r>
            <a:r>
              <a:rPr lang="el-GR" dirty="0" smtClean="0"/>
              <a:t> </a:t>
            </a:r>
            <a:r>
              <a:rPr lang="el-GR" i="1" dirty="0" err="1" smtClean="0"/>
              <a:t>ἐβλάβην</a:t>
            </a:r>
            <a:r>
              <a:rPr lang="el-GR" i="1" dirty="0" smtClean="0"/>
              <a:t>·</a:t>
            </a:r>
            <a:endParaRPr lang="el-GR" dirty="0" smtClean="0"/>
          </a:p>
          <a:p>
            <a:r>
              <a:rPr lang="el-GR" i="1" dirty="0" smtClean="0"/>
              <a:t>λέγω:</a:t>
            </a:r>
            <a:r>
              <a:rPr lang="el-GR" dirty="0" smtClean="0"/>
              <a:t> ενεργ. αόρ. </a:t>
            </a:r>
            <a:r>
              <a:rPr lang="el-GR" dirty="0" err="1" smtClean="0"/>
              <a:t>α΄</a:t>
            </a:r>
            <a:r>
              <a:rPr lang="el-GR" dirty="0" smtClean="0"/>
              <a:t> </a:t>
            </a:r>
            <a:r>
              <a:rPr lang="el-GR" i="1" dirty="0" err="1" smtClean="0"/>
              <a:t>ἔλεξα</a:t>
            </a:r>
            <a:r>
              <a:rPr lang="el-GR" dirty="0" smtClean="0"/>
              <a:t> και </a:t>
            </a:r>
            <a:r>
              <a:rPr lang="el-GR" i="1" dirty="0" err="1" smtClean="0"/>
              <a:t>εἶπα</a:t>
            </a:r>
            <a:r>
              <a:rPr lang="el-GR" dirty="0" smtClean="0"/>
              <a:t> (που έχει εύχρηστους </a:t>
            </a:r>
            <a:r>
              <a:rPr lang="el-GR" dirty="0" err="1" smtClean="0"/>
              <a:t>τύτους</a:t>
            </a:r>
            <a:r>
              <a:rPr lang="el-GR" dirty="0" smtClean="0"/>
              <a:t>: οριστ. </a:t>
            </a:r>
            <a:r>
              <a:rPr lang="el-GR" dirty="0" err="1" smtClean="0"/>
              <a:t>β΄</a:t>
            </a:r>
            <a:r>
              <a:rPr lang="el-GR" dirty="0" smtClean="0"/>
              <a:t> εν. </a:t>
            </a:r>
            <a:r>
              <a:rPr lang="el-GR" i="1" dirty="0" err="1" smtClean="0"/>
              <a:t>εἶπας</a:t>
            </a:r>
            <a:r>
              <a:rPr lang="el-GR" dirty="0" smtClean="0"/>
              <a:t>, </a:t>
            </a:r>
            <a:r>
              <a:rPr lang="el-GR" dirty="0" err="1" smtClean="0"/>
              <a:t>β΄</a:t>
            </a:r>
            <a:r>
              <a:rPr lang="el-GR" dirty="0" smtClean="0"/>
              <a:t> πληθ. </a:t>
            </a:r>
            <a:r>
              <a:rPr lang="el-GR" i="1" dirty="0" err="1" smtClean="0"/>
              <a:t>εἴπατε</a:t>
            </a:r>
            <a:r>
              <a:rPr lang="el-GR" dirty="0" smtClean="0"/>
              <a:t>, ευκτ. </a:t>
            </a:r>
            <a:r>
              <a:rPr lang="el-GR" dirty="0" err="1" smtClean="0"/>
              <a:t>α΄</a:t>
            </a:r>
            <a:r>
              <a:rPr lang="el-GR" dirty="0" smtClean="0"/>
              <a:t> πληθ. </a:t>
            </a:r>
            <a:r>
              <a:rPr lang="el-GR" i="1" dirty="0" err="1" smtClean="0"/>
              <a:t>εἴπαιμεν</a:t>
            </a:r>
            <a:r>
              <a:rPr lang="el-GR" dirty="0" smtClean="0"/>
              <a:t>, προστ. </a:t>
            </a:r>
            <a:r>
              <a:rPr lang="el-GR" dirty="0" err="1" smtClean="0"/>
              <a:t>β΄</a:t>
            </a:r>
            <a:r>
              <a:rPr lang="el-GR" dirty="0" smtClean="0"/>
              <a:t> πληθ. </a:t>
            </a:r>
            <a:r>
              <a:rPr lang="el-GR" i="1" dirty="0" err="1" smtClean="0"/>
              <a:t>εἴπατε</a:t>
            </a:r>
            <a:r>
              <a:rPr lang="el-GR" dirty="0" smtClean="0"/>
              <a:t>) και ενεργητ. αόρ. </a:t>
            </a:r>
            <a:r>
              <a:rPr lang="el-GR" dirty="0" err="1" smtClean="0"/>
              <a:t>β΄</a:t>
            </a:r>
            <a:r>
              <a:rPr lang="el-GR" dirty="0" smtClean="0"/>
              <a:t> </a:t>
            </a:r>
            <a:r>
              <a:rPr lang="el-GR" i="1" dirty="0" err="1" smtClean="0"/>
              <a:t>εἶπον</a:t>
            </a:r>
            <a:r>
              <a:rPr lang="el-GR" dirty="0" smtClean="0"/>
              <a:t> (χωρίς </a:t>
            </a:r>
            <a:r>
              <a:rPr lang="el-GR" dirty="0" err="1" smtClean="0"/>
              <a:t>β΄</a:t>
            </a:r>
            <a:r>
              <a:rPr lang="el-GR" dirty="0" smtClean="0"/>
              <a:t> πληθ. της οριστ. που παίρνεται από το </a:t>
            </a:r>
            <a:r>
              <a:rPr lang="el-GR" i="1" dirty="0" err="1" smtClean="0"/>
              <a:t>εἶπα</a:t>
            </a:r>
            <a:r>
              <a:rPr lang="el-GR" dirty="0" smtClean="0"/>
              <a:t>)·</a:t>
            </a:r>
          </a:p>
          <a:p>
            <a:r>
              <a:rPr lang="el-GR" i="1" dirty="0" err="1" smtClean="0"/>
              <a:t>συλ</a:t>
            </a:r>
            <a:r>
              <a:rPr lang="el-GR" i="1" dirty="0" smtClean="0"/>
              <a:t>-λέγω:</a:t>
            </a:r>
            <a:r>
              <a:rPr lang="el-GR" dirty="0" smtClean="0"/>
              <a:t> παθ. αόρ. </a:t>
            </a:r>
            <a:r>
              <a:rPr lang="el-GR" dirty="0" err="1" smtClean="0"/>
              <a:t>α΄</a:t>
            </a:r>
            <a:r>
              <a:rPr lang="el-GR" dirty="0" smtClean="0"/>
              <a:t> </a:t>
            </a:r>
            <a:r>
              <a:rPr lang="el-GR" i="1" dirty="0" err="1" smtClean="0"/>
              <a:t>συνελέχθην</a:t>
            </a:r>
            <a:r>
              <a:rPr lang="el-GR" dirty="0" smtClean="0"/>
              <a:t> και </a:t>
            </a:r>
            <a:r>
              <a:rPr lang="el-GR" dirty="0" err="1" smtClean="0"/>
              <a:t>β΄</a:t>
            </a:r>
            <a:r>
              <a:rPr lang="el-GR" dirty="0" smtClean="0"/>
              <a:t> </a:t>
            </a:r>
            <a:r>
              <a:rPr lang="el-GR" i="1" dirty="0" smtClean="0"/>
              <a:t>συνελέγην·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i="1" dirty="0" smtClean="0"/>
              <a:t>φέρω:</a:t>
            </a:r>
            <a:r>
              <a:rPr lang="el-GR" dirty="0" smtClean="0"/>
              <a:t> ενεργ. αόρ. </a:t>
            </a:r>
            <a:r>
              <a:rPr lang="el-GR" dirty="0" err="1" smtClean="0"/>
              <a:t>α΄</a:t>
            </a:r>
            <a:r>
              <a:rPr lang="el-GR" dirty="0" smtClean="0"/>
              <a:t> </a:t>
            </a:r>
            <a:r>
              <a:rPr lang="el-GR" i="1" dirty="0" err="1" smtClean="0"/>
              <a:t>ἤνεγκα</a:t>
            </a:r>
            <a:r>
              <a:rPr lang="el-GR" dirty="0" smtClean="0"/>
              <a:t> (που έχει εύχρηστους όλους τους τύ­πους, εκτός από τη μετοχή και το </a:t>
            </a:r>
            <a:r>
              <a:rPr lang="el-GR" dirty="0" err="1" smtClean="0"/>
              <a:t>β΄</a:t>
            </a:r>
            <a:r>
              <a:rPr lang="el-GR" dirty="0" smtClean="0"/>
              <a:t> εν. πρόσ. της προστ.) και ενεργητ. αόρ. </a:t>
            </a:r>
            <a:r>
              <a:rPr lang="el-GR" dirty="0" err="1" smtClean="0"/>
              <a:t>β΄</a:t>
            </a:r>
            <a:r>
              <a:rPr lang="el-GR" dirty="0" smtClean="0"/>
              <a:t> </a:t>
            </a:r>
            <a:r>
              <a:rPr lang="el-GR" i="1" dirty="0" err="1" smtClean="0"/>
              <a:t>ἤνεγκον</a:t>
            </a:r>
            <a:r>
              <a:rPr lang="el-GR" dirty="0" smtClean="0"/>
              <a:t> (που έχει εύχρ. τύπους: οριστ. μόνο το </a:t>
            </a:r>
            <a:r>
              <a:rPr lang="el-GR" dirty="0" err="1" smtClean="0"/>
              <a:t>α΄</a:t>
            </a:r>
            <a:r>
              <a:rPr lang="el-GR" dirty="0" smtClean="0"/>
              <a:t> εν. και μόνο σύνθ. </a:t>
            </a:r>
            <a:r>
              <a:rPr lang="el-GR" i="1" dirty="0" err="1" smtClean="0"/>
              <a:t>διήνεγκον</a:t>
            </a:r>
            <a:r>
              <a:rPr lang="el-GR" dirty="0" smtClean="0"/>
              <a:t>, υποτ. </a:t>
            </a:r>
            <a:r>
              <a:rPr lang="el-GR" i="1" dirty="0" err="1" smtClean="0"/>
              <a:t>ἐνέγκω</a:t>
            </a:r>
            <a:r>
              <a:rPr lang="el-GR" dirty="0" smtClean="0"/>
              <a:t> κτλ., ευκτ. </a:t>
            </a:r>
            <a:r>
              <a:rPr lang="el-GR" i="1" dirty="0" err="1" smtClean="0"/>
              <a:t>ἐνέγκοιμι</a:t>
            </a:r>
            <a:r>
              <a:rPr lang="el-GR" dirty="0" smtClean="0"/>
              <a:t> κτλ., προστ. μόνο </a:t>
            </a:r>
            <a:r>
              <a:rPr lang="el-GR" i="1" dirty="0" err="1" smtClean="0"/>
              <a:t>ἔνεγκε</a:t>
            </a:r>
            <a:r>
              <a:rPr lang="el-GR" dirty="0" smtClean="0"/>
              <a:t> - </a:t>
            </a:r>
            <a:r>
              <a:rPr lang="el-GR" i="1" dirty="0" err="1" smtClean="0"/>
              <a:t>ἐνεγκέτω</a:t>
            </a:r>
            <a:r>
              <a:rPr lang="el-GR" dirty="0" smtClean="0"/>
              <a:t>, απαρ. </a:t>
            </a:r>
            <a:r>
              <a:rPr lang="el-GR" i="1" dirty="0" err="1" smtClean="0"/>
              <a:t>ἐνεγκεῖν</a:t>
            </a:r>
            <a:r>
              <a:rPr lang="el-GR" dirty="0" smtClean="0"/>
              <a:t>, μετ. </a:t>
            </a:r>
            <a:r>
              <a:rPr lang="el-GR" i="1" dirty="0" err="1" smtClean="0"/>
              <a:t>ἐνεγκών</a:t>
            </a:r>
            <a:r>
              <a:rPr lang="el-GR" dirty="0" smtClean="0"/>
              <a:t>)·</a:t>
            </a:r>
          </a:p>
          <a:p>
            <a:r>
              <a:rPr lang="el-GR" i="1" dirty="0" smtClean="0"/>
              <a:t>δια-φθείρω: </a:t>
            </a:r>
            <a:r>
              <a:rPr lang="el-GR" dirty="0" smtClean="0"/>
              <a:t>ενεργ. πρκμ. </a:t>
            </a:r>
            <a:r>
              <a:rPr lang="el-GR" dirty="0" err="1" smtClean="0"/>
              <a:t>α΄</a:t>
            </a:r>
            <a:r>
              <a:rPr lang="el-GR" dirty="0" smtClean="0"/>
              <a:t> </a:t>
            </a:r>
            <a:r>
              <a:rPr lang="el-GR" i="1" dirty="0" err="1" smtClean="0"/>
              <a:t>διέφθαρκα</a:t>
            </a:r>
            <a:r>
              <a:rPr lang="el-GR" dirty="0" smtClean="0"/>
              <a:t> και </a:t>
            </a:r>
            <a:r>
              <a:rPr lang="el-GR" dirty="0" err="1" smtClean="0"/>
              <a:t>β΄</a:t>
            </a:r>
            <a:r>
              <a:rPr lang="el-GR" dirty="0" smtClean="0"/>
              <a:t> </a:t>
            </a:r>
            <a:r>
              <a:rPr lang="el-GR" i="1" dirty="0" err="1" smtClean="0"/>
              <a:t>διέφθορα</a:t>
            </a:r>
            <a:r>
              <a:rPr lang="el-GR" dirty="0" smtClean="0"/>
              <a:t> κ.ά.</a:t>
            </a:r>
          </a:p>
          <a:p>
            <a:r>
              <a:rPr lang="el-GR" dirty="0" smtClean="0"/>
              <a:t>Συνήθως, όταν ο ίδιος χρόνος ενός ρήματος βρίσκεται και ως </a:t>
            </a:r>
            <a:r>
              <a:rPr lang="el-GR" dirty="0" err="1" smtClean="0"/>
              <a:t>α΄</a:t>
            </a:r>
            <a:r>
              <a:rPr lang="el-GR" dirty="0" smtClean="0"/>
              <a:t> και ως </a:t>
            </a:r>
            <a:r>
              <a:rPr lang="el-GR" dirty="0" err="1" smtClean="0"/>
              <a:t>β΄</a:t>
            </a:r>
            <a:r>
              <a:rPr lang="el-GR" dirty="0" smtClean="0"/>
              <a:t>, ο ένας τύπος έχει διαφορετική σημασία από τον άλλο: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i="1" dirty="0" err="1" smtClean="0"/>
              <a:t>ἐτρεψάμην</a:t>
            </a:r>
            <a:r>
              <a:rPr lang="el-GR" dirty="0" smtClean="0"/>
              <a:t> (μτβ. = έτρεψα κάποιον σε φυγή) - </a:t>
            </a:r>
            <a:r>
              <a:rPr lang="el-GR" i="1" dirty="0" err="1" smtClean="0"/>
              <a:t>ἐτραπόμην</a:t>
            </a:r>
            <a:r>
              <a:rPr lang="el-GR" dirty="0" smtClean="0"/>
              <a:t> (= έτρεψα τον εαυτό μου προς κάτι, διευθύνθηκα)·</a:t>
            </a:r>
          </a:p>
          <a:p>
            <a:r>
              <a:rPr lang="el-GR" i="1" dirty="0" err="1" smtClean="0"/>
              <a:t>ἐφάνθην</a:t>
            </a:r>
            <a:r>
              <a:rPr lang="el-GR" dirty="0" smtClean="0"/>
              <a:t> (= φανερώθηκα από άλλον) - </a:t>
            </a:r>
            <a:r>
              <a:rPr lang="el-GR" i="1" dirty="0" err="1" smtClean="0"/>
              <a:t>ἐφάνην</a:t>
            </a:r>
            <a:r>
              <a:rPr lang="el-GR" dirty="0" smtClean="0"/>
              <a:t> (= φανέρωσα τον εαυτό μου)·</a:t>
            </a:r>
          </a:p>
          <a:p>
            <a:r>
              <a:rPr lang="el-GR" i="1" dirty="0" err="1" smtClean="0"/>
              <a:t>πέπεικα</a:t>
            </a:r>
            <a:r>
              <a:rPr lang="el-GR" dirty="0" smtClean="0"/>
              <a:t> (= έχω πείσει κάποιον) - </a:t>
            </a:r>
            <a:r>
              <a:rPr lang="el-GR" i="1" dirty="0" smtClean="0"/>
              <a:t>πέποιθα</a:t>
            </a:r>
            <a:r>
              <a:rPr lang="el-GR" dirty="0" smtClean="0"/>
              <a:t> (= είμαι πεισμένος, έχω πεποίθηση)·</a:t>
            </a:r>
          </a:p>
          <a:p>
            <a:r>
              <a:rPr lang="el-GR" i="1" dirty="0" err="1" smtClean="0"/>
              <a:t>πέπραχα</a:t>
            </a:r>
            <a:r>
              <a:rPr lang="el-GR" dirty="0" smtClean="0"/>
              <a:t> (= έχω κάμει κάτι) - </a:t>
            </a:r>
            <a:r>
              <a:rPr lang="el-GR" i="1" dirty="0" err="1" smtClean="0"/>
              <a:t>πέπραγα</a:t>
            </a:r>
            <a:r>
              <a:rPr lang="el-GR" dirty="0" smtClean="0"/>
              <a:t> (αμετάβ. = βρίσκομαι σε κάποια κατάσταση).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Να μεταφέρετε καθέναν από τους δοσμένους τύπους στον αντίστοιχο τύπο του παθητικού αορίστου </a:t>
            </a:r>
            <a:r>
              <a:rPr lang="el-GR" sz="2800" dirty="0" err="1" smtClean="0"/>
              <a:t>β΄</a:t>
            </a:r>
            <a:r>
              <a:rPr lang="el-GR" sz="2800" dirty="0" smtClean="0"/>
              <a:t>: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l-GR" dirty="0" err="1" smtClean="0"/>
              <a:t>ἀπαλλάξεται</a:t>
            </a:r>
            <a:endParaRPr lang="el-GR" dirty="0" smtClean="0"/>
          </a:p>
          <a:p>
            <a:r>
              <a:rPr lang="el-GR" dirty="0" err="1" smtClean="0"/>
              <a:t>διαγράφησθε</a:t>
            </a:r>
            <a:endParaRPr lang="el-GR" dirty="0" smtClean="0"/>
          </a:p>
          <a:p>
            <a:r>
              <a:rPr lang="el-GR" dirty="0" err="1" smtClean="0"/>
              <a:t>συλλέγειν</a:t>
            </a:r>
            <a:endParaRPr lang="el-GR" dirty="0" smtClean="0"/>
          </a:p>
          <a:p>
            <a:r>
              <a:rPr lang="el-GR" dirty="0" err="1" smtClean="0"/>
              <a:t>ῥίπτομεν</a:t>
            </a:r>
            <a:endParaRPr lang="el-GR" dirty="0" smtClean="0"/>
          </a:p>
          <a:p>
            <a:r>
              <a:rPr lang="el-GR" dirty="0" err="1" smtClean="0"/>
              <a:t>στεῖλαι</a:t>
            </a:r>
            <a:endParaRPr lang="el-GR" dirty="0" smtClean="0"/>
          </a:p>
          <a:p>
            <a:r>
              <a:rPr lang="el-GR" dirty="0" err="1" smtClean="0"/>
              <a:t>φανεῖται</a:t>
            </a:r>
            <a:endParaRPr lang="el-GR" dirty="0" smtClean="0"/>
          </a:p>
          <a:p>
            <a:r>
              <a:rPr lang="el-GR" dirty="0" err="1" smtClean="0"/>
              <a:t>φθεροῖσθε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/>
          </a:bodyPr>
          <a:lstStyle/>
          <a:p>
            <a:r>
              <a:rPr lang="el-GR" dirty="0" smtClean="0"/>
              <a:t>Να μεταφέρετε τα ρήματα στον παθητικό μέλλοντα </a:t>
            </a:r>
            <a:r>
              <a:rPr lang="el-GR" dirty="0" err="1" smtClean="0"/>
              <a:t>β΄</a:t>
            </a:r>
            <a:r>
              <a:rPr lang="el-GR" dirty="0" smtClean="0"/>
              <a:t> και παθητικό αόριστο </a:t>
            </a:r>
            <a:r>
              <a:rPr lang="el-GR" dirty="0" err="1" smtClean="0"/>
              <a:t>β΄</a:t>
            </a:r>
            <a:r>
              <a:rPr lang="el-GR" dirty="0" smtClean="0"/>
              <a:t>: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ΠΑΘΗΤΙΚΟΣ ΜΕΛΛΟΝΤΑΣ B'ΠΑΘΗΤΙΚΟΣ ΑΟΡΙΣΤΟΣ B‘</a:t>
            </a:r>
          </a:p>
          <a:p>
            <a:r>
              <a:rPr lang="el-GR" dirty="0" smtClean="0"/>
              <a:t>γράφομαι</a:t>
            </a:r>
          </a:p>
          <a:p>
            <a:r>
              <a:rPr lang="el-GR" dirty="0" err="1" smtClean="0"/>
              <a:t>ἀλλάττομαι</a:t>
            </a:r>
            <a:endParaRPr lang="el-GR" dirty="0" smtClean="0"/>
          </a:p>
          <a:p>
            <a:r>
              <a:rPr lang="el-GR" dirty="0" smtClean="0"/>
              <a:t>Πλήττομαι</a:t>
            </a:r>
          </a:p>
          <a:p>
            <a:r>
              <a:rPr lang="el-GR" dirty="0" smtClean="0"/>
              <a:t>Φαίνομαι</a:t>
            </a:r>
          </a:p>
          <a:p>
            <a:r>
              <a:rPr lang="el-GR" dirty="0" smtClean="0"/>
              <a:t>φθείρομαι</a:t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/>
              <a:t>Παθητικός μέλλοντας </a:t>
            </a:r>
            <a:r>
              <a:rPr lang="el-GR" sz="3600" b="1" dirty="0" err="1" smtClean="0"/>
              <a:t>β΄</a:t>
            </a:r>
            <a:r>
              <a:rPr lang="el-GR" sz="3600" b="1" dirty="0" smtClean="0"/>
              <a:t>-αόριστος </a:t>
            </a:r>
            <a:r>
              <a:rPr lang="el-GR" sz="3600" b="1" dirty="0" err="1" smtClean="0"/>
              <a:t>β΄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Μερικά ρήματα σχηματίζουν τον παθητ. μέλλοντα και τον παθητ. αόριστο με το χρονικό πρόσφυμα </a:t>
            </a:r>
            <a:r>
              <a:rPr lang="el-GR" b="1" dirty="0" smtClean="0"/>
              <a:t>η</a:t>
            </a:r>
            <a:r>
              <a:rPr lang="el-GR" dirty="0" smtClean="0"/>
              <a:t>- και </a:t>
            </a:r>
            <a:r>
              <a:rPr lang="el-GR" b="1" dirty="0" smtClean="0"/>
              <a:t>ε</a:t>
            </a:r>
            <a:r>
              <a:rPr lang="el-GR" dirty="0" smtClean="0"/>
              <a:t>- αντί </a:t>
            </a:r>
            <a:r>
              <a:rPr lang="el-GR" b="1" dirty="0" err="1" smtClean="0"/>
              <a:t>θη</a:t>
            </a:r>
            <a:r>
              <a:rPr lang="el-GR" dirty="0" smtClean="0"/>
              <a:t>- και </a:t>
            </a:r>
            <a:r>
              <a:rPr lang="el-GR" b="1" dirty="0" err="1" smtClean="0"/>
              <a:t>θε</a:t>
            </a:r>
            <a:r>
              <a:rPr lang="el-GR" b="1" dirty="0" smtClean="0"/>
              <a:t>-,</a:t>
            </a:r>
            <a:r>
              <a:rPr lang="el-GR" dirty="0" smtClean="0"/>
              <a:t> δηλ. χωρίς το σύμφωνο </a:t>
            </a:r>
            <a:r>
              <a:rPr lang="el-GR" b="1" dirty="0" smtClean="0"/>
              <a:t>θ:</a:t>
            </a:r>
            <a:r>
              <a:rPr lang="el-GR" dirty="0" smtClean="0"/>
              <a:t> </a:t>
            </a:r>
            <a:r>
              <a:rPr lang="el-GR" i="1" dirty="0" err="1" smtClean="0"/>
              <a:t>γραφ</a:t>
            </a:r>
            <a:r>
              <a:rPr lang="el-GR" i="1" dirty="0" smtClean="0"/>
              <a:t>-ή-</a:t>
            </a:r>
            <a:r>
              <a:rPr lang="el-GR" i="1" dirty="0" err="1" smtClean="0"/>
              <a:t>σομα</a:t>
            </a:r>
            <a:r>
              <a:rPr lang="el-GR" i="1" dirty="0" smtClean="0"/>
              <a:t>ι</a:t>
            </a:r>
            <a:r>
              <a:rPr lang="el-GR" dirty="0" smtClean="0"/>
              <a:t>, </a:t>
            </a:r>
            <a:r>
              <a:rPr lang="el-GR" i="1" dirty="0" smtClean="0"/>
              <a:t>ἐ-</a:t>
            </a:r>
            <a:r>
              <a:rPr lang="el-GR" i="1" dirty="0" err="1" smtClean="0"/>
              <a:t>γράφ</a:t>
            </a:r>
            <a:r>
              <a:rPr lang="el-GR" i="1" dirty="0" smtClean="0"/>
              <a:t>-η-ν</a:t>
            </a:r>
            <a:r>
              <a:rPr lang="el-GR" dirty="0" smtClean="0"/>
              <a:t>, </a:t>
            </a:r>
            <a:r>
              <a:rPr lang="el-GR" i="1" dirty="0" err="1" smtClean="0"/>
              <a:t>γραφ</a:t>
            </a:r>
            <a:r>
              <a:rPr lang="el-GR" i="1" dirty="0" smtClean="0"/>
              <a:t>-ε-</a:t>
            </a:r>
            <a:r>
              <a:rPr lang="el-GR" i="1" dirty="0" err="1" smtClean="0"/>
              <a:t>ίη</a:t>
            </a:r>
            <a:r>
              <a:rPr lang="el-GR" i="1" dirty="0" smtClean="0"/>
              <a:t>-ν</a:t>
            </a:r>
            <a:r>
              <a:rPr lang="el-GR" dirty="0" smtClean="0"/>
              <a:t>, </a:t>
            </a:r>
            <a:r>
              <a:rPr lang="el-GR" i="1" dirty="0" err="1" smtClean="0"/>
              <a:t>γραφ</a:t>
            </a:r>
            <a:r>
              <a:rPr lang="el-GR" i="1" dirty="0" smtClean="0"/>
              <a:t>-έ-</a:t>
            </a:r>
            <a:r>
              <a:rPr lang="el-GR" i="1" dirty="0" err="1" smtClean="0"/>
              <a:t>ντω</a:t>
            </a:r>
            <a:r>
              <a:rPr lang="el-GR" i="1" dirty="0" smtClean="0"/>
              <a:t>ν</a:t>
            </a:r>
            <a:r>
              <a:rPr lang="el-GR" dirty="0" smtClean="0"/>
              <a:t> κτλ., αντί </a:t>
            </a:r>
            <a:r>
              <a:rPr lang="el-GR" i="1" dirty="0" err="1" smtClean="0"/>
              <a:t>γραφ</a:t>
            </a:r>
            <a:r>
              <a:rPr lang="el-GR" i="1" dirty="0" smtClean="0"/>
              <a:t>-</a:t>
            </a:r>
            <a:r>
              <a:rPr lang="el-GR" i="1" dirty="0" err="1" smtClean="0"/>
              <a:t>θή</a:t>
            </a:r>
            <a:r>
              <a:rPr lang="el-GR" i="1" dirty="0" smtClean="0"/>
              <a:t>-</a:t>
            </a:r>
            <a:r>
              <a:rPr lang="el-GR" i="1" dirty="0" err="1" smtClean="0"/>
              <a:t>σομαι</a:t>
            </a:r>
            <a:r>
              <a:rPr lang="el-GR" dirty="0" smtClean="0"/>
              <a:t>, </a:t>
            </a:r>
            <a:r>
              <a:rPr lang="el-GR" i="1" dirty="0" smtClean="0"/>
              <a:t>ἐ-</a:t>
            </a:r>
            <a:r>
              <a:rPr lang="el-GR" i="1" dirty="0" err="1" smtClean="0"/>
              <a:t>γράφ</a:t>
            </a:r>
            <a:r>
              <a:rPr lang="el-GR" i="1" dirty="0" smtClean="0"/>
              <a:t>-</a:t>
            </a:r>
            <a:r>
              <a:rPr lang="el-GR" i="1" dirty="0" err="1" smtClean="0"/>
              <a:t>θη</a:t>
            </a:r>
            <a:r>
              <a:rPr lang="el-GR" i="1" dirty="0" smtClean="0"/>
              <a:t>-ν</a:t>
            </a:r>
            <a:r>
              <a:rPr lang="el-GR" dirty="0" smtClean="0"/>
              <a:t>, </a:t>
            </a:r>
            <a:r>
              <a:rPr lang="el-GR" i="1" dirty="0" err="1" smtClean="0"/>
              <a:t>γραφ</a:t>
            </a:r>
            <a:r>
              <a:rPr lang="el-GR" i="1" dirty="0" smtClean="0"/>
              <a:t>-</a:t>
            </a:r>
            <a:r>
              <a:rPr lang="el-GR" i="1" dirty="0" err="1" smtClean="0"/>
              <a:t>θε</a:t>
            </a:r>
            <a:r>
              <a:rPr lang="el-GR" i="1" dirty="0" smtClean="0"/>
              <a:t>-</a:t>
            </a:r>
            <a:r>
              <a:rPr lang="el-GR" i="1" dirty="0" err="1" smtClean="0"/>
              <a:t>ίη</a:t>
            </a:r>
            <a:r>
              <a:rPr lang="el-GR" i="1" dirty="0" smtClean="0"/>
              <a:t>-ν</a:t>
            </a:r>
            <a:r>
              <a:rPr lang="el-GR" dirty="0" smtClean="0"/>
              <a:t>, </a:t>
            </a:r>
            <a:r>
              <a:rPr lang="el-GR" i="1" dirty="0" err="1" smtClean="0"/>
              <a:t>γραφ</a:t>
            </a:r>
            <a:r>
              <a:rPr lang="el-GR" i="1" dirty="0" smtClean="0"/>
              <a:t>-</a:t>
            </a:r>
            <a:r>
              <a:rPr lang="el-GR" i="1" dirty="0" err="1" smtClean="0"/>
              <a:t>θέ</a:t>
            </a:r>
            <a:r>
              <a:rPr lang="el-GR" i="1" dirty="0" smtClean="0"/>
              <a:t>-</a:t>
            </a:r>
            <a:r>
              <a:rPr lang="el-GR" i="1" dirty="0" err="1" smtClean="0"/>
              <a:t>ντων</a:t>
            </a:r>
            <a:r>
              <a:rPr lang="el-GR" dirty="0" smtClean="0"/>
              <a:t> κτλ. (όπως και στη νέα: </a:t>
            </a:r>
            <a:r>
              <a:rPr lang="el-GR" i="1" dirty="0" err="1" smtClean="0"/>
              <a:t>γράφ</a:t>
            </a:r>
            <a:r>
              <a:rPr lang="el-GR" i="1" dirty="0" smtClean="0"/>
              <a:t>-τη-κα</a:t>
            </a:r>
            <a:r>
              <a:rPr lang="el-GR" dirty="0" smtClean="0"/>
              <a:t> και </a:t>
            </a:r>
            <a:r>
              <a:rPr lang="el-GR" i="1" dirty="0" err="1" smtClean="0"/>
              <a:t>γράφ</a:t>
            </a:r>
            <a:r>
              <a:rPr lang="el-GR" i="1" dirty="0" smtClean="0"/>
              <a:t>-η-κα</a:t>
            </a:r>
            <a:r>
              <a:rPr lang="el-GR" dirty="0" smtClean="0"/>
              <a:t> κτλ.).</a:t>
            </a:r>
          </a:p>
          <a:p>
            <a:r>
              <a:rPr lang="el-GR" dirty="0" smtClean="0"/>
              <a:t>Ο παθητ. μέλλοντας και ο παθητ. αόριστος που σχηματίζονται μ' αυτόν τον τρόπο λέγονται </a:t>
            </a:r>
            <a:r>
              <a:rPr lang="el-GR" b="1" dirty="0" smtClean="0"/>
              <a:t>παθητικός μέλλοντας </a:t>
            </a:r>
            <a:r>
              <a:rPr lang="el-GR" b="1" dirty="0" err="1" smtClean="0"/>
              <a:t>β΄</a:t>
            </a:r>
            <a:r>
              <a:rPr lang="el-GR" dirty="0" smtClean="0"/>
              <a:t> και </a:t>
            </a:r>
            <a:r>
              <a:rPr lang="el-GR" b="1" dirty="0" smtClean="0"/>
              <a:t>παθητικός αόριστος </a:t>
            </a:r>
            <a:r>
              <a:rPr lang="el-GR" b="1" dirty="0" err="1" smtClean="0"/>
              <a:t>β΄</a:t>
            </a:r>
            <a:r>
              <a:rPr lang="el-GR" b="1" dirty="0" smtClean="0"/>
              <a:t>.</a:t>
            </a:r>
            <a:endParaRPr lang="el-GR" dirty="0" smtClean="0"/>
          </a:p>
          <a:p>
            <a:r>
              <a:rPr lang="el-GR" dirty="0" smtClean="0"/>
              <a:t>Οι δεύτεροι αυτοί παθητικοί χρόνοι κλίνονται ακριβώς όπως και οι πρώτοι, αλλά στο </a:t>
            </a:r>
            <a:r>
              <a:rPr lang="el-GR" dirty="0" err="1" smtClean="0"/>
              <a:t>β΄</a:t>
            </a:r>
            <a:r>
              <a:rPr lang="el-GR" dirty="0" smtClean="0"/>
              <a:t> ενικό πρόσωπο της προστακτικής του </a:t>
            </a:r>
            <a:r>
              <a:rPr lang="el-GR" dirty="0" err="1" smtClean="0"/>
              <a:t>αορ</a:t>
            </a:r>
            <a:r>
              <a:rPr lang="el-GR" dirty="0" smtClean="0"/>
              <a:t>. </a:t>
            </a:r>
            <a:r>
              <a:rPr lang="el-GR" dirty="0" err="1" smtClean="0"/>
              <a:t>β΄</a:t>
            </a:r>
            <a:r>
              <a:rPr lang="el-GR" dirty="0" smtClean="0"/>
              <a:t> μένει αμετάβλητη η αρχική κατάληξη -</a:t>
            </a:r>
            <a:r>
              <a:rPr lang="el-GR" i="1" dirty="0" err="1" smtClean="0"/>
              <a:t>θι</a:t>
            </a:r>
            <a:r>
              <a:rPr lang="el-GR" i="1" dirty="0" smtClean="0"/>
              <a:t>: </a:t>
            </a:r>
            <a:r>
              <a:rPr lang="el-GR" i="1" dirty="0" err="1" smtClean="0"/>
              <a:t>γράφη</a:t>
            </a:r>
            <a:r>
              <a:rPr lang="el-GR" i="1" dirty="0" smtClean="0"/>
              <a:t>-</a:t>
            </a:r>
            <a:r>
              <a:rPr lang="el-GR" i="1" dirty="0" err="1" smtClean="0"/>
              <a:t>θι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19256" cy="1154392"/>
          </a:xfrm>
        </p:spPr>
        <p:txBody>
          <a:bodyPr>
            <a:normAutofit/>
          </a:bodyPr>
          <a:lstStyle/>
          <a:p>
            <a:r>
              <a:rPr lang="el-GR" sz="3600" b="1" dirty="0" smtClean="0"/>
              <a:t>Παράδειγμα σχηματισμού παθητ. μέλλοντα </a:t>
            </a:r>
            <a:r>
              <a:rPr lang="el-GR" sz="3600" b="1" dirty="0" err="1" smtClean="0"/>
              <a:t>β΄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b="1" dirty="0" smtClean="0"/>
              <a:t>Οριστική</a:t>
            </a:r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-ή-</a:t>
            </a:r>
            <a:r>
              <a:rPr lang="el-GR" i="1" dirty="0" err="1" smtClean="0"/>
              <a:t>σομα</a:t>
            </a:r>
            <a:r>
              <a:rPr lang="el-GR" i="1" dirty="0" smtClean="0"/>
              <a:t>ι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-ή-σει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-ή-</a:t>
            </a:r>
            <a:r>
              <a:rPr lang="el-GR" i="1" dirty="0" err="1" smtClean="0"/>
              <a:t>σετα</a:t>
            </a:r>
            <a:r>
              <a:rPr lang="el-GR" i="1" dirty="0" smtClean="0"/>
              <a:t>ι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-η-</a:t>
            </a:r>
            <a:r>
              <a:rPr lang="el-GR" i="1" dirty="0" err="1" smtClean="0"/>
              <a:t>σόμεθ</a:t>
            </a:r>
            <a:r>
              <a:rPr lang="el-GR" i="1" dirty="0" smtClean="0"/>
              <a:t>α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-ή-</a:t>
            </a:r>
            <a:r>
              <a:rPr lang="el-GR" i="1" dirty="0" err="1" smtClean="0"/>
              <a:t>σεσθ</a:t>
            </a:r>
            <a:r>
              <a:rPr lang="el-GR" i="1" dirty="0" smtClean="0"/>
              <a:t>ε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-ή-</a:t>
            </a:r>
            <a:r>
              <a:rPr lang="el-GR" i="1" dirty="0" err="1" smtClean="0"/>
              <a:t>σοντα</a:t>
            </a:r>
            <a:r>
              <a:rPr lang="el-GR" i="1" dirty="0" smtClean="0"/>
              <a:t>ι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b="1" i="1" dirty="0" smtClean="0"/>
              <a:t>Ευκτική</a:t>
            </a:r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-η-</a:t>
            </a:r>
            <a:r>
              <a:rPr lang="el-GR" i="1" dirty="0" err="1" smtClean="0"/>
              <a:t>σοίμη</a:t>
            </a:r>
            <a:r>
              <a:rPr lang="el-GR" i="1" dirty="0" smtClean="0"/>
              <a:t>ν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-ή-σοιο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-ή-</a:t>
            </a:r>
            <a:r>
              <a:rPr lang="el-GR" i="1" dirty="0" err="1" smtClean="0"/>
              <a:t>σοιτ</a:t>
            </a:r>
            <a:r>
              <a:rPr lang="el-GR" i="1" dirty="0" smtClean="0"/>
              <a:t>ο</a:t>
            </a:r>
            <a:endParaRPr lang="el-GR" dirty="0" smtClean="0"/>
          </a:p>
          <a:p>
            <a:r>
              <a:rPr lang="el-GR" i="1" dirty="0" err="1" smtClean="0"/>
              <a:t>γραψ</a:t>
            </a:r>
            <a:r>
              <a:rPr lang="el-GR" i="1" dirty="0" smtClean="0"/>
              <a:t>-η-</a:t>
            </a:r>
            <a:r>
              <a:rPr lang="el-GR" i="1" dirty="0" err="1" smtClean="0"/>
              <a:t>σοίμεθ</a:t>
            </a:r>
            <a:r>
              <a:rPr lang="el-GR" i="1" dirty="0" smtClean="0"/>
              <a:t>α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-ή-</a:t>
            </a:r>
            <a:r>
              <a:rPr lang="el-GR" i="1" dirty="0" err="1" smtClean="0"/>
              <a:t>σοισθ</a:t>
            </a:r>
            <a:r>
              <a:rPr lang="el-GR" i="1" dirty="0" smtClean="0"/>
              <a:t>ε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-ή-</a:t>
            </a:r>
            <a:r>
              <a:rPr lang="el-GR" i="1" dirty="0" err="1" smtClean="0"/>
              <a:t>σοιντ</a:t>
            </a:r>
            <a:r>
              <a:rPr lang="el-GR" i="1" dirty="0" smtClean="0"/>
              <a:t>ο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b="1" dirty="0" smtClean="0"/>
              <a:t>Απαρέμφατο</a:t>
            </a:r>
          </a:p>
          <a:p>
            <a:endParaRPr lang="el-GR" b="1" dirty="0" smtClean="0"/>
          </a:p>
          <a:p>
            <a:r>
              <a:rPr lang="el-GR" dirty="0" err="1" smtClean="0"/>
              <a:t>γραφήσεσθαι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i="1" dirty="0" smtClean="0"/>
          </a:p>
          <a:p>
            <a:r>
              <a:rPr lang="el-GR" b="1" i="1" dirty="0" smtClean="0"/>
              <a:t>Μετοχή</a:t>
            </a:r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-η-</a:t>
            </a:r>
            <a:r>
              <a:rPr lang="el-GR" i="1" dirty="0" err="1" smtClean="0"/>
              <a:t>σόμενο</a:t>
            </a:r>
            <a:r>
              <a:rPr lang="el-GR" i="1" dirty="0" smtClean="0"/>
              <a:t>ς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-η-</a:t>
            </a:r>
            <a:r>
              <a:rPr lang="el-GR" i="1" dirty="0" err="1" smtClean="0"/>
              <a:t>σομέν</a:t>
            </a:r>
            <a:r>
              <a:rPr lang="el-GR" i="1" dirty="0" smtClean="0"/>
              <a:t>η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-η-</a:t>
            </a:r>
            <a:r>
              <a:rPr lang="el-GR" i="1" dirty="0" err="1" smtClean="0"/>
              <a:t>σόμενο</a:t>
            </a:r>
            <a:r>
              <a:rPr lang="el-GR" i="1" dirty="0" smtClean="0"/>
              <a:t>ν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/>
              <a:t>Παράδειγμα σχηματισμού παθητ. Αόριστου </a:t>
            </a:r>
            <a:r>
              <a:rPr lang="el-GR" sz="3600" b="1" dirty="0" err="1" smtClean="0"/>
              <a:t>β΄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 i="1" dirty="0" smtClean="0"/>
          </a:p>
          <a:p>
            <a:r>
              <a:rPr lang="el-GR" b="1" i="1" dirty="0" smtClean="0"/>
              <a:t>Οριστική</a:t>
            </a:r>
          </a:p>
          <a:p>
            <a:r>
              <a:rPr lang="el-GR" i="1" dirty="0" smtClean="0"/>
              <a:t>ἐ-</a:t>
            </a:r>
            <a:r>
              <a:rPr lang="el-GR" i="1" dirty="0" err="1" smtClean="0"/>
              <a:t>γράφ</a:t>
            </a:r>
            <a:r>
              <a:rPr lang="el-GR" i="1" dirty="0" smtClean="0"/>
              <a:t>-η-ν</a:t>
            </a:r>
            <a:endParaRPr lang="el-GR" dirty="0" smtClean="0"/>
          </a:p>
          <a:p>
            <a:r>
              <a:rPr lang="el-GR" i="1" dirty="0" smtClean="0"/>
              <a:t>ἐ-</a:t>
            </a:r>
            <a:r>
              <a:rPr lang="el-GR" i="1" dirty="0" err="1" smtClean="0"/>
              <a:t>γράφ</a:t>
            </a:r>
            <a:r>
              <a:rPr lang="el-GR" i="1" dirty="0" smtClean="0"/>
              <a:t>-η-ς</a:t>
            </a:r>
            <a:endParaRPr lang="el-GR" dirty="0" smtClean="0"/>
          </a:p>
          <a:p>
            <a:r>
              <a:rPr lang="el-GR" i="1" dirty="0" smtClean="0"/>
              <a:t>ἐ-</a:t>
            </a:r>
            <a:r>
              <a:rPr lang="el-GR" i="1" dirty="0" err="1" smtClean="0"/>
              <a:t>γράφ</a:t>
            </a:r>
            <a:r>
              <a:rPr lang="el-GR" i="1" dirty="0" smtClean="0"/>
              <a:t>-η</a:t>
            </a:r>
            <a:endParaRPr lang="el-GR" dirty="0" smtClean="0"/>
          </a:p>
          <a:p>
            <a:r>
              <a:rPr lang="el-GR" i="1" dirty="0" smtClean="0"/>
              <a:t>ἐ-</a:t>
            </a:r>
            <a:r>
              <a:rPr lang="el-GR" i="1" dirty="0" err="1" smtClean="0"/>
              <a:t>γράφ</a:t>
            </a:r>
            <a:r>
              <a:rPr lang="el-GR" i="1" dirty="0" smtClean="0"/>
              <a:t>-η-μεν</a:t>
            </a:r>
            <a:endParaRPr lang="el-GR" dirty="0" smtClean="0"/>
          </a:p>
          <a:p>
            <a:r>
              <a:rPr lang="el-GR" i="1" dirty="0" smtClean="0"/>
              <a:t>ἐ-</a:t>
            </a:r>
            <a:r>
              <a:rPr lang="el-GR" i="1" dirty="0" err="1" smtClean="0"/>
              <a:t>γράφ</a:t>
            </a:r>
            <a:r>
              <a:rPr lang="el-GR" i="1" dirty="0" smtClean="0"/>
              <a:t>-η-τε</a:t>
            </a:r>
            <a:endParaRPr lang="el-GR" dirty="0" smtClean="0"/>
          </a:p>
          <a:p>
            <a:r>
              <a:rPr lang="el-GR" i="1" dirty="0" smtClean="0"/>
              <a:t>ἐ-</a:t>
            </a:r>
            <a:r>
              <a:rPr lang="el-GR" i="1" dirty="0" err="1" smtClean="0"/>
              <a:t>γράφ</a:t>
            </a:r>
            <a:r>
              <a:rPr lang="el-GR" i="1" dirty="0" smtClean="0"/>
              <a:t>-η-σαν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i="1" dirty="0" smtClean="0"/>
          </a:p>
          <a:p>
            <a:r>
              <a:rPr lang="el-GR" b="1" i="1" dirty="0" smtClean="0"/>
              <a:t>Υποτακτική</a:t>
            </a:r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-ῶ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</a:t>
            </a:r>
            <a:r>
              <a:rPr lang="el-GR" i="1" dirty="0" err="1" smtClean="0"/>
              <a:t>ῇς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-ῇ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</a:t>
            </a:r>
            <a:r>
              <a:rPr lang="el-GR" i="1" dirty="0" err="1" smtClean="0"/>
              <a:t>ῶμεν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</a:t>
            </a:r>
            <a:r>
              <a:rPr lang="el-GR" i="1" dirty="0" err="1" smtClean="0"/>
              <a:t>ῆτε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</a:t>
            </a:r>
            <a:r>
              <a:rPr lang="el-GR" i="1" dirty="0" err="1" smtClean="0"/>
              <a:t>ῶσι</a:t>
            </a:r>
            <a:r>
              <a:rPr lang="el-GR" i="1" dirty="0" smtClean="0"/>
              <a:t>(ν)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 i="1" dirty="0" smtClean="0"/>
          </a:p>
          <a:p>
            <a:r>
              <a:rPr lang="el-GR" b="1" i="1" dirty="0" smtClean="0"/>
              <a:t>Ευκτική</a:t>
            </a:r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</a:t>
            </a:r>
            <a:r>
              <a:rPr lang="el-GR" i="1" dirty="0" err="1" smtClean="0"/>
              <a:t>είην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</a:t>
            </a:r>
            <a:r>
              <a:rPr lang="el-GR" i="1" dirty="0" err="1" smtClean="0"/>
              <a:t>είης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</a:t>
            </a:r>
            <a:r>
              <a:rPr lang="el-GR" i="1" dirty="0" err="1" smtClean="0"/>
              <a:t>είη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</a:t>
            </a:r>
            <a:r>
              <a:rPr lang="el-GR" i="1" dirty="0" err="1" smtClean="0"/>
              <a:t>είημεν</a:t>
            </a:r>
            <a:r>
              <a:rPr lang="el-GR" i="1" dirty="0" smtClean="0"/>
              <a:t> (-</a:t>
            </a:r>
            <a:r>
              <a:rPr lang="el-GR" i="1" dirty="0" err="1" smtClean="0"/>
              <a:t>εῖμεν</a:t>
            </a:r>
            <a:r>
              <a:rPr lang="el-GR" i="1" dirty="0" smtClean="0"/>
              <a:t>)</a:t>
            </a:r>
            <a:endParaRPr lang="el-GR" dirty="0" smtClean="0"/>
          </a:p>
          <a:p>
            <a:r>
              <a:rPr lang="el-GR" i="1" dirty="0" smtClean="0"/>
              <a:t> </a:t>
            </a:r>
            <a:r>
              <a:rPr lang="el-GR" i="1" dirty="0" err="1" smtClean="0"/>
              <a:t>γραφ</a:t>
            </a:r>
            <a:r>
              <a:rPr lang="el-GR" i="1" dirty="0" smtClean="0"/>
              <a:t>-</a:t>
            </a:r>
            <a:r>
              <a:rPr lang="el-GR" i="1" dirty="0" err="1" smtClean="0"/>
              <a:t>είητε</a:t>
            </a:r>
            <a:r>
              <a:rPr lang="el-GR" i="1" dirty="0" smtClean="0"/>
              <a:t> (-</a:t>
            </a:r>
            <a:r>
              <a:rPr lang="el-GR" i="1" dirty="0" err="1" smtClean="0"/>
              <a:t>εῖτε</a:t>
            </a:r>
            <a:r>
              <a:rPr lang="el-GR" i="1" dirty="0" smtClean="0"/>
              <a:t>)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</a:t>
            </a:r>
            <a:r>
              <a:rPr lang="el-GR" i="1" dirty="0" err="1" smtClean="0"/>
              <a:t>είησαν</a:t>
            </a:r>
            <a:r>
              <a:rPr lang="el-GR" i="1" dirty="0" smtClean="0"/>
              <a:t> (-</a:t>
            </a:r>
            <a:r>
              <a:rPr lang="el-GR" i="1" dirty="0" err="1" smtClean="0"/>
              <a:t>εῖεν</a:t>
            </a:r>
            <a:r>
              <a:rPr lang="el-GR" i="1" dirty="0" smtClean="0"/>
              <a:t>)</a:t>
            </a:r>
            <a:endParaRPr lang="el-GR" dirty="0" smtClean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b="1" dirty="0" smtClean="0"/>
              <a:t>Προστακτική</a:t>
            </a:r>
          </a:p>
          <a:p>
            <a:r>
              <a:rPr lang="el-GR" dirty="0" smtClean="0"/>
              <a:t>—</a:t>
            </a:r>
          </a:p>
          <a:p>
            <a:r>
              <a:rPr lang="el-GR" i="1" dirty="0" err="1" smtClean="0"/>
              <a:t>γράφ</a:t>
            </a:r>
            <a:r>
              <a:rPr lang="el-GR" i="1" dirty="0" smtClean="0"/>
              <a:t>-η-θι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-ή-τω</a:t>
            </a:r>
            <a:endParaRPr lang="el-GR" dirty="0" smtClean="0"/>
          </a:p>
          <a:p>
            <a:r>
              <a:rPr lang="el-GR" dirty="0" smtClean="0"/>
              <a:t> —</a:t>
            </a:r>
          </a:p>
          <a:p>
            <a:r>
              <a:rPr lang="el-GR" i="1" dirty="0" err="1" smtClean="0"/>
              <a:t>γράφ</a:t>
            </a:r>
            <a:r>
              <a:rPr lang="el-GR" i="1" dirty="0" smtClean="0"/>
              <a:t>-η-τε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-έ-</a:t>
            </a:r>
            <a:r>
              <a:rPr lang="el-GR" i="1" dirty="0" err="1" smtClean="0"/>
              <a:t>ντω</a:t>
            </a:r>
            <a:r>
              <a:rPr lang="el-GR" i="1" dirty="0" smtClean="0"/>
              <a:t>ν </a:t>
            </a:r>
            <a:r>
              <a:rPr lang="el-GR" dirty="0" smtClean="0"/>
              <a:t>ή </a:t>
            </a:r>
            <a:r>
              <a:rPr lang="el-GR" i="1" dirty="0" err="1" smtClean="0"/>
              <a:t>γραφ</a:t>
            </a:r>
            <a:r>
              <a:rPr lang="el-GR" i="1" dirty="0" smtClean="0"/>
              <a:t>-ή-</a:t>
            </a:r>
            <a:r>
              <a:rPr lang="el-GR" i="1" dirty="0" err="1" smtClean="0"/>
              <a:t>τωσα</a:t>
            </a:r>
            <a:r>
              <a:rPr lang="el-GR" i="1" dirty="0" smtClean="0"/>
              <a:t>ν</a:t>
            </a:r>
            <a:endParaRPr lang="el-GR" dirty="0" smtClean="0"/>
          </a:p>
          <a:p>
            <a:endParaRPr lang="el-GR" i="1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b="1" dirty="0" smtClean="0"/>
              <a:t>Απαρέμφατο</a:t>
            </a:r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-ῆ-ναι</a:t>
            </a:r>
            <a:endParaRPr lang="el-GR" i="1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i="1" dirty="0" smtClean="0"/>
          </a:p>
          <a:p>
            <a:pPr>
              <a:buNone/>
            </a:pPr>
            <a:r>
              <a:rPr lang="el-GR" b="1" i="1" dirty="0" smtClean="0"/>
              <a:t>Μετοχή</a:t>
            </a:r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</a:t>
            </a:r>
            <a:r>
              <a:rPr lang="el-GR" i="1" dirty="0" err="1" smtClean="0"/>
              <a:t>εὶς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</a:t>
            </a:r>
            <a:r>
              <a:rPr lang="el-GR" i="1" dirty="0" err="1" smtClean="0"/>
              <a:t>εῖσα</a:t>
            </a:r>
            <a:endParaRPr lang="el-GR" dirty="0" smtClean="0"/>
          </a:p>
          <a:p>
            <a:r>
              <a:rPr lang="el-GR" i="1" dirty="0" err="1" smtClean="0"/>
              <a:t>γραφ</a:t>
            </a:r>
            <a:r>
              <a:rPr lang="el-GR" i="1" dirty="0" smtClean="0"/>
              <a:t>-</a:t>
            </a:r>
            <a:r>
              <a:rPr lang="el-GR" i="1" dirty="0" err="1" smtClean="0"/>
              <a:t>ὲν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Παρατηρήσεις στους δεύτερους παθητικούς χρόνους</a:t>
            </a:r>
            <a:endParaRPr lang="el-GR" dirty="0" smtClean="0"/>
          </a:p>
          <a:p>
            <a:r>
              <a:rPr lang="el-GR" dirty="0" smtClean="0"/>
              <a:t> 1) Όσα ρήματα έχουν μονοσύλλαβο ρηματικό θέμα με φωνήεν </a:t>
            </a:r>
            <a:r>
              <a:rPr lang="el-GR" b="1" dirty="0" smtClean="0"/>
              <a:t>ε</a:t>
            </a:r>
            <a:r>
              <a:rPr lang="el-GR" dirty="0" smtClean="0"/>
              <a:t> τρέπουν στους δεύτερους παθητ. χρόνους το </a:t>
            </a:r>
            <a:r>
              <a:rPr lang="el-GR" b="1" dirty="0" smtClean="0"/>
              <a:t>ε</a:t>
            </a:r>
            <a:r>
              <a:rPr lang="el-GR" dirty="0" smtClean="0"/>
              <a:t> σε </a:t>
            </a:r>
            <a:r>
              <a:rPr lang="el-GR" b="1" dirty="0" smtClean="0"/>
              <a:t>α</a:t>
            </a:r>
            <a:r>
              <a:rPr lang="el-GR" dirty="0" smtClean="0"/>
              <a:t> βραχύχρονο: </a:t>
            </a:r>
            <a:r>
              <a:rPr lang="el-GR" i="1" dirty="0" smtClean="0"/>
              <a:t>(κλέπτω</a:t>
            </a:r>
            <a:r>
              <a:rPr lang="el-GR" dirty="0" smtClean="0"/>
              <a:t>, θ. </a:t>
            </a:r>
            <a:r>
              <a:rPr lang="el-GR" i="1" dirty="0" err="1" smtClean="0"/>
              <a:t>κλεπ</a:t>
            </a:r>
            <a:r>
              <a:rPr lang="el-GR" i="1" dirty="0" smtClean="0"/>
              <a:t>-) ἐ-</a:t>
            </a:r>
            <a:r>
              <a:rPr lang="el-GR" i="1" dirty="0" err="1" smtClean="0"/>
              <a:t>κλάπ</a:t>
            </a:r>
            <a:r>
              <a:rPr lang="el-GR" i="1" dirty="0" smtClean="0"/>
              <a:t>-ην</a:t>
            </a:r>
            <a:r>
              <a:rPr lang="el-GR" dirty="0" smtClean="0"/>
              <a:t>, </a:t>
            </a:r>
            <a:r>
              <a:rPr lang="el-GR" i="1" dirty="0" smtClean="0"/>
              <a:t>(</a:t>
            </a:r>
            <a:r>
              <a:rPr lang="el-GR" i="1" dirty="0" err="1" smtClean="0"/>
              <a:t>πλέκ</a:t>
            </a:r>
            <a:r>
              <a:rPr lang="el-GR" i="1" dirty="0" smtClean="0"/>
              <a:t>-ω) ἐ-</a:t>
            </a:r>
            <a:r>
              <a:rPr lang="el-GR" i="1" dirty="0" err="1" smtClean="0"/>
              <a:t>πλάκ</a:t>
            </a:r>
            <a:r>
              <a:rPr lang="el-GR" i="1" dirty="0" smtClean="0"/>
              <a:t>-ην</a:t>
            </a:r>
            <a:r>
              <a:rPr lang="el-GR" dirty="0" smtClean="0"/>
              <a:t>, </a:t>
            </a:r>
            <a:r>
              <a:rPr lang="el-GR" i="1" dirty="0" smtClean="0"/>
              <a:t>(</a:t>
            </a:r>
            <a:r>
              <a:rPr lang="el-GR" i="1" dirty="0" err="1" smtClean="0"/>
              <a:t>τρέπ</a:t>
            </a:r>
            <a:r>
              <a:rPr lang="el-GR" i="1" dirty="0" smtClean="0"/>
              <a:t>-ω) ἐ-</a:t>
            </a:r>
            <a:r>
              <a:rPr lang="el-GR" i="1" dirty="0" err="1" smtClean="0"/>
              <a:t>τράπ</a:t>
            </a:r>
            <a:r>
              <a:rPr lang="el-GR" i="1" dirty="0" smtClean="0"/>
              <a:t>-ην</a:t>
            </a:r>
            <a:r>
              <a:rPr lang="el-GR" dirty="0" smtClean="0"/>
              <a:t>, </a:t>
            </a:r>
            <a:r>
              <a:rPr lang="el-GR" i="1" dirty="0" smtClean="0"/>
              <a:t>(</a:t>
            </a:r>
            <a:r>
              <a:rPr lang="el-GR" i="1" dirty="0" err="1" smtClean="0"/>
              <a:t>στρέφ</a:t>
            </a:r>
            <a:r>
              <a:rPr lang="el-GR" i="1" dirty="0" smtClean="0"/>
              <a:t>-ω)</a:t>
            </a:r>
            <a:r>
              <a:rPr lang="el-GR" dirty="0" smtClean="0"/>
              <a:t> </a:t>
            </a:r>
            <a:r>
              <a:rPr lang="el-GR" i="1" dirty="0" err="1" smtClean="0"/>
              <a:t>στραφ</a:t>
            </a:r>
            <a:r>
              <a:rPr lang="el-GR" i="1" dirty="0" smtClean="0"/>
              <a:t>-</a:t>
            </a:r>
            <a:r>
              <a:rPr lang="el-GR" i="1" dirty="0" err="1" smtClean="0"/>
              <a:t>ήσομαι</a:t>
            </a:r>
            <a:r>
              <a:rPr lang="el-GR" dirty="0" smtClean="0"/>
              <a:t>, </a:t>
            </a:r>
            <a:r>
              <a:rPr lang="el-GR" i="1" dirty="0" smtClean="0"/>
              <a:t>ἐ-</a:t>
            </a:r>
            <a:r>
              <a:rPr lang="el-GR" i="1" dirty="0" err="1" smtClean="0"/>
              <a:t>στράφ</a:t>
            </a:r>
            <a:r>
              <a:rPr lang="el-GR" i="1" dirty="0" smtClean="0"/>
              <a:t>-ην</a:t>
            </a:r>
            <a:r>
              <a:rPr lang="el-GR" dirty="0" smtClean="0"/>
              <a:t>, </a:t>
            </a:r>
            <a:r>
              <a:rPr lang="el-GR" i="1" dirty="0" smtClean="0"/>
              <a:t>(</a:t>
            </a:r>
            <a:r>
              <a:rPr lang="el-GR" i="1" dirty="0" err="1" smtClean="0"/>
              <a:t>τρέφ</a:t>
            </a:r>
            <a:r>
              <a:rPr lang="el-GR" i="1" dirty="0" smtClean="0"/>
              <a:t>-ω) </a:t>
            </a:r>
            <a:r>
              <a:rPr lang="el-GR" i="1" dirty="0" err="1" smtClean="0"/>
              <a:t>τραφ</a:t>
            </a:r>
            <a:r>
              <a:rPr lang="el-GR" i="1" dirty="0" smtClean="0"/>
              <a:t>-</a:t>
            </a:r>
            <a:r>
              <a:rPr lang="el-GR" i="1" dirty="0" err="1" smtClean="0"/>
              <a:t>ήσομαι</a:t>
            </a:r>
            <a:r>
              <a:rPr lang="el-GR" dirty="0" smtClean="0"/>
              <a:t>, </a:t>
            </a:r>
            <a:r>
              <a:rPr lang="el-GR" i="1" dirty="0" smtClean="0"/>
              <a:t>ἐ-</a:t>
            </a:r>
            <a:r>
              <a:rPr lang="el-GR" i="1" dirty="0" err="1" smtClean="0"/>
              <a:t>τράφ</a:t>
            </a:r>
            <a:r>
              <a:rPr lang="el-GR" i="1" dirty="0" smtClean="0"/>
              <a:t>-ην</a:t>
            </a:r>
            <a:r>
              <a:rPr lang="el-GR" dirty="0" smtClean="0"/>
              <a:t> (πβ. § 309, β). Εξαιρούνται τα σύνθετα του ρ. -</a:t>
            </a:r>
            <a:r>
              <a:rPr lang="el-GR" i="1" dirty="0" smtClean="0"/>
              <a:t>λέγω</a:t>
            </a:r>
            <a:r>
              <a:rPr lang="el-GR" dirty="0" smtClean="0"/>
              <a:t> (= συλλέγω): </a:t>
            </a:r>
            <a:r>
              <a:rPr lang="el-GR" i="1" dirty="0" err="1" smtClean="0"/>
              <a:t>συλ</a:t>
            </a:r>
            <a:r>
              <a:rPr lang="el-GR" i="1" dirty="0" smtClean="0"/>
              <a:t>-(</a:t>
            </a:r>
            <a:r>
              <a:rPr lang="el-GR" i="1" dirty="0" err="1" smtClean="0"/>
              <a:t>ἐκ</a:t>
            </a:r>
            <a:r>
              <a:rPr lang="el-GR" i="1" dirty="0" smtClean="0"/>
              <a:t>)-</a:t>
            </a:r>
            <a:r>
              <a:rPr lang="el-GR" i="1" dirty="0" err="1" smtClean="0"/>
              <a:t>λεγ</a:t>
            </a:r>
            <a:r>
              <a:rPr lang="el-GR" i="1" dirty="0" smtClean="0"/>
              <a:t>-</a:t>
            </a:r>
            <a:r>
              <a:rPr lang="el-GR" i="1" dirty="0" err="1" smtClean="0"/>
              <a:t>ήσομαι</a:t>
            </a:r>
            <a:r>
              <a:rPr lang="el-GR" dirty="0" smtClean="0"/>
              <a:t>, </a:t>
            </a:r>
            <a:r>
              <a:rPr lang="el-GR" i="1" dirty="0" smtClean="0"/>
              <a:t>συν-(</a:t>
            </a:r>
            <a:r>
              <a:rPr lang="el-GR" i="1" dirty="0" err="1" smtClean="0"/>
              <a:t>ἐξ</a:t>
            </a:r>
            <a:r>
              <a:rPr lang="el-GR" i="1" dirty="0" smtClean="0"/>
              <a:t>)-ε-</a:t>
            </a:r>
            <a:r>
              <a:rPr lang="el-GR" i="1" dirty="0" err="1" smtClean="0"/>
              <a:t>λέγ</a:t>
            </a:r>
            <a:r>
              <a:rPr lang="el-GR" i="1" dirty="0" smtClean="0"/>
              <a:t>-ην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2) Όσα ρήματα έχουν μονοσύλλαβο ρηματ. θέμα με φωνήεν </a:t>
            </a:r>
            <a:r>
              <a:rPr lang="el-GR" b="1" dirty="0" smtClean="0"/>
              <a:t>η</a:t>
            </a:r>
            <a:r>
              <a:rPr lang="el-GR" dirty="0" smtClean="0"/>
              <a:t> συ­στέλλουν στους </a:t>
            </a:r>
            <a:r>
              <a:rPr lang="el-GR" dirty="0" err="1" smtClean="0"/>
              <a:t>β΄</a:t>
            </a:r>
            <a:r>
              <a:rPr lang="el-GR" dirty="0" smtClean="0"/>
              <a:t> παθητ. χρόνους το </a:t>
            </a:r>
            <a:r>
              <a:rPr lang="el-GR" b="1" dirty="0" smtClean="0"/>
              <a:t>η</a:t>
            </a:r>
            <a:r>
              <a:rPr lang="el-GR" dirty="0" smtClean="0"/>
              <a:t> αυτό σε </a:t>
            </a:r>
            <a:r>
              <a:rPr lang="el-GR" b="1" dirty="0" smtClean="0"/>
              <a:t>α</a:t>
            </a:r>
            <a:r>
              <a:rPr lang="el-GR" dirty="0" smtClean="0"/>
              <a:t> βραχύχρονο: </a:t>
            </a:r>
            <a:r>
              <a:rPr lang="el-GR" i="1" dirty="0" smtClean="0"/>
              <a:t>(</a:t>
            </a:r>
            <a:r>
              <a:rPr lang="el-GR" i="1" dirty="0" err="1" smtClean="0"/>
              <a:t>σή</a:t>
            </a:r>
            <a:r>
              <a:rPr lang="el-GR" i="1" dirty="0" smtClean="0"/>
              <a:t>-π-ω) </a:t>
            </a:r>
            <a:r>
              <a:rPr lang="el-GR" i="1" dirty="0" err="1" smtClean="0"/>
              <a:t>σαπ</a:t>
            </a:r>
            <a:r>
              <a:rPr lang="el-GR" i="1" dirty="0" smtClean="0"/>
              <a:t>-</a:t>
            </a:r>
            <a:r>
              <a:rPr lang="el-GR" i="1" dirty="0" err="1" smtClean="0"/>
              <a:t>ήσομαι</a:t>
            </a:r>
            <a:r>
              <a:rPr lang="el-GR" dirty="0" smtClean="0"/>
              <a:t>,</a:t>
            </a:r>
            <a:r>
              <a:rPr lang="el-GR" i="1" dirty="0" smtClean="0"/>
              <a:t> ἐ-</a:t>
            </a:r>
            <a:r>
              <a:rPr lang="el-GR" i="1" dirty="0" err="1" smtClean="0"/>
              <a:t>σάπ</a:t>
            </a:r>
            <a:r>
              <a:rPr lang="el-GR" i="1" dirty="0" smtClean="0"/>
              <a:t>-ην</a:t>
            </a:r>
            <a:r>
              <a:rPr lang="el-GR" dirty="0" smtClean="0"/>
              <a:t>,</a:t>
            </a:r>
            <a:r>
              <a:rPr lang="el-GR" i="1" dirty="0" smtClean="0"/>
              <a:t> (</a:t>
            </a:r>
            <a:r>
              <a:rPr lang="el-GR" i="1" dirty="0" err="1" smtClean="0"/>
              <a:t>τήκ</a:t>
            </a:r>
            <a:r>
              <a:rPr lang="el-GR" i="1" dirty="0" smtClean="0"/>
              <a:t>-ω) τακ-</a:t>
            </a:r>
            <a:r>
              <a:rPr lang="el-GR" i="1" dirty="0" err="1" smtClean="0"/>
              <a:t>ήσομαι</a:t>
            </a:r>
            <a:r>
              <a:rPr lang="el-GR" dirty="0" smtClean="0"/>
              <a:t>, </a:t>
            </a:r>
            <a:r>
              <a:rPr lang="el-GR" i="1" dirty="0" smtClean="0"/>
              <a:t>ἐ-</a:t>
            </a:r>
            <a:r>
              <a:rPr lang="el-GR" i="1" dirty="0" err="1" smtClean="0"/>
              <a:t>τάκ</a:t>
            </a:r>
            <a:r>
              <a:rPr lang="el-GR" i="1" dirty="0" smtClean="0"/>
              <a:t>-ην</a:t>
            </a:r>
            <a:r>
              <a:rPr lang="el-GR" dirty="0" smtClean="0"/>
              <a:t>, </a:t>
            </a:r>
            <a:r>
              <a:rPr lang="el-GR" i="1" dirty="0" smtClean="0"/>
              <a:t>(</a:t>
            </a:r>
            <a:r>
              <a:rPr lang="el-GR" i="1" dirty="0" err="1" smtClean="0"/>
              <a:t>ἐκ</a:t>
            </a:r>
            <a:r>
              <a:rPr lang="el-GR" i="1" dirty="0" smtClean="0"/>
              <a:t>-πλήττω</a:t>
            </a:r>
            <a:r>
              <a:rPr lang="el-GR" dirty="0" smtClean="0"/>
              <a:t>, θ. </a:t>
            </a:r>
            <a:r>
              <a:rPr lang="el-GR" i="1" dirty="0" err="1" smtClean="0"/>
              <a:t>πληγ</a:t>
            </a:r>
            <a:r>
              <a:rPr lang="el-GR" dirty="0" smtClean="0"/>
              <a:t>-) </a:t>
            </a:r>
            <a:r>
              <a:rPr lang="el-GR" i="1" dirty="0" err="1" smtClean="0"/>
              <a:t>ἐκ</a:t>
            </a:r>
            <a:r>
              <a:rPr lang="el-GR" i="1" dirty="0" smtClean="0"/>
              <a:t>-</a:t>
            </a:r>
            <a:r>
              <a:rPr lang="el-GR" i="1" dirty="0" err="1" smtClean="0"/>
              <a:t>πλαγ</a:t>
            </a:r>
            <a:r>
              <a:rPr lang="el-GR" i="1" dirty="0" smtClean="0"/>
              <a:t>-</a:t>
            </a:r>
            <a:r>
              <a:rPr lang="el-GR" i="1" dirty="0" err="1" smtClean="0"/>
              <a:t>ήσομαι</a:t>
            </a:r>
            <a:r>
              <a:rPr lang="el-GR" dirty="0" smtClean="0"/>
              <a:t>, </a:t>
            </a:r>
            <a:r>
              <a:rPr lang="el-GR" i="1" dirty="0" err="1" smtClean="0"/>
              <a:t>ἐξ</a:t>
            </a:r>
            <a:r>
              <a:rPr lang="el-GR" i="1" dirty="0" smtClean="0"/>
              <a:t>-ε-</a:t>
            </a:r>
            <a:r>
              <a:rPr lang="el-GR" i="1" dirty="0" err="1" smtClean="0"/>
              <a:t>πλάγ</a:t>
            </a:r>
            <a:r>
              <a:rPr lang="el-GR" i="1" dirty="0" smtClean="0"/>
              <a:t>-ην</a:t>
            </a:r>
            <a:r>
              <a:rPr lang="el-GR" dirty="0" smtClean="0"/>
              <a:t>, </a:t>
            </a:r>
            <a:r>
              <a:rPr lang="el-GR" i="1" dirty="0" smtClean="0"/>
              <a:t>(</a:t>
            </a:r>
            <a:r>
              <a:rPr lang="el-GR" i="1" dirty="0" err="1" smtClean="0"/>
              <a:t>κατα</a:t>
            </a:r>
            <a:r>
              <a:rPr lang="el-GR" i="1" dirty="0" smtClean="0"/>
              <a:t>-πλήττω) </a:t>
            </a:r>
            <a:r>
              <a:rPr lang="el-GR" i="1" dirty="0" err="1" smtClean="0"/>
              <a:t>κατα</a:t>
            </a:r>
            <a:r>
              <a:rPr lang="el-GR" i="1" dirty="0" smtClean="0"/>
              <a:t>-</a:t>
            </a:r>
            <a:r>
              <a:rPr lang="el-GR" i="1" dirty="0" err="1" smtClean="0"/>
              <a:t>πλαγ</a:t>
            </a:r>
            <a:r>
              <a:rPr lang="el-GR" i="1" dirty="0" smtClean="0"/>
              <a:t>-</a:t>
            </a:r>
            <a:r>
              <a:rPr lang="el-GR" i="1" dirty="0" err="1" smtClean="0"/>
              <a:t>ήσομαι</a:t>
            </a:r>
            <a:r>
              <a:rPr lang="el-GR" dirty="0" smtClean="0"/>
              <a:t>, </a:t>
            </a:r>
            <a:r>
              <a:rPr lang="el-GR" i="1" dirty="0" smtClean="0"/>
              <a:t>κατ-</a:t>
            </a:r>
            <a:r>
              <a:rPr lang="el-GR" i="1" dirty="0" err="1" smtClean="0"/>
              <a:t>επλάγ</a:t>
            </a:r>
            <a:r>
              <a:rPr lang="el-GR" i="1" dirty="0" smtClean="0"/>
              <a:t>-ην</a:t>
            </a:r>
            <a:r>
              <a:rPr lang="el-GR" dirty="0" smtClean="0"/>
              <a:t>. Εξαιρείται το απλό </a:t>
            </a:r>
            <a:r>
              <a:rPr lang="el-GR" i="1" dirty="0" smtClean="0"/>
              <a:t>πλήττω</a:t>
            </a:r>
            <a:r>
              <a:rPr lang="el-GR" dirty="0" smtClean="0"/>
              <a:t> (θ. </a:t>
            </a:r>
            <a:r>
              <a:rPr lang="el-GR" i="1" dirty="0" err="1" smtClean="0"/>
              <a:t>πληγ</a:t>
            </a:r>
            <a:r>
              <a:rPr lang="el-GR" dirty="0" smtClean="0"/>
              <a:t>-) </a:t>
            </a:r>
            <a:r>
              <a:rPr lang="el-GR" i="1" dirty="0" err="1" smtClean="0"/>
              <a:t>πληγ</a:t>
            </a:r>
            <a:r>
              <a:rPr lang="el-GR" i="1" dirty="0" smtClean="0"/>
              <a:t>-</a:t>
            </a:r>
            <a:r>
              <a:rPr lang="el-GR" i="1" dirty="0" err="1" smtClean="0"/>
              <a:t>ήσομαι</a:t>
            </a:r>
            <a:r>
              <a:rPr lang="el-GR" dirty="0" smtClean="0"/>
              <a:t>, </a:t>
            </a:r>
            <a:r>
              <a:rPr lang="el-GR" i="1" dirty="0" smtClean="0"/>
              <a:t>ἐ-</a:t>
            </a:r>
            <a:r>
              <a:rPr lang="el-GR" i="1" dirty="0" err="1" smtClean="0"/>
              <a:t>πλήγ</a:t>
            </a:r>
            <a:r>
              <a:rPr lang="el-GR" i="1" dirty="0" smtClean="0"/>
              <a:t>-ην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</TotalTime>
  <Words>150</Words>
  <Application>Microsoft Office PowerPoint</Application>
  <PresentationFormat>Προβολή στην οθόνη (4:3)</PresentationFormat>
  <Paragraphs>99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Ροή</vt:lpstr>
      <vt:lpstr>ΠΑΘΗΤΙΚΟΣ ΜΕΛΛΟΝΤΑΣ ΚΑΙ ΑΟΡΙΣΤΟΣ Β</vt:lpstr>
      <vt:lpstr>Παθητικός μέλλοντας β΄-αόριστος β΄</vt:lpstr>
      <vt:lpstr>Παράδειγμα σχηματισμού παθητ. μέλλοντα β΄</vt:lpstr>
      <vt:lpstr>Διαφάνεια 4</vt:lpstr>
      <vt:lpstr>Παράδειγμα σχηματισμού παθητ. Αόριστου β΄</vt:lpstr>
      <vt:lpstr>Διαφάνεια 6</vt:lpstr>
      <vt:lpstr>Διαφάνεια 7</vt:lpstr>
      <vt:lpstr>Διαφάνεια 8</vt:lpstr>
      <vt:lpstr>Διαφάνεια 9</vt:lpstr>
      <vt:lpstr>  Γενικές παρατηρήσεις στους δεύτερους     χρόνους</vt:lpstr>
      <vt:lpstr>Διαφάνεια 11</vt:lpstr>
      <vt:lpstr>Διαφάνεια 12</vt:lpstr>
      <vt:lpstr>Να μεταφέρετε καθέναν από τους δοσμένους τύπους στον αντίστοιχο τύπο του παθητικού αορίστου β΄:</vt:lpstr>
      <vt:lpstr>Διαφάνεια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ΠΑΘΗΤΙΚΟΣ ΜΕΛΛΟΝΤΑΣ ΚΑΙ ΑΟΡΙΣΤΟΣ Β</dc:title>
  <dc:creator>Dell</dc:creator>
  <cp:lastModifiedBy>Dell</cp:lastModifiedBy>
  <cp:revision>4</cp:revision>
  <dcterms:created xsi:type="dcterms:W3CDTF">2020-04-27T20:10:29Z</dcterms:created>
  <dcterms:modified xsi:type="dcterms:W3CDTF">2020-04-28T15:11:38Z</dcterms:modified>
</cp:coreProperties>
</file>