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5E2C37-6274-4BAD-A409-4A9F1D4471C9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BA2D0E-D19B-421B-B67A-4DD9315ACB4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102/521/3391,1368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sch.gr/ipap/Ellinikos%20Politismos/Yliko/Theoria%20arxaia/KyrioiOroi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sch.gr/ipap/Ellinikos%20Politismos/Yliko/Theoria%20arxaia/KyrioiOroi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102/521/3391,1368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102/521/3391,1368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OI OMOIO</a:t>
            </a:r>
            <a:r>
              <a:rPr lang="el-GR" dirty="0" smtClean="0"/>
              <a:t>Π</a:t>
            </a:r>
            <a:r>
              <a:rPr lang="en-US" dirty="0" smtClean="0"/>
              <a:t>T</a:t>
            </a:r>
            <a:r>
              <a:rPr lang="el-GR" dirty="0" smtClean="0"/>
              <a:t>Ω</a:t>
            </a:r>
            <a:r>
              <a:rPr lang="en-US" dirty="0" smtClean="0"/>
              <a:t>TOI ONOMATIKOI </a:t>
            </a:r>
            <a:r>
              <a:rPr lang="el-GR" dirty="0" smtClean="0"/>
              <a:t>Π</a:t>
            </a:r>
            <a:r>
              <a:rPr lang="en-US" dirty="0" smtClean="0"/>
              <a:t>PO</a:t>
            </a:r>
            <a:r>
              <a:rPr lang="el-GR" dirty="0" smtClean="0"/>
              <a:t>ΣΔ</a:t>
            </a:r>
            <a:r>
              <a:rPr lang="en-US" dirty="0" smtClean="0"/>
              <a:t>IOPI</a:t>
            </a:r>
            <a:r>
              <a:rPr lang="el-GR" dirty="0" smtClean="0"/>
              <a:t>Σ</a:t>
            </a:r>
            <a:r>
              <a:rPr lang="en-US" dirty="0" smtClean="0"/>
              <a:t>MOI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</a:t>
            </a:r>
            <a:r>
              <a:rPr lang="el-GR" b="1" dirty="0" smtClean="0"/>
              <a:t>Γενικές </a:t>
            </a:r>
            <a:r>
              <a:rPr lang="el-GR" b="1" dirty="0" smtClean="0"/>
              <a:t>παρατηρήσεις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 ουσιαστικό είναι δυνατόν να προσδιορίζεται από περισσότερους από έναν επιθετικούς προσδιορισμούς. Στην περίπτωση αυτή </a:t>
            </a:r>
            <a:r>
              <a:rPr lang="el-GR" dirty="0" err="1" smtClean="0"/>
              <a:t>μπορεί:Nα</a:t>
            </a:r>
            <a:r>
              <a:rPr lang="el-GR" dirty="0" smtClean="0"/>
              <a:t> προσδιορίζουν ο καθένας χωριστά το ουσιαστικό, οπότε χωρίζονται μεταξύ τους με κόμμα ή συνδέονται με σύνδεσμο:</a:t>
            </a:r>
            <a:br>
              <a:rPr lang="el-GR" dirty="0" smtClean="0"/>
            </a:br>
            <a:r>
              <a:rPr lang="el-GR" i="1" dirty="0" err="1" smtClean="0"/>
              <a:t>Ἐφόρει</a:t>
            </a:r>
            <a:r>
              <a:rPr lang="el-GR" i="1" dirty="0" smtClean="0"/>
              <a:t> </a:t>
            </a:r>
            <a:r>
              <a:rPr lang="el-GR" i="1" dirty="0" err="1" smtClean="0"/>
              <a:t>χιτῶνα</a:t>
            </a:r>
            <a:r>
              <a:rPr lang="el-GR" i="1" dirty="0" smtClean="0"/>
              <a:t> </a:t>
            </a:r>
            <a:r>
              <a:rPr lang="el-GR" b="1" i="1" dirty="0" err="1" smtClean="0"/>
              <a:t>πορφυροῦν</a:t>
            </a:r>
            <a:r>
              <a:rPr lang="el-GR" b="1" i="1" dirty="0" smtClean="0"/>
              <a:t>, ποδήρη, </a:t>
            </a:r>
            <a:r>
              <a:rPr lang="el-GR" b="1" i="1" dirty="0" err="1" smtClean="0"/>
              <a:t>στολιδωτὸν</a:t>
            </a:r>
            <a:r>
              <a:rPr lang="el-GR" i="1" dirty="0" smtClean="0"/>
              <a:t> </a:t>
            </a:r>
            <a:r>
              <a:rPr lang="el-GR" i="1" dirty="0" err="1" smtClean="0"/>
              <a:t>τὰ</a:t>
            </a:r>
            <a:r>
              <a:rPr lang="el-GR" i="1" dirty="0" smtClean="0"/>
              <a:t> κάτω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Ἀδύνατόν</a:t>
            </a:r>
            <a:r>
              <a:rPr lang="el-GR" i="1" dirty="0" smtClean="0"/>
              <a:t> </a:t>
            </a:r>
            <a:r>
              <a:rPr lang="el-GR" i="1" dirty="0" err="1" smtClean="0"/>
              <a:t>ἐστι</a:t>
            </a:r>
            <a:r>
              <a:rPr lang="el-GR" i="1" dirty="0" smtClean="0"/>
              <a:t> </a:t>
            </a:r>
            <a:r>
              <a:rPr lang="el-GR" i="1" dirty="0" err="1" smtClean="0"/>
              <a:t>πονηρὸν</a:t>
            </a:r>
            <a:r>
              <a:rPr lang="el-GR" i="1" dirty="0" smtClean="0"/>
              <a:t> </a:t>
            </a:r>
            <a:r>
              <a:rPr lang="el-GR" i="1" dirty="0" err="1" smtClean="0"/>
              <a:t>ὄντα</a:t>
            </a:r>
            <a:r>
              <a:rPr lang="el-GR" i="1" dirty="0" smtClean="0"/>
              <a:t> </a:t>
            </a:r>
            <a:r>
              <a:rPr lang="el-GR" b="1" i="1" dirty="0" err="1" smtClean="0"/>
              <a:t>καλοὺς</a:t>
            </a:r>
            <a:r>
              <a:rPr lang="el-GR" b="1" i="1" dirty="0" smtClean="0"/>
              <a:t> </a:t>
            </a:r>
            <a:r>
              <a:rPr lang="el-GR" b="1" i="1" dirty="0" err="1" smtClean="0"/>
              <a:t>κἀγαθοὺς</a:t>
            </a:r>
            <a:r>
              <a:rPr lang="el-GR" i="1" dirty="0" smtClean="0"/>
              <a:t> φίλους </a:t>
            </a:r>
            <a:r>
              <a:rPr lang="el-GR" i="1" dirty="0" err="1" smtClean="0"/>
              <a:t>κτήσασθαι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Είναι σπίτι </a:t>
            </a:r>
            <a:r>
              <a:rPr lang="el-GR" b="1" i="1" dirty="0" smtClean="0"/>
              <a:t>μικρό</a:t>
            </a:r>
            <a:r>
              <a:rPr lang="el-GR" i="1" dirty="0" smtClean="0"/>
              <a:t>, </a:t>
            </a:r>
            <a:r>
              <a:rPr lang="el-GR" b="1" i="1" dirty="0" smtClean="0"/>
              <a:t>βολικό και φτηνό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Nα</a:t>
            </a:r>
            <a:r>
              <a:rPr lang="el-GR" dirty="0" smtClean="0"/>
              <a:t> προσδιορίζει ο ένας από αυτούς την έννοια που συναποτελούν το ουσιαστικό με το άλλο επίθετο, οπότε παρατάσσονται χωρίς κόμμα ή σύνδεσμο (επάλληλοι επιθετικοί προσδιορισμοί):</a:t>
            </a:r>
            <a:br>
              <a:rPr lang="el-GR" dirty="0" smtClean="0"/>
            </a:br>
            <a:r>
              <a:rPr lang="el-GR" b="1" i="1" dirty="0" err="1" smtClean="0"/>
              <a:t>Πολλὰς</a:t>
            </a:r>
            <a:r>
              <a:rPr lang="el-GR" b="1" i="1" dirty="0" smtClean="0"/>
              <a:t> </a:t>
            </a:r>
            <a:r>
              <a:rPr lang="el-GR" b="1" i="1" dirty="0" err="1" smtClean="0"/>
              <a:t>ἄλλας</a:t>
            </a:r>
            <a:r>
              <a:rPr lang="el-GR" i="1" dirty="0" smtClean="0"/>
              <a:t> </a:t>
            </a:r>
            <a:r>
              <a:rPr lang="el-GR" i="1" dirty="0" err="1" smtClean="0"/>
              <a:t>ἀνομίας</a:t>
            </a:r>
            <a:r>
              <a:rPr lang="el-GR" i="1" dirty="0" smtClean="0"/>
              <a:t> κατ' </a:t>
            </a:r>
            <a:r>
              <a:rPr lang="el-GR" i="1" dirty="0" err="1" smtClean="0"/>
              <a:t>αὐτῶν</a:t>
            </a:r>
            <a:r>
              <a:rPr lang="el-GR" i="1" dirty="0" smtClean="0"/>
              <a:t> </a:t>
            </a:r>
            <a:r>
              <a:rPr lang="el-GR" i="1" dirty="0" err="1" smtClean="0"/>
              <a:t>ἐλογοποίησαν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Πάρε τη </a:t>
            </a:r>
            <a:r>
              <a:rPr lang="el-GR" b="1" i="1" dirty="0" smtClean="0"/>
              <a:t>μικρή</a:t>
            </a:r>
            <a:r>
              <a:rPr lang="el-GR" i="1" dirty="0" smtClean="0"/>
              <a:t> </a:t>
            </a:r>
            <a:r>
              <a:rPr lang="el-GR" b="1" i="1" dirty="0" smtClean="0"/>
              <a:t>καφέ</a:t>
            </a:r>
            <a:r>
              <a:rPr lang="el-GR" i="1" dirty="0" smtClean="0"/>
              <a:t> τσάντα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το ουσιαστικό που προσδιορίζει ο επιθετικός προσδιορισμός παραλείπεται, γιατί εύκολα εννοείται από τη συνήθη χρήση του. Τότε ο επιθετικός προσδιορισμός παίρνει στον λόγο τη θέση του παραλειπόμενου ουσιαστικού και μπορεί ως ουσιαστικό πια να έχει δικό του επιθετικό προσδιορισμό. </a:t>
            </a:r>
            <a:endParaRPr lang="en-US" dirty="0" smtClean="0"/>
          </a:p>
          <a:p>
            <a:r>
              <a:rPr lang="el-GR" dirty="0" smtClean="0"/>
              <a:t>Συνήθεις </a:t>
            </a:r>
            <a:r>
              <a:rPr lang="el-GR" dirty="0" err="1" smtClean="0"/>
              <a:t>ουσιαστικοποιημένοι</a:t>
            </a:r>
            <a:r>
              <a:rPr lang="el-GR" dirty="0" smtClean="0"/>
              <a:t> επιθετικοί προσδιορισμοί είναι:</a:t>
            </a:r>
            <a:br>
              <a:rPr lang="el-GR" dirty="0" smtClean="0"/>
            </a:br>
            <a:r>
              <a:rPr lang="el-GR" i="1" dirty="0" err="1" smtClean="0"/>
              <a:t>οἱ</a:t>
            </a:r>
            <a:r>
              <a:rPr lang="el-GR" i="1" dirty="0" smtClean="0"/>
              <a:t> </a:t>
            </a:r>
            <a:r>
              <a:rPr lang="el-GR" i="1" dirty="0" err="1" smtClean="0"/>
              <a:t>ἀθάνατοι</a:t>
            </a:r>
            <a:r>
              <a:rPr lang="el-GR" dirty="0" smtClean="0"/>
              <a:t> [</a:t>
            </a:r>
            <a:r>
              <a:rPr lang="el-GR" i="1" dirty="0" err="1" smtClean="0"/>
              <a:t>θεοὶ</a:t>
            </a:r>
            <a:r>
              <a:rPr lang="el-GR" dirty="0" smtClean="0"/>
              <a:t>]</a:t>
            </a:r>
            <a:r>
              <a:rPr lang="el-GR" i="1" dirty="0" smtClean="0"/>
              <a:t>ἡ ταχίστη / ἡ </a:t>
            </a:r>
            <a:r>
              <a:rPr lang="el-GR" i="1" dirty="0" err="1" smtClean="0"/>
              <a:t>εὐθεία</a:t>
            </a:r>
            <a:r>
              <a:rPr lang="el-GR" dirty="0" smtClean="0"/>
              <a:t> [</a:t>
            </a:r>
            <a:r>
              <a:rPr lang="el-GR" i="1" dirty="0" err="1" smtClean="0"/>
              <a:t>ὁδὸς</a:t>
            </a:r>
            <a:r>
              <a:rPr lang="el-GR" dirty="0" smtClean="0"/>
              <a:t>]</a:t>
            </a:r>
            <a:r>
              <a:rPr lang="el-GR" i="1" dirty="0" err="1" smtClean="0"/>
              <a:t>οἱ</a:t>
            </a:r>
            <a:r>
              <a:rPr lang="el-GR" i="1" dirty="0" smtClean="0"/>
              <a:t> </a:t>
            </a:r>
            <a:r>
              <a:rPr lang="el-GR" i="1" dirty="0" err="1" smtClean="0"/>
              <a:t>θνητοὶ</a:t>
            </a:r>
            <a:r>
              <a:rPr lang="el-GR" dirty="0" smtClean="0"/>
              <a:t> [</a:t>
            </a:r>
            <a:r>
              <a:rPr lang="el-GR" i="1" dirty="0" err="1" smtClean="0"/>
              <a:t>ἄνθρωποι</a:t>
            </a:r>
            <a:r>
              <a:rPr lang="el-GR" dirty="0" smtClean="0"/>
              <a:t>]</a:t>
            </a:r>
            <a:r>
              <a:rPr lang="el-GR" i="1" dirty="0" smtClean="0"/>
              <a:t>ἡ τριήρης</a:t>
            </a:r>
            <a:r>
              <a:rPr lang="el-GR" dirty="0" smtClean="0"/>
              <a:t> [</a:t>
            </a:r>
            <a:r>
              <a:rPr lang="el-GR" i="1" dirty="0" err="1" smtClean="0"/>
              <a:t>ναῦς</a:t>
            </a:r>
            <a:r>
              <a:rPr lang="el-GR" dirty="0" smtClean="0"/>
              <a:t>]</a:t>
            </a:r>
            <a:r>
              <a:rPr lang="el-GR" i="1" dirty="0" smtClean="0"/>
              <a:t>ὁ δίκαιος</a:t>
            </a:r>
            <a:r>
              <a:rPr lang="el-GR" dirty="0" smtClean="0"/>
              <a:t> [</a:t>
            </a:r>
            <a:r>
              <a:rPr lang="el-GR" i="1" dirty="0" err="1" smtClean="0"/>
              <a:t>ἀνὴρ</a:t>
            </a:r>
            <a:r>
              <a:rPr lang="el-GR" dirty="0" smtClean="0"/>
              <a:t>]</a:t>
            </a:r>
            <a:r>
              <a:rPr lang="el-GR" i="1" dirty="0" smtClean="0"/>
              <a:t>ἡ </a:t>
            </a:r>
            <a:r>
              <a:rPr lang="el-GR" i="1" dirty="0" err="1" smtClean="0"/>
              <a:t>ὑστεραία</a:t>
            </a:r>
            <a:r>
              <a:rPr lang="el-GR" i="1" dirty="0" smtClean="0"/>
              <a:t> / ἡ </a:t>
            </a:r>
            <a:r>
              <a:rPr lang="el-GR" i="1" dirty="0" err="1" smtClean="0"/>
              <a:t>ἐπιοῦσα</a:t>
            </a:r>
            <a:r>
              <a:rPr lang="el-GR" i="1" dirty="0" smtClean="0"/>
              <a:t> </a:t>
            </a:r>
            <a:r>
              <a:rPr lang="el-GR" dirty="0" smtClean="0"/>
              <a:t>[</a:t>
            </a:r>
            <a:r>
              <a:rPr lang="el-GR" i="1" dirty="0" err="1" smtClean="0"/>
              <a:t>ἡμέρα</a:t>
            </a:r>
            <a:r>
              <a:rPr lang="el-GR" dirty="0" smtClean="0"/>
              <a:t>]</a:t>
            </a:r>
            <a:r>
              <a:rPr lang="el-GR" i="1" dirty="0" err="1" smtClean="0"/>
              <a:t>οἱ</a:t>
            </a:r>
            <a:r>
              <a:rPr lang="el-GR" i="1" dirty="0" smtClean="0"/>
              <a:t> τριάκοντα </a:t>
            </a:r>
            <a:r>
              <a:rPr lang="el-GR" dirty="0" smtClean="0"/>
              <a:t>[</a:t>
            </a:r>
            <a:r>
              <a:rPr lang="el-GR" i="1" dirty="0" smtClean="0"/>
              <a:t>τύραννοι</a:t>
            </a:r>
            <a:r>
              <a:rPr lang="el-GR" dirty="0" smtClean="0"/>
              <a:t>]</a:t>
            </a:r>
            <a:r>
              <a:rPr lang="el-GR" i="1" dirty="0" smtClean="0"/>
              <a:t>ἡ </a:t>
            </a:r>
            <a:r>
              <a:rPr lang="el-GR" i="1" dirty="0" err="1" smtClean="0"/>
              <a:t>μουσικὴ</a:t>
            </a:r>
            <a:r>
              <a:rPr lang="el-GR" i="1" dirty="0" smtClean="0"/>
              <a:t> / ἡ </a:t>
            </a:r>
            <a:r>
              <a:rPr lang="el-GR" i="1" dirty="0" err="1" smtClean="0"/>
              <a:t>ῥητορικὴ</a:t>
            </a:r>
            <a:r>
              <a:rPr lang="el-GR" i="1" dirty="0" smtClean="0"/>
              <a:t> </a:t>
            </a:r>
            <a:r>
              <a:rPr lang="el-GR" dirty="0" smtClean="0"/>
              <a:t>[</a:t>
            </a:r>
            <a:r>
              <a:rPr lang="el-GR" i="1" dirty="0" smtClean="0"/>
              <a:t>τέχνη</a:t>
            </a:r>
            <a:r>
              <a:rPr lang="el-GR" dirty="0" smtClean="0"/>
              <a:t>]</a:t>
            </a:r>
            <a:r>
              <a:rPr lang="el-GR" i="1" dirty="0" err="1" smtClean="0"/>
              <a:t>οἱ</a:t>
            </a:r>
            <a:r>
              <a:rPr lang="el-GR" i="1" dirty="0" smtClean="0"/>
              <a:t> </a:t>
            </a:r>
            <a:r>
              <a:rPr lang="el-GR" i="1" dirty="0" err="1" smtClean="0"/>
              <a:t>Ἀθηναῖοι</a:t>
            </a:r>
            <a:r>
              <a:rPr lang="el-GR" dirty="0" smtClean="0"/>
              <a:t> [</a:t>
            </a:r>
            <a:r>
              <a:rPr lang="el-GR" i="1" dirty="0" err="1" smtClean="0"/>
              <a:t>πολῖται</a:t>
            </a:r>
            <a:r>
              <a:rPr lang="el-GR" dirty="0" smtClean="0"/>
              <a:t>]</a:t>
            </a:r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παρὸν</a:t>
            </a:r>
            <a:r>
              <a:rPr lang="el-GR" i="1" dirty="0" smtClean="0"/>
              <a:t> / </a:t>
            </a:r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παρελθὸν</a:t>
            </a:r>
            <a:r>
              <a:rPr lang="el-GR" i="1" dirty="0" smtClean="0"/>
              <a:t> / </a:t>
            </a:r>
            <a:r>
              <a:rPr lang="el-GR" i="1" dirty="0" err="1" smtClean="0"/>
              <a:t>τὸ</a:t>
            </a:r>
            <a:r>
              <a:rPr lang="el-GR" i="1" dirty="0" smtClean="0"/>
              <a:t> μέλλον</a:t>
            </a:r>
            <a:r>
              <a:rPr lang="el-GR" dirty="0" smtClean="0"/>
              <a:t> [</a:t>
            </a:r>
            <a:r>
              <a:rPr lang="el-GR" i="1" dirty="0" err="1" smtClean="0"/>
              <a:t>ἔτος</a:t>
            </a:r>
            <a:r>
              <a:rPr lang="el-GR" dirty="0" smtClean="0"/>
              <a:t>]</a:t>
            </a:r>
            <a:r>
              <a:rPr lang="el-GR" i="1" dirty="0" smtClean="0"/>
              <a:t>ἡ </a:t>
            </a:r>
            <a:r>
              <a:rPr lang="el-GR" i="1" dirty="0" err="1" smtClean="0"/>
              <a:t>δεξιὰ</a:t>
            </a:r>
            <a:r>
              <a:rPr lang="el-GR" dirty="0" smtClean="0"/>
              <a:t> / </a:t>
            </a:r>
            <a:r>
              <a:rPr lang="el-GR" i="1" dirty="0" smtClean="0"/>
              <a:t>ἡ </a:t>
            </a:r>
            <a:r>
              <a:rPr lang="el-GR" i="1" dirty="0" err="1" smtClean="0"/>
              <a:t>ἀριστερὰ</a:t>
            </a:r>
            <a:r>
              <a:rPr lang="el-GR" dirty="0" smtClean="0"/>
              <a:t> [</a:t>
            </a:r>
            <a:r>
              <a:rPr lang="el-GR" i="1" dirty="0" err="1" smtClean="0"/>
              <a:t>χεὶρ</a:t>
            </a:r>
            <a:r>
              <a:rPr lang="el-GR" dirty="0" smtClean="0"/>
              <a:t>]</a:t>
            </a:r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ναυτικὸν</a:t>
            </a:r>
            <a:r>
              <a:rPr lang="el-GR" i="1" dirty="0" smtClean="0"/>
              <a:t> / </a:t>
            </a:r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ἱππικὸν</a:t>
            </a:r>
            <a:r>
              <a:rPr lang="el-GR" i="1" dirty="0" smtClean="0"/>
              <a:t> </a:t>
            </a:r>
            <a:r>
              <a:rPr lang="el-GR" dirty="0" smtClean="0"/>
              <a:t>[</a:t>
            </a:r>
            <a:r>
              <a:rPr lang="el-GR" i="1" dirty="0" smtClean="0"/>
              <a:t>στράτευμα</a:t>
            </a:r>
            <a:r>
              <a:rPr lang="el-GR" dirty="0" smtClean="0"/>
              <a:t>] </a:t>
            </a:r>
            <a:r>
              <a:rPr lang="el-GR" dirty="0" err="1" smtClean="0"/>
              <a:t>κ.ά.</a:t>
            </a:r>
            <a:r>
              <a:rPr lang="el-GR" b="1" i="1" dirty="0" err="1" smtClean="0"/>
              <a:t>Οἱ</a:t>
            </a:r>
            <a:r>
              <a:rPr lang="el-GR" b="1" i="1" dirty="0" smtClean="0"/>
              <a:t> </a:t>
            </a:r>
            <a:r>
              <a:rPr lang="el-GR" b="1" i="1" dirty="0" err="1" smtClean="0"/>
              <a:t>καλοὶ</a:t>
            </a:r>
            <a:r>
              <a:rPr lang="el-GR" i="1" dirty="0" smtClean="0"/>
              <a:t> </a:t>
            </a:r>
            <a:r>
              <a:rPr lang="el-GR" i="1" dirty="0" err="1" smtClean="0"/>
              <a:t>κρατιστεύουσιν</a:t>
            </a:r>
            <a:r>
              <a:rPr lang="el-GR" dirty="0" smtClean="0"/>
              <a:t>. (υπερέχουν)</a:t>
            </a:r>
            <a:br>
              <a:rPr lang="el-GR" dirty="0" smtClean="0"/>
            </a:br>
            <a:r>
              <a:rPr lang="el-GR" b="1" i="1" dirty="0" err="1" smtClean="0"/>
              <a:t>Τὸ</a:t>
            </a:r>
            <a:r>
              <a:rPr lang="el-GR" b="1" i="1" dirty="0" smtClean="0"/>
              <a:t> </a:t>
            </a:r>
            <a:r>
              <a:rPr lang="el-GR" b="1" i="1" dirty="0" err="1" smtClean="0"/>
              <a:t>ἱππικὸν</a:t>
            </a:r>
            <a:r>
              <a:rPr lang="el-GR" i="1" dirty="0" smtClean="0"/>
              <a:t> </a:t>
            </a:r>
            <a:r>
              <a:rPr lang="el-GR" i="1" dirty="0" err="1" smtClean="0"/>
              <a:t>εἰς</a:t>
            </a:r>
            <a:r>
              <a:rPr lang="el-GR" i="1" dirty="0" smtClean="0"/>
              <a:t> </a:t>
            </a:r>
            <a:r>
              <a:rPr lang="el-GR" i="1" dirty="0" err="1" smtClean="0"/>
              <a:t>τὸ</a:t>
            </a:r>
            <a:r>
              <a:rPr lang="el-GR" i="1" dirty="0" smtClean="0"/>
              <a:t> πεδίον </a:t>
            </a:r>
            <a:r>
              <a:rPr lang="el-GR" i="1" dirty="0" err="1" smtClean="0"/>
              <a:t>οὐ</a:t>
            </a:r>
            <a:r>
              <a:rPr lang="el-GR" i="1" dirty="0" smtClean="0"/>
              <a:t> </a:t>
            </a:r>
            <a:r>
              <a:rPr lang="el-GR" i="1" dirty="0" err="1" smtClean="0"/>
              <a:t>κατέβαινεν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b="1" i="1" dirty="0" err="1" smtClean="0"/>
              <a:t>Oι</a:t>
            </a:r>
            <a:r>
              <a:rPr lang="el-GR" b="1" i="1" dirty="0" smtClean="0"/>
              <a:t> φίλοι</a:t>
            </a:r>
            <a:r>
              <a:rPr lang="el-GR" i="1" dirty="0" smtClean="0"/>
              <a:t> στις δυσκολίες φαίνονται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/>
              <a:t>O κατηγορηματικός προσδιορισμός</a:t>
            </a:r>
            <a:endParaRPr lang="el-GR" dirty="0" smtClean="0"/>
          </a:p>
          <a:p>
            <a:r>
              <a:rPr lang="el-GR" b="1" dirty="0" smtClean="0"/>
              <a:t>Κατηγορηματικός </a:t>
            </a:r>
            <a:r>
              <a:rPr lang="el-GR" b="1" dirty="0" smtClean="0"/>
              <a:t>προσδιορισμός</a:t>
            </a:r>
            <a:r>
              <a:rPr lang="el-GR" dirty="0" smtClean="0"/>
              <a:t> ονομάζεται ο ομοιόπτωτος προσδιορισμός που αποδίδει μια </a:t>
            </a:r>
            <a:r>
              <a:rPr lang="el-GR" b="1" dirty="0" smtClean="0"/>
              <a:t>παροδική</a:t>
            </a:r>
            <a:r>
              <a:rPr lang="el-GR" dirty="0" smtClean="0"/>
              <a:t> ιδιότητα στο ουσιαστικό που προσδιορίζει. Ως κατηγορηματικοί προσδιορισμοί χρησιμοποιούνται </a:t>
            </a:r>
            <a:r>
              <a:rPr lang="el-GR" b="1" dirty="0" smtClean="0"/>
              <a:t>χωρίς άρθρο</a:t>
            </a:r>
            <a:r>
              <a:rPr lang="el-GR" dirty="0" smtClean="0"/>
              <a:t> επίθετα, αντωνυμίες ή μετοχές που προσδιορίζουν έναρθρα ουσιαστικά:</a:t>
            </a:r>
            <a:br>
              <a:rPr lang="el-GR" dirty="0" smtClean="0"/>
            </a:br>
            <a:r>
              <a:rPr lang="el-GR" i="1" dirty="0" err="1" smtClean="0"/>
              <a:t>Κατέλαβον</a:t>
            </a:r>
            <a:r>
              <a:rPr lang="el-GR" i="1" dirty="0" smtClean="0"/>
              <a:t> </a:t>
            </a:r>
            <a:r>
              <a:rPr lang="el-GR" i="1" dirty="0" err="1" smtClean="0"/>
              <a:t>τὴν</a:t>
            </a:r>
            <a:r>
              <a:rPr lang="el-GR" i="1" dirty="0" smtClean="0"/>
              <a:t> </a:t>
            </a:r>
            <a:r>
              <a:rPr lang="el-GR" i="1" dirty="0" err="1" smtClean="0"/>
              <a:t>πόλιν</a:t>
            </a:r>
            <a:r>
              <a:rPr lang="el-GR" i="1" dirty="0" smtClean="0"/>
              <a:t> </a:t>
            </a:r>
            <a:r>
              <a:rPr lang="el-GR" b="1" i="1" dirty="0" err="1" smtClean="0"/>
              <a:t>ἐρήμην</a:t>
            </a:r>
            <a:r>
              <a:rPr lang="el-GR" dirty="0" smtClean="0"/>
              <a:t>. [</a:t>
            </a:r>
            <a:r>
              <a:rPr lang="el-GR" i="1" dirty="0" smtClean="0"/>
              <a:t>η πόλη ήταν έρημη τη στιγμή της κατάληψής της</a:t>
            </a:r>
            <a:r>
              <a:rPr lang="el-GR" dirty="0" smtClean="0"/>
              <a:t>]</a:t>
            </a:r>
            <a:br>
              <a:rPr lang="el-GR" dirty="0" smtClean="0"/>
            </a:br>
            <a:r>
              <a:rPr lang="el-GR" b="1" i="1" dirty="0" err="1" smtClean="0"/>
              <a:t>Ἐλευθέραις</a:t>
            </a:r>
            <a:r>
              <a:rPr lang="el-GR" i="1" dirty="0" smtClean="0"/>
              <a:t> </a:t>
            </a:r>
            <a:r>
              <a:rPr lang="el-GR" i="1" dirty="0" err="1" smtClean="0"/>
              <a:t>ταῖς</a:t>
            </a:r>
            <a:r>
              <a:rPr lang="el-GR" i="1" dirty="0" smtClean="0"/>
              <a:t> </a:t>
            </a:r>
            <a:r>
              <a:rPr lang="el-GR" i="1" dirty="0" err="1" smtClean="0"/>
              <a:t>ψυχαῖς</a:t>
            </a:r>
            <a:r>
              <a:rPr lang="el-GR" i="1" dirty="0" smtClean="0"/>
              <a:t> </a:t>
            </a:r>
            <a:r>
              <a:rPr lang="el-GR" i="1" dirty="0" err="1" smtClean="0"/>
              <a:t>ἐπολιτεύοντο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Ἀλέξανδρος</a:t>
            </a:r>
            <a:r>
              <a:rPr lang="el-GR" i="1" dirty="0" smtClean="0"/>
              <a:t> </a:t>
            </a:r>
            <a:r>
              <a:rPr lang="el-GR" i="1" dirty="0" err="1" smtClean="0"/>
              <a:t>προὐχώρει</a:t>
            </a:r>
            <a:r>
              <a:rPr lang="el-GR" i="1" dirty="0" smtClean="0"/>
              <a:t> </a:t>
            </a:r>
            <a:r>
              <a:rPr lang="el-GR" b="1" i="1" dirty="0" err="1" smtClean="0"/>
              <a:t>συντεταγμένῳ</a:t>
            </a:r>
            <a:r>
              <a:rPr lang="el-GR" i="1" dirty="0" smtClean="0"/>
              <a:t> </a:t>
            </a:r>
            <a:r>
              <a:rPr lang="el-GR" i="1" dirty="0" err="1" smtClean="0"/>
              <a:t>τῷ</a:t>
            </a:r>
            <a:r>
              <a:rPr lang="el-GR" i="1" dirty="0" smtClean="0"/>
              <a:t> </a:t>
            </a:r>
            <a:r>
              <a:rPr lang="el-GR" i="1" dirty="0" err="1" smtClean="0"/>
              <a:t>στρατῷ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 •</a:t>
            </a:r>
            <a:r>
              <a:rPr lang="el-GR" dirty="0" smtClean="0"/>
              <a:t> </a:t>
            </a:r>
            <a:r>
              <a:rPr lang="el-GR" i="1" dirty="0" smtClean="0"/>
              <a:t>Τον άκουγα με το στόμα </a:t>
            </a:r>
            <a:r>
              <a:rPr lang="el-GR" b="1" i="1" dirty="0" smtClean="0"/>
              <a:t>ανοιχτό</a:t>
            </a:r>
            <a:r>
              <a:rPr lang="el-GR" dirty="0" smtClean="0"/>
              <a:t>. </a:t>
            </a:r>
            <a:r>
              <a:rPr lang="el-GR" b="1" dirty="0" smtClean="0"/>
              <a:t>•</a:t>
            </a:r>
            <a:r>
              <a:rPr lang="el-GR" dirty="0" smtClean="0"/>
              <a:t> </a:t>
            </a:r>
            <a:r>
              <a:rPr lang="el-GR" i="1" dirty="0" smtClean="0"/>
              <a:t>Κοίταζε με τα μάτια </a:t>
            </a:r>
            <a:r>
              <a:rPr lang="el-GR" b="1" i="1" dirty="0" smtClean="0"/>
              <a:t>δακρυσμένα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➤</a:t>
            </a:r>
            <a:r>
              <a:rPr lang="el-GR" dirty="0" smtClean="0"/>
              <a:t> Οι λέξεις </a:t>
            </a:r>
            <a:r>
              <a:rPr lang="el-GR" b="1" i="1" dirty="0" err="1" smtClean="0"/>
              <a:t>πᾶς</a:t>
            </a:r>
            <a:r>
              <a:rPr lang="el-GR" dirty="0" smtClean="0"/>
              <a:t>, </a:t>
            </a:r>
            <a:r>
              <a:rPr lang="el-GR" b="1" i="1" dirty="0" err="1" smtClean="0"/>
              <a:t>ἅπας</a:t>
            </a:r>
            <a:r>
              <a:rPr lang="el-GR" dirty="0" smtClean="0"/>
              <a:t>, </a:t>
            </a:r>
            <a:r>
              <a:rPr lang="el-GR" b="1" i="1" dirty="0" smtClean="0"/>
              <a:t>σύμπας</a:t>
            </a:r>
            <a:r>
              <a:rPr lang="el-GR" dirty="0" smtClean="0"/>
              <a:t>, </a:t>
            </a:r>
            <a:r>
              <a:rPr lang="el-GR" b="1" i="1" dirty="0" err="1" smtClean="0"/>
              <a:t>ὅλος</a:t>
            </a:r>
            <a:r>
              <a:rPr lang="el-GR" dirty="0" smtClean="0"/>
              <a:t>, </a:t>
            </a:r>
            <a:r>
              <a:rPr lang="el-GR" b="1" i="1" dirty="0" smtClean="0"/>
              <a:t>μόνος</a:t>
            </a:r>
            <a:r>
              <a:rPr lang="el-GR" dirty="0" smtClean="0"/>
              <a:t>, </a:t>
            </a:r>
            <a:r>
              <a:rPr lang="el-GR" b="1" i="1" dirty="0" err="1" smtClean="0"/>
              <a:t>ἕκαστος</a:t>
            </a:r>
            <a:r>
              <a:rPr lang="el-GR" dirty="0" smtClean="0"/>
              <a:t>, </a:t>
            </a:r>
            <a:r>
              <a:rPr lang="el-GR" b="1" i="1" dirty="0" err="1" smtClean="0"/>
              <a:t>αὐτός</a:t>
            </a:r>
            <a:r>
              <a:rPr lang="el-GR" dirty="0" smtClean="0"/>
              <a:t>, </a:t>
            </a:r>
            <a:r>
              <a:rPr lang="el-GR" b="1" i="1" dirty="0" err="1" smtClean="0"/>
              <a:t>ἄκρος</a:t>
            </a:r>
            <a:r>
              <a:rPr lang="el-GR" dirty="0" smtClean="0"/>
              <a:t>, </a:t>
            </a:r>
            <a:r>
              <a:rPr lang="el-GR" b="1" i="1" dirty="0" smtClean="0"/>
              <a:t>μέσος</a:t>
            </a:r>
            <a:r>
              <a:rPr lang="el-GR" dirty="0" smtClean="0"/>
              <a:t>, </a:t>
            </a:r>
            <a:r>
              <a:rPr lang="el-GR" b="1" i="1" dirty="0" err="1" smtClean="0"/>
              <a:t>ἔσχατος</a:t>
            </a:r>
            <a:r>
              <a:rPr lang="el-GR" dirty="0" smtClean="0"/>
              <a:t>, όταν δεν έχουν άρθρο, είναι κατηγορηματικοί προσδιορισμοί σε όρο που υπάρχει ή εννοείται. Όταν όμως οι λέξεις αυτές είναι έναρθρες, λειτουργούν ως επιθετικοί προσδιορισμοί, ενίοτε </a:t>
            </a:r>
            <a:r>
              <a:rPr lang="el-GR" dirty="0" err="1" smtClean="0"/>
              <a:t>ουσιαστικοποιημένοι</a:t>
            </a:r>
            <a:r>
              <a:rPr lang="el-GR" dirty="0" smtClean="0"/>
              <a:t>, και έχουν διαφορετική σημασία:</a:t>
            </a:r>
            <a:br>
              <a:rPr lang="el-GR" dirty="0" smtClean="0"/>
            </a:br>
            <a:r>
              <a:rPr lang="el-GR" b="1" i="1" dirty="0" smtClean="0"/>
              <a:t>Πάντες</a:t>
            </a:r>
            <a:r>
              <a:rPr lang="el-GR" i="1" dirty="0" smtClean="0"/>
              <a:t> </a:t>
            </a:r>
            <a:r>
              <a:rPr lang="el-GR" i="1" dirty="0" err="1" smtClean="0"/>
              <a:t>οἱ</a:t>
            </a:r>
            <a:r>
              <a:rPr lang="el-GR" i="1" dirty="0" smtClean="0"/>
              <a:t> </a:t>
            </a:r>
            <a:r>
              <a:rPr lang="el-GR" i="1" dirty="0" err="1" smtClean="0"/>
              <a:t>πολῖται</a:t>
            </a:r>
            <a:r>
              <a:rPr lang="el-GR" i="1" dirty="0" smtClean="0"/>
              <a:t> </a:t>
            </a:r>
            <a:r>
              <a:rPr lang="el-GR" i="1" dirty="0" err="1" smtClean="0"/>
              <a:t>μετεῖχον</a:t>
            </a:r>
            <a:r>
              <a:rPr lang="el-GR" i="1" dirty="0" smtClean="0"/>
              <a:t> </a:t>
            </a:r>
            <a:r>
              <a:rPr lang="el-GR" i="1" dirty="0" err="1" smtClean="0"/>
              <a:t>τῆς</a:t>
            </a:r>
            <a:r>
              <a:rPr lang="el-GR" i="1" dirty="0" smtClean="0"/>
              <a:t> </a:t>
            </a:r>
            <a:r>
              <a:rPr lang="el-GR" i="1" dirty="0" err="1" smtClean="0"/>
              <a:t>ἑορτῆς</a:t>
            </a:r>
            <a:r>
              <a:rPr lang="el-GR" dirty="0" smtClean="0"/>
              <a:t>. [όλοι· </a:t>
            </a:r>
            <a:r>
              <a:rPr lang="el-GR" dirty="0" err="1" smtClean="0"/>
              <a:t>κατηγορ</a:t>
            </a:r>
            <a:r>
              <a:rPr lang="el-GR" dirty="0" smtClean="0"/>
              <a:t>. προσδ.]</a:t>
            </a:r>
            <a:br>
              <a:rPr lang="el-GR" dirty="0" smtClean="0"/>
            </a:br>
            <a:r>
              <a:rPr lang="el-GR" dirty="0" smtClean="0"/>
              <a:t>αλλά: </a:t>
            </a:r>
            <a:r>
              <a:rPr lang="el-GR" i="1" dirty="0" err="1" smtClean="0"/>
              <a:t>Kοινὸν</a:t>
            </a:r>
            <a:r>
              <a:rPr lang="el-GR" i="1" dirty="0" smtClean="0"/>
              <a:t> </a:t>
            </a:r>
            <a:r>
              <a:rPr lang="el-GR" i="1" dirty="0" err="1" smtClean="0"/>
              <a:t>τὸν</a:t>
            </a:r>
            <a:r>
              <a:rPr lang="el-GR" i="1" dirty="0" smtClean="0"/>
              <a:t> </a:t>
            </a:r>
            <a:r>
              <a:rPr lang="el-GR" i="1" dirty="0" err="1" smtClean="0"/>
              <a:t>ᾅδην</a:t>
            </a:r>
            <a:r>
              <a:rPr lang="el-GR" i="1" dirty="0" smtClean="0"/>
              <a:t> </a:t>
            </a:r>
            <a:r>
              <a:rPr lang="el-GR" i="1" dirty="0" err="1" smtClean="0"/>
              <a:t>ἔσχον</a:t>
            </a:r>
            <a:r>
              <a:rPr lang="el-GR" i="1" dirty="0" smtClean="0"/>
              <a:t> </a:t>
            </a:r>
            <a:r>
              <a:rPr lang="el-GR" b="1" i="1" dirty="0" err="1" smtClean="0"/>
              <a:t>οἱ</a:t>
            </a:r>
            <a:r>
              <a:rPr lang="el-GR" b="1" i="1" dirty="0" smtClean="0"/>
              <a:t> πάντες</a:t>
            </a:r>
            <a:r>
              <a:rPr lang="el-GR" i="1" dirty="0" smtClean="0"/>
              <a:t> βροτοί</a:t>
            </a:r>
            <a:r>
              <a:rPr lang="el-GR" dirty="0" smtClean="0"/>
              <a:t>. [το σύνολο των ανθρώπων· </a:t>
            </a:r>
            <a:r>
              <a:rPr lang="el-GR" dirty="0" err="1" smtClean="0"/>
              <a:t>επιθ</a:t>
            </a:r>
            <a:r>
              <a:rPr lang="el-GR" dirty="0" smtClean="0"/>
              <a:t>. προσδ.]</a:t>
            </a:r>
            <a:br>
              <a:rPr lang="el-GR" dirty="0" smtClean="0"/>
            </a:br>
            <a:r>
              <a:rPr lang="el-GR" b="1" i="1" dirty="0" smtClean="0"/>
              <a:t>Μόνος</a:t>
            </a:r>
            <a:r>
              <a:rPr lang="el-GR" i="1" dirty="0" smtClean="0"/>
              <a:t> </a:t>
            </a:r>
            <a:r>
              <a:rPr lang="el-GR" i="1" dirty="0" err="1" smtClean="0"/>
              <a:t>τῶν</a:t>
            </a:r>
            <a:r>
              <a:rPr lang="el-GR" i="1" dirty="0" smtClean="0"/>
              <a:t> </a:t>
            </a:r>
            <a:r>
              <a:rPr lang="el-GR" i="1" dirty="0" err="1" smtClean="0"/>
              <a:t>ἐξεταστῶν</a:t>
            </a:r>
            <a:r>
              <a:rPr lang="el-GR" i="1" dirty="0" smtClean="0"/>
              <a:t> </a:t>
            </a:r>
            <a:r>
              <a:rPr lang="el-GR" i="1" dirty="0" err="1" smtClean="0"/>
              <a:t>ὡμολόγει</a:t>
            </a:r>
            <a:r>
              <a:rPr lang="el-GR" i="1" dirty="0" smtClean="0"/>
              <a:t> </a:t>
            </a:r>
            <a:r>
              <a:rPr lang="el-GR" i="1" dirty="0" err="1" smtClean="0"/>
              <a:t>λαβεῖν</a:t>
            </a:r>
            <a:r>
              <a:rPr lang="el-GR" i="1" dirty="0" smtClean="0"/>
              <a:t> </a:t>
            </a:r>
            <a:r>
              <a:rPr lang="el-GR" i="1" dirty="0" err="1" smtClean="0"/>
              <a:t>ἀργύριον</a:t>
            </a:r>
            <a:r>
              <a:rPr lang="el-GR" dirty="0" smtClean="0"/>
              <a:t>. [μόνος· </a:t>
            </a:r>
            <a:r>
              <a:rPr lang="el-GR" dirty="0" err="1" smtClean="0"/>
              <a:t>κατηγορ</a:t>
            </a:r>
            <a:r>
              <a:rPr lang="el-GR" dirty="0" smtClean="0"/>
              <a:t>. προσδ.]</a:t>
            </a:r>
            <a:br>
              <a:rPr lang="el-GR" dirty="0" smtClean="0"/>
            </a:br>
            <a:r>
              <a:rPr lang="el-GR" dirty="0" smtClean="0"/>
              <a:t>αλλά: </a:t>
            </a:r>
            <a:r>
              <a:rPr lang="el-GR" i="1" dirty="0" smtClean="0"/>
              <a:t>Ὁ φιλότιμός </a:t>
            </a:r>
            <a:r>
              <a:rPr lang="el-GR" i="1" dirty="0" err="1" smtClean="0"/>
              <a:t>ἐστιν</a:t>
            </a:r>
            <a:r>
              <a:rPr lang="el-GR" i="1" dirty="0" smtClean="0"/>
              <a:t> </a:t>
            </a:r>
            <a:r>
              <a:rPr lang="el-GR" b="1" i="1" dirty="0" smtClean="0"/>
              <a:t>ὁ μόνος</a:t>
            </a:r>
            <a:r>
              <a:rPr lang="el-GR" i="1" dirty="0" smtClean="0"/>
              <a:t> βουλόμενος </a:t>
            </a:r>
            <a:r>
              <a:rPr lang="el-GR" i="1" dirty="0" err="1" smtClean="0"/>
              <a:t>τῶν</a:t>
            </a:r>
            <a:r>
              <a:rPr lang="el-GR" i="1" dirty="0" smtClean="0"/>
              <a:t> </a:t>
            </a:r>
            <a:r>
              <a:rPr lang="el-GR" i="1" dirty="0" err="1" smtClean="0"/>
              <a:t>ἄλλων</a:t>
            </a:r>
            <a:r>
              <a:rPr lang="el-GR" i="1" dirty="0" smtClean="0"/>
              <a:t> </a:t>
            </a:r>
            <a:r>
              <a:rPr lang="el-GR" i="1" dirty="0" err="1" smtClean="0"/>
              <a:t>ὑπερέχειν</a:t>
            </a:r>
            <a:r>
              <a:rPr lang="el-GR" dirty="0" smtClean="0"/>
              <a:t>. [ο μοναδικός· </a:t>
            </a:r>
            <a:r>
              <a:rPr lang="el-GR" dirty="0" err="1" smtClean="0"/>
              <a:t>επιθ</a:t>
            </a:r>
            <a:r>
              <a:rPr lang="el-GR" dirty="0" smtClean="0"/>
              <a:t>. προσδ.]</a:t>
            </a:r>
            <a:br>
              <a:rPr lang="el-GR" dirty="0" smtClean="0"/>
            </a:br>
            <a:r>
              <a:rPr lang="el-GR" dirty="0" smtClean="0"/>
              <a:t>N.E.: </a:t>
            </a:r>
            <a:r>
              <a:rPr lang="el-GR" b="1" i="1" dirty="0" smtClean="0"/>
              <a:t>Όλος</a:t>
            </a:r>
            <a:r>
              <a:rPr lang="el-GR" i="1" dirty="0" smtClean="0"/>
              <a:t> ο κόσμος το ξέρει</a:t>
            </a:r>
            <a:r>
              <a:rPr lang="el-GR" dirty="0" smtClean="0"/>
              <a:t>.• </a:t>
            </a:r>
            <a:r>
              <a:rPr lang="el-GR" b="1" i="1" dirty="0" err="1" smtClean="0"/>
              <a:t>Tο</a:t>
            </a:r>
            <a:r>
              <a:rPr lang="el-GR" b="1" i="1" dirty="0" smtClean="0"/>
              <a:t> όλο </a:t>
            </a:r>
            <a:r>
              <a:rPr lang="el-GR" i="1" dirty="0" smtClean="0"/>
              <a:t>ζήτημα χρειάζεται διερεύνηση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O κατηγορηματικός προσδιορισμός διακρίνει μια ιδιότητα ή κατάσταση από μια άλλη ιδιότητα ή κατάσταση του ίδιου προσώπου ή πράγματος, σε αντίθεση με τον επιθετικό προσδιορισμό που διακρίνει ένα πρόσωπο ή ένα πράγμα από άλλο ομοειδές.</a:t>
            </a:r>
          </a:p>
          <a:p>
            <a:r>
              <a:rPr lang="el-GR" dirty="0" smtClean="0">
                <a:hlinkClick r:id="rId2"/>
              </a:rPr>
              <a:t>Κάποιες φορές η παράθεση μπαίνει σε γενική πτώση, ενώ η λέξη που προσδιορίζει βρίσκεται σε άλλη πτώση. Τότε λέγεται </a:t>
            </a:r>
            <a:r>
              <a:rPr lang="el-GR" b="1" dirty="0" smtClean="0">
                <a:hlinkClick r:id="rId2"/>
              </a:rPr>
              <a:t>γενική παραθετική</a:t>
            </a:r>
            <a:r>
              <a:rPr lang="el-GR" dirty="0" smtClean="0">
                <a:hlinkClick r:id="rId2"/>
              </a:rPr>
              <a:t> και προσδιορίζει:</a:t>
            </a:r>
            <a:endParaRPr lang="el-GR" dirty="0" smtClean="0"/>
          </a:p>
          <a:p>
            <a:pPr lvl="1"/>
            <a:r>
              <a:rPr lang="el-GR" dirty="0" smtClean="0"/>
              <a:t>α) Επίθετα που ισοδυναμούν με γενική ουσιαστικού και δηλώνουν προέλευση, καταγωγή ή ύλη, όπως τα επίθετα </a:t>
            </a:r>
            <a:r>
              <a:rPr lang="el-GR" i="1" dirty="0" err="1" smtClean="0"/>
              <a:t>πατρῷος</a:t>
            </a:r>
            <a:r>
              <a:rPr lang="el-GR" dirty="0" smtClean="0"/>
              <a:t> [</a:t>
            </a:r>
            <a:r>
              <a:rPr lang="el-GR" i="1" dirty="0" smtClean="0"/>
              <a:t>τοῦ πατρός</a:t>
            </a:r>
            <a:r>
              <a:rPr lang="el-GR" dirty="0" smtClean="0"/>
              <a:t>], </a:t>
            </a:r>
            <a:r>
              <a:rPr lang="el-GR" i="1" dirty="0" err="1" smtClean="0"/>
              <a:t>μητρῷος</a:t>
            </a:r>
            <a:r>
              <a:rPr lang="el-GR" dirty="0" smtClean="0"/>
              <a:t> [</a:t>
            </a:r>
            <a:r>
              <a:rPr lang="el-GR" i="1" dirty="0" err="1" smtClean="0"/>
              <a:t>τῆς</a:t>
            </a:r>
            <a:r>
              <a:rPr lang="el-GR" i="1" dirty="0" smtClean="0"/>
              <a:t> μητρός</a:t>
            </a:r>
            <a:r>
              <a:rPr lang="el-GR" dirty="0" smtClean="0"/>
              <a:t>], </a:t>
            </a:r>
            <a:r>
              <a:rPr lang="el-GR" i="1" dirty="0" err="1" smtClean="0"/>
              <a:t>Ἀθηναῖος</a:t>
            </a:r>
            <a:r>
              <a:rPr lang="el-GR" dirty="0" smtClean="0"/>
              <a:t> [</a:t>
            </a:r>
            <a:r>
              <a:rPr lang="el-GR" i="1" dirty="0" err="1" smtClean="0"/>
              <a:t>ἐξ</a:t>
            </a:r>
            <a:r>
              <a:rPr lang="el-GR" i="1" dirty="0" smtClean="0"/>
              <a:t> </a:t>
            </a:r>
            <a:r>
              <a:rPr lang="el-GR" i="1" dirty="0" err="1" smtClean="0"/>
              <a:t>Ἀθηνῶν</a:t>
            </a:r>
            <a:r>
              <a:rPr lang="el-GR" dirty="0" smtClean="0"/>
              <a:t>], </a:t>
            </a:r>
            <a:r>
              <a:rPr lang="el-GR" i="1" dirty="0" err="1" smtClean="0"/>
              <a:t>χρυσοῦς</a:t>
            </a:r>
            <a:r>
              <a:rPr lang="el-GR" dirty="0" smtClean="0"/>
              <a:t> [</a:t>
            </a:r>
            <a:r>
              <a:rPr lang="el-GR" i="1" dirty="0" err="1" smtClean="0"/>
              <a:t>ἐκ</a:t>
            </a:r>
            <a:r>
              <a:rPr lang="el-GR" i="1" dirty="0" smtClean="0"/>
              <a:t> </a:t>
            </a:r>
            <a:r>
              <a:rPr lang="el-GR" i="1" dirty="0" err="1" smtClean="0"/>
              <a:t>χρυσοῦ</a:t>
            </a:r>
            <a:r>
              <a:rPr lang="el-GR" dirty="0" smtClean="0"/>
              <a:t>] κ.ά.:</a:t>
            </a:r>
            <a:br>
              <a:rPr lang="el-GR" dirty="0" smtClean="0"/>
            </a:br>
            <a:r>
              <a:rPr lang="el-GR" i="1" dirty="0" err="1" smtClean="0"/>
              <a:t>Ἀθηναῖος</a:t>
            </a:r>
            <a:r>
              <a:rPr lang="el-GR" i="1" dirty="0" smtClean="0"/>
              <a:t> </a:t>
            </a:r>
            <a:r>
              <a:rPr lang="el-GR" i="1" dirty="0" err="1" smtClean="0"/>
              <a:t>εἶ</a:t>
            </a:r>
            <a:r>
              <a:rPr lang="el-GR" i="1" dirty="0" smtClean="0"/>
              <a:t>, </a:t>
            </a:r>
            <a:r>
              <a:rPr lang="el-GR" b="1" i="1" dirty="0" smtClean="0"/>
              <a:t>πόλεως</a:t>
            </a:r>
            <a:r>
              <a:rPr lang="el-GR" i="1" dirty="0" smtClean="0"/>
              <a:t> </a:t>
            </a:r>
            <a:r>
              <a:rPr lang="el-GR" i="1" dirty="0" err="1" smtClean="0"/>
              <a:t>τῆς</a:t>
            </a:r>
            <a:r>
              <a:rPr lang="el-GR" i="1" dirty="0" smtClean="0"/>
              <a:t> μεγίστης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β) Τις κτητικές αντωνυμίες </a:t>
            </a:r>
            <a:r>
              <a:rPr lang="el-GR" i="1" dirty="0" err="1" smtClean="0"/>
              <a:t>ἡμέτερος</a:t>
            </a:r>
            <a:r>
              <a:rPr lang="el-GR" i="1" dirty="0" smtClean="0"/>
              <a:t>, </a:t>
            </a:r>
            <a:r>
              <a:rPr lang="el-GR" i="1" dirty="0" err="1" smtClean="0"/>
              <a:t>ὑμέτερος</a:t>
            </a:r>
            <a:r>
              <a:rPr lang="el-GR" i="1" dirty="0" smtClean="0"/>
              <a:t>, </a:t>
            </a:r>
            <a:r>
              <a:rPr lang="el-GR" i="1" dirty="0" err="1" smtClean="0"/>
              <a:t>σφέτερος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i="1" dirty="0" err="1" smtClean="0"/>
              <a:t>Τὴν</a:t>
            </a:r>
            <a:r>
              <a:rPr lang="el-GR" i="1" dirty="0" smtClean="0"/>
              <a:t> </a:t>
            </a:r>
            <a:r>
              <a:rPr lang="el-GR" i="1" dirty="0" err="1" smtClean="0"/>
              <a:t>ἡμετέραν</a:t>
            </a:r>
            <a:r>
              <a:rPr lang="el-GR" i="1" dirty="0" smtClean="0"/>
              <a:t> </a:t>
            </a:r>
            <a:r>
              <a:rPr lang="el-GR" b="1" i="1" dirty="0" err="1" smtClean="0"/>
              <a:t>αὐτῶν</a:t>
            </a:r>
            <a:r>
              <a:rPr lang="el-GR" i="1" dirty="0" smtClean="0"/>
              <a:t> </a:t>
            </a:r>
            <a:r>
              <a:rPr lang="el-GR" i="1" dirty="0" err="1" smtClean="0"/>
              <a:t>χώραν</a:t>
            </a:r>
            <a:r>
              <a:rPr lang="el-GR" i="1" dirty="0" smtClean="0"/>
              <a:t> </a:t>
            </a:r>
            <a:r>
              <a:rPr lang="el-GR" i="1" dirty="0" err="1" smtClean="0"/>
              <a:t>διαφθείρομεν</a:t>
            </a:r>
            <a:r>
              <a:rPr lang="el-GR" dirty="0" smtClean="0"/>
              <a:t>.</a:t>
            </a:r>
          </a:p>
          <a:p>
            <a:r>
              <a:rPr lang="el-GR" dirty="0" smtClean="0">
                <a:hlinkClick r:id="rId2"/>
              </a:rPr>
              <a:t>Μια άλλη ιδιάζουσα μορφή παράθεσης είναι η </a:t>
            </a:r>
            <a:r>
              <a:rPr lang="el-GR" b="1" dirty="0" smtClean="0">
                <a:hlinkClick r:id="rId2"/>
              </a:rPr>
              <a:t>επιμεριστική</a:t>
            </a:r>
            <a:r>
              <a:rPr lang="el-GR" dirty="0" smtClean="0">
                <a:hlinkClick r:id="rId2"/>
              </a:rPr>
              <a:t> </a:t>
            </a:r>
            <a:r>
              <a:rPr lang="el-GR" b="1" dirty="0" smtClean="0">
                <a:hlinkClick r:id="rId2"/>
              </a:rPr>
              <a:t>παράθεση</a:t>
            </a:r>
            <a:r>
              <a:rPr lang="el-GR" dirty="0" smtClean="0">
                <a:hlinkClick r:id="rId2"/>
              </a:rPr>
              <a:t>. Εκφέρεται συνηθέστερα με τις λέξεις </a:t>
            </a:r>
            <a:r>
              <a:rPr lang="el-GR" b="1" i="1" dirty="0" err="1" smtClean="0">
                <a:hlinkClick r:id="rId2"/>
              </a:rPr>
              <a:t>μέν</a:t>
            </a:r>
            <a:r>
              <a:rPr lang="el-GR" dirty="0" smtClean="0">
                <a:hlinkClick r:id="rId2"/>
              </a:rPr>
              <a:t>, </a:t>
            </a:r>
            <a:r>
              <a:rPr lang="el-GR" b="1" i="1" dirty="0" err="1" smtClean="0">
                <a:hlinkClick r:id="rId2"/>
              </a:rPr>
              <a:t>δὲ</a:t>
            </a:r>
            <a:r>
              <a:rPr lang="el-GR" dirty="0" smtClean="0">
                <a:hlinkClick r:id="rId2"/>
              </a:rPr>
              <a:t> κ.ά. και δηλώνει τα μέρη στα οποία επιμερίζεται το σύνολο των προσώπων ή πραγμάτων που δηλώνει η λέξη την οποία προσδιορίζει η επιμεριστική παράθεση:</a:t>
            </a:r>
            <a:br>
              <a:rPr lang="el-GR" dirty="0" smtClean="0">
                <a:hlinkClick r:id="rId2"/>
              </a:rPr>
            </a:br>
            <a:r>
              <a:rPr lang="el-GR" i="1" dirty="0" err="1" smtClean="0">
                <a:hlinkClick r:id="rId2"/>
              </a:rPr>
              <a:t>Ὑμεῖς</a:t>
            </a:r>
            <a:r>
              <a:rPr lang="el-GR" i="1" dirty="0" smtClean="0">
                <a:hlinkClick r:id="rId2"/>
              </a:rPr>
              <a:t> </a:t>
            </a:r>
            <a:r>
              <a:rPr lang="el-GR" i="1" dirty="0" err="1" smtClean="0">
                <a:hlinkClick r:id="rId2"/>
              </a:rPr>
              <a:t>οἰκεῖτε</a:t>
            </a:r>
            <a:r>
              <a:rPr lang="el-GR" i="1" dirty="0" smtClean="0">
                <a:hlinkClick r:id="rId2"/>
              </a:rPr>
              <a:t> </a:t>
            </a:r>
            <a:r>
              <a:rPr lang="el-GR" i="1" dirty="0" err="1" smtClean="0">
                <a:hlinkClick r:id="rId2"/>
              </a:rPr>
              <a:t>τὴν</a:t>
            </a:r>
            <a:r>
              <a:rPr lang="el-GR" i="1" dirty="0" smtClean="0">
                <a:hlinkClick r:id="rId2"/>
              </a:rPr>
              <a:t> </a:t>
            </a:r>
            <a:r>
              <a:rPr lang="el-GR" i="1" dirty="0" err="1" smtClean="0">
                <a:hlinkClick r:id="rId2"/>
              </a:rPr>
              <a:t>πόλιν</a:t>
            </a:r>
            <a:r>
              <a:rPr lang="el-GR" i="1" dirty="0" smtClean="0">
                <a:hlinkClick r:id="rId2"/>
              </a:rPr>
              <a:t>, </a:t>
            </a:r>
            <a:r>
              <a:rPr lang="el-GR" b="1" i="1" dirty="0" err="1" smtClean="0">
                <a:hlinkClick r:id="rId2"/>
              </a:rPr>
              <a:t>οἱ</a:t>
            </a:r>
            <a:r>
              <a:rPr lang="el-GR" b="1" i="1" dirty="0" smtClean="0">
                <a:hlinkClick r:id="rId2"/>
              </a:rPr>
              <a:t> </a:t>
            </a:r>
            <a:r>
              <a:rPr lang="el-GR" b="1" i="1" dirty="0" err="1" smtClean="0">
                <a:hlinkClick r:id="rId2"/>
              </a:rPr>
              <a:t>μὲν</a:t>
            </a:r>
            <a:r>
              <a:rPr lang="el-GR" i="1" dirty="0" smtClean="0">
                <a:hlinkClick r:id="rId2"/>
              </a:rPr>
              <a:t> </a:t>
            </a:r>
            <a:r>
              <a:rPr lang="el-GR" i="1" dirty="0" err="1" smtClean="0">
                <a:hlinkClick r:id="rId2"/>
              </a:rPr>
              <a:t>οὕτως</a:t>
            </a:r>
            <a:r>
              <a:rPr lang="el-GR" i="1" dirty="0" smtClean="0">
                <a:hlinkClick r:id="rId2"/>
              </a:rPr>
              <a:t> </a:t>
            </a:r>
            <a:r>
              <a:rPr lang="el-GR" i="1" dirty="0" err="1" smtClean="0">
                <a:hlinkClick r:id="rId2"/>
              </a:rPr>
              <a:t>ὁρῶντες</a:t>
            </a:r>
            <a:r>
              <a:rPr lang="el-GR" i="1" dirty="0" smtClean="0">
                <a:hlinkClick r:id="rId2"/>
              </a:rPr>
              <a:t>, </a:t>
            </a:r>
            <a:r>
              <a:rPr lang="el-GR" b="1" i="1" dirty="0" err="1" smtClean="0">
                <a:hlinkClick r:id="rId2"/>
              </a:rPr>
              <a:t>οἱ</a:t>
            </a:r>
            <a:r>
              <a:rPr lang="el-GR" b="1" i="1" dirty="0" smtClean="0">
                <a:hlinkClick r:id="rId2"/>
              </a:rPr>
              <a:t> δ'</a:t>
            </a:r>
            <a:r>
              <a:rPr lang="el-GR" i="1" dirty="0" smtClean="0">
                <a:hlinkClick r:id="rId2"/>
              </a:rPr>
              <a:t> </a:t>
            </a:r>
            <a:r>
              <a:rPr lang="el-GR" i="1" dirty="0" err="1" smtClean="0">
                <a:hlinkClick r:id="rId2"/>
              </a:rPr>
              <a:t>οὕτω</a:t>
            </a:r>
            <a:r>
              <a:rPr lang="el-GR" i="1" dirty="0" smtClean="0">
                <a:hlinkClick r:id="rId2"/>
              </a:rPr>
              <a:t> </a:t>
            </a:r>
            <a:r>
              <a:rPr lang="el-GR" i="1" dirty="0" err="1" smtClean="0">
                <a:hlinkClick r:id="rId2"/>
              </a:rPr>
              <a:t>ποιοῦντες</a:t>
            </a:r>
            <a:r>
              <a:rPr lang="el-GR" dirty="0" smtClean="0">
                <a:hlinkClick r:id="rId2"/>
              </a:rPr>
              <a:t>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b="1" dirty="0" smtClean="0"/>
              <a:t>Πώς βρίσκουμε την παράθεση</a:t>
            </a:r>
            <a:r>
              <a:rPr lang="el-GR" b="1" dirty="0" smtClean="0"/>
              <a:t>;</a:t>
            </a:r>
            <a:endParaRPr lang="en-US" b="1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Για </a:t>
            </a:r>
            <a:r>
              <a:rPr lang="el-GR" dirty="0" smtClean="0"/>
              <a:t>να βρούμε την παράθεση πρέπει πρώτα να έχουμε βρει τους </a:t>
            </a:r>
            <a:r>
              <a:rPr lang="el-GR" b="1" dirty="0" smtClean="0">
                <a:hlinkClick r:id="rId2"/>
              </a:rPr>
              <a:t>κύριους όρους</a:t>
            </a:r>
            <a:r>
              <a:rPr lang="el-GR" dirty="0" smtClean="0"/>
              <a:t> της πρότασης.</a:t>
            </a:r>
          </a:p>
          <a:p>
            <a:r>
              <a:rPr lang="el-GR" dirty="0" smtClean="0"/>
              <a:t>Με συντομία ακολουθούμε την εξής μέθοδο:</a:t>
            </a:r>
          </a:p>
          <a:p>
            <a:r>
              <a:rPr lang="el-GR" dirty="0" smtClean="0"/>
              <a:t>1. Βρίσκουμε το ρήμα</a:t>
            </a:r>
          </a:p>
          <a:p>
            <a:r>
              <a:rPr lang="el-GR" dirty="0" smtClean="0"/>
              <a:t>2. Ελέγχουμε αν το ρήμα είναι συνδετικό ή μεταβατικό.</a:t>
            </a:r>
          </a:p>
          <a:p>
            <a:r>
              <a:rPr lang="el-GR" dirty="0" smtClean="0"/>
              <a:t>3. Βρίσκουμε το υποκείμενο</a:t>
            </a:r>
          </a:p>
          <a:p>
            <a:r>
              <a:rPr lang="el-GR" dirty="0" smtClean="0"/>
              <a:t>4α. Αν είναι συνδετικό, βρίσκουμε το κατηγορούμενο</a:t>
            </a:r>
          </a:p>
          <a:p>
            <a:r>
              <a:rPr lang="el-GR" dirty="0" smtClean="0"/>
              <a:t>4β. Αν είναι μεταβατικό βρίσκουμε το αντικείμενο ή τα αντικείμενα.</a:t>
            </a:r>
          </a:p>
          <a:p>
            <a:r>
              <a:rPr lang="el-GR" dirty="0" smtClean="0"/>
              <a:t>5. Όποια λέξη περισσέψει, είναι προσδιορισμός</a:t>
            </a:r>
          </a:p>
          <a:p>
            <a:r>
              <a:rPr lang="el-GR" dirty="0" smtClean="0"/>
              <a:t>6. Ελέγχουμε ποια λέξη προσδιορίζει ο προσδιορισμός.</a:t>
            </a:r>
          </a:p>
          <a:p>
            <a:r>
              <a:rPr lang="el-GR" dirty="0" smtClean="0"/>
              <a:t>7. Ελέγχουμε αν ο προσδιορισμός είναι ονοματικός ή επιρρηματικός.</a:t>
            </a:r>
          </a:p>
          <a:p>
            <a:r>
              <a:rPr lang="el-GR" dirty="0" smtClean="0"/>
              <a:t>8. Αν είναι ονοματικός, ελέγχουμε αν είναι ομοιόπτωτος ή </a:t>
            </a:r>
            <a:r>
              <a:rPr lang="el-GR" dirty="0" err="1" smtClean="0"/>
              <a:t>ετερόπτωτος</a:t>
            </a:r>
            <a:r>
              <a:rPr lang="el-GR" dirty="0" smtClean="0"/>
              <a:t> με τη λέξη που προσδιορίζει.</a:t>
            </a:r>
          </a:p>
          <a:p>
            <a:r>
              <a:rPr lang="el-GR" dirty="0" smtClean="0"/>
              <a:t>9. Αν είναι ομοιόπτωτος, ελέγχουμε αν είναι ουσιαστικό ή επίθετο</a:t>
            </a:r>
          </a:p>
          <a:p>
            <a:r>
              <a:rPr lang="el-GR" dirty="0" smtClean="0"/>
              <a:t>10. Αν είναι ουσιαστικό, ελέγχουμε αν είναι μερική ή γενική έννοια σε σχέση με τη λέξη που προσδιορίζει.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 smtClean="0"/>
              <a:t>Πώς βρίσκουμε την επεξήγηση;</a:t>
            </a:r>
            <a:endParaRPr lang="el-GR" dirty="0" smtClean="0"/>
          </a:p>
          <a:p>
            <a:r>
              <a:rPr lang="el-GR" dirty="0" smtClean="0"/>
              <a:t>Για </a:t>
            </a:r>
            <a:r>
              <a:rPr lang="el-GR" dirty="0" smtClean="0"/>
              <a:t>να βρούμε την επεξήγηση πρέπει πρώτα να έχουμε βρει τους</a:t>
            </a:r>
            <a:r>
              <a:rPr lang="el-GR" b="1" dirty="0" smtClean="0"/>
              <a:t> </a:t>
            </a:r>
            <a:r>
              <a:rPr lang="el-GR" b="1" dirty="0" smtClean="0">
                <a:hlinkClick r:id="rId2"/>
              </a:rPr>
              <a:t>κύριους όρους</a:t>
            </a:r>
            <a:r>
              <a:rPr lang="el-GR" dirty="0" smtClean="0"/>
              <a:t> της πρότασης.</a:t>
            </a:r>
          </a:p>
          <a:p>
            <a:r>
              <a:rPr lang="el-GR" dirty="0" smtClean="0"/>
              <a:t>Με συντομία ακολουθούμε την εξής μέθοδο:</a:t>
            </a:r>
          </a:p>
          <a:p>
            <a:r>
              <a:rPr lang="el-GR" dirty="0" smtClean="0"/>
              <a:t>1. Βρίσκουμε το ρήμα</a:t>
            </a:r>
          </a:p>
          <a:p>
            <a:r>
              <a:rPr lang="el-GR" dirty="0" smtClean="0"/>
              <a:t>2. Ελέγχουμε αν το ρήμα είναι συνδετικό ή μεταβατικό.</a:t>
            </a:r>
          </a:p>
          <a:p>
            <a:r>
              <a:rPr lang="el-GR" dirty="0" smtClean="0"/>
              <a:t>3. Βρίσκουμε το υποκείμενο</a:t>
            </a:r>
          </a:p>
          <a:p>
            <a:r>
              <a:rPr lang="el-GR" dirty="0" smtClean="0"/>
              <a:t>4α. Αν είναι συνδετικό, βρίσκουμε το κατηγορούμενο</a:t>
            </a:r>
          </a:p>
          <a:p>
            <a:r>
              <a:rPr lang="el-GR" dirty="0" smtClean="0"/>
              <a:t>4β. Αν είναι μεταβατικό βρίσκουμε το αντικείμενο ή τα αντικείμενα.</a:t>
            </a:r>
          </a:p>
          <a:p>
            <a:r>
              <a:rPr lang="el-GR" dirty="0" smtClean="0"/>
              <a:t>5. Όποια λέξη περισσέψει, είναι προσδιορισμός</a:t>
            </a:r>
          </a:p>
          <a:p>
            <a:r>
              <a:rPr lang="el-GR" dirty="0" smtClean="0"/>
              <a:t>6. Ελέγχουμε ποια λέξη προσδιορίζει ο προσδιορισμός.</a:t>
            </a:r>
          </a:p>
          <a:p>
            <a:r>
              <a:rPr lang="el-GR" dirty="0" smtClean="0"/>
              <a:t>7. Ελέγχουμε αν ο προσδιορισμός είναι ονοματικός ή επιρρηματικός.</a:t>
            </a:r>
          </a:p>
          <a:p>
            <a:r>
              <a:rPr lang="el-GR" dirty="0" smtClean="0"/>
              <a:t>8. Αν είναι ονοματικός, ελέγχουμε αν είναι ομοιόπτωτος ή </a:t>
            </a:r>
            <a:r>
              <a:rPr lang="el-GR" dirty="0" err="1" smtClean="0"/>
              <a:t>ετερόπτωτος</a:t>
            </a:r>
            <a:r>
              <a:rPr lang="el-GR" dirty="0" smtClean="0"/>
              <a:t> με τη λέξη που προσδιορίζει.</a:t>
            </a:r>
          </a:p>
          <a:p>
            <a:r>
              <a:rPr lang="el-GR" dirty="0" smtClean="0"/>
              <a:t>9. Αν είναι ομοιόπτωτος, ελέγχουμε αν είναι ουσιαστικό ή επίθετο</a:t>
            </a:r>
          </a:p>
          <a:p>
            <a:r>
              <a:rPr lang="el-GR" dirty="0" smtClean="0"/>
              <a:t>10. Αν είναι ουσιαστικό, ελέγχουμε αν είναι μερική ή γενική έννοια σε σχέση με τη λέξη που προσδιορίζει.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 smtClean="0"/>
              <a:t>Σύγκριση παράθεσης - επεξήγησης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/>
              <a:t>διαφορά της παράθεσης από την επεξήγηση είναι ότι:</a:t>
            </a:r>
          </a:p>
          <a:p>
            <a:r>
              <a:rPr lang="el-GR" dirty="0" smtClean="0"/>
              <a:t>η παράθεση είναι </a:t>
            </a:r>
            <a:r>
              <a:rPr lang="el-GR" b="1" dirty="0" smtClean="0"/>
              <a:t>γενική</a:t>
            </a:r>
            <a:r>
              <a:rPr lang="el-GR" dirty="0" smtClean="0"/>
              <a:t> έννοια,  η επεξήγηση είναι </a:t>
            </a:r>
            <a:r>
              <a:rPr lang="el-GR" b="1" dirty="0" smtClean="0"/>
              <a:t>μερική</a:t>
            </a:r>
            <a:r>
              <a:rPr lang="el-GR" dirty="0" smtClean="0"/>
              <a:t> έννοια,</a:t>
            </a:r>
          </a:p>
          <a:p>
            <a:r>
              <a:rPr lang="el-GR" dirty="0" smtClean="0"/>
              <a:t>σε σύγκριση με τη λέξη που προσδιορίζουν.</a:t>
            </a:r>
          </a:p>
          <a:p>
            <a:r>
              <a:rPr lang="el-GR" dirty="0" smtClean="0"/>
              <a:t>Αυτό θα πρέπει να το θυμάσαι πάντα!</a:t>
            </a:r>
          </a:p>
          <a:p>
            <a:r>
              <a:rPr lang="el-GR" dirty="0" smtClean="0"/>
              <a:t>Ὁ </a:t>
            </a:r>
            <a:r>
              <a:rPr lang="el-GR" dirty="0" smtClean="0"/>
              <a:t>Σωκράτης</a:t>
            </a:r>
            <a:r>
              <a:rPr lang="el-GR" dirty="0" smtClean="0"/>
              <a:t>,</a:t>
            </a:r>
            <a:r>
              <a:rPr lang="el-GR" dirty="0" smtClean="0"/>
              <a:t> </a:t>
            </a:r>
            <a:r>
              <a:rPr lang="el-GR" b="1" dirty="0" smtClean="0"/>
              <a:t>υποκείμενο</a:t>
            </a:r>
            <a:r>
              <a:rPr lang="en-US" dirty="0" smtClean="0"/>
              <a:t> </a:t>
            </a:r>
            <a:r>
              <a:rPr lang="el-GR" dirty="0" smtClean="0"/>
              <a:t>ὁ γλύπτης,</a:t>
            </a:r>
            <a:r>
              <a:rPr lang="el-GR" dirty="0" smtClean="0"/>
              <a:t> </a:t>
            </a:r>
            <a:r>
              <a:rPr lang="el-GR" b="1" dirty="0" smtClean="0"/>
              <a:t>παράθεση</a:t>
            </a:r>
            <a:r>
              <a:rPr lang="en-US" b="1" dirty="0" smtClean="0"/>
              <a:t> </a:t>
            </a:r>
            <a:r>
              <a:rPr lang="el-GR" dirty="0" smtClean="0"/>
              <a:t>καθεύδει</a:t>
            </a:r>
            <a:r>
              <a:rPr lang="en-US" dirty="0" smtClean="0"/>
              <a:t> </a:t>
            </a:r>
            <a:r>
              <a:rPr lang="el-GR" b="1" dirty="0" smtClean="0"/>
              <a:t>ρήμα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γενική </a:t>
            </a:r>
            <a:r>
              <a:rPr lang="el-GR" b="1" dirty="0" smtClean="0"/>
              <a:t>έννοια</a:t>
            </a:r>
            <a:endParaRPr lang="el-GR" dirty="0" smtClean="0"/>
          </a:p>
          <a:p>
            <a:r>
              <a:rPr lang="el-GR" dirty="0" smtClean="0"/>
              <a:t>Ὁ </a:t>
            </a:r>
            <a:r>
              <a:rPr lang="el-GR" dirty="0" smtClean="0"/>
              <a:t>γλύπτης</a:t>
            </a:r>
            <a:r>
              <a:rPr lang="el-GR" dirty="0" smtClean="0"/>
              <a:t>,</a:t>
            </a:r>
            <a:r>
              <a:rPr lang="el-GR" dirty="0" smtClean="0"/>
              <a:t> </a:t>
            </a:r>
            <a:r>
              <a:rPr lang="el-GR" b="1" dirty="0" smtClean="0"/>
              <a:t>υποκείμενο</a:t>
            </a:r>
            <a:r>
              <a:rPr lang="en-US" b="1" dirty="0" smtClean="0"/>
              <a:t> </a:t>
            </a:r>
            <a:r>
              <a:rPr lang="el-GR" dirty="0" smtClean="0"/>
              <a:t>ὁ Σωκράτης,</a:t>
            </a:r>
            <a:r>
              <a:rPr lang="el-GR" dirty="0" smtClean="0"/>
              <a:t> </a:t>
            </a:r>
            <a:r>
              <a:rPr lang="el-GR" b="1" dirty="0" smtClean="0"/>
              <a:t>επεξήγηση</a:t>
            </a:r>
            <a:r>
              <a:rPr lang="en-US" b="1" dirty="0" smtClean="0"/>
              <a:t> </a:t>
            </a:r>
            <a:r>
              <a:rPr lang="el-GR" dirty="0" smtClean="0"/>
              <a:t>καθεύδει</a:t>
            </a:r>
            <a:r>
              <a:rPr lang="en-US" dirty="0" smtClean="0"/>
              <a:t> </a:t>
            </a:r>
            <a:r>
              <a:rPr lang="el-GR" dirty="0" smtClean="0"/>
              <a:t>ρήμα</a:t>
            </a:r>
            <a:endParaRPr lang="en-US" dirty="0" smtClean="0"/>
          </a:p>
          <a:p>
            <a:r>
              <a:rPr lang="el-GR" b="1" dirty="0" smtClean="0"/>
              <a:t>μερική έννοια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Διάκριση επιθετικού ή κατηγορηματικού προσδιορισμού από το κατηγορούμενο</a:t>
            </a:r>
            <a:endParaRPr lang="el-GR" dirty="0" smtClean="0"/>
          </a:p>
          <a:p>
            <a:r>
              <a:rPr lang="el-GR" dirty="0" smtClean="0"/>
              <a:t>Πολύ </a:t>
            </a:r>
            <a:r>
              <a:rPr lang="el-GR" dirty="0" smtClean="0"/>
              <a:t>συχνό λάθος των μαθητών είναι η σύγχυση μεταξύ επιθετικού ή κατηγορηματικού προσδιορισμού με το κατηγορούμενο. Κι όμως πολύ εύκολα μπορούμε να  διακρίνουμε τη διαφορά τους, αρκεί να θυμόμαστε ότι το κατηγορούμενο </a:t>
            </a:r>
            <a:r>
              <a:rPr lang="el-GR" b="1" dirty="0" smtClean="0"/>
              <a:t>απαιτεί</a:t>
            </a:r>
            <a:r>
              <a:rPr lang="el-GR" dirty="0" smtClean="0"/>
              <a:t> </a:t>
            </a:r>
            <a:r>
              <a:rPr lang="el-GR" b="1" dirty="0" smtClean="0"/>
              <a:t>συνδετικό ρήμα.</a:t>
            </a:r>
            <a:endParaRPr lang="el-GR" dirty="0" smtClean="0"/>
          </a:p>
          <a:p>
            <a:r>
              <a:rPr lang="el-GR" b="1" dirty="0" smtClean="0"/>
              <a:t>→</a:t>
            </a:r>
            <a:r>
              <a:rPr lang="el-GR" dirty="0" smtClean="0"/>
              <a:t> </a:t>
            </a:r>
            <a:r>
              <a:rPr lang="el-GR" dirty="0" err="1" smtClean="0"/>
              <a:t>Κατέλαβον</a:t>
            </a:r>
            <a:r>
              <a:rPr lang="el-GR" dirty="0" smtClean="0"/>
              <a:t>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πόλιν</a:t>
            </a:r>
            <a:r>
              <a:rPr lang="el-GR" dirty="0" smtClean="0"/>
              <a:t> </a:t>
            </a:r>
            <a:r>
              <a:rPr lang="el-GR" b="1" dirty="0" err="1" smtClean="0"/>
              <a:t>ἐρήμην</a:t>
            </a:r>
            <a:r>
              <a:rPr lang="el-GR" dirty="0" smtClean="0"/>
              <a:t>. &gt; </a:t>
            </a:r>
            <a:r>
              <a:rPr lang="el-GR" b="1" dirty="0" smtClean="0"/>
              <a:t>κατηγορηματικός</a:t>
            </a:r>
            <a:endParaRPr lang="el-GR" dirty="0" smtClean="0"/>
          </a:p>
          <a:p>
            <a:r>
              <a:rPr lang="el-GR" b="1" dirty="0" smtClean="0"/>
              <a:t>→</a:t>
            </a:r>
            <a:r>
              <a:rPr lang="el-GR" dirty="0" smtClean="0"/>
              <a:t> </a:t>
            </a:r>
            <a:r>
              <a:rPr lang="el-GR" dirty="0" err="1" smtClean="0"/>
              <a:t>Κατέλαβον</a:t>
            </a:r>
            <a:r>
              <a:rPr lang="el-GR" dirty="0" smtClean="0"/>
              <a:t> </a:t>
            </a:r>
            <a:r>
              <a:rPr lang="el-GR" b="1" dirty="0" err="1" smtClean="0"/>
              <a:t>τὴν</a:t>
            </a:r>
            <a:r>
              <a:rPr lang="el-GR" b="1" dirty="0" smtClean="0"/>
              <a:t> </a:t>
            </a:r>
            <a:r>
              <a:rPr lang="el-GR" b="1" dirty="0" err="1" smtClean="0"/>
              <a:t>ἐρήμην</a:t>
            </a:r>
            <a:r>
              <a:rPr lang="el-GR" dirty="0" smtClean="0"/>
              <a:t> </a:t>
            </a:r>
            <a:r>
              <a:rPr lang="el-GR" dirty="0" err="1" smtClean="0"/>
              <a:t>πόλιν</a:t>
            </a:r>
            <a:r>
              <a:rPr lang="el-GR" dirty="0" smtClean="0"/>
              <a:t>. &gt; </a:t>
            </a:r>
            <a:r>
              <a:rPr lang="el-GR" b="1" dirty="0" smtClean="0"/>
              <a:t>επιθετικός</a:t>
            </a:r>
            <a:endParaRPr lang="el-GR" dirty="0" smtClean="0"/>
          </a:p>
          <a:p>
            <a:r>
              <a:rPr lang="el-GR" b="1" dirty="0" smtClean="0"/>
              <a:t>→</a:t>
            </a:r>
            <a:r>
              <a:rPr lang="el-GR" dirty="0" smtClean="0"/>
              <a:t> Ἡ πόλις </a:t>
            </a:r>
            <a:r>
              <a:rPr lang="el-GR" dirty="0" err="1" smtClean="0"/>
              <a:t>ἦν</a:t>
            </a:r>
            <a:r>
              <a:rPr lang="el-GR" dirty="0" smtClean="0"/>
              <a:t> </a:t>
            </a:r>
            <a:r>
              <a:rPr lang="el-GR" b="1" dirty="0" err="1" smtClean="0"/>
              <a:t>ἐρήμη</a:t>
            </a:r>
            <a:r>
              <a:rPr lang="el-GR" dirty="0" smtClean="0"/>
              <a:t>. &gt; </a:t>
            </a:r>
            <a:r>
              <a:rPr lang="el-GR" b="1" dirty="0" smtClean="0"/>
              <a:t>κατηγορούμενο</a:t>
            </a:r>
            <a:r>
              <a:rPr lang="el-GR" dirty="0" smtClean="0"/>
              <a:t>, υπάρχει </a:t>
            </a:r>
            <a:r>
              <a:rPr lang="el-GR" b="1" dirty="0" smtClean="0"/>
              <a:t>συνδετικό</a:t>
            </a:r>
            <a:r>
              <a:rPr lang="el-GR" dirty="0" smtClean="0"/>
              <a:t> ρήμα. </a:t>
            </a:r>
            <a:r>
              <a:rPr lang="el-GR" i="1" dirty="0" smtClean="0"/>
              <a:t>Αν δεν ξέρεις ποιο είναι πάτα εδώ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Να χαρακτηρίσετε στις παρακάτω προτάσεις τους ομοιόπτωτους προσδιορισμούς (επιθετικός προσδιορισμός, κατηγορηματικός προσδιορισμός, παράθεση, επεξήγηση)</a:t>
            </a:r>
            <a:endParaRPr lang="el-GR" dirty="0" smtClean="0"/>
          </a:p>
          <a:p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ἔφοροι</a:t>
            </a:r>
            <a:r>
              <a:rPr lang="el-GR" dirty="0" smtClean="0"/>
              <a:t> </a:t>
            </a:r>
            <a:r>
              <a:rPr lang="el-GR" dirty="0" err="1" smtClean="0"/>
              <a:t>Σαμίω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τότε </a:t>
            </a:r>
            <a:r>
              <a:rPr lang="el-GR" dirty="0" err="1" smtClean="0"/>
              <a:t>ναυάρχῳ</a:t>
            </a:r>
            <a:r>
              <a:rPr lang="el-GR" dirty="0" smtClean="0"/>
              <a:t> </a:t>
            </a:r>
            <a:r>
              <a:rPr lang="el-GR" dirty="0" err="1" smtClean="0"/>
              <a:t>ἀπέστειλαν</a:t>
            </a:r>
            <a:r>
              <a:rPr lang="el-GR" dirty="0" smtClean="0"/>
              <a:t> </a:t>
            </a:r>
            <a:r>
              <a:rPr lang="el-GR" dirty="0" err="1" smtClean="0"/>
              <a:t>ὑπηρετεῖν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</a:t>
            </a:r>
            <a:r>
              <a:rPr lang="en-US" dirty="0" smtClean="0"/>
              <a:t>K</a:t>
            </a:r>
            <a:r>
              <a:rPr lang="el-GR" dirty="0" err="1" smtClean="0"/>
              <a:t>ύρῳ</a:t>
            </a:r>
            <a:endParaRPr lang="el-GR" dirty="0" smtClean="0"/>
          </a:p>
          <a:p>
            <a:r>
              <a:rPr lang="el-GR" dirty="0" smtClean="0"/>
              <a:t>Πρέπει τούς </a:t>
            </a:r>
            <a:r>
              <a:rPr lang="el-GR" dirty="0" err="1" smtClean="0"/>
              <a:t>παῖδας</a:t>
            </a:r>
            <a:r>
              <a:rPr lang="el-GR" dirty="0" smtClean="0"/>
              <a:t> </a:t>
            </a:r>
            <a:r>
              <a:rPr lang="el-GR" dirty="0" err="1" smtClean="0"/>
              <a:t>κληρονομεῖν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dirty="0" smtClean="0"/>
              <a:t> φιλίας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πατρικῆς</a:t>
            </a:r>
            <a:endParaRPr lang="el-GR" dirty="0" smtClean="0"/>
          </a:p>
          <a:p>
            <a:r>
              <a:rPr lang="el-GR" dirty="0" err="1" smtClean="0"/>
              <a:t>Ἔπραξαν</a:t>
            </a:r>
            <a:r>
              <a:rPr lang="el-GR" dirty="0" smtClean="0"/>
              <a:t> </a:t>
            </a:r>
            <a:r>
              <a:rPr lang="el-GR" dirty="0" err="1" smtClean="0"/>
              <a:t>ταῦτα</a:t>
            </a:r>
            <a:r>
              <a:rPr lang="el-GR" dirty="0" smtClean="0"/>
              <a:t> </a:t>
            </a:r>
            <a:r>
              <a:rPr lang="el-GR" dirty="0" err="1" smtClean="0"/>
              <a:t>δι</a:t>
            </a:r>
            <a:r>
              <a:rPr lang="el-GR" dirty="0" smtClean="0"/>
              <a:t>’ </a:t>
            </a:r>
            <a:r>
              <a:rPr lang="en-US" dirty="0" smtClean="0"/>
              <a:t>E</a:t>
            </a:r>
            <a:r>
              <a:rPr lang="el-GR" dirty="0" err="1" smtClean="0"/>
              <a:t>ὐρυμάχου</a:t>
            </a:r>
            <a:r>
              <a:rPr lang="el-GR" dirty="0" smtClean="0"/>
              <a:t>, </a:t>
            </a:r>
            <a:r>
              <a:rPr lang="el-GR" dirty="0" err="1" smtClean="0"/>
              <a:t>ἀνδρός</a:t>
            </a:r>
            <a:r>
              <a:rPr lang="el-GR" dirty="0" smtClean="0"/>
              <a:t> Θηβαίων </a:t>
            </a:r>
            <a:r>
              <a:rPr lang="el-GR" dirty="0" err="1" smtClean="0"/>
              <a:t>δυνατωτάτου</a:t>
            </a:r>
            <a:endParaRPr lang="el-GR" dirty="0" smtClean="0"/>
          </a:p>
          <a:p>
            <a:r>
              <a:rPr lang="el-GR" dirty="0" err="1" smtClean="0"/>
              <a:t>Οὐκ</a:t>
            </a:r>
            <a:r>
              <a:rPr lang="el-GR" dirty="0" smtClean="0"/>
              <a:t> </a:t>
            </a:r>
            <a:r>
              <a:rPr lang="el-GR" dirty="0" err="1" smtClean="0"/>
              <a:t>ἐπί</a:t>
            </a:r>
            <a:r>
              <a:rPr lang="el-GR" dirty="0" smtClean="0"/>
              <a:t> </a:t>
            </a:r>
            <a:r>
              <a:rPr lang="el-GR" dirty="0" err="1" smtClean="0"/>
              <a:t>τούτῳ</a:t>
            </a:r>
            <a:r>
              <a:rPr lang="el-GR" dirty="0" smtClean="0"/>
              <a:t> </a:t>
            </a:r>
            <a:r>
              <a:rPr lang="el-GR" dirty="0" err="1" smtClean="0"/>
              <a:t>κάθηται</a:t>
            </a:r>
            <a:r>
              <a:rPr lang="el-GR" dirty="0" smtClean="0"/>
              <a:t> ὁ δικαστής, </a:t>
            </a:r>
            <a:r>
              <a:rPr lang="el-GR" dirty="0" err="1" smtClean="0"/>
              <a:t>ἐπί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</a:t>
            </a:r>
            <a:r>
              <a:rPr lang="el-GR" dirty="0" err="1" smtClean="0"/>
              <a:t>καταχαρίζεσθαι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δίκαια</a:t>
            </a:r>
          </a:p>
          <a:p>
            <a:r>
              <a:rPr lang="el-GR" dirty="0" err="1" smtClean="0"/>
              <a:t>Ἡγεῖτο</a:t>
            </a:r>
            <a:r>
              <a:rPr lang="el-GR" dirty="0" smtClean="0"/>
              <a:t> </a:t>
            </a:r>
            <a:r>
              <a:rPr lang="el-GR" dirty="0" err="1" smtClean="0"/>
              <a:t>Ἀρχίδαμος</a:t>
            </a:r>
            <a:r>
              <a:rPr lang="el-GR" dirty="0" smtClean="0"/>
              <a:t> ὁ </a:t>
            </a:r>
            <a:r>
              <a:rPr lang="el-GR" dirty="0" err="1" smtClean="0"/>
              <a:t>Ζευξιδάμου</a:t>
            </a:r>
            <a:r>
              <a:rPr lang="el-GR" dirty="0" smtClean="0"/>
              <a:t>, Λακεδαιμονίων βασιλεύς</a:t>
            </a:r>
          </a:p>
          <a:p>
            <a:r>
              <a:rPr lang="el-GR" dirty="0" smtClean="0"/>
              <a:t>Καλλικρατίδας </a:t>
            </a:r>
            <a:r>
              <a:rPr lang="el-GR" dirty="0" err="1" smtClean="0"/>
              <a:t>προσεπλήρωσε</a:t>
            </a:r>
            <a:r>
              <a:rPr lang="el-GR" dirty="0" smtClean="0"/>
              <a:t> </a:t>
            </a:r>
            <a:r>
              <a:rPr lang="el-GR" dirty="0" err="1" smtClean="0"/>
              <a:t>πεντήκοτα</a:t>
            </a:r>
            <a:r>
              <a:rPr lang="el-GR" dirty="0" smtClean="0"/>
              <a:t> </a:t>
            </a:r>
            <a:r>
              <a:rPr lang="el-GR" dirty="0" err="1" smtClean="0"/>
              <a:t>ναῦς</a:t>
            </a:r>
            <a:endParaRPr lang="el-GR" dirty="0" smtClean="0"/>
          </a:p>
          <a:p>
            <a:r>
              <a:rPr lang="el-GR" dirty="0" err="1" smtClean="0"/>
              <a:t>Ἐμοί</a:t>
            </a:r>
            <a:r>
              <a:rPr lang="el-GR" dirty="0" smtClean="0"/>
              <a:t> </a:t>
            </a:r>
            <a:r>
              <a:rPr lang="el-GR" dirty="0" err="1" smtClean="0"/>
              <a:t>μέν</a:t>
            </a:r>
            <a:r>
              <a:rPr lang="el-GR" dirty="0" smtClean="0"/>
              <a:t> </a:t>
            </a:r>
            <a:r>
              <a:rPr lang="el-GR" dirty="0" err="1" smtClean="0"/>
              <a:t>ἀνάγκη</a:t>
            </a:r>
            <a:r>
              <a:rPr lang="el-GR" dirty="0" smtClean="0"/>
              <a:t> </a:t>
            </a:r>
            <a:r>
              <a:rPr lang="el-GR" dirty="0" err="1" smtClean="0"/>
              <a:t>πείσεσθαι</a:t>
            </a:r>
            <a:r>
              <a:rPr lang="el-GR" dirty="0" smtClean="0"/>
              <a:t> </a:t>
            </a: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οἲκοι</a:t>
            </a:r>
            <a:r>
              <a:rPr lang="el-GR" dirty="0" smtClean="0"/>
              <a:t> </a:t>
            </a:r>
            <a:r>
              <a:rPr lang="el-GR" dirty="0" err="1" smtClean="0"/>
              <a:t>ἄρχουσι</a:t>
            </a:r>
            <a:endParaRPr lang="el-GR" dirty="0" smtClean="0"/>
          </a:p>
          <a:p>
            <a:r>
              <a:rPr lang="el-GR" dirty="0" err="1" smtClean="0"/>
              <a:t>Αὐτός</a:t>
            </a:r>
            <a:r>
              <a:rPr lang="el-GR" dirty="0" smtClean="0"/>
              <a:t> </a:t>
            </a:r>
            <a:r>
              <a:rPr lang="el-GR" dirty="0" err="1" smtClean="0"/>
              <a:t>ἐβούλετο</a:t>
            </a:r>
            <a:r>
              <a:rPr lang="el-GR" dirty="0" smtClean="0"/>
              <a:t> Μένων</a:t>
            </a:r>
          </a:p>
          <a:p>
            <a:r>
              <a:rPr lang="el-GR" dirty="0" smtClean="0"/>
              <a:t>Πάσας </a:t>
            </a:r>
            <a:r>
              <a:rPr lang="el-GR" dirty="0" err="1" smtClean="0"/>
              <a:t>τάς</a:t>
            </a:r>
            <a:r>
              <a:rPr lang="el-GR" dirty="0" smtClean="0"/>
              <a:t> πόλεις </a:t>
            </a:r>
            <a:r>
              <a:rPr lang="el-GR" dirty="0" err="1" smtClean="0"/>
              <a:t>οἱ</a:t>
            </a:r>
            <a:r>
              <a:rPr lang="el-GR" dirty="0" smtClean="0"/>
              <a:t> πολέμιοι </a:t>
            </a:r>
            <a:r>
              <a:rPr lang="el-GR" dirty="0" err="1" smtClean="0"/>
              <a:t>εἷλον</a:t>
            </a:r>
            <a:r>
              <a:rPr lang="el-GR" dirty="0" smtClean="0"/>
              <a:t>,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Ὁ πόλεμος </a:t>
            </a:r>
            <a:r>
              <a:rPr lang="el-GR" dirty="0" err="1" smtClean="0"/>
              <a:t>οὗτος</a:t>
            </a:r>
            <a:r>
              <a:rPr lang="el-GR" dirty="0" smtClean="0"/>
              <a:t> </a:t>
            </a:r>
            <a:r>
              <a:rPr lang="el-GR" dirty="0" err="1" smtClean="0"/>
              <a:t>ἀμφοτέροις</a:t>
            </a:r>
            <a:r>
              <a:rPr lang="el-GR" dirty="0" smtClean="0"/>
              <a:t> συμφέρει,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ἡσυχίαν</a:t>
            </a:r>
            <a:r>
              <a:rPr lang="el-GR" dirty="0" smtClean="0"/>
              <a:t> </a:t>
            </a:r>
            <a:r>
              <a:rPr lang="el-GR" dirty="0" err="1" smtClean="0"/>
              <a:t>ἄγειν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πολεμεῖν</a:t>
            </a:r>
            <a:r>
              <a:rPr lang="el-GR" dirty="0" smtClean="0"/>
              <a:t> </a:t>
            </a:r>
            <a:r>
              <a:rPr lang="el-GR" dirty="0" err="1" smtClean="0"/>
              <a:t>ἐπιθυμοῦσι</a:t>
            </a:r>
            <a:endParaRPr lang="el-GR" dirty="0" smtClean="0"/>
          </a:p>
          <a:p>
            <a:r>
              <a:rPr lang="el-GR" dirty="0" smtClean="0"/>
              <a:t>Προσήκει, ὦ </a:t>
            </a:r>
            <a:r>
              <a:rPr lang="el-GR" dirty="0" err="1" smtClean="0"/>
              <a:t>ἄνδρες</a:t>
            </a:r>
            <a:r>
              <a:rPr lang="el-GR" dirty="0" smtClean="0"/>
              <a:t> δικασταί, </a:t>
            </a:r>
            <a:r>
              <a:rPr lang="el-GR" dirty="0" err="1" smtClean="0"/>
              <a:t>πᾶσιν</a:t>
            </a:r>
            <a:r>
              <a:rPr lang="el-GR" dirty="0" smtClean="0"/>
              <a:t> </a:t>
            </a:r>
            <a:r>
              <a:rPr lang="el-GR" dirty="0" err="1" smtClean="0"/>
              <a:t>ὑμῖν</a:t>
            </a:r>
            <a:r>
              <a:rPr lang="el-GR" dirty="0" smtClean="0"/>
              <a:t> </a:t>
            </a:r>
            <a:r>
              <a:rPr lang="el-GR" dirty="0" err="1" smtClean="0"/>
              <a:t>τιμωρεῖσθαι</a:t>
            </a:r>
            <a:r>
              <a:rPr lang="el-GR" dirty="0" smtClean="0"/>
              <a:t> </a:t>
            </a:r>
            <a:r>
              <a:rPr lang="el-GR" dirty="0" err="1" smtClean="0"/>
              <a:t>Ἀγόρατον</a:t>
            </a:r>
            <a:r>
              <a:rPr lang="el-GR" dirty="0" smtClean="0"/>
              <a:t> </a:t>
            </a:r>
            <a:r>
              <a:rPr lang="el-GR" dirty="0" err="1" smtClean="0"/>
              <a:t>τουτονί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Πᾶσαν</a:t>
            </a:r>
            <a:r>
              <a:rPr lang="el-GR" dirty="0" smtClean="0"/>
              <a:t> </a:t>
            </a:r>
            <a:r>
              <a:rPr lang="el-GR" dirty="0" err="1" smtClean="0"/>
              <a:t>ὑμῖν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ἀλήθειαν</a:t>
            </a:r>
            <a:r>
              <a:rPr lang="el-GR" dirty="0" smtClean="0"/>
              <a:t> </a:t>
            </a:r>
            <a:r>
              <a:rPr lang="el-GR" dirty="0" err="1" smtClean="0"/>
              <a:t>ἐρῶ</a:t>
            </a:r>
            <a:endParaRPr lang="el-GR" dirty="0" smtClean="0"/>
          </a:p>
          <a:p>
            <a:r>
              <a:rPr lang="el-GR" dirty="0" smtClean="0"/>
              <a:t>Ἡ </a:t>
            </a:r>
            <a:r>
              <a:rPr lang="el-GR" dirty="0" err="1" smtClean="0"/>
              <a:t>ἡμετέρα</a:t>
            </a:r>
            <a:r>
              <a:rPr lang="el-GR" dirty="0" smtClean="0"/>
              <a:t> πόλις, κοινή καταφυγή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Ἑλλήνων</a:t>
            </a:r>
            <a:r>
              <a:rPr lang="el-GR" dirty="0" smtClean="0"/>
              <a:t>, περί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Ἑλλήνων</a:t>
            </a:r>
            <a:r>
              <a:rPr lang="el-GR" dirty="0" smtClean="0"/>
              <a:t> </a:t>
            </a:r>
            <a:r>
              <a:rPr lang="el-GR" dirty="0" err="1" smtClean="0"/>
              <a:t>ἡγεμονίας</a:t>
            </a:r>
            <a:r>
              <a:rPr lang="el-GR" dirty="0" smtClean="0"/>
              <a:t> </a:t>
            </a:r>
            <a:r>
              <a:rPr lang="el-GR" dirty="0" err="1" smtClean="0"/>
              <a:t>ἀγωνίζεται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Θεμιστοκλῆς</a:t>
            </a:r>
            <a:r>
              <a:rPr lang="el-GR" dirty="0" smtClean="0"/>
              <a:t> </a:t>
            </a:r>
            <a:r>
              <a:rPr lang="el-GR" dirty="0" err="1" smtClean="0"/>
              <a:t>αὐτός</a:t>
            </a:r>
            <a:r>
              <a:rPr lang="el-GR" dirty="0" smtClean="0"/>
              <a:t> </a:t>
            </a:r>
            <a:r>
              <a:rPr lang="el-GR" dirty="0" err="1" smtClean="0"/>
              <a:t>ἥκει</a:t>
            </a:r>
            <a:r>
              <a:rPr lang="el-GR" dirty="0" smtClean="0"/>
              <a:t> παρά σε</a:t>
            </a:r>
          </a:p>
          <a:p>
            <a:r>
              <a:rPr lang="el-GR" dirty="0" smtClean="0"/>
              <a:t>Προσέκρουσα </a:t>
            </a:r>
            <a:r>
              <a:rPr lang="el-GR" dirty="0" err="1" smtClean="0"/>
              <a:t>ἀνθρώπῳ</a:t>
            </a:r>
            <a:r>
              <a:rPr lang="el-GR" dirty="0" smtClean="0"/>
              <a:t> </a:t>
            </a:r>
            <a:r>
              <a:rPr lang="el-GR" dirty="0" err="1" smtClean="0"/>
              <a:t>πονηρῷ</a:t>
            </a:r>
            <a:r>
              <a:rPr lang="el-GR" dirty="0" smtClean="0"/>
              <a:t>, </a:t>
            </a:r>
            <a:r>
              <a:rPr lang="el-GR" dirty="0" err="1" smtClean="0"/>
              <a:t>Ἀνδροτίωνα</a:t>
            </a:r>
            <a:r>
              <a:rPr lang="el-GR" dirty="0" smtClean="0"/>
              <a:t> λέγω.</a:t>
            </a:r>
          </a:p>
          <a:p>
            <a:r>
              <a:rPr lang="el-GR" dirty="0" err="1" smtClean="0"/>
              <a:t>Τοῦτο</a:t>
            </a:r>
            <a:r>
              <a:rPr lang="el-GR" dirty="0" smtClean="0"/>
              <a:t> </a:t>
            </a:r>
            <a:r>
              <a:rPr lang="el-GR" dirty="0" err="1" smtClean="0"/>
              <a:t>ἐστί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ἀδικεῖν</a:t>
            </a:r>
            <a:r>
              <a:rPr lang="el-GR" dirty="0" smtClean="0"/>
              <a:t>, </a:t>
            </a:r>
            <a:r>
              <a:rPr lang="el-GR" dirty="0" err="1" smtClean="0"/>
              <a:t>τό</a:t>
            </a:r>
            <a:r>
              <a:rPr lang="el-GR" dirty="0" smtClean="0"/>
              <a:t> πλέον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ἄλλων</a:t>
            </a:r>
            <a:r>
              <a:rPr lang="el-GR" dirty="0" smtClean="0"/>
              <a:t> </a:t>
            </a:r>
            <a:r>
              <a:rPr lang="el-GR" dirty="0" err="1" smtClean="0"/>
              <a:t>ἔχειν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Ἡ ζημία </a:t>
            </a:r>
            <a:r>
              <a:rPr lang="el-GR" dirty="0" err="1" smtClean="0"/>
              <a:t>ἦν</a:t>
            </a:r>
            <a:r>
              <a:rPr lang="el-GR" dirty="0" smtClean="0"/>
              <a:t> </a:t>
            </a:r>
            <a:r>
              <a:rPr lang="el-GR" dirty="0" err="1" smtClean="0"/>
              <a:t>χίλιαι</a:t>
            </a:r>
            <a:r>
              <a:rPr lang="el-GR" dirty="0" smtClean="0"/>
              <a:t> </a:t>
            </a:r>
            <a:r>
              <a:rPr lang="el-GR" dirty="0" err="1" smtClean="0"/>
              <a:t>μναῖ</a:t>
            </a:r>
            <a:endParaRPr lang="el-GR" dirty="0" smtClean="0"/>
          </a:p>
          <a:p>
            <a:r>
              <a:rPr lang="el-GR" dirty="0" err="1" smtClean="0"/>
              <a:t>Ἔνθα</a:t>
            </a:r>
            <a:r>
              <a:rPr lang="el-GR" dirty="0" smtClean="0"/>
              <a:t> </a:t>
            </a:r>
            <a:r>
              <a:rPr lang="el-GR" dirty="0" err="1" smtClean="0"/>
              <a:t>δή</a:t>
            </a:r>
            <a:r>
              <a:rPr lang="el-GR" dirty="0" smtClean="0"/>
              <a:t> </a:t>
            </a:r>
            <a:r>
              <a:rPr lang="el-GR" dirty="0" err="1" smtClean="0"/>
              <a:t>αὐτοί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πρόσθεν νύκτα </a:t>
            </a:r>
            <a:r>
              <a:rPr lang="el-GR" dirty="0" err="1" smtClean="0"/>
              <a:t>ἤσαν</a:t>
            </a:r>
            <a:r>
              <a:rPr lang="el-GR" dirty="0" smtClean="0"/>
              <a:t> </a:t>
            </a:r>
            <a:r>
              <a:rPr lang="el-GR" dirty="0" err="1" smtClean="0"/>
              <a:t>ἐπί</a:t>
            </a:r>
            <a:r>
              <a:rPr lang="el-GR" dirty="0" smtClean="0"/>
              <a:t> τοῦ </a:t>
            </a:r>
            <a:r>
              <a:rPr lang="el-GR" dirty="0" err="1" smtClean="0"/>
              <a:t>ὅρους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Οι </a:t>
            </a:r>
            <a:r>
              <a:rPr lang="el-GR" b="1" dirty="0" smtClean="0"/>
              <a:t>ομοιόπτωτοι ονοματικοί προσδιορισμοί</a:t>
            </a:r>
            <a:r>
              <a:rPr lang="el-GR" dirty="0" smtClean="0"/>
              <a:t> είναι ονόματα ή άλλα μέρη του λόγου που έχουν θέση ονόματος και προσδιορίζουν ονόματα με τα οποία βρίσκονται στην ίδια πτώση. </a:t>
            </a:r>
            <a:r>
              <a:rPr lang="el-GR" dirty="0" err="1" smtClean="0"/>
              <a:t>Oι</a:t>
            </a:r>
            <a:r>
              <a:rPr lang="el-GR" dirty="0" smtClean="0"/>
              <a:t> ομοιόπτωτοι ονοματικοί προσδιορισμοί:</a:t>
            </a:r>
          </a:p>
          <a:p>
            <a:r>
              <a:rPr lang="el-GR" b="1" dirty="0" smtClean="0"/>
              <a:t>α)</a:t>
            </a:r>
            <a:r>
              <a:rPr lang="el-GR" dirty="0" smtClean="0"/>
              <a:t> Όταν είναι ουσιαστικά ή άλλη λέξη σε θέση ουσιαστικού, διακρίνονται σε:</a:t>
            </a:r>
            <a:br>
              <a:rPr lang="el-GR" dirty="0" smtClean="0"/>
            </a:br>
            <a:endParaRPr lang="el-GR" dirty="0" smtClean="0"/>
          </a:p>
          <a:p>
            <a:pPr lvl="1"/>
            <a:r>
              <a:rPr lang="el-GR" dirty="0" smtClean="0"/>
              <a:t>παράθεση·</a:t>
            </a:r>
          </a:p>
          <a:p>
            <a:pPr lvl="1"/>
            <a:r>
              <a:rPr lang="el-GR" dirty="0" smtClean="0"/>
              <a:t>επεξήγηση.</a:t>
            </a:r>
          </a:p>
          <a:p>
            <a:r>
              <a:rPr lang="el-GR" b="1" dirty="0" smtClean="0"/>
              <a:t>β)</a:t>
            </a:r>
            <a:r>
              <a:rPr lang="el-GR" dirty="0" smtClean="0"/>
              <a:t> Όταν είναι επίθετα ή άλλη λέξη σε θέση επιθέτου, διακρίνονται σε:</a:t>
            </a:r>
            <a:br>
              <a:rPr lang="el-GR" dirty="0" smtClean="0"/>
            </a:br>
            <a:endParaRPr lang="el-GR" dirty="0" smtClean="0"/>
          </a:p>
          <a:p>
            <a:pPr lvl="1"/>
            <a:r>
              <a:rPr lang="el-GR" dirty="0" smtClean="0"/>
              <a:t>επιθετικό προσδιορισμό·</a:t>
            </a:r>
          </a:p>
          <a:p>
            <a:pPr lvl="1"/>
            <a:r>
              <a:rPr lang="el-GR" dirty="0" smtClean="0"/>
              <a:t>κατηγορηματικό προσδιορισμό.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Ὁ </a:t>
            </a:r>
            <a:r>
              <a:rPr lang="el-GR" dirty="0" err="1" smtClean="0"/>
              <a:t>ὁπλίτης</a:t>
            </a:r>
            <a:r>
              <a:rPr lang="el-GR" dirty="0" smtClean="0"/>
              <a:t> φέρει </a:t>
            </a:r>
            <a:r>
              <a:rPr lang="el-GR" dirty="0" err="1" smtClean="0"/>
              <a:t>ὀξύτατον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ξίφος</a:t>
            </a:r>
          </a:p>
          <a:p>
            <a:r>
              <a:rPr lang="el-GR" dirty="0" err="1" smtClean="0"/>
              <a:t>Κατέλαβον</a:t>
            </a:r>
            <a:r>
              <a:rPr lang="el-GR" dirty="0" smtClean="0"/>
              <a:t> </a:t>
            </a:r>
            <a:r>
              <a:rPr lang="el-GR" dirty="0" err="1" smtClean="0"/>
              <a:t>τάς</a:t>
            </a:r>
            <a:r>
              <a:rPr lang="el-GR" dirty="0" smtClean="0"/>
              <a:t> </a:t>
            </a:r>
            <a:r>
              <a:rPr lang="el-GR" dirty="0" err="1" smtClean="0"/>
              <a:t>κώμας</a:t>
            </a:r>
            <a:r>
              <a:rPr lang="el-GR" dirty="0" smtClean="0"/>
              <a:t> </a:t>
            </a:r>
            <a:r>
              <a:rPr lang="el-GR" dirty="0" err="1" smtClean="0"/>
              <a:t>ἐρήμους</a:t>
            </a:r>
            <a:endParaRPr lang="el-GR" dirty="0" smtClean="0"/>
          </a:p>
          <a:p>
            <a:r>
              <a:rPr lang="el-GR" dirty="0" err="1" smtClean="0"/>
              <a:t>Εἷς</a:t>
            </a:r>
            <a:r>
              <a:rPr lang="el-GR" dirty="0" smtClean="0"/>
              <a:t> </a:t>
            </a:r>
            <a:r>
              <a:rPr lang="el-GR" dirty="0" err="1" smtClean="0"/>
              <a:t>οἰωνός</a:t>
            </a:r>
            <a:r>
              <a:rPr lang="el-GR" dirty="0" smtClean="0"/>
              <a:t> </a:t>
            </a:r>
            <a:r>
              <a:rPr lang="el-GR" dirty="0" err="1" smtClean="0"/>
              <a:t>ἄριστος</a:t>
            </a:r>
            <a:r>
              <a:rPr lang="el-GR" dirty="0" smtClean="0"/>
              <a:t>, </a:t>
            </a:r>
            <a:r>
              <a:rPr lang="el-GR" dirty="0" err="1" smtClean="0"/>
              <a:t>ἀμύνεσθαι</a:t>
            </a:r>
            <a:r>
              <a:rPr lang="el-GR" dirty="0" smtClean="0"/>
              <a:t> περί </a:t>
            </a:r>
            <a:r>
              <a:rPr lang="el-GR" dirty="0" err="1" smtClean="0"/>
              <a:t>πάτρης</a:t>
            </a:r>
            <a:endParaRPr lang="el-GR" dirty="0" smtClean="0"/>
          </a:p>
          <a:p>
            <a:r>
              <a:rPr lang="el-GR" dirty="0" smtClean="0"/>
              <a:t>Παρέσχον </a:t>
            </a:r>
            <a:r>
              <a:rPr lang="el-GR" dirty="0" err="1" smtClean="0"/>
              <a:t>ἅπαντα</a:t>
            </a:r>
            <a:r>
              <a:rPr lang="el-GR" dirty="0" smtClean="0"/>
              <a:t> </a:t>
            </a:r>
            <a:r>
              <a:rPr lang="el-GR" dirty="0" err="1" smtClean="0"/>
              <a:t>προθύμως</a:t>
            </a:r>
            <a:r>
              <a:rPr lang="el-GR" dirty="0" smtClean="0"/>
              <a:t>, </a:t>
            </a:r>
            <a:r>
              <a:rPr lang="el-GR" dirty="0" err="1" smtClean="0"/>
              <a:t>καί</a:t>
            </a:r>
            <a:r>
              <a:rPr lang="el-GR" dirty="0" smtClean="0"/>
              <a:t> σώματα </a:t>
            </a:r>
            <a:r>
              <a:rPr lang="el-GR" dirty="0" err="1" smtClean="0"/>
              <a:t>καί</a:t>
            </a:r>
            <a:r>
              <a:rPr lang="el-GR" dirty="0" smtClean="0"/>
              <a:t> χρήματα </a:t>
            </a:r>
            <a:r>
              <a:rPr lang="el-GR" dirty="0" err="1" smtClean="0"/>
              <a:t>καί</a:t>
            </a:r>
            <a:r>
              <a:rPr lang="el-GR" dirty="0" smtClean="0"/>
              <a:t> συμμάχους</a:t>
            </a:r>
          </a:p>
          <a:p>
            <a:r>
              <a:rPr lang="el-GR" dirty="0" err="1" smtClean="0"/>
              <a:t>Εἶχον</a:t>
            </a:r>
            <a:r>
              <a:rPr lang="el-GR" dirty="0" smtClean="0"/>
              <a:t> </a:t>
            </a:r>
            <a:r>
              <a:rPr lang="el-GR" dirty="0" err="1" smtClean="0"/>
              <a:t>τάς</a:t>
            </a:r>
            <a:r>
              <a:rPr lang="el-GR" dirty="0" smtClean="0"/>
              <a:t> </a:t>
            </a:r>
            <a:r>
              <a:rPr lang="el-GR" dirty="0" err="1" smtClean="0"/>
              <a:t>ἀσπίδας</a:t>
            </a:r>
            <a:r>
              <a:rPr lang="el-GR" dirty="0" smtClean="0"/>
              <a:t> </a:t>
            </a:r>
            <a:r>
              <a:rPr lang="el-GR" dirty="0" err="1" smtClean="0"/>
              <a:t>ἐκκεκαλυμμένας</a:t>
            </a:r>
            <a:endParaRPr lang="el-GR" dirty="0" smtClean="0"/>
          </a:p>
          <a:p>
            <a:r>
              <a:rPr lang="el-GR" dirty="0" err="1" smtClean="0"/>
              <a:t>Δυό</a:t>
            </a:r>
            <a:r>
              <a:rPr lang="el-GR" dirty="0" smtClean="0"/>
              <a:t> μάλιστα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Περσῶν</a:t>
            </a:r>
            <a:r>
              <a:rPr lang="el-GR" dirty="0" smtClean="0"/>
              <a:t> </a:t>
            </a:r>
            <a:r>
              <a:rPr lang="el-GR" dirty="0" err="1" smtClean="0"/>
              <a:t>παῖδες</a:t>
            </a:r>
            <a:r>
              <a:rPr lang="el-GR" dirty="0" smtClean="0"/>
              <a:t> </a:t>
            </a:r>
            <a:r>
              <a:rPr lang="el-GR" dirty="0" err="1" smtClean="0"/>
              <a:t>ἐδιδάσκοντο</a:t>
            </a:r>
            <a:r>
              <a:rPr lang="el-GR" dirty="0" smtClean="0"/>
              <a:t>, </a:t>
            </a:r>
            <a:r>
              <a:rPr lang="el-GR" dirty="0" err="1" smtClean="0"/>
              <a:t>ἄρχειν</a:t>
            </a:r>
            <a:r>
              <a:rPr lang="el-GR" dirty="0" smtClean="0"/>
              <a:t> </a:t>
            </a:r>
            <a:r>
              <a:rPr lang="el-GR" dirty="0" err="1" smtClean="0"/>
              <a:t>τέ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ἄρχεσθαι</a:t>
            </a:r>
            <a:endParaRPr lang="el-GR" dirty="0" smtClean="0"/>
          </a:p>
          <a:p>
            <a:r>
              <a:rPr lang="el-GR" dirty="0" smtClean="0"/>
              <a:t>Τούτους τούς </a:t>
            </a:r>
            <a:r>
              <a:rPr lang="el-GR" dirty="0" err="1" smtClean="0"/>
              <a:t>σωτῆρας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dirty="0" smtClean="0"/>
              <a:t> πατρίδος </a:t>
            </a:r>
            <a:r>
              <a:rPr lang="el-GR" dirty="0" err="1" smtClean="0"/>
              <a:t>ἐτίμων</a:t>
            </a:r>
            <a:endParaRPr lang="el-GR" dirty="0" smtClean="0"/>
          </a:p>
          <a:p>
            <a:r>
              <a:rPr lang="el-GR" dirty="0" smtClean="0"/>
              <a:t>Πολυκράτης ὁ </a:t>
            </a:r>
            <a:r>
              <a:rPr lang="el-GR" dirty="0" err="1" smtClean="0"/>
              <a:t>τῆς</a:t>
            </a:r>
            <a:r>
              <a:rPr lang="el-GR" dirty="0" smtClean="0"/>
              <a:t> Σάμου τύραννος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πᾶσι</a:t>
            </a:r>
            <a:r>
              <a:rPr lang="el-GR" dirty="0" smtClean="0"/>
              <a:t> </a:t>
            </a: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πράγμασιν</a:t>
            </a:r>
            <a:r>
              <a:rPr lang="el-GR" dirty="0" smtClean="0"/>
              <a:t>  </a:t>
            </a:r>
            <a:r>
              <a:rPr lang="el-GR" dirty="0" err="1" smtClean="0"/>
              <a:t>ηὐτύχει</a:t>
            </a:r>
            <a:endParaRPr lang="el-GR" dirty="0" smtClean="0"/>
          </a:p>
          <a:p>
            <a:r>
              <a:rPr lang="el-GR" dirty="0" smtClean="0"/>
              <a:t>Ταῦτα λέγω,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πράπαν</a:t>
            </a:r>
            <a:r>
              <a:rPr lang="el-GR" dirty="0" smtClean="0"/>
              <a:t> (=καθόλου) </a:t>
            </a:r>
            <a:r>
              <a:rPr lang="el-GR" dirty="0" err="1" smtClean="0"/>
              <a:t>οὐ</a:t>
            </a:r>
            <a:r>
              <a:rPr lang="el-GR" dirty="0" smtClean="0"/>
              <a:t> νομίζεις θεούς</a:t>
            </a:r>
          </a:p>
          <a:p>
            <a:r>
              <a:rPr lang="el-GR" dirty="0" smtClean="0"/>
              <a:t>Καλλικρατίδας </a:t>
            </a:r>
            <a:r>
              <a:rPr lang="el-GR" dirty="0" err="1" smtClean="0"/>
              <a:t>ἔπλει</a:t>
            </a:r>
            <a:r>
              <a:rPr lang="el-GR" dirty="0" smtClean="0"/>
              <a:t> </a:t>
            </a:r>
            <a:r>
              <a:rPr lang="el-GR" dirty="0" err="1" smtClean="0"/>
              <a:t>ἔχων</a:t>
            </a:r>
            <a:r>
              <a:rPr lang="el-GR" dirty="0" smtClean="0"/>
              <a:t> </a:t>
            </a:r>
            <a:r>
              <a:rPr lang="el-GR" dirty="0" err="1" smtClean="0"/>
              <a:t>πεντήκοτα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ἑκατόν</a:t>
            </a:r>
            <a:r>
              <a:rPr lang="el-GR" dirty="0" smtClean="0"/>
              <a:t> </a:t>
            </a:r>
            <a:r>
              <a:rPr lang="el-GR" dirty="0" err="1" smtClean="0"/>
              <a:t>ναῦς</a:t>
            </a:r>
            <a:endParaRPr lang="el-GR" dirty="0" smtClean="0"/>
          </a:p>
          <a:p>
            <a:r>
              <a:rPr lang="el-GR" dirty="0" err="1" smtClean="0"/>
              <a:t>Τό</a:t>
            </a:r>
            <a:r>
              <a:rPr lang="el-GR" dirty="0" smtClean="0"/>
              <a:t> παρά </a:t>
            </a:r>
            <a:r>
              <a:rPr lang="el-GR" dirty="0" err="1" smtClean="0"/>
              <a:t>τῆς</a:t>
            </a:r>
            <a:r>
              <a:rPr lang="el-GR" dirty="0" smtClean="0"/>
              <a:t> πόλεως </a:t>
            </a:r>
            <a:r>
              <a:rPr lang="el-GR" dirty="0" err="1" smtClean="0"/>
              <a:t>ἀργύριον</a:t>
            </a:r>
            <a:r>
              <a:rPr lang="el-GR" dirty="0" smtClean="0"/>
              <a:t> πολύ.</a:t>
            </a:r>
          </a:p>
          <a:p>
            <a:r>
              <a:rPr lang="el-GR" dirty="0" smtClean="0"/>
              <a:t>Παρ’ </a:t>
            </a:r>
            <a:r>
              <a:rPr lang="el-GR" dirty="0" err="1" smtClean="0"/>
              <a:t>ἐκείνων</a:t>
            </a:r>
            <a:r>
              <a:rPr lang="el-GR" dirty="0" smtClean="0"/>
              <a:t> δίκην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μέγιστην</a:t>
            </a:r>
            <a:r>
              <a:rPr lang="el-GR" dirty="0" smtClean="0"/>
              <a:t> </a:t>
            </a:r>
            <a:r>
              <a:rPr lang="el-GR" dirty="0" err="1" smtClean="0"/>
              <a:t>ἐλάβετε</a:t>
            </a:r>
            <a:r>
              <a:rPr lang="el-GR" dirty="0" smtClean="0"/>
              <a:t>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Η </a:t>
            </a:r>
            <a:r>
              <a:rPr lang="el-GR" b="1" dirty="0" smtClean="0"/>
              <a:t>παράθεση</a:t>
            </a:r>
            <a:endParaRPr lang="el-GR" dirty="0" smtClean="0"/>
          </a:p>
          <a:p>
            <a:r>
              <a:rPr lang="el-GR" b="1" dirty="0" smtClean="0"/>
              <a:t>Παράθεση</a:t>
            </a:r>
            <a:r>
              <a:rPr lang="el-GR" dirty="0" smtClean="0"/>
              <a:t> ονομάζεται ο ομοιόπτωτος προσδιορισμός</a:t>
            </a:r>
            <a:r>
              <a:rPr lang="el-GR" baseline="30000" dirty="0" smtClean="0">
                <a:hlinkClick r:id="rId2"/>
              </a:rPr>
              <a:t>1</a:t>
            </a:r>
            <a:r>
              <a:rPr lang="el-GR" dirty="0" smtClean="0"/>
              <a:t> που αποδίδει στον όρο δίπλα στον οποίο τίθεται (</a:t>
            </a:r>
            <a:r>
              <a:rPr lang="el-GR" i="1" dirty="0" smtClean="0"/>
              <a:t>παρατίθεται</a:t>
            </a:r>
            <a:r>
              <a:rPr lang="el-GR" dirty="0" smtClean="0"/>
              <a:t>) ένα κύριο και γνωστό γνώρισμα. Η παράθεση μπορεί να αναλυθεί σε δευτερεύουσα αναφορική πρόταση:</a:t>
            </a:r>
            <a:br>
              <a:rPr lang="el-GR" dirty="0" smtClean="0"/>
            </a:br>
            <a:r>
              <a:rPr lang="el-GR" i="1" dirty="0" err="1" smtClean="0"/>
              <a:t>Ἀρχίδαμος</a:t>
            </a:r>
            <a:r>
              <a:rPr lang="el-GR" i="1" dirty="0" smtClean="0"/>
              <a:t> </a:t>
            </a:r>
            <a:r>
              <a:rPr lang="el-GR" b="1" i="1" dirty="0" smtClean="0"/>
              <a:t>ὁ </a:t>
            </a:r>
            <a:r>
              <a:rPr lang="el-GR" b="1" i="1" dirty="0" err="1" smtClean="0"/>
              <a:t>βασιλεὺς</a:t>
            </a:r>
            <a:r>
              <a:rPr lang="el-GR" i="1" dirty="0" smtClean="0"/>
              <a:t> </a:t>
            </a:r>
            <a:r>
              <a:rPr lang="el-GR" i="1" dirty="0" err="1" smtClean="0"/>
              <a:t>αὐτῶν</a:t>
            </a:r>
            <a:r>
              <a:rPr lang="el-GR" i="1" dirty="0" smtClean="0"/>
              <a:t> </a:t>
            </a:r>
            <a:r>
              <a:rPr lang="el-GR" i="1" dirty="0" err="1" smtClean="0"/>
              <a:t>ἔλεξε</a:t>
            </a:r>
            <a:r>
              <a:rPr lang="el-GR" i="1" dirty="0" smtClean="0"/>
              <a:t> </a:t>
            </a:r>
            <a:r>
              <a:rPr lang="el-GR" i="1" dirty="0" err="1" smtClean="0"/>
              <a:t>τοιάδε</a:t>
            </a:r>
            <a:r>
              <a:rPr lang="el-GR" dirty="0" smtClean="0"/>
              <a:t>. [</a:t>
            </a:r>
            <a:r>
              <a:rPr lang="el-GR" i="1" dirty="0" err="1" smtClean="0"/>
              <a:t>ὃς</a:t>
            </a:r>
            <a:r>
              <a:rPr lang="el-GR" i="1" dirty="0" smtClean="0"/>
              <a:t> </a:t>
            </a:r>
            <a:r>
              <a:rPr lang="el-GR" i="1" dirty="0" err="1" smtClean="0"/>
              <a:t>ἦν</a:t>
            </a:r>
            <a:r>
              <a:rPr lang="el-GR" i="1" dirty="0" smtClean="0"/>
              <a:t> </a:t>
            </a:r>
            <a:r>
              <a:rPr lang="el-GR" i="1" dirty="0" err="1" smtClean="0"/>
              <a:t>βασιλεὺς</a:t>
            </a:r>
            <a:r>
              <a:rPr lang="el-GR" i="1" dirty="0" smtClean="0"/>
              <a:t> </a:t>
            </a:r>
            <a:r>
              <a:rPr lang="el-GR" dirty="0" smtClean="0"/>
              <a:t>]</a:t>
            </a:r>
            <a:br>
              <a:rPr lang="el-GR" dirty="0" smtClean="0"/>
            </a:br>
            <a:r>
              <a:rPr lang="el-GR" i="1" dirty="0" err="1" smtClean="0"/>
              <a:t>Ἄλλοι</a:t>
            </a:r>
            <a:r>
              <a:rPr lang="el-GR" i="1" dirty="0" smtClean="0"/>
              <a:t> </a:t>
            </a:r>
            <a:r>
              <a:rPr lang="el-GR" i="1" dirty="0" err="1" smtClean="0"/>
              <a:t>δὲ</a:t>
            </a:r>
            <a:r>
              <a:rPr lang="el-GR" i="1" dirty="0" smtClean="0"/>
              <a:t> </a:t>
            </a:r>
            <a:r>
              <a:rPr lang="el-GR" i="1" dirty="0" err="1" smtClean="0"/>
              <a:t>πρὸς</a:t>
            </a:r>
            <a:r>
              <a:rPr lang="el-GR" i="1" dirty="0" smtClean="0"/>
              <a:t> Πάρνηθα </a:t>
            </a:r>
            <a:r>
              <a:rPr lang="el-GR" b="1" i="1" dirty="0" err="1" smtClean="0"/>
              <a:t>τὸ</a:t>
            </a:r>
            <a:r>
              <a:rPr lang="el-GR" b="1" i="1" dirty="0" smtClean="0"/>
              <a:t> </a:t>
            </a:r>
            <a:r>
              <a:rPr lang="el-GR" b="1" i="1" dirty="0" err="1" smtClean="0"/>
              <a:t>ὄρος</a:t>
            </a:r>
            <a:r>
              <a:rPr lang="el-GR" i="1" dirty="0" smtClean="0"/>
              <a:t> </a:t>
            </a:r>
            <a:r>
              <a:rPr lang="el-GR" i="1" dirty="0" err="1" smtClean="0"/>
              <a:t>ὥρμησαν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Αυτή είναι η κ. </a:t>
            </a:r>
            <a:r>
              <a:rPr lang="el-GR" i="1" dirty="0" err="1" smtClean="0"/>
              <a:t>Nίκη</a:t>
            </a:r>
            <a:r>
              <a:rPr lang="el-GR" i="1" dirty="0" smtClean="0"/>
              <a:t>, </a:t>
            </a:r>
            <a:r>
              <a:rPr lang="el-GR" b="1" i="1" dirty="0" smtClean="0"/>
              <a:t>η δασκάλα</a:t>
            </a:r>
            <a:r>
              <a:rPr lang="el-GR" dirty="0" smtClean="0"/>
              <a:t>. [</a:t>
            </a:r>
            <a:r>
              <a:rPr lang="el-GR" i="1" dirty="0" smtClean="0"/>
              <a:t>που είναι δασκάλα</a:t>
            </a:r>
            <a:r>
              <a:rPr lang="el-GR" dirty="0" smtClean="0"/>
              <a:t>]</a:t>
            </a:r>
          </a:p>
          <a:p>
            <a:r>
              <a:rPr lang="el-GR" dirty="0" smtClean="0"/>
              <a:t>Η παράθεση είναι έννοια ευρύτερη, γενικότερη από αυτήν την οποία προσδιορίζει.</a:t>
            </a:r>
          </a:p>
          <a:p>
            <a:r>
              <a:rPr lang="el-GR" b="1" dirty="0" smtClean="0"/>
              <a:t>➤</a:t>
            </a:r>
            <a:r>
              <a:rPr lang="el-GR" dirty="0" smtClean="0"/>
              <a:t> Ως παράθεση μπορεί να τεθεί και γενική κύριου ονόματος με άρθρο, όταν εννοείται ένα από τα ουσιαστικά </a:t>
            </a:r>
            <a:r>
              <a:rPr lang="el-GR" i="1" dirty="0" err="1" smtClean="0"/>
              <a:t>υἱός</a:t>
            </a:r>
            <a:r>
              <a:rPr lang="el-GR" dirty="0" smtClean="0"/>
              <a:t>, </a:t>
            </a:r>
            <a:r>
              <a:rPr lang="el-GR" i="1" dirty="0" err="1" smtClean="0"/>
              <a:t>θυγάτηρ</a:t>
            </a:r>
            <a:r>
              <a:rPr lang="el-GR" dirty="0" smtClean="0"/>
              <a:t>, </a:t>
            </a:r>
            <a:r>
              <a:rPr lang="el-GR" i="1" dirty="0" smtClean="0"/>
              <a:t>σύζυγος</a:t>
            </a:r>
            <a:r>
              <a:rPr lang="el-GR" dirty="0" smtClean="0"/>
              <a:t>, </a:t>
            </a:r>
            <a:r>
              <a:rPr lang="el-GR" i="1" dirty="0" err="1" smtClean="0"/>
              <a:t>δοῦλος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i="1" dirty="0" err="1" smtClean="0"/>
              <a:t>Ἡγεῖτο</a:t>
            </a:r>
            <a:r>
              <a:rPr lang="el-GR" i="1" dirty="0" smtClean="0"/>
              <a:t> Νικάνωρ </a:t>
            </a:r>
            <a:r>
              <a:rPr lang="el-GR" b="1" i="1" dirty="0" smtClean="0"/>
              <a:t>ὁ Παρμενίωνος</a:t>
            </a:r>
            <a:r>
              <a:rPr lang="el-GR" dirty="0" smtClean="0"/>
              <a:t>. [</a:t>
            </a:r>
            <a:r>
              <a:rPr lang="el-GR" i="1" dirty="0" smtClean="0"/>
              <a:t>ὁ </a:t>
            </a:r>
            <a:r>
              <a:rPr lang="el-GR" i="1" dirty="0" err="1" smtClean="0"/>
              <a:t>υἱὸς</a:t>
            </a:r>
            <a:r>
              <a:rPr lang="el-GR" i="1" dirty="0" smtClean="0"/>
              <a:t> Παρμενίωνος</a:t>
            </a:r>
            <a:r>
              <a:rPr lang="el-GR" dirty="0" smtClean="0"/>
              <a:t>]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Η παράθεση προσδιορίζει:</a:t>
            </a:r>
          </a:p>
          <a:p>
            <a:r>
              <a:rPr lang="el-GR" b="1" dirty="0" smtClean="0"/>
              <a:t>α)</a:t>
            </a:r>
            <a:r>
              <a:rPr lang="el-GR" dirty="0" smtClean="0"/>
              <a:t> </a:t>
            </a:r>
            <a:r>
              <a:rPr lang="el-GR" b="1" dirty="0" err="1" smtClean="0"/>
              <a:t>Oυσιαστικά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i="1" dirty="0" err="1" smtClean="0"/>
              <a:t>Δήμητρος</a:t>
            </a:r>
            <a:r>
              <a:rPr lang="el-GR" i="1" dirty="0" smtClean="0"/>
              <a:t> </a:t>
            </a:r>
            <a:r>
              <a:rPr lang="el-GR" i="1" dirty="0" err="1" smtClean="0"/>
              <a:t>καὶ</a:t>
            </a:r>
            <a:r>
              <a:rPr lang="el-GR" i="1" dirty="0" smtClean="0"/>
              <a:t> Περσεφόνης, </a:t>
            </a:r>
            <a:r>
              <a:rPr lang="el-GR" b="1" i="1" dirty="0" err="1" smtClean="0"/>
              <a:t>τῆς</a:t>
            </a:r>
            <a:r>
              <a:rPr lang="el-GR" b="1" i="1" dirty="0" smtClean="0"/>
              <a:t> </a:t>
            </a:r>
            <a:r>
              <a:rPr lang="el-GR" b="1" i="1" dirty="0" err="1" smtClean="0"/>
              <a:t>θυγατρός</a:t>
            </a:r>
            <a:r>
              <a:rPr lang="el-GR" i="1" dirty="0" smtClean="0"/>
              <a:t>, </a:t>
            </a:r>
            <a:r>
              <a:rPr lang="el-GR" i="1" dirty="0" err="1" smtClean="0"/>
              <a:t>λαμπρὸν</a:t>
            </a:r>
            <a:r>
              <a:rPr lang="el-GR" i="1" dirty="0" smtClean="0"/>
              <a:t> </a:t>
            </a:r>
            <a:r>
              <a:rPr lang="el-GR" i="1" dirty="0" err="1" smtClean="0"/>
              <a:t>ἱερὸν</a:t>
            </a:r>
            <a:r>
              <a:rPr lang="el-GR" i="1" dirty="0" smtClean="0"/>
              <a:t> </a:t>
            </a:r>
            <a:r>
              <a:rPr lang="el-GR" i="1" dirty="0" err="1" smtClean="0"/>
              <a:t>ἐν</a:t>
            </a:r>
            <a:r>
              <a:rPr lang="el-GR" i="1" dirty="0" smtClean="0"/>
              <a:t> </a:t>
            </a:r>
            <a:r>
              <a:rPr lang="el-GR" i="1" dirty="0" err="1" smtClean="0"/>
              <a:t>Ἐλευσῖνι</a:t>
            </a:r>
            <a:r>
              <a:rPr lang="el-GR" i="1" dirty="0" smtClean="0"/>
              <a:t> </a:t>
            </a:r>
            <a:r>
              <a:rPr lang="el-GR" i="1" dirty="0" err="1" smtClean="0"/>
              <a:t>ἦν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H </a:t>
            </a:r>
            <a:r>
              <a:rPr lang="el-GR" i="1" dirty="0" err="1" smtClean="0"/>
              <a:t>Mαρία</a:t>
            </a:r>
            <a:r>
              <a:rPr lang="el-GR" i="1" dirty="0" smtClean="0"/>
              <a:t>, </a:t>
            </a:r>
            <a:r>
              <a:rPr lang="el-GR" b="1" i="1" dirty="0" smtClean="0"/>
              <a:t>η φίλη </a:t>
            </a:r>
            <a:r>
              <a:rPr lang="el-GR" i="1" dirty="0" smtClean="0"/>
              <a:t>μου, αρίστευσε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β)</a:t>
            </a:r>
            <a:r>
              <a:rPr lang="el-GR" dirty="0" smtClean="0"/>
              <a:t> </a:t>
            </a:r>
            <a:r>
              <a:rPr lang="el-GR" b="1" dirty="0" smtClean="0"/>
              <a:t>Αντωνυμίες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i="1" dirty="0" err="1" smtClean="0"/>
              <a:t>Ἔχομεν</a:t>
            </a:r>
            <a:r>
              <a:rPr lang="el-GR" i="1" dirty="0" smtClean="0"/>
              <a:t> </a:t>
            </a:r>
            <a:r>
              <a:rPr lang="el-GR" i="1" dirty="0" err="1" smtClean="0"/>
              <a:t>ἡμεῖς</a:t>
            </a:r>
            <a:r>
              <a:rPr lang="el-GR" i="1" dirty="0" smtClean="0"/>
              <a:t> </a:t>
            </a:r>
            <a:r>
              <a:rPr lang="el-GR" b="1" i="1" dirty="0" err="1" smtClean="0"/>
              <a:t>οἱ</a:t>
            </a:r>
            <a:r>
              <a:rPr lang="el-GR" b="1" i="1" dirty="0" smtClean="0"/>
              <a:t> </a:t>
            </a:r>
            <a:r>
              <a:rPr lang="el-GR" b="1" i="1" dirty="0" err="1" smtClean="0"/>
              <a:t>Πέρσαι</a:t>
            </a:r>
            <a:r>
              <a:rPr lang="el-GR" i="1" dirty="0" smtClean="0"/>
              <a:t> </a:t>
            </a:r>
            <a:r>
              <a:rPr lang="el-GR" i="1" dirty="0" err="1" smtClean="0"/>
              <a:t>ὅπλα</a:t>
            </a:r>
            <a:r>
              <a:rPr lang="el-GR" dirty="0" smtClean="0"/>
              <a:t>. (εμείς που είμαστε Πέρσες)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Εσύ, </a:t>
            </a:r>
            <a:r>
              <a:rPr lang="el-GR" b="1" i="1" dirty="0" smtClean="0"/>
              <a:t>ο έξυπνος</a:t>
            </a:r>
            <a:r>
              <a:rPr lang="el-GR" i="1" dirty="0" smtClean="0"/>
              <a:t>, τι έχεις να πεις τώρα;</a:t>
            </a:r>
            <a:endParaRPr lang="el-GR" dirty="0" smtClean="0"/>
          </a:p>
          <a:p>
            <a:r>
              <a:rPr lang="el-GR" b="1" dirty="0" smtClean="0"/>
              <a:t>γ)</a:t>
            </a:r>
            <a:r>
              <a:rPr lang="el-GR" dirty="0" smtClean="0"/>
              <a:t> </a:t>
            </a:r>
            <a:r>
              <a:rPr lang="el-GR" b="1" dirty="0" err="1" smtClean="0"/>
              <a:t>Oλόκληρες</a:t>
            </a:r>
            <a:r>
              <a:rPr lang="el-GR" b="1" dirty="0" smtClean="0"/>
              <a:t> προτάσεις</a:t>
            </a:r>
            <a:r>
              <a:rPr lang="el-GR" dirty="0" smtClean="0"/>
              <a:t>· στην περίπτωση αυτή η παράθεση εκφράζει μια κρίση για το περιεχόμενό τους και κανονικά προτάσσεται, γι' αυτό λέγεται </a:t>
            </a:r>
            <a:r>
              <a:rPr lang="el-GR" b="1" dirty="0" smtClean="0"/>
              <a:t>προεξαγγελτική παράθεση</a:t>
            </a:r>
            <a:r>
              <a:rPr lang="el-GR" baseline="30000" dirty="0" smtClean="0">
                <a:hlinkClick r:id="rId2"/>
              </a:rPr>
              <a:t>2</a:t>
            </a:r>
            <a:r>
              <a:rPr lang="el-GR" dirty="0" smtClean="0"/>
              <a:t>. Ως προεξαγγελτικές παραθέσεις χρησιμοποιούνται λέξεις, φράσεις ή και ολόκληρες αναφορικές προτάσεις, όπως:</a:t>
            </a:r>
            <a:br>
              <a:rPr lang="el-GR" dirty="0" smtClean="0"/>
            </a:br>
            <a:r>
              <a:rPr lang="el-GR" i="1" dirty="0" err="1" smtClean="0"/>
              <a:t>τὸ</a:t>
            </a:r>
            <a:r>
              <a:rPr lang="el-GR" i="1" dirty="0" smtClean="0"/>
              <a:t> πάντων </a:t>
            </a:r>
            <a:r>
              <a:rPr lang="el-GR" i="1" dirty="0" err="1" smtClean="0"/>
              <a:t>δεινότατον</a:t>
            </a:r>
            <a:r>
              <a:rPr lang="el-GR" dirty="0" smtClean="0"/>
              <a:t> (το πιο τρομερό απ' όλα, το πιο σπουδαίο)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πάντων </a:t>
            </a:r>
            <a:r>
              <a:rPr lang="el-GR" i="1" dirty="0" err="1" smtClean="0"/>
              <a:t>μέγιστον</a:t>
            </a:r>
            <a:r>
              <a:rPr lang="el-GR" dirty="0" smtClean="0"/>
              <a:t> (το μεγαλύτερο απ' όλα, το πιο σπουδαίο)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ἐναντίον</a:t>
            </a:r>
            <a:r>
              <a:rPr lang="el-GR" i="1" dirty="0" smtClean="0"/>
              <a:t> / </a:t>
            </a:r>
            <a:r>
              <a:rPr lang="el-GR" i="1" dirty="0" err="1" smtClean="0"/>
              <a:t>τοὐναντίον</a:t>
            </a:r>
            <a:r>
              <a:rPr lang="el-GR" i="1" dirty="0" smtClean="0"/>
              <a:t> </a:t>
            </a:r>
            <a:r>
              <a:rPr lang="el-GR" dirty="0" smtClean="0"/>
              <a:t>(το αντίθετο)</a:t>
            </a:r>
          </a:p>
          <a:p>
            <a:r>
              <a:rPr lang="el-GR" i="1" dirty="0" err="1" smtClean="0"/>
              <a:t>σημεῖον</a:t>
            </a:r>
            <a:r>
              <a:rPr lang="el-GR" i="1" dirty="0" smtClean="0"/>
              <a:t> </a:t>
            </a:r>
            <a:r>
              <a:rPr lang="el-GR" i="1" dirty="0" err="1" smtClean="0"/>
              <a:t>δὲ</a:t>
            </a:r>
            <a:r>
              <a:rPr lang="el-GR" i="1" dirty="0" smtClean="0"/>
              <a:t> / </a:t>
            </a:r>
            <a:r>
              <a:rPr lang="el-GR" i="1" dirty="0" err="1" smtClean="0"/>
              <a:t>τεκμήριον</a:t>
            </a:r>
            <a:r>
              <a:rPr lang="el-GR" i="1" dirty="0" smtClean="0"/>
              <a:t> </a:t>
            </a:r>
            <a:r>
              <a:rPr lang="el-GR" i="1" dirty="0" err="1" smtClean="0"/>
              <a:t>δὲ</a:t>
            </a:r>
            <a:r>
              <a:rPr lang="el-GR" dirty="0" smtClean="0"/>
              <a:t> (απόδειξη)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ἔσχατον</a:t>
            </a:r>
            <a:r>
              <a:rPr lang="el-GR" i="1" dirty="0" smtClean="0"/>
              <a:t> / </a:t>
            </a:r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τελευταῖον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el-GR" i="1" dirty="0" err="1" smtClean="0"/>
              <a:t>τὸ</a:t>
            </a:r>
            <a:r>
              <a:rPr lang="el-GR" i="1" dirty="0" smtClean="0"/>
              <a:t> τοῦ </a:t>
            </a:r>
            <a:r>
              <a:rPr lang="el-GR" i="1" dirty="0" err="1" smtClean="0"/>
              <a:t>Ὁμήρου</a:t>
            </a:r>
            <a:r>
              <a:rPr lang="el-GR" dirty="0" smtClean="0"/>
              <a:t> (όπως λέει ο Όμηρος)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θαυμαστότερον</a:t>
            </a:r>
            <a:r>
              <a:rPr lang="el-GR" dirty="0" smtClean="0"/>
              <a:t> (το πιο παράδοξο)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τῆς</a:t>
            </a:r>
            <a:r>
              <a:rPr lang="el-GR" i="1" dirty="0" smtClean="0"/>
              <a:t> παροιμίας</a:t>
            </a:r>
            <a:r>
              <a:rPr lang="el-GR" dirty="0" smtClean="0"/>
              <a:t> (όπως λέει η παροιμία)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καινότατον</a:t>
            </a:r>
            <a:r>
              <a:rPr lang="el-GR" dirty="0" smtClean="0"/>
              <a:t> (το πιο πρωτοφανές)</a:t>
            </a:r>
          </a:p>
          <a:p>
            <a:r>
              <a:rPr lang="el-GR" i="1" dirty="0" smtClean="0"/>
              <a:t>ὃ </a:t>
            </a:r>
            <a:r>
              <a:rPr lang="el-GR" i="1" dirty="0" err="1" smtClean="0"/>
              <a:t>δὲ</a:t>
            </a:r>
            <a:r>
              <a:rPr lang="el-GR" i="1" dirty="0" smtClean="0"/>
              <a:t> πάντων </a:t>
            </a:r>
            <a:r>
              <a:rPr lang="el-GR" i="1" dirty="0" err="1" smtClean="0"/>
              <a:t>δεινότατόν</a:t>
            </a:r>
            <a:r>
              <a:rPr lang="el-GR" i="1" dirty="0" smtClean="0"/>
              <a:t> </a:t>
            </a:r>
            <a:r>
              <a:rPr lang="el-GR" i="1" dirty="0" err="1" smtClean="0"/>
              <a:t>ἐστι</a:t>
            </a:r>
            <a:r>
              <a:rPr lang="el-GR" i="1" dirty="0" smtClean="0"/>
              <a:t> </a:t>
            </a:r>
            <a:r>
              <a:rPr lang="el-GR" dirty="0" smtClean="0"/>
              <a:t>(πράγμα το οποίο είναι πιο φοβερό απ' όλα) κ.τ.ό.</a:t>
            </a:r>
          </a:p>
          <a:p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λεγόμενον</a:t>
            </a:r>
            <a:r>
              <a:rPr lang="el-GR" dirty="0" smtClean="0"/>
              <a:t> (όπως συνήθως λένε)</a:t>
            </a:r>
          </a:p>
          <a:p>
            <a:r>
              <a:rPr lang="el-GR" i="1" dirty="0" err="1" smtClean="0"/>
              <a:t>Καὶ</a:t>
            </a:r>
            <a:r>
              <a:rPr lang="el-GR" i="1" dirty="0" smtClean="0"/>
              <a:t> </a:t>
            </a:r>
            <a:r>
              <a:rPr lang="el-GR" b="1" i="1" dirty="0" err="1" smtClean="0"/>
              <a:t>τὸ</a:t>
            </a:r>
            <a:r>
              <a:rPr lang="el-GR" b="1" i="1" dirty="0" smtClean="0"/>
              <a:t> </a:t>
            </a:r>
            <a:r>
              <a:rPr lang="el-GR" b="1" i="1" dirty="0" err="1" smtClean="0"/>
              <a:t>λεγόμενον</a:t>
            </a:r>
            <a:r>
              <a:rPr lang="el-GR" i="1" dirty="0" smtClean="0"/>
              <a:t>, </a:t>
            </a:r>
            <a:r>
              <a:rPr lang="el-GR" i="1" dirty="0" err="1" smtClean="0"/>
              <a:t>τὰ</a:t>
            </a:r>
            <a:r>
              <a:rPr lang="el-GR" i="1" dirty="0" smtClean="0"/>
              <a:t> </a:t>
            </a:r>
            <a:r>
              <a:rPr lang="el-GR" i="1" dirty="0" err="1" smtClean="0"/>
              <a:t>καλὰ</a:t>
            </a:r>
            <a:r>
              <a:rPr lang="el-GR" i="1" dirty="0" smtClean="0"/>
              <a:t> </a:t>
            </a:r>
            <a:r>
              <a:rPr lang="el-GR" i="1" dirty="0" err="1" smtClean="0"/>
              <a:t>τῷ</a:t>
            </a:r>
            <a:r>
              <a:rPr lang="el-GR" i="1" dirty="0" smtClean="0"/>
              <a:t> </a:t>
            </a:r>
            <a:r>
              <a:rPr lang="el-GR" i="1" dirty="0" err="1" smtClean="0"/>
              <a:t>ὄντι</a:t>
            </a:r>
            <a:r>
              <a:rPr lang="el-GR" i="1" dirty="0" smtClean="0"/>
              <a:t> χαλεπά</a:t>
            </a:r>
            <a:r>
              <a:rPr lang="el-GR" dirty="0" smtClean="0"/>
              <a:t>. (</a:t>
            </a:r>
            <a:r>
              <a:rPr lang="el-GR" dirty="0" err="1" smtClean="0"/>
              <a:t>Kαι</a:t>
            </a:r>
            <a:r>
              <a:rPr lang="el-GR" dirty="0" smtClean="0"/>
              <a:t>, όπως λένε συνήθως, τα καλά είναι πράγματι δύσκολα.)</a:t>
            </a:r>
            <a:br>
              <a:rPr lang="el-GR" dirty="0" smtClean="0"/>
            </a:br>
            <a:r>
              <a:rPr lang="el-GR" i="1" dirty="0" err="1" smtClean="0"/>
              <a:t>Καὶ</a:t>
            </a:r>
            <a:r>
              <a:rPr lang="el-GR" i="1" dirty="0" smtClean="0"/>
              <a:t> </a:t>
            </a:r>
            <a:r>
              <a:rPr lang="el-GR" b="1" i="1" dirty="0" err="1" smtClean="0"/>
              <a:t>τὸ</a:t>
            </a:r>
            <a:r>
              <a:rPr lang="el-GR" b="1" i="1" dirty="0" smtClean="0"/>
              <a:t> </a:t>
            </a:r>
            <a:r>
              <a:rPr lang="el-GR" b="1" i="1" dirty="0" err="1" smtClean="0"/>
              <a:t>μέγιστον</a:t>
            </a:r>
            <a:r>
              <a:rPr lang="el-GR" i="1" dirty="0" smtClean="0"/>
              <a:t>, </a:t>
            </a:r>
            <a:r>
              <a:rPr lang="el-GR" i="1" dirty="0" err="1" smtClean="0"/>
              <a:t>ἐφοβεῖτο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i="1" dirty="0" smtClean="0"/>
              <a:t>Ὃ </a:t>
            </a:r>
            <a:r>
              <a:rPr lang="el-GR" b="1" i="1" dirty="0" err="1" smtClean="0"/>
              <a:t>δὲ</a:t>
            </a:r>
            <a:r>
              <a:rPr lang="el-GR" b="1" i="1" dirty="0" smtClean="0"/>
              <a:t> πάντων </a:t>
            </a:r>
            <a:r>
              <a:rPr lang="el-GR" b="1" i="1" dirty="0" err="1" smtClean="0"/>
              <a:t>δεινότατόν</a:t>
            </a:r>
            <a:r>
              <a:rPr lang="el-GR" b="1" i="1" dirty="0" smtClean="0"/>
              <a:t> </a:t>
            </a:r>
            <a:r>
              <a:rPr lang="el-GR" b="1" i="1" dirty="0" err="1" smtClean="0"/>
              <a:t>ἐστι</a:t>
            </a:r>
            <a:r>
              <a:rPr lang="el-GR" i="1" dirty="0" smtClean="0"/>
              <a:t>, </a:t>
            </a:r>
            <a:r>
              <a:rPr lang="el-GR" i="1" dirty="0" err="1" smtClean="0"/>
              <a:t>τοὺς</a:t>
            </a:r>
            <a:r>
              <a:rPr lang="el-GR" i="1" dirty="0" smtClean="0"/>
              <a:t> </a:t>
            </a:r>
            <a:r>
              <a:rPr lang="el-GR" i="1" dirty="0" err="1" smtClean="0"/>
              <a:t>ἄλλους</a:t>
            </a:r>
            <a:r>
              <a:rPr lang="el-GR" i="1" dirty="0" smtClean="0"/>
              <a:t> </a:t>
            </a:r>
            <a:r>
              <a:rPr lang="el-GR" i="1" dirty="0" err="1" smtClean="0"/>
              <a:t>ὀλιγαρχικοὺς</a:t>
            </a:r>
            <a:r>
              <a:rPr lang="el-GR" i="1" dirty="0" smtClean="0"/>
              <a:t> </a:t>
            </a:r>
            <a:r>
              <a:rPr lang="el-GR" i="1" dirty="0" err="1" smtClean="0"/>
              <a:t>ἀποκαλεῖ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 •</a:t>
            </a:r>
            <a:r>
              <a:rPr lang="el-GR" dirty="0" smtClean="0"/>
              <a:t> </a:t>
            </a:r>
            <a:r>
              <a:rPr lang="el-GR" b="1" i="1" dirty="0" smtClean="0"/>
              <a:t>Περίεργο</a:t>
            </a:r>
            <a:r>
              <a:rPr lang="el-GR" i="1" dirty="0" smtClean="0"/>
              <a:t>! Πώς και δεν ήρθε;</a:t>
            </a:r>
            <a:r>
              <a:rPr lang="el-GR" dirty="0" smtClean="0"/>
              <a:t> </a:t>
            </a:r>
            <a:r>
              <a:rPr lang="el-GR" b="1" dirty="0" smtClean="0"/>
              <a:t>•</a:t>
            </a:r>
            <a:r>
              <a:rPr lang="el-GR" dirty="0" smtClean="0"/>
              <a:t> </a:t>
            </a:r>
            <a:r>
              <a:rPr lang="el-GR" b="1" i="1" dirty="0" err="1" smtClean="0"/>
              <a:t>Kαι</a:t>
            </a:r>
            <a:r>
              <a:rPr lang="el-GR" b="1" i="1" dirty="0" smtClean="0"/>
              <a:t> το σπουδαιότερο</a:t>
            </a:r>
            <a:r>
              <a:rPr lang="el-GR" i="1" dirty="0" smtClean="0"/>
              <a:t>, με εξαπάτησε!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92500"/>
          </a:bodyPr>
          <a:lstStyle/>
          <a:p>
            <a:r>
              <a:rPr lang="el-GR" b="1" dirty="0" smtClean="0"/>
              <a:t>Η επεξήγηση</a:t>
            </a:r>
            <a:endParaRPr lang="el-GR" dirty="0" smtClean="0"/>
          </a:p>
          <a:p>
            <a:r>
              <a:rPr lang="el-GR" b="1" dirty="0" smtClean="0"/>
              <a:t>Επεξήγηση</a:t>
            </a:r>
            <a:r>
              <a:rPr lang="el-GR" dirty="0" smtClean="0"/>
              <a:t> ονομάζεται ο ομοιόπτωτος προσδιορισμός που διασαφηνίζει την αόριστη και γενική έννοια του όρου τον οποίο προσδιορίζει. O όρος αυτός μπορεί να είναι ουσιαστικό ή άλλη λέξη, όπως αντωνυμία, κυρίως δεικτική, ή επίρρημα, κυρίως το </a:t>
            </a:r>
            <a:r>
              <a:rPr lang="el-GR" i="1" dirty="0" err="1" smtClean="0"/>
              <a:t>ὧδε</a:t>
            </a:r>
            <a:r>
              <a:rPr lang="el-GR" dirty="0" smtClean="0"/>
              <a:t> ή το </a:t>
            </a:r>
            <a:r>
              <a:rPr lang="el-GR" i="1" dirty="0" err="1" smtClean="0"/>
              <a:t>οὕτω</a:t>
            </a:r>
            <a:r>
              <a:rPr lang="el-GR" dirty="0" smtClean="0"/>
              <a:t>. Στη μετάφραση η επεξήγηση μπορεί να αποδοθεί με το «δηλαδή»:</a:t>
            </a:r>
            <a:br>
              <a:rPr lang="el-GR" dirty="0" smtClean="0"/>
            </a:br>
            <a:r>
              <a:rPr lang="el-GR" i="1" dirty="0" smtClean="0"/>
              <a:t>Ὁ </a:t>
            </a:r>
            <a:r>
              <a:rPr lang="el-GR" i="1" dirty="0" err="1" smtClean="0"/>
              <a:t>βασιλεὺς</a:t>
            </a:r>
            <a:r>
              <a:rPr lang="el-GR" i="1" dirty="0" smtClean="0"/>
              <a:t> </a:t>
            </a:r>
            <a:r>
              <a:rPr lang="el-GR" b="1" i="1" dirty="0" smtClean="0"/>
              <a:t>Παυσανίας</a:t>
            </a:r>
            <a:r>
              <a:rPr lang="el-GR" i="1" dirty="0" smtClean="0"/>
              <a:t> </a:t>
            </a:r>
            <a:r>
              <a:rPr lang="el-GR" i="1" dirty="0" err="1" smtClean="0"/>
              <a:t>ἐπορεύετο</a:t>
            </a:r>
            <a:r>
              <a:rPr lang="el-GR" i="1" dirty="0" smtClean="0"/>
              <a:t> </a:t>
            </a:r>
            <a:r>
              <a:rPr lang="el-GR" i="1" dirty="0" err="1" smtClean="0"/>
              <a:t>εἰς</a:t>
            </a:r>
            <a:r>
              <a:rPr lang="el-GR" i="1" dirty="0" smtClean="0"/>
              <a:t> </a:t>
            </a:r>
            <a:r>
              <a:rPr lang="el-GR" i="1" dirty="0" err="1" smtClean="0"/>
              <a:t>τὴν</a:t>
            </a:r>
            <a:r>
              <a:rPr lang="el-GR" i="1" dirty="0" smtClean="0"/>
              <a:t> </a:t>
            </a:r>
            <a:r>
              <a:rPr lang="el-GR" i="1" dirty="0" err="1" smtClean="0"/>
              <a:t>Bοιωτίαν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Ἀνέβησαν</a:t>
            </a:r>
            <a:r>
              <a:rPr lang="el-GR" i="1" dirty="0" smtClean="0"/>
              <a:t> </a:t>
            </a:r>
            <a:r>
              <a:rPr lang="el-GR" i="1" dirty="0" err="1" smtClean="0"/>
              <a:t>ἐς</a:t>
            </a:r>
            <a:r>
              <a:rPr lang="el-GR" i="1" dirty="0" smtClean="0"/>
              <a:t> </a:t>
            </a:r>
            <a:r>
              <a:rPr lang="el-GR" i="1" dirty="0" err="1" smtClean="0"/>
              <a:t>τὸ</a:t>
            </a:r>
            <a:r>
              <a:rPr lang="el-GR" i="1" dirty="0" smtClean="0"/>
              <a:t> </a:t>
            </a:r>
            <a:r>
              <a:rPr lang="el-GR" i="1" dirty="0" err="1" smtClean="0"/>
              <a:t>ὄρος</a:t>
            </a:r>
            <a:r>
              <a:rPr lang="el-GR" i="1" dirty="0" smtClean="0"/>
              <a:t> </a:t>
            </a:r>
            <a:r>
              <a:rPr lang="el-GR" b="1" i="1" dirty="0" err="1" smtClean="0"/>
              <a:t>τὴν</a:t>
            </a:r>
            <a:r>
              <a:rPr lang="el-GR" b="1" i="1" dirty="0" smtClean="0"/>
              <a:t> </a:t>
            </a:r>
            <a:r>
              <a:rPr lang="el-GR" b="1" i="1" dirty="0" err="1" smtClean="0"/>
              <a:t>Ἰστώνην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Ἐγὼ</a:t>
            </a:r>
            <a:r>
              <a:rPr lang="el-GR" i="1" dirty="0" smtClean="0"/>
              <a:t> </a:t>
            </a:r>
            <a:r>
              <a:rPr lang="el-GR" i="1" dirty="0" err="1" smtClean="0"/>
              <a:t>τοῦτο</a:t>
            </a:r>
            <a:r>
              <a:rPr lang="el-GR" i="1" dirty="0" smtClean="0"/>
              <a:t> λέγω, </a:t>
            </a:r>
            <a:r>
              <a:rPr lang="el-GR" b="1" i="1" dirty="0" err="1" smtClean="0"/>
              <a:t>ὡς</a:t>
            </a:r>
            <a:r>
              <a:rPr lang="el-GR" b="1" i="1" dirty="0" smtClean="0"/>
              <a:t> </a:t>
            </a:r>
            <a:r>
              <a:rPr lang="el-GR" b="1" i="1" dirty="0" err="1" smtClean="0"/>
              <a:t>τὸ</a:t>
            </a:r>
            <a:r>
              <a:rPr lang="el-GR" b="1" i="1" dirty="0" smtClean="0"/>
              <a:t> </a:t>
            </a:r>
            <a:r>
              <a:rPr lang="el-GR" b="1" i="1" dirty="0" err="1" smtClean="0"/>
              <a:t>γνῶναι</a:t>
            </a:r>
            <a:r>
              <a:rPr lang="el-GR" b="1" i="1" dirty="0" smtClean="0"/>
              <a:t> σωφρονίζει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Οὕτω</a:t>
            </a:r>
            <a:r>
              <a:rPr lang="el-GR" i="1" dirty="0" smtClean="0"/>
              <a:t> διακείμεθα, </a:t>
            </a:r>
            <a:r>
              <a:rPr lang="el-GR" i="1" dirty="0" err="1" smtClean="0"/>
              <a:t>ὁτὲ</a:t>
            </a:r>
            <a:r>
              <a:rPr lang="el-GR" i="1" dirty="0" smtClean="0"/>
              <a:t> </a:t>
            </a:r>
            <a:r>
              <a:rPr lang="el-GR" i="1" dirty="0" err="1" smtClean="0"/>
              <a:t>μὲν</a:t>
            </a:r>
            <a:r>
              <a:rPr lang="el-GR" i="1" dirty="0" smtClean="0"/>
              <a:t> </a:t>
            </a:r>
            <a:r>
              <a:rPr lang="el-GR" b="1" i="1" dirty="0" err="1" smtClean="0"/>
              <a:t>γελῶντες</a:t>
            </a:r>
            <a:r>
              <a:rPr lang="el-GR" i="1" dirty="0" smtClean="0"/>
              <a:t>, </a:t>
            </a:r>
            <a:r>
              <a:rPr lang="el-GR" i="1" dirty="0" err="1" smtClean="0"/>
              <a:t>ὁτὲ</a:t>
            </a:r>
            <a:r>
              <a:rPr lang="el-GR" i="1" dirty="0" smtClean="0"/>
              <a:t> </a:t>
            </a:r>
            <a:r>
              <a:rPr lang="el-GR" i="1" dirty="0" err="1" smtClean="0"/>
              <a:t>δὲ</a:t>
            </a:r>
            <a:r>
              <a:rPr lang="el-GR" i="1" dirty="0" smtClean="0"/>
              <a:t> </a:t>
            </a:r>
            <a:r>
              <a:rPr lang="el-GR" b="1" i="1" dirty="0" err="1" smtClean="0"/>
              <a:t>δακρύοντες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 •</a:t>
            </a:r>
            <a:r>
              <a:rPr lang="el-GR" dirty="0" smtClean="0"/>
              <a:t> </a:t>
            </a:r>
            <a:r>
              <a:rPr lang="el-GR" i="1" dirty="0" smtClean="0"/>
              <a:t>Πήγε στο νησί του, </a:t>
            </a:r>
            <a:r>
              <a:rPr lang="el-GR" b="1" i="1" dirty="0" smtClean="0"/>
              <a:t>την Ίο</a:t>
            </a:r>
            <a:r>
              <a:rPr lang="el-GR" dirty="0" smtClean="0"/>
              <a:t>. </a:t>
            </a:r>
            <a:r>
              <a:rPr lang="el-GR" b="1" dirty="0" smtClean="0"/>
              <a:t>•</a:t>
            </a:r>
            <a:r>
              <a:rPr lang="el-GR" dirty="0" smtClean="0"/>
              <a:t> </a:t>
            </a:r>
            <a:r>
              <a:rPr lang="el-GR" i="1" dirty="0" err="1" smtClean="0"/>
              <a:t>Aυτό</a:t>
            </a:r>
            <a:r>
              <a:rPr lang="el-GR" i="1" dirty="0" smtClean="0"/>
              <a:t> έγινε, </a:t>
            </a:r>
            <a:r>
              <a:rPr lang="el-GR" b="1" i="1" dirty="0" smtClean="0"/>
              <a:t>με γέλασε</a:t>
            </a:r>
            <a:r>
              <a:rPr lang="el-GR" dirty="0" smtClean="0"/>
              <a:t>. </a:t>
            </a:r>
            <a:r>
              <a:rPr lang="el-GR" b="1" dirty="0" smtClean="0"/>
              <a:t>•</a:t>
            </a:r>
            <a:r>
              <a:rPr lang="el-GR" dirty="0" smtClean="0"/>
              <a:t> </a:t>
            </a:r>
            <a:r>
              <a:rPr lang="el-GR" i="1" dirty="0" smtClean="0"/>
              <a:t>Έτσι το είπα, </a:t>
            </a:r>
            <a:r>
              <a:rPr lang="el-GR" b="1" i="1" dirty="0" smtClean="0"/>
              <a:t>γι' αστείο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επεξήγηση είναι έννοια μερικότερη από αυτήν την οποία προσδιορίζει</a:t>
            </a:r>
            <a:r>
              <a:rPr lang="el-GR" dirty="0" smtClean="0"/>
              <a:t>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Ως επεξήγηση μπορεί να τεθεί, εκτός από ουσιαστικό, και άλλη λέξη, ολόκληρη πρόταση ή ουσιαστικό με το ρήμα </a:t>
            </a:r>
            <a:r>
              <a:rPr lang="el-GR" i="1" dirty="0" smtClean="0"/>
              <a:t>λέγω</a:t>
            </a:r>
            <a:r>
              <a:rPr lang="el-GR" dirty="0" smtClean="0"/>
              <a:t> στην ίδια πτώση με τη λέξη που προσδιορίζει ή σε αιτιατική ως αντικείμενο του </a:t>
            </a:r>
            <a:r>
              <a:rPr lang="el-GR" i="1" dirty="0" smtClean="0"/>
              <a:t>λέγω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i="1" dirty="0" err="1" smtClean="0"/>
              <a:t>Εἷς</a:t>
            </a:r>
            <a:r>
              <a:rPr lang="el-GR" i="1" dirty="0" smtClean="0"/>
              <a:t> </a:t>
            </a:r>
            <a:r>
              <a:rPr lang="el-GR" i="1" dirty="0" err="1" smtClean="0"/>
              <a:t>οἰωνὸς</a:t>
            </a:r>
            <a:r>
              <a:rPr lang="el-GR" i="1" dirty="0" smtClean="0"/>
              <a:t> </a:t>
            </a:r>
            <a:r>
              <a:rPr lang="el-GR" i="1" dirty="0" err="1" smtClean="0"/>
              <a:t>ἄριστος</a:t>
            </a:r>
            <a:r>
              <a:rPr lang="el-GR" i="1" dirty="0" smtClean="0"/>
              <a:t>, </a:t>
            </a:r>
            <a:r>
              <a:rPr lang="el-GR" b="1" i="1" dirty="0" err="1" smtClean="0"/>
              <a:t>ἀμύνεσθαι</a:t>
            </a:r>
            <a:r>
              <a:rPr lang="el-GR" i="1" dirty="0" smtClean="0"/>
              <a:t> </a:t>
            </a:r>
            <a:r>
              <a:rPr lang="el-GR" i="1" dirty="0" err="1" smtClean="0"/>
              <a:t>περὶ</a:t>
            </a:r>
            <a:r>
              <a:rPr lang="el-GR" i="1" dirty="0" smtClean="0"/>
              <a:t> </a:t>
            </a:r>
            <a:r>
              <a:rPr lang="el-GR" i="1" dirty="0" err="1" smtClean="0"/>
              <a:t>πάτρης</a:t>
            </a:r>
            <a:r>
              <a:rPr lang="el-GR" dirty="0" smtClean="0"/>
              <a:t>. [απαρέμφατο]</a:t>
            </a:r>
            <a:br>
              <a:rPr lang="el-GR" dirty="0" smtClean="0"/>
            </a:br>
            <a:r>
              <a:rPr lang="el-GR" i="1" dirty="0" err="1" smtClean="0"/>
              <a:t>Τοῦτο</a:t>
            </a:r>
            <a:r>
              <a:rPr lang="el-GR" i="1" dirty="0" smtClean="0"/>
              <a:t> </a:t>
            </a:r>
            <a:r>
              <a:rPr lang="el-GR" i="1" dirty="0" err="1" smtClean="0"/>
              <a:t>θεωρεῖτε</a:t>
            </a:r>
            <a:r>
              <a:rPr lang="el-GR" i="1" dirty="0" smtClean="0"/>
              <a:t>, </a:t>
            </a:r>
            <a:r>
              <a:rPr lang="el-GR" b="1" i="1" dirty="0" err="1" smtClean="0"/>
              <a:t>εἰ</a:t>
            </a:r>
            <a:r>
              <a:rPr lang="el-GR" b="1" i="1" dirty="0" smtClean="0"/>
              <a:t> </a:t>
            </a:r>
            <a:r>
              <a:rPr lang="el-GR" b="1" i="1" dirty="0" err="1" smtClean="0"/>
              <a:t>τἀληθῆ</a:t>
            </a:r>
            <a:r>
              <a:rPr lang="el-GR" b="1" i="1" dirty="0" smtClean="0"/>
              <a:t> λέγω</a:t>
            </a:r>
            <a:r>
              <a:rPr lang="el-GR" dirty="0" smtClean="0"/>
              <a:t>. [πρόταση]</a:t>
            </a:r>
            <a:br>
              <a:rPr lang="el-GR" dirty="0" smtClean="0"/>
            </a:br>
            <a:r>
              <a:rPr lang="el-GR" i="1" dirty="0" err="1" smtClean="0"/>
              <a:t>Τὸν</a:t>
            </a:r>
            <a:r>
              <a:rPr lang="el-GR" i="1" dirty="0" smtClean="0"/>
              <a:t> </a:t>
            </a:r>
            <a:r>
              <a:rPr lang="el-GR" i="1" dirty="0" err="1" smtClean="0"/>
              <a:t>παῖδα</a:t>
            </a:r>
            <a:r>
              <a:rPr lang="el-GR" i="1" dirty="0" smtClean="0"/>
              <a:t> δείξει </a:t>
            </a:r>
            <a:r>
              <a:rPr lang="el-GR" i="1" dirty="0" err="1" smtClean="0"/>
              <a:t>μητρί</a:t>
            </a:r>
            <a:r>
              <a:rPr lang="el-GR" i="1" dirty="0" smtClean="0"/>
              <a:t> τ', </a:t>
            </a:r>
            <a:r>
              <a:rPr lang="el-GR" b="1" i="1" dirty="0" err="1" smtClean="0"/>
              <a:t>Ἐριβοίᾳ</a:t>
            </a:r>
            <a:r>
              <a:rPr lang="el-GR" b="1" i="1" dirty="0" smtClean="0"/>
              <a:t> λέγω</a:t>
            </a:r>
            <a:r>
              <a:rPr lang="el-GR" dirty="0" smtClean="0"/>
              <a:t>. (Θα δείξει το παιδί και στη μητέρα, στην </a:t>
            </a:r>
            <a:r>
              <a:rPr lang="el-GR" dirty="0" err="1" smtClean="0"/>
              <a:t>Ερίβοια</a:t>
            </a:r>
            <a:r>
              <a:rPr lang="el-GR" dirty="0" smtClean="0"/>
              <a:t> εννοώ.)</a:t>
            </a:r>
            <a:br>
              <a:rPr lang="el-GR" dirty="0" smtClean="0"/>
            </a:br>
            <a:r>
              <a:rPr lang="el-GR" i="1" dirty="0" err="1" smtClean="0"/>
              <a:t>Προσέκρουσ</a:t>
            </a:r>
            <a:r>
              <a:rPr lang="el-GR" i="1" dirty="0" smtClean="0"/>
              <a:t>' </a:t>
            </a:r>
            <a:r>
              <a:rPr lang="el-GR" i="1" dirty="0" err="1" smtClean="0"/>
              <a:t>ἀνθρώπῳ</a:t>
            </a:r>
            <a:r>
              <a:rPr lang="el-GR" i="1" dirty="0" smtClean="0"/>
              <a:t> </a:t>
            </a:r>
            <a:r>
              <a:rPr lang="el-GR" i="1" dirty="0" err="1" smtClean="0"/>
              <a:t>πονηρῷ</a:t>
            </a:r>
            <a:r>
              <a:rPr lang="el-GR" i="1" dirty="0" smtClean="0"/>
              <a:t>, </a:t>
            </a:r>
            <a:r>
              <a:rPr lang="el-GR" b="1" i="1" dirty="0" err="1" smtClean="0"/>
              <a:t>Ἀνδροτίωνα</a:t>
            </a:r>
            <a:r>
              <a:rPr lang="el-GR" b="1" i="1" dirty="0" smtClean="0"/>
              <a:t> λέγω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 •</a:t>
            </a:r>
            <a:r>
              <a:rPr lang="el-GR" dirty="0" smtClean="0"/>
              <a:t> </a:t>
            </a:r>
            <a:r>
              <a:rPr lang="el-GR" i="1" dirty="0" smtClean="0"/>
              <a:t>Αυτό θέλω, </a:t>
            </a:r>
            <a:r>
              <a:rPr lang="el-GR" b="1" i="1" dirty="0" smtClean="0"/>
              <a:t>να προσέχεις</a:t>
            </a:r>
            <a:r>
              <a:rPr lang="el-GR" dirty="0" smtClean="0"/>
              <a:t>. </a:t>
            </a:r>
            <a:r>
              <a:rPr lang="el-GR" b="1" dirty="0" smtClean="0"/>
              <a:t>•</a:t>
            </a:r>
            <a:r>
              <a:rPr lang="el-GR" dirty="0" smtClean="0"/>
              <a:t> </a:t>
            </a:r>
            <a:r>
              <a:rPr lang="el-GR" i="1" dirty="0" smtClean="0"/>
              <a:t>Το είδα πάλι χτες βράδυ, </a:t>
            </a:r>
            <a:r>
              <a:rPr lang="el-GR" b="1" i="1" dirty="0" smtClean="0"/>
              <a:t>το όνειρο εννοώ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Επιθετικός προσδιορισμός</a:t>
            </a:r>
            <a:r>
              <a:rPr lang="el-GR" dirty="0" smtClean="0"/>
              <a:t> ονομάζεται ο ομοιόπτωτος προσδιορισμός που αποδίδει μια </a:t>
            </a:r>
            <a:r>
              <a:rPr lang="el-GR" b="1" dirty="0" smtClean="0"/>
              <a:t>μόνιμη </a:t>
            </a:r>
            <a:r>
              <a:rPr lang="el-GR" dirty="0" smtClean="0"/>
              <a:t>ιδιότητα στο ουσιαστικό που προσδιορίζει. Ο επιθετικός προσδιορισμός, ο οποίος είναι συνήθως επίθετο, συμφωνεί με το ουσιαστικό που προσδιορίζει στο γένος, στον αριθμό και στην πτώση:</a:t>
            </a:r>
            <a:br>
              <a:rPr lang="el-GR" dirty="0" smtClean="0"/>
            </a:br>
            <a:r>
              <a:rPr lang="el-GR" b="1" i="1" dirty="0" err="1" smtClean="0"/>
              <a:t>Πλεῖστοι</a:t>
            </a:r>
            <a:r>
              <a:rPr lang="el-GR" i="1" dirty="0" smtClean="0"/>
              <a:t> </a:t>
            </a:r>
            <a:r>
              <a:rPr lang="el-GR" i="1" dirty="0" err="1" smtClean="0"/>
              <a:t>καὶ</a:t>
            </a:r>
            <a:r>
              <a:rPr lang="el-GR" i="1" dirty="0" smtClean="0"/>
              <a:t> </a:t>
            </a:r>
            <a:r>
              <a:rPr lang="el-GR" b="1" i="1" dirty="0" smtClean="0"/>
              <a:t>μέγιστοι</a:t>
            </a:r>
            <a:r>
              <a:rPr lang="el-GR" i="1" dirty="0" smtClean="0"/>
              <a:t> </a:t>
            </a:r>
            <a:r>
              <a:rPr lang="el-GR" i="1" dirty="0" err="1" smtClean="0"/>
              <a:t>ποταμοὶ</a:t>
            </a:r>
            <a:r>
              <a:rPr lang="el-GR" i="1" dirty="0" smtClean="0"/>
              <a:t> </a:t>
            </a:r>
            <a:r>
              <a:rPr lang="el-GR" i="1" dirty="0" err="1" smtClean="0"/>
              <a:t>ῥέουσιν</a:t>
            </a:r>
            <a:r>
              <a:rPr lang="el-GR" i="1" dirty="0" smtClean="0"/>
              <a:t> </a:t>
            </a:r>
            <a:r>
              <a:rPr lang="el-GR" i="1" dirty="0" err="1" smtClean="0"/>
              <a:t>ἐκ</a:t>
            </a:r>
            <a:r>
              <a:rPr lang="el-GR" i="1" dirty="0" smtClean="0"/>
              <a:t> </a:t>
            </a:r>
            <a:r>
              <a:rPr lang="el-GR" b="1" i="1" dirty="0" err="1" smtClean="0"/>
              <a:t>τῶν</a:t>
            </a:r>
            <a:r>
              <a:rPr lang="el-GR" b="1" i="1" dirty="0" smtClean="0"/>
              <a:t> μεγίστων</a:t>
            </a:r>
            <a:r>
              <a:rPr lang="el-GR" i="1" dirty="0" smtClean="0"/>
              <a:t> </a:t>
            </a:r>
            <a:r>
              <a:rPr lang="el-GR" i="1" dirty="0" err="1" smtClean="0"/>
              <a:t>ὀρῶν</a:t>
            </a:r>
            <a:r>
              <a:rPr lang="el-GR" dirty="0" smtClean="0"/>
              <a:t>. (βουνών)</a:t>
            </a:r>
          </a:p>
          <a:p>
            <a:r>
              <a:rPr lang="el-GR" dirty="0" smtClean="0"/>
              <a:t>Εκτός </a:t>
            </a:r>
            <a:r>
              <a:rPr lang="el-GR" dirty="0" smtClean="0"/>
              <a:t>από επίθετο, ως επιθετικός προσδιορισμός τίθεται:</a:t>
            </a:r>
          </a:p>
          <a:p>
            <a:r>
              <a:rPr lang="el-GR" b="1" dirty="0" smtClean="0"/>
              <a:t>α)</a:t>
            </a:r>
            <a:r>
              <a:rPr lang="el-GR" dirty="0" smtClean="0"/>
              <a:t> </a:t>
            </a:r>
            <a:r>
              <a:rPr lang="el-GR" b="1" dirty="0" smtClean="0"/>
              <a:t>Αντωνυμία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i="1" dirty="0" err="1" smtClean="0"/>
              <a:t>Οἱ</a:t>
            </a:r>
            <a:r>
              <a:rPr lang="el-GR" i="1" dirty="0" smtClean="0"/>
              <a:t> </a:t>
            </a:r>
            <a:r>
              <a:rPr lang="el-GR" i="1" dirty="0" err="1" smtClean="0"/>
              <a:t>στρατιῶται</a:t>
            </a:r>
            <a:r>
              <a:rPr lang="el-GR" i="1" dirty="0" smtClean="0"/>
              <a:t> </a:t>
            </a:r>
            <a:r>
              <a:rPr lang="el-GR" b="1" i="1" dirty="0" err="1" smtClean="0"/>
              <a:t>οἱ</a:t>
            </a:r>
            <a:r>
              <a:rPr lang="el-GR" b="1" i="1" dirty="0" smtClean="0"/>
              <a:t> </a:t>
            </a:r>
            <a:r>
              <a:rPr lang="el-GR" b="1" i="1" dirty="0" err="1" smtClean="0"/>
              <a:t>ὑμέτεροι</a:t>
            </a:r>
            <a:r>
              <a:rPr lang="el-GR" i="1" dirty="0" smtClean="0"/>
              <a:t> </a:t>
            </a:r>
            <a:r>
              <a:rPr lang="el-GR" i="1" dirty="0" err="1" smtClean="0"/>
              <a:t>ἄνδρες</a:t>
            </a:r>
            <a:r>
              <a:rPr lang="el-GR" i="1" dirty="0" smtClean="0"/>
              <a:t> </a:t>
            </a:r>
            <a:r>
              <a:rPr lang="el-GR" i="1" dirty="0" err="1" smtClean="0"/>
              <a:t>ἐγένοντο</a:t>
            </a:r>
            <a:r>
              <a:rPr lang="el-GR" i="1" dirty="0" smtClean="0"/>
              <a:t> </a:t>
            </a:r>
            <a:r>
              <a:rPr lang="el-GR" i="1" dirty="0" err="1" smtClean="0"/>
              <a:t>ἀγαθοί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b="1" i="1" dirty="0" smtClean="0"/>
              <a:t>Κάτι</a:t>
            </a:r>
            <a:r>
              <a:rPr lang="el-GR" i="1" dirty="0" smtClean="0"/>
              <a:t> καλό ετοιμάζει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β)</a:t>
            </a:r>
            <a:r>
              <a:rPr lang="el-GR" dirty="0" smtClean="0"/>
              <a:t> </a:t>
            </a:r>
            <a:r>
              <a:rPr lang="el-GR" b="1" dirty="0" smtClean="0"/>
              <a:t>Αριθμητικό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b="1" i="1" dirty="0" err="1" smtClean="0"/>
              <a:t>Οἱ</a:t>
            </a:r>
            <a:r>
              <a:rPr lang="el-GR" b="1" i="1" dirty="0" smtClean="0"/>
              <a:t> </a:t>
            </a:r>
            <a:r>
              <a:rPr lang="el-GR" b="1" i="1" dirty="0" err="1" smtClean="0"/>
              <a:t>ἐννέα</a:t>
            </a:r>
            <a:r>
              <a:rPr lang="el-GR" i="1" dirty="0" smtClean="0"/>
              <a:t> </a:t>
            </a:r>
            <a:r>
              <a:rPr lang="el-GR" i="1" dirty="0" err="1" smtClean="0"/>
              <a:t>ἄρχοντες</a:t>
            </a:r>
            <a:r>
              <a:rPr lang="el-GR" i="1" dirty="0" smtClean="0"/>
              <a:t> </a:t>
            </a:r>
            <a:r>
              <a:rPr lang="el-GR" i="1" dirty="0" err="1" smtClean="0"/>
              <a:t>κληροῦσι</a:t>
            </a:r>
            <a:r>
              <a:rPr lang="el-GR" i="1" dirty="0" smtClean="0"/>
              <a:t> </a:t>
            </a:r>
            <a:r>
              <a:rPr lang="el-GR" i="1" dirty="0" err="1" smtClean="0"/>
              <a:t>τοὺς</a:t>
            </a:r>
            <a:r>
              <a:rPr lang="el-GR" i="1" dirty="0" smtClean="0"/>
              <a:t> δικαστάς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Έχω </a:t>
            </a:r>
            <a:r>
              <a:rPr lang="el-GR" b="1" i="1" dirty="0" smtClean="0"/>
              <a:t>δύο</a:t>
            </a:r>
            <a:r>
              <a:rPr lang="el-GR" i="1" dirty="0" smtClean="0"/>
              <a:t> αδέρφια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γ)</a:t>
            </a:r>
            <a:r>
              <a:rPr lang="el-GR" dirty="0" smtClean="0"/>
              <a:t> </a:t>
            </a:r>
            <a:r>
              <a:rPr lang="el-GR" b="1" dirty="0" smtClean="0"/>
              <a:t>Μετοχή επιθετική</a:t>
            </a:r>
            <a:r>
              <a:rPr lang="el-GR" dirty="0" smtClean="0"/>
              <a:t> (βλ.§ 121):</a:t>
            </a:r>
            <a:br>
              <a:rPr lang="el-GR" dirty="0" smtClean="0"/>
            </a:br>
            <a:r>
              <a:rPr lang="el-GR" b="1" i="1" dirty="0" err="1" smtClean="0"/>
              <a:t>Οἱ</a:t>
            </a:r>
            <a:r>
              <a:rPr lang="el-GR" b="1" i="1" dirty="0" smtClean="0"/>
              <a:t> χειροτονούμενοι</a:t>
            </a:r>
            <a:r>
              <a:rPr lang="el-GR" i="1" dirty="0" smtClean="0"/>
              <a:t> </a:t>
            </a:r>
            <a:r>
              <a:rPr lang="el-GR" i="1" dirty="0" err="1" smtClean="0"/>
              <a:t>στρατηγοὶ</a:t>
            </a:r>
            <a:r>
              <a:rPr lang="el-GR" i="1" dirty="0" smtClean="0"/>
              <a:t> δέκα </a:t>
            </a:r>
            <a:r>
              <a:rPr lang="el-GR" i="1" dirty="0" err="1" smtClean="0"/>
              <a:t>ἦσαν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err="1" smtClean="0"/>
              <a:t>Oι</a:t>
            </a:r>
            <a:r>
              <a:rPr lang="el-GR" i="1" dirty="0" smtClean="0"/>
              <a:t> </a:t>
            </a:r>
            <a:r>
              <a:rPr lang="el-GR" b="1" i="1" dirty="0" smtClean="0"/>
              <a:t>αλλοιωμένες</a:t>
            </a:r>
            <a:r>
              <a:rPr lang="el-GR" i="1" dirty="0" smtClean="0"/>
              <a:t> τροφές είναι επικίνδυνες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 err="1" smtClean="0"/>
              <a:t>Oυσιαστικό</a:t>
            </a:r>
            <a:r>
              <a:rPr lang="el-GR" dirty="0" smtClean="0"/>
              <a:t> που δηλώνει ηλικία, εθνικότητα, επάγγελμα, αξίωμα κ.ά.:</a:t>
            </a:r>
            <a:br>
              <a:rPr lang="el-GR" dirty="0" smtClean="0"/>
            </a:br>
            <a:r>
              <a:rPr lang="el-GR" b="1" i="1" dirty="0" smtClean="0"/>
              <a:t>νέος</a:t>
            </a:r>
            <a:r>
              <a:rPr lang="el-GR" i="1" dirty="0" smtClean="0"/>
              <a:t> </a:t>
            </a:r>
            <a:r>
              <a:rPr lang="el-GR" i="1" dirty="0" err="1" smtClean="0"/>
              <a:t>ἄνθρωπος</a:t>
            </a:r>
            <a:r>
              <a:rPr lang="el-GR" dirty="0" smtClean="0"/>
              <a:t> – </a:t>
            </a:r>
            <a:r>
              <a:rPr lang="el-GR" b="1" i="1" dirty="0" smtClean="0"/>
              <a:t>Πέρσης</a:t>
            </a:r>
            <a:r>
              <a:rPr lang="el-GR" i="1" dirty="0" smtClean="0"/>
              <a:t> τριήραρχος</a:t>
            </a:r>
            <a:r>
              <a:rPr lang="el-GR" dirty="0" smtClean="0"/>
              <a:t> – </a:t>
            </a:r>
            <a:r>
              <a:rPr lang="el-GR" i="1" dirty="0" err="1" smtClean="0"/>
              <a:t>ἄνδρες</a:t>
            </a:r>
            <a:r>
              <a:rPr lang="el-GR" i="1" dirty="0" smtClean="0"/>
              <a:t> </a:t>
            </a:r>
            <a:r>
              <a:rPr lang="el-GR" b="1" i="1" dirty="0" err="1" smtClean="0"/>
              <a:t>Ἀθηναῖοι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 err="1" smtClean="0"/>
              <a:t>ἄνδρες</a:t>
            </a:r>
            <a:r>
              <a:rPr lang="el-GR" i="1" dirty="0" smtClean="0"/>
              <a:t> </a:t>
            </a:r>
            <a:r>
              <a:rPr lang="el-GR" b="1" i="1" dirty="0" err="1" smtClean="0"/>
              <a:t>δικασταὶ</a:t>
            </a:r>
            <a:r>
              <a:rPr lang="el-GR" dirty="0" smtClean="0"/>
              <a:t> – </a:t>
            </a:r>
            <a:r>
              <a:rPr lang="el-GR" i="1" dirty="0" err="1" smtClean="0"/>
              <a:t>ἀνὴρ</a:t>
            </a:r>
            <a:r>
              <a:rPr lang="el-GR" i="1" dirty="0" smtClean="0"/>
              <a:t> </a:t>
            </a:r>
            <a:r>
              <a:rPr lang="el-GR" b="1" i="1" dirty="0" err="1" smtClean="0"/>
              <a:t>στρατηγὸς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b="1" i="1" dirty="0" smtClean="0"/>
              <a:t>Έλληνας </a:t>
            </a:r>
            <a:r>
              <a:rPr lang="el-GR" i="1" dirty="0" smtClean="0"/>
              <a:t>υπουργός</a:t>
            </a:r>
            <a:r>
              <a:rPr lang="el-GR" dirty="0" smtClean="0"/>
              <a:t> – </a:t>
            </a:r>
            <a:r>
              <a:rPr lang="el-GR" b="1" i="1" dirty="0" smtClean="0"/>
              <a:t>γιατρός </a:t>
            </a:r>
            <a:r>
              <a:rPr lang="el-GR" i="1" dirty="0" smtClean="0"/>
              <a:t>άνθρωπος</a:t>
            </a:r>
            <a:endParaRPr lang="el-GR" dirty="0" smtClean="0"/>
          </a:p>
          <a:p>
            <a:r>
              <a:rPr lang="el-GR" b="1" dirty="0" smtClean="0"/>
              <a:t>ε)</a:t>
            </a:r>
            <a:r>
              <a:rPr lang="el-GR" dirty="0" smtClean="0"/>
              <a:t> </a:t>
            </a:r>
            <a:r>
              <a:rPr lang="el-GR" b="1" dirty="0" smtClean="0"/>
              <a:t>Κύριο γεωγραφικό όνομα με άρθρο</a:t>
            </a:r>
            <a:r>
              <a:rPr lang="el-GR" dirty="0" smtClean="0"/>
              <a:t>, όταν αυτό μπαίνει μπροστά από τον όρο που προσδιορίζει και συμφωνεί με αυτόν στο γένος και στον αριθμό:</a:t>
            </a:r>
            <a:br>
              <a:rPr lang="el-GR" dirty="0" smtClean="0"/>
            </a:br>
            <a:r>
              <a:rPr lang="el-GR" b="1" i="1" dirty="0" smtClean="0"/>
              <a:t>ὁ </a:t>
            </a:r>
            <a:r>
              <a:rPr lang="el-GR" b="1" i="1" dirty="0" err="1" smtClean="0"/>
              <a:t>Εὐφράτης</a:t>
            </a:r>
            <a:r>
              <a:rPr lang="el-GR" i="1" dirty="0" smtClean="0"/>
              <a:t> </a:t>
            </a:r>
            <a:r>
              <a:rPr lang="el-GR" i="1" dirty="0" err="1" smtClean="0"/>
              <a:t>ποταμὸς</a:t>
            </a:r>
            <a:r>
              <a:rPr lang="el-GR" dirty="0" smtClean="0"/>
              <a:t> – </a:t>
            </a:r>
            <a:r>
              <a:rPr lang="el-GR" b="1" i="1" dirty="0" smtClean="0"/>
              <a:t>ἡ </a:t>
            </a:r>
            <a:r>
              <a:rPr lang="el-GR" b="1" i="1" dirty="0" err="1" smtClean="0"/>
              <a:t>Στυμφαλὶς</a:t>
            </a:r>
            <a:r>
              <a:rPr lang="el-GR" i="1" dirty="0" smtClean="0"/>
              <a:t> λίμνη</a:t>
            </a:r>
            <a:r>
              <a:rPr lang="el-GR" dirty="0" smtClean="0"/>
              <a:t> – </a:t>
            </a:r>
            <a:r>
              <a:rPr lang="el-GR" b="1" i="1" dirty="0" err="1" smtClean="0"/>
              <a:t>τὸ</a:t>
            </a:r>
            <a:r>
              <a:rPr lang="el-GR" b="1" i="1" dirty="0" smtClean="0"/>
              <a:t> </a:t>
            </a:r>
            <a:r>
              <a:rPr lang="el-GR" b="1" i="1" dirty="0" err="1" smtClean="0"/>
              <a:t>Πήλιον</a:t>
            </a:r>
            <a:r>
              <a:rPr lang="el-GR" i="1" dirty="0" smtClean="0"/>
              <a:t> </a:t>
            </a:r>
            <a:r>
              <a:rPr lang="el-GR" i="1" dirty="0" err="1" smtClean="0"/>
              <a:t>ὄρος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b="1" i="1" dirty="0" smtClean="0"/>
              <a:t>ο Πηνειός</a:t>
            </a:r>
            <a:r>
              <a:rPr lang="el-GR" i="1" dirty="0" smtClean="0"/>
              <a:t> ποταμός</a:t>
            </a:r>
            <a:r>
              <a:rPr lang="el-GR" dirty="0" smtClean="0"/>
              <a:t> – </a:t>
            </a:r>
            <a:r>
              <a:rPr lang="el-GR" b="1" i="1" dirty="0" smtClean="0"/>
              <a:t>το Αιγαίο</a:t>
            </a:r>
            <a:r>
              <a:rPr lang="el-GR" i="1" dirty="0" smtClean="0"/>
              <a:t> πέλαγος</a:t>
            </a:r>
            <a:endParaRPr lang="el-GR" dirty="0" smtClean="0"/>
          </a:p>
          <a:p>
            <a:r>
              <a:rPr lang="el-GR" b="1" dirty="0" smtClean="0"/>
              <a:t>στ)</a:t>
            </a:r>
            <a:r>
              <a:rPr lang="el-GR" dirty="0" smtClean="0"/>
              <a:t> </a:t>
            </a:r>
            <a:r>
              <a:rPr lang="el-GR" b="1" dirty="0" smtClean="0"/>
              <a:t>Επίρρημα</a:t>
            </a:r>
            <a:r>
              <a:rPr lang="el-GR" dirty="0" smtClean="0"/>
              <a:t> ή </a:t>
            </a:r>
            <a:r>
              <a:rPr lang="el-GR" b="1" dirty="0" smtClean="0"/>
              <a:t>εμπρόθετος προσδιορισμός με άρθρο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b="1" i="1" dirty="0" err="1" smtClean="0"/>
              <a:t>Τὴν</a:t>
            </a:r>
            <a:r>
              <a:rPr lang="el-GR" b="1" i="1" dirty="0" smtClean="0"/>
              <a:t> πλησίον</a:t>
            </a:r>
            <a:r>
              <a:rPr lang="el-GR" i="1" dirty="0" smtClean="0"/>
              <a:t> </a:t>
            </a:r>
            <a:r>
              <a:rPr lang="el-GR" i="1" dirty="0" err="1" smtClean="0"/>
              <a:t>χώραν</a:t>
            </a:r>
            <a:r>
              <a:rPr lang="el-GR" i="1" dirty="0" smtClean="0"/>
              <a:t> </a:t>
            </a:r>
            <a:r>
              <a:rPr lang="el-GR" i="1" dirty="0" err="1" smtClean="0"/>
              <a:t>διῆλθεν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Τὰς</a:t>
            </a:r>
            <a:r>
              <a:rPr lang="el-GR" i="1" dirty="0" smtClean="0"/>
              <a:t> </a:t>
            </a:r>
            <a:r>
              <a:rPr lang="el-GR" i="1" dirty="0" err="1" smtClean="0"/>
              <a:t>ἡδονὰς</a:t>
            </a:r>
            <a:r>
              <a:rPr lang="el-GR" i="1" dirty="0" smtClean="0"/>
              <a:t> θήρευε </a:t>
            </a:r>
            <a:r>
              <a:rPr lang="el-GR" b="1" i="1" dirty="0" err="1" smtClean="0"/>
              <a:t>τὰς</a:t>
            </a:r>
            <a:r>
              <a:rPr lang="el-GR" b="1" i="1" dirty="0" smtClean="0"/>
              <a:t> </a:t>
            </a:r>
            <a:r>
              <a:rPr lang="el-GR" b="1" i="1" dirty="0" err="1" smtClean="0"/>
              <a:t>μετὰ</a:t>
            </a:r>
            <a:r>
              <a:rPr lang="el-GR" b="1" i="1" dirty="0" smtClean="0"/>
              <a:t> δόξης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b="1" dirty="0" smtClean="0"/>
              <a:t>N.E.: •</a:t>
            </a:r>
            <a:r>
              <a:rPr lang="el-GR" dirty="0" smtClean="0"/>
              <a:t> </a:t>
            </a:r>
            <a:r>
              <a:rPr lang="el-GR" b="1" i="1" dirty="0" smtClean="0"/>
              <a:t>Τα πίσω</a:t>
            </a:r>
            <a:r>
              <a:rPr lang="el-GR" i="1" dirty="0" smtClean="0"/>
              <a:t> δωμάτια είναι βορινά</a:t>
            </a:r>
            <a:r>
              <a:rPr lang="el-GR" dirty="0" smtClean="0"/>
              <a:t>. </a:t>
            </a:r>
            <a:r>
              <a:rPr lang="el-GR" b="1" dirty="0" smtClean="0"/>
              <a:t>•</a:t>
            </a:r>
            <a:r>
              <a:rPr lang="el-GR" dirty="0" smtClean="0"/>
              <a:t> </a:t>
            </a:r>
            <a:r>
              <a:rPr lang="el-GR" b="1" i="1" dirty="0" smtClean="0"/>
              <a:t>O από κάτω</a:t>
            </a:r>
            <a:r>
              <a:rPr lang="el-GR" i="1" dirty="0" smtClean="0"/>
              <a:t> όροφος νοικιάστηκε</a:t>
            </a:r>
            <a:r>
              <a:rPr lang="el-GR" dirty="0" smtClean="0"/>
              <a:t>. </a:t>
            </a:r>
            <a:r>
              <a:rPr lang="el-GR" b="1" dirty="0" smtClean="0"/>
              <a:t>•</a:t>
            </a:r>
            <a:r>
              <a:rPr lang="el-GR" dirty="0" smtClean="0"/>
              <a:t> [αλλά και:] </a:t>
            </a:r>
            <a:r>
              <a:rPr lang="el-GR" i="1" dirty="0" smtClean="0"/>
              <a:t>Είναι παιδί </a:t>
            </a:r>
            <a:r>
              <a:rPr lang="el-GR" b="1" i="1" dirty="0" smtClean="0"/>
              <a:t>με θάρρος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ζ)</a:t>
            </a:r>
            <a:r>
              <a:rPr lang="el-GR" dirty="0" smtClean="0"/>
              <a:t> </a:t>
            </a:r>
            <a:r>
              <a:rPr lang="el-GR" b="1" dirty="0" smtClean="0"/>
              <a:t>Γενική πτώση ουσιαστικού</a:t>
            </a:r>
            <a:r>
              <a:rPr lang="el-GR" dirty="0" smtClean="0"/>
              <a:t> ή </a:t>
            </a:r>
            <a:r>
              <a:rPr lang="el-GR" b="1" dirty="0" smtClean="0"/>
              <a:t>αντωνυμίας με άρθρο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b="1" i="1" dirty="0" smtClean="0"/>
              <a:t>Ὁ </a:t>
            </a:r>
            <a:r>
              <a:rPr lang="el-GR" b="1" i="1" dirty="0" err="1" smtClean="0"/>
              <a:t>τῶν</a:t>
            </a:r>
            <a:r>
              <a:rPr lang="el-GR" b="1" i="1" dirty="0" smtClean="0"/>
              <a:t> </a:t>
            </a:r>
            <a:r>
              <a:rPr lang="el-GR" b="1" i="1" dirty="0" err="1" smtClean="0"/>
              <a:t>ἱππέων</a:t>
            </a:r>
            <a:r>
              <a:rPr lang="el-GR" i="1" dirty="0" smtClean="0"/>
              <a:t> </a:t>
            </a:r>
            <a:r>
              <a:rPr lang="el-GR" i="1" dirty="0" err="1" smtClean="0"/>
              <a:t>ἄρχων</a:t>
            </a:r>
            <a:r>
              <a:rPr lang="el-GR" i="1" dirty="0" smtClean="0"/>
              <a:t> </a:t>
            </a:r>
            <a:r>
              <a:rPr lang="el-GR" i="1" dirty="0" err="1" smtClean="0"/>
              <a:t>ἵππαρχος</a:t>
            </a:r>
            <a:r>
              <a:rPr lang="el-GR" i="1" dirty="0" smtClean="0"/>
              <a:t> λέγεται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i="1" dirty="0" err="1" smtClean="0"/>
              <a:t>Φωκεῖς</a:t>
            </a:r>
            <a:r>
              <a:rPr lang="el-GR" i="1" dirty="0" smtClean="0"/>
              <a:t> </a:t>
            </a:r>
            <a:r>
              <a:rPr lang="el-GR" i="1" dirty="0" err="1" smtClean="0"/>
              <a:t>τὰς</a:t>
            </a:r>
            <a:r>
              <a:rPr lang="el-GR" i="1" dirty="0" smtClean="0"/>
              <a:t> πόλεις </a:t>
            </a:r>
            <a:r>
              <a:rPr lang="el-GR" b="1" i="1" dirty="0" err="1" smtClean="0"/>
              <a:t>τὰς</a:t>
            </a:r>
            <a:r>
              <a:rPr lang="el-GR" b="1" i="1" dirty="0" smtClean="0"/>
              <a:t> </a:t>
            </a:r>
            <a:r>
              <a:rPr lang="el-GR" b="1" i="1" dirty="0" err="1" smtClean="0"/>
              <a:t>αὑτῶν</a:t>
            </a:r>
            <a:r>
              <a:rPr lang="el-GR" i="1" dirty="0" smtClean="0"/>
              <a:t> </a:t>
            </a:r>
            <a:r>
              <a:rPr lang="el-GR" i="1" dirty="0" err="1" smtClean="0"/>
              <a:t>παρέδοσαν</a:t>
            </a:r>
            <a:r>
              <a:rPr lang="el-GR" dirty="0" smtClean="0"/>
              <a:t>.</a:t>
            </a:r>
            <a:br>
              <a:rPr lang="el-GR" dirty="0" smtClean="0"/>
            </a:br>
            <a:endParaRPr lang="el-GR" dirty="0" smtClean="0"/>
          </a:p>
          <a:p>
            <a:r>
              <a:rPr lang="el-GR" b="1" dirty="0" smtClean="0"/>
              <a:t>η)</a:t>
            </a:r>
            <a:r>
              <a:rPr lang="el-GR" dirty="0" smtClean="0"/>
              <a:t> </a:t>
            </a:r>
            <a:r>
              <a:rPr lang="el-GR" b="1" dirty="0" smtClean="0"/>
              <a:t>Δευτερεύουσα αναφορική πρόταση</a:t>
            </a:r>
            <a:r>
              <a:rPr lang="el-GR" dirty="0" smtClean="0"/>
              <a:t> </a:t>
            </a:r>
            <a:br>
              <a:rPr lang="el-GR" dirty="0" smtClean="0"/>
            </a:br>
            <a:r>
              <a:rPr lang="el-GR" i="1" dirty="0" err="1" smtClean="0"/>
              <a:t>Ἐποιοῦντο</a:t>
            </a:r>
            <a:r>
              <a:rPr lang="el-GR" i="1" dirty="0" smtClean="0"/>
              <a:t> διαβάσεις </a:t>
            </a:r>
            <a:r>
              <a:rPr lang="el-GR" i="1" dirty="0" err="1" smtClean="0"/>
              <a:t>ἐκ</a:t>
            </a:r>
            <a:r>
              <a:rPr lang="el-GR" i="1" dirty="0" smtClean="0"/>
              <a:t> </a:t>
            </a:r>
            <a:r>
              <a:rPr lang="el-GR" i="1" dirty="0" err="1" smtClean="0"/>
              <a:t>τῶν</a:t>
            </a:r>
            <a:r>
              <a:rPr lang="el-GR" i="1" dirty="0" smtClean="0"/>
              <a:t> φοινίκων </a:t>
            </a:r>
            <a:r>
              <a:rPr lang="el-GR" b="1" i="1" dirty="0" err="1" smtClean="0"/>
              <a:t>οἳ</a:t>
            </a:r>
            <a:r>
              <a:rPr lang="el-GR" b="1" i="1" dirty="0" smtClean="0"/>
              <a:t> </a:t>
            </a:r>
            <a:r>
              <a:rPr lang="el-GR" b="1" i="1" dirty="0" err="1" smtClean="0"/>
              <a:t>ἦσαν</a:t>
            </a:r>
            <a:r>
              <a:rPr lang="el-GR" b="1" i="1" dirty="0" smtClean="0"/>
              <a:t> </a:t>
            </a:r>
            <a:r>
              <a:rPr lang="el-GR" b="1" i="1" dirty="0" err="1" smtClean="0"/>
              <a:t>ἐκπεπτωκότες</a:t>
            </a:r>
            <a:r>
              <a:rPr lang="el-GR" dirty="0" smtClean="0"/>
              <a:t>. [</a:t>
            </a:r>
            <a:r>
              <a:rPr lang="el-GR" i="1" dirty="0" err="1" smtClean="0"/>
              <a:t>ἐκ</a:t>
            </a:r>
            <a:r>
              <a:rPr lang="el-GR" i="1" dirty="0" smtClean="0"/>
              <a:t> </a:t>
            </a:r>
            <a:r>
              <a:rPr lang="el-GR" i="1" dirty="0" err="1" smtClean="0"/>
              <a:t>τῶν</a:t>
            </a:r>
            <a:r>
              <a:rPr lang="el-GR" i="1" dirty="0" smtClean="0"/>
              <a:t> </a:t>
            </a:r>
            <a:r>
              <a:rPr lang="el-GR" i="1" dirty="0" err="1" smtClean="0"/>
              <a:t>ἐκπεπτωκότων</a:t>
            </a:r>
            <a:r>
              <a:rPr lang="el-GR" i="1" dirty="0" smtClean="0"/>
              <a:t> φοινίκων</a:t>
            </a:r>
            <a:r>
              <a:rPr lang="el-GR" dirty="0" smtClean="0"/>
              <a:t>]</a:t>
            </a:r>
            <a:br>
              <a:rPr lang="el-GR" dirty="0" smtClean="0"/>
            </a:br>
            <a:r>
              <a:rPr lang="el-GR" b="1" dirty="0" smtClean="0"/>
              <a:t>N.E.:</a:t>
            </a:r>
            <a:r>
              <a:rPr lang="el-GR" dirty="0" smtClean="0"/>
              <a:t> </a:t>
            </a:r>
            <a:r>
              <a:rPr lang="el-GR" i="1" dirty="0" smtClean="0"/>
              <a:t>Πέταξαν τα μήλα </a:t>
            </a:r>
            <a:r>
              <a:rPr lang="el-GR" b="1" i="1" dirty="0" smtClean="0"/>
              <a:t>που σάπισαν</a:t>
            </a:r>
            <a:r>
              <a:rPr lang="el-GR" dirty="0" smtClean="0"/>
              <a:t>. [</a:t>
            </a:r>
            <a:r>
              <a:rPr lang="el-GR" i="1" dirty="0" smtClean="0"/>
              <a:t>τα σάπια</a:t>
            </a:r>
            <a:r>
              <a:rPr lang="el-GR" dirty="0" smtClean="0"/>
              <a:t>]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503</Words>
  <Application>Microsoft Office PowerPoint</Application>
  <PresentationFormat>Προβολή στην οθόνη 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Προεξοχή</vt:lpstr>
      <vt:lpstr> OI OMOIOΠTΩTOI ONOMATIKOI ΠPOΣΔIOPIΣMOI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   Γενικές παρατηρήσεις 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 OMOIOΠTΩTOI ONOMATIKOI ΠPOΣΔIOPIΣMOI</dc:title>
  <dc:creator>Dell</dc:creator>
  <cp:lastModifiedBy>Dell</cp:lastModifiedBy>
  <cp:revision>1</cp:revision>
  <dcterms:created xsi:type="dcterms:W3CDTF">2020-04-06T19:08:09Z</dcterms:created>
  <dcterms:modified xsi:type="dcterms:W3CDTF">2020-04-06T19:54:01Z</dcterms:modified>
</cp:coreProperties>
</file>