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4" r:id="rId5"/>
    <p:sldId id="265" r:id="rId6"/>
    <p:sldId id="266" r:id="rId7"/>
    <p:sldId id="267" r:id="rId8"/>
    <p:sldId id="258" r:id="rId9"/>
    <p:sldId id="268" r:id="rId10"/>
    <p:sldId id="269" r:id="rId11"/>
    <p:sldId id="270" r:id="rId12"/>
    <p:sldId id="261" r:id="rId13"/>
    <p:sldId id="271" r:id="rId14"/>
    <p:sldId id="272" r:id="rId15"/>
    <p:sldId id="275" r:id="rId16"/>
    <p:sldId id="273" r:id="rId17"/>
    <p:sldId id="274" r:id="rId18"/>
    <p:sldId id="262" r:id="rId19"/>
    <p:sldId id="263"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2F9000B9-2C32-47C1-A033-90CD02428ECA}" type="datetimeFigureOut">
              <a:rPr lang="el-GR" smtClean="0"/>
              <a:pPr/>
              <a:t>22/3/2020</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F12D2365-6D20-4DBD-B0E7-EDD68250F996}"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F9000B9-2C32-47C1-A033-90CD02428ECA}" type="datetimeFigureOut">
              <a:rPr lang="el-GR" smtClean="0"/>
              <a:pPr/>
              <a:t>22/3/2020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12D2365-6D20-4DBD-B0E7-EDD68250F99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F9000B9-2C32-47C1-A033-90CD02428ECA}" type="datetimeFigureOut">
              <a:rPr lang="el-GR" smtClean="0"/>
              <a:pPr/>
              <a:t>22/3/2020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12D2365-6D20-4DBD-B0E7-EDD68250F99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F9000B9-2C32-47C1-A033-90CD02428ECA}" type="datetimeFigureOut">
              <a:rPr lang="el-GR" smtClean="0"/>
              <a:pPr/>
              <a:t>22/3/2020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F12D2365-6D20-4DBD-B0E7-EDD68250F99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F9000B9-2C32-47C1-A033-90CD02428ECA}" type="datetimeFigureOut">
              <a:rPr lang="el-GR" smtClean="0"/>
              <a:pPr/>
              <a:t>22/3/2020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F12D2365-6D20-4DBD-B0E7-EDD68250F996}"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F9000B9-2C32-47C1-A033-90CD02428ECA}" type="datetimeFigureOut">
              <a:rPr lang="el-GR" smtClean="0"/>
              <a:pPr/>
              <a:t>22/3/2020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12D2365-6D20-4DBD-B0E7-EDD68250F99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2F9000B9-2C32-47C1-A033-90CD02428ECA}" type="datetimeFigureOut">
              <a:rPr lang="el-GR" smtClean="0"/>
              <a:pPr/>
              <a:t>22/3/2020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F12D2365-6D20-4DBD-B0E7-EDD68250F99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F9000B9-2C32-47C1-A033-90CD02428ECA}" type="datetimeFigureOut">
              <a:rPr lang="el-GR" smtClean="0"/>
              <a:pPr/>
              <a:t>22/3/2020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F12D2365-6D20-4DBD-B0E7-EDD68250F99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F9000B9-2C32-47C1-A033-90CD02428ECA}" type="datetimeFigureOut">
              <a:rPr lang="el-GR" smtClean="0"/>
              <a:pPr/>
              <a:t>22/3/2020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F12D2365-6D20-4DBD-B0E7-EDD68250F99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2F9000B9-2C32-47C1-A033-90CD02428ECA}" type="datetimeFigureOut">
              <a:rPr lang="el-GR" smtClean="0"/>
              <a:pPr/>
              <a:t>22/3/2020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12D2365-6D20-4DBD-B0E7-EDD68250F99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F9000B9-2C32-47C1-A033-90CD02428ECA}" type="datetimeFigureOut">
              <a:rPr lang="el-GR" smtClean="0"/>
              <a:pPr/>
              <a:t>22/3/2020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F12D2365-6D20-4DBD-B0E7-EDD68250F996}"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F9000B9-2C32-47C1-A033-90CD02428ECA}" type="datetimeFigureOut">
              <a:rPr lang="el-GR" smtClean="0"/>
              <a:pPr/>
              <a:t>22/3/2020</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12D2365-6D20-4DBD-B0E7-EDD68250F996}"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el.wikipedia.org/wiki/%CE%9C%CE%B5%CF%84%CE%B1%CE%BB%CE%BB%CE%B5%CE%AF%CE%B1_%CE%9B%CE%B1%CF%85%CF%81%CE%AF%CE%BF%CF%8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diazoma.gr/theaters/%CE%B1%CF%81%CF%87%CE%B1%CE%AF%CE%BF-%CE%B8%CE%AD%CE%B1%CF%84%CF%81%CE%BF-%CE%B8%CE%BF%CF%81%CE%B9%CE%BA%CE%BF%CF%8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l.wikipedia.org/wiki/%CE%98%CE%B7%CF%83%CE%AD%CE%B1%CF%82" TargetMode="External"/><Relationship Id="rId2" Type="http://schemas.openxmlformats.org/officeDocument/2006/relationships/hyperlink" Target="https://el.wikipedia.org/wiki/%CE%9A%CE%AD%CE%BA%CF%81%CE%BF%CF%80%CE%B1%CF%8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eie.gr/archaeologia/gr/layout/images/02/zoom/109_tif.jpg" TargetMode="External"/><Relationship Id="rId2" Type="http://schemas.openxmlformats.org/officeDocument/2006/relationships/hyperlink" Target="http://samos.ypai.gr/atlas/images/photos_big/254_3.jpg" TargetMode="External"/><Relationship Id="rId1" Type="http://schemas.openxmlformats.org/officeDocument/2006/relationships/slideLayout" Target="../slideLayouts/slideLayout2.xml"/><Relationship Id="rId4" Type="http://schemas.openxmlformats.org/officeDocument/2006/relationships/hyperlink" Target="http://upload.wikimedia.org/wikipedia/commons/5/58/Theatre_at_Thorikos.jpg"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www.davidgill.co.uk/attica/thorikos980.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571481"/>
            <a:ext cx="7772400" cy="1571635"/>
          </a:xfrm>
        </p:spPr>
        <p:txBody>
          <a:bodyPr/>
          <a:lstStyle/>
          <a:p>
            <a:r>
              <a:rPr lang="el-GR" b="1" dirty="0" smtClean="0">
                <a:solidFill>
                  <a:schemeClr val="bg1"/>
                </a:solidFill>
              </a:rPr>
              <a:t>ΑΡΧΑΙΟΛΟΓΙΚΟΣ ΧΩΡΟΣ ΘΟΡΙΚΟΥ</a:t>
            </a:r>
            <a:endParaRPr lang="el-GR" b="1" dirty="0">
              <a:solidFill>
                <a:schemeClr val="bg1"/>
              </a:solidFill>
            </a:endParaRPr>
          </a:p>
        </p:txBody>
      </p:sp>
      <p:sp>
        <p:nvSpPr>
          <p:cNvPr id="3" name="2 - Υπότιτλος"/>
          <p:cNvSpPr>
            <a:spLocks noGrp="1"/>
          </p:cNvSpPr>
          <p:nvPr>
            <p:ph type="subTitle" idx="1"/>
          </p:nvPr>
        </p:nvSpPr>
        <p:spPr>
          <a:xfrm>
            <a:off x="714348" y="2285992"/>
            <a:ext cx="8072494" cy="4071966"/>
          </a:xfrm>
        </p:spPr>
        <p:txBody>
          <a:bodyPr>
            <a:normAutofit/>
          </a:bodyPr>
          <a:lstStyle/>
          <a:p>
            <a:pPr algn="l"/>
            <a:r>
              <a:rPr lang="el-GR" dirty="0" smtClean="0">
                <a:solidFill>
                  <a:schemeClr val="bg1"/>
                </a:solidFill>
              </a:rPr>
              <a:t>Υπήρξε ένας από τους αρχαιότερους δήμους της Αττικής και μία από τις 12 κώμες, που σύμφωνα με την παράδοση, συνοικίστηκαν από τον Θησέα. </a:t>
            </a:r>
          </a:p>
          <a:p>
            <a:pPr algn="l"/>
            <a:endParaRPr lang="el-GR" dirty="0" smtClean="0">
              <a:solidFill>
                <a:schemeClr val="bg1"/>
              </a:solidFill>
            </a:endParaRPr>
          </a:p>
          <a:p>
            <a:pPr algn="l"/>
            <a:r>
              <a:rPr lang="el-GR" dirty="0" smtClean="0">
                <a:solidFill>
                  <a:schemeClr val="bg1"/>
                </a:solidFill>
              </a:rPr>
              <a:t>Λόγω της γειτνίασής του με τα μεταλλεία του Λαυρίου, ο Θορικός εξελίχθηκε στο σπουδαιότερο κέντρο επεξεργασίας μετάλλων του </a:t>
            </a:r>
            <a:r>
              <a:rPr lang="el-GR" dirty="0" err="1" smtClean="0">
                <a:solidFill>
                  <a:schemeClr val="bg1"/>
                </a:solidFill>
              </a:rPr>
              <a:t>αιγαιακού</a:t>
            </a:r>
            <a:r>
              <a:rPr lang="el-GR" dirty="0" smtClean="0">
                <a:solidFill>
                  <a:schemeClr val="bg1"/>
                </a:solidFill>
              </a:rPr>
              <a:t> χώρου. </a:t>
            </a:r>
            <a:endParaRPr lang="el-GR"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Related image"/>
          <p:cNvPicPr>
            <a:picLocks noGrp="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Related image"/>
          <p:cNvPicPr>
            <a:picLocks noGrp="1"/>
          </p:cNvPicPr>
          <p:nvPr>
            <p:ph idx="1"/>
          </p:nvPr>
        </p:nvPicPr>
        <p:blipFill>
          <a:blip r:embed="rId2" cstate="print"/>
          <a:srcRect/>
          <a:stretch>
            <a:fillRect/>
          </a:stretch>
        </p:blipFill>
        <p:spPr bwMode="auto">
          <a:xfrm>
            <a:off x="0" y="0"/>
            <a:ext cx="9144000" cy="671514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1"/>
                </a:solidFill>
                <a:latin typeface="Calibri" pitchFamily="34" charset="0"/>
              </a:rPr>
              <a:t>Τα μεταλλεία</a:t>
            </a:r>
            <a:endParaRPr lang="el-GR" dirty="0">
              <a:solidFill>
                <a:schemeClr val="bg1"/>
              </a:solidFill>
              <a:latin typeface="Calibri" pitchFamily="34" charset="0"/>
            </a:endParaRPr>
          </a:p>
        </p:txBody>
      </p:sp>
      <p:sp>
        <p:nvSpPr>
          <p:cNvPr id="3" name="2 - Θέση περιεχομένου"/>
          <p:cNvSpPr>
            <a:spLocks noGrp="1"/>
          </p:cNvSpPr>
          <p:nvPr>
            <p:ph idx="1"/>
          </p:nvPr>
        </p:nvSpPr>
        <p:spPr>
          <a:xfrm>
            <a:off x="457200" y="1357298"/>
            <a:ext cx="8229600" cy="4952062"/>
          </a:xfrm>
        </p:spPr>
        <p:txBody>
          <a:bodyPr>
            <a:normAutofit/>
          </a:bodyPr>
          <a:lstStyle/>
          <a:p>
            <a:r>
              <a:rPr lang="el-GR" dirty="0" smtClean="0">
                <a:solidFill>
                  <a:schemeClr val="bg1"/>
                </a:solidFill>
              </a:rPr>
              <a:t>Στην περιοχή του δήμου υπήρχαν εγκατεστημένα πολλά εργαστήρια για τη μετατροπή και την επεξεργασία των μετάλλων, τα οποία έφερναν εδώ από τα </a:t>
            </a:r>
            <a:r>
              <a:rPr lang="el-GR" u="sng" dirty="0" smtClean="0">
                <a:solidFill>
                  <a:schemeClr val="bg1"/>
                </a:solidFill>
                <a:hlinkClick r:id="rId2" tooltip="Μεταλλεία Λαυρίου"/>
              </a:rPr>
              <a:t>Μεταλλεία του Λαυρίου</a:t>
            </a:r>
            <a:r>
              <a:rPr lang="el-GR" dirty="0" smtClean="0">
                <a:solidFill>
                  <a:schemeClr val="bg1"/>
                </a:solidFill>
              </a:rPr>
              <a:t>, ένα εκ των οποίων βρισκόταν ακριβώς μέσα στον δήμο. Η τέχνη της μεταλλουργίας ασκήθηκε σε αυτή τη θέση σχεδόν από την Μυκηναϊκή περίοδο.</a:t>
            </a:r>
          </a:p>
          <a:p>
            <a:r>
              <a:rPr lang="el-GR" dirty="0" smtClean="0">
                <a:solidFill>
                  <a:schemeClr val="bg1"/>
                </a:solidFill>
              </a:rPr>
              <a:t> </a:t>
            </a:r>
          </a:p>
          <a:p>
            <a:pPr algn="r">
              <a:buNone/>
            </a:pPr>
            <a:r>
              <a:rPr lang="el-GR" sz="1800" i="1" dirty="0" smtClean="0"/>
              <a:t>Επιμέλεια</a:t>
            </a:r>
          </a:p>
          <a:p>
            <a:pPr algn="r">
              <a:buNone/>
            </a:pPr>
            <a:r>
              <a:rPr lang="el-GR" sz="1800" i="1" dirty="0" smtClean="0"/>
              <a:t>Τσαούση Ελένη (φιλόλογος)</a:t>
            </a:r>
            <a:endParaRPr lang="el-GR" sz="1800"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1"/>
                </a:solidFill>
                <a:latin typeface="Calibri" pitchFamily="34" charset="0"/>
              </a:rPr>
              <a:t>Πλυντήριο μετάλλων</a:t>
            </a:r>
            <a:endParaRPr lang="el-GR" dirty="0">
              <a:solidFill>
                <a:schemeClr val="bg1"/>
              </a:solidFill>
              <a:latin typeface="Calibri" pitchFamily="34" charset="0"/>
            </a:endParaRPr>
          </a:p>
        </p:txBody>
      </p:sp>
      <p:pic>
        <p:nvPicPr>
          <p:cNvPr id="4" name="3 - Θέση περιεχομένου" descr="Image result for τα αρχαία πλυντήρια"/>
          <p:cNvPicPr>
            <a:picLocks noGrp="1"/>
          </p:cNvPicPr>
          <p:nvPr>
            <p:ph idx="1"/>
          </p:nvPr>
        </p:nvPicPr>
        <p:blipFill>
          <a:blip r:embed="rId2" cstate="print"/>
          <a:srcRect/>
          <a:stretch>
            <a:fillRect/>
          </a:stretch>
        </p:blipFill>
        <p:spPr bwMode="auto">
          <a:xfrm>
            <a:off x="0" y="1285860"/>
            <a:ext cx="9144000" cy="557214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428604"/>
            <a:ext cx="8229600" cy="5880756"/>
          </a:xfrm>
        </p:spPr>
        <p:txBody>
          <a:bodyPr>
            <a:normAutofit/>
          </a:bodyPr>
          <a:lstStyle/>
          <a:p>
            <a:r>
              <a:rPr lang="el-GR" b="1" dirty="0" smtClean="0">
                <a:solidFill>
                  <a:schemeClr val="bg1"/>
                </a:solidFill>
                <a:latin typeface="Calibri" pitchFamily="34" charset="0"/>
              </a:rPr>
              <a:t>οι μεταλλουργοί του Λαυρίου επινόησαν μία κατασκευή στην οποία το νερό που χρησιμοποιούνταν για τον καθαρισμό του μεταλλεύματος, μπορούσε να </a:t>
            </a:r>
            <a:r>
              <a:rPr lang="el-GR" b="1" dirty="0" err="1" smtClean="0">
                <a:solidFill>
                  <a:schemeClr val="bg1"/>
                </a:solidFill>
                <a:latin typeface="Calibri" pitchFamily="34" charset="0"/>
              </a:rPr>
              <a:t>αυτοκαθαρίζεται</a:t>
            </a:r>
            <a:r>
              <a:rPr lang="el-GR" b="1" dirty="0" smtClean="0">
                <a:solidFill>
                  <a:schemeClr val="bg1"/>
                </a:solidFill>
                <a:latin typeface="Calibri" pitchFamily="34" charset="0"/>
              </a:rPr>
              <a:t> και να </a:t>
            </a:r>
            <a:r>
              <a:rPr lang="el-GR" b="1" dirty="0" err="1" smtClean="0">
                <a:solidFill>
                  <a:schemeClr val="bg1"/>
                </a:solidFill>
                <a:latin typeface="Calibri" pitchFamily="34" charset="0"/>
              </a:rPr>
              <a:t>επανα</a:t>
            </a:r>
            <a:r>
              <a:rPr lang="el-GR" b="1" dirty="0" smtClean="0">
                <a:solidFill>
                  <a:schemeClr val="bg1"/>
                </a:solidFill>
                <a:latin typeface="Calibri" pitchFamily="34" charset="0"/>
              </a:rPr>
              <a:t>-χρησιμοποιείται για τον ίδιο σκοπό.</a:t>
            </a:r>
          </a:p>
          <a:p>
            <a:endParaRPr lang="el-GR" dirty="0" smtClean="0"/>
          </a:p>
          <a:p>
            <a:pPr>
              <a:buNone/>
            </a:pPr>
            <a:r>
              <a:rPr lang="el-GR" dirty="0" smtClean="0"/>
              <a:t>    </a:t>
            </a:r>
            <a:r>
              <a:rPr lang="el-GR" dirty="0" smtClean="0">
                <a:solidFill>
                  <a:schemeClr val="bg1"/>
                </a:solidFill>
                <a:latin typeface="Calibri" pitchFamily="34" charset="0"/>
              </a:rPr>
              <a:t> </a:t>
            </a:r>
          </a:p>
          <a:p>
            <a:endParaRPr lang="el-GR" dirty="0"/>
          </a:p>
        </p:txBody>
      </p:sp>
      <p:pic>
        <p:nvPicPr>
          <p:cNvPr id="4" name="3 - Θέση περιεχομένου" descr="http://www.ekivolos.gr/Arxaia%20plynthria%20metalleymatwn.files/image002.jpg"/>
          <p:cNvPicPr>
            <a:picLocks/>
          </p:cNvPicPr>
          <p:nvPr/>
        </p:nvPicPr>
        <p:blipFill>
          <a:blip r:embed="rId2" cstate="print"/>
          <a:srcRect/>
          <a:stretch>
            <a:fillRect/>
          </a:stretch>
        </p:blipFill>
        <p:spPr bwMode="auto">
          <a:xfrm>
            <a:off x="1500166" y="2714620"/>
            <a:ext cx="6000792" cy="414338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pPr>
              <a:buNone/>
            </a:pPr>
            <a:r>
              <a:rPr lang="el-GR" dirty="0" smtClean="0">
                <a:solidFill>
                  <a:schemeClr val="bg1"/>
                </a:solidFill>
                <a:latin typeface="Calibri" pitchFamily="34" charset="0"/>
              </a:rPr>
              <a:t>Τα μεταλλοφόρα κοιτάσματα της περιοχής του Λαυρίου ήταν κατά κανόνα ανάμεικτα, δηλαδή σιδηρούχα, ψευδαργυρούχα, χαλκούχα </a:t>
            </a:r>
          </a:p>
          <a:p>
            <a:pPr>
              <a:buNone/>
            </a:pPr>
            <a:r>
              <a:rPr lang="el-GR" dirty="0" smtClean="0">
                <a:solidFill>
                  <a:schemeClr val="bg1"/>
                </a:solidFill>
                <a:latin typeface="Calibri" pitchFamily="34" charset="0"/>
              </a:rPr>
              <a:t>οι μεταλλευτές, επειδή αναζητούσαν κυρίως τα μέταλλα που περιείχαν αργυρούχο μόλυβδο, δηλαδή γαληνίτη και </a:t>
            </a:r>
            <a:r>
              <a:rPr lang="el-GR" dirty="0" err="1" smtClean="0">
                <a:solidFill>
                  <a:schemeClr val="bg1"/>
                </a:solidFill>
                <a:latin typeface="Calibri" pitchFamily="34" charset="0"/>
              </a:rPr>
              <a:t>κερουσίτη</a:t>
            </a:r>
            <a:r>
              <a:rPr lang="el-GR" dirty="0" smtClean="0">
                <a:solidFill>
                  <a:schemeClr val="bg1"/>
                </a:solidFill>
                <a:latin typeface="Calibri" pitchFamily="34" charset="0"/>
              </a:rPr>
              <a:t>, για να τα ξεχωρίσουν από το </a:t>
            </a:r>
            <a:r>
              <a:rPr lang="el-GR" dirty="0" err="1" smtClean="0">
                <a:solidFill>
                  <a:schemeClr val="bg1"/>
                </a:solidFill>
                <a:latin typeface="Calibri" pitchFamily="34" charset="0"/>
              </a:rPr>
              <a:t>εξορυχθέν</a:t>
            </a:r>
            <a:r>
              <a:rPr lang="el-GR" dirty="0" smtClean="0">
                <a:solidFill>
                  <a:schemeClr val="bg1"/>
                </a:solidFill>
                <a:latin typeface="Calibri" pitchFamily="34" charset="0"/>
              </a:rPr>
              <a:t> μετάλλευμα, τα άλεθαν σε μύλους μέχρις ότου οι κόκκοι τους να αποκτήσουν διάμετρο 0,001 μ. ή και μικρότερη. </a:t>
            </a:r>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http://www.ekivolos.gr/Arxaia%20plynthria%20metalleymatwn.files/image002.jpg"/>
          <p:cNvPicPr>
            <a:picLocks noGrp="1"/>
          </p:cNvPicPr>
          <p:nvPr>
            <p:ph idx="1"/>
          </p:nvPr>
        </p:nvPicPr>
        <p:blipFill>
          <a:blip r:embed="rId2" cstate="print"/>
          <a:srcRect/>
          <a:stretch>
            <a:fillRect/>
          </a:stretch>
        </p:blipFill>
        <p:spPr bwMode="auto">
          <a:xfrm>
            <a:off x="0" y="285728"/>
            <a:ext cx="9144000" cy="6286544"/>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285728"/>
            <a:ext cx="8229600" cy="6023632"/>
          </a:xfrm>
        </p:spPr>
        <p:txBody>
          <a:bodyPr>
            <a:normAutofit fontScale="92500"/>
          </a:bodyPr>
          <a:lstStyle/>
          <a:p>
            <a:r>
              <a:rPr lang="el-GR" dirty="0" smtClean="0">
                <a:solidFill>
                  <a:schemeClr val="bg1"/>
                </a:solidFill>
                <a:latin typeface="Calibri" pitchFamily="34" charset="0"/>
              </a:rPr>
              <a:t>Έφερναν τα μεταλλεύματα στο ορθογώνιο πλυντήριο</a:t>
            </a:r>
          </a:p>
          <a:p>
            <a:r>
              <a:rPr lang="el-GR" dirty="0" smtClean="0">
                <a:solidFill>
                  <a:schemeClr val="bg1"/>
                </a:solidFill>
                <a:latin typeface="Calibri" pitchFamily="34" charset="0"/>
              </a:rPr>
              <a:t> μέσα σε ειδικές πήλινες λεκάνες, που τις κινούσαν για λίγο κυκλικά και έντονα το νερό παρέσερνε τους κόκκους όλων των άλλων συστατικών του μεταλλεύματος, επειδή ήταν ελαφρότεροι και άφηνε στον πυθμένα τους μόνον τους κόκκους του αργυρούχου μολύβδου. </a:t>
            </a:r>
          </a:p>
          <a:p>
            <a:r>
              <a:rPr lang="el-GR" dirty="0" smtClean="0">
                <a:solidFill>
                  <a:schemeClr val="bg1"/>
                </a:solidFill>
                <a:latin typeface="Calibri" pitchFamily="34" charset="0"/>
              </a:rPr>
              <a:t>Οι παρασυρόμενοι κόκκοι των ελαφρών συστατικών αιωρούνταν μέσα στο νερό.</a:t>
            </a:r>
          </a:p>
          <a:p>
            <a:r>
              <a:rPr lang="el-GR" dirty="0" smtClean="0">
                <a:solidFill>
                  <a:schemeClr val="bg1"/>
                </a:solidFill>
                <a:latin typeface="Calibri" pitchFamily="34" charset="0"/>
              </a:rPr>
              <a:t>άδειαζαν με προσοχή το νερό της κάθε λεκάνης μέσα στην δεξαμενή του πλυντηρίου</a:t>
            </a:r>
          </a:p>
          <a:p>
            <a:r>
              <a:rPr lang="el-GR" dirty="0" smtClean="0">
                <a:solidFill>
                  <a:schemeClr val="bg1"/>
                </a:solidFill>
                <a:latin typeface="Calibri" pitchFamily="34" charset="0"/>
              </a:rPr>
              <a:t> τους  κόκκους του αργυρούχου μολύβδου που είχαν κατακαθίσει στον πυθμένα της τους άπλωναν στο στεγνωτήριο του πλυντηρίου για να στεγνώσουν. </a:t>
            </a:r>
            <a:endParaRPr lang="el-GR" dirty="0">
              <a:solidFill>
                <a:schemeClr val="bg1"/>
              </a:solidFill>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Αποτέλεσμα εικόνας για Αρχαιολογικός Χώρος Θορικού (αρχαίο Θέατρο), Λαυρεωτική"/>
          <p:cNvPicPr>
            <a:picLocks noGrp="1"/>
          </p:cNvPicPr>
          <p:nvPr>
            <p:ph idx="1"/>
          </p:nvPr>
        </p:nvPicPr>
        <p:blipFill>
          <a:blip r:embed="rId2" cstate="print"/>
          <a:srcRect/>
          <a:stretch>
            <a:fillRect/>
          </a:stretch>
        </p:blipFill>
        <p:spPr bwMode="auto">
          <a:xfrm>
            <a:off x="0" y="0"/>
            <a:ext cx="8929718" cy="63087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ΠΗΓΕΣ </a:t>
            </a:r>
            <a:endParaRPr lang="el-GR" dirty="0"/>
          </a:p>
        </p:txBody>
      </p:sp>
      <p:sp>
        <p:nvSpPr>
          <p:cNvPr id="3" name="2 - Θέση περιεχομένου"/>
          <p:cNvSpPr>
            <a:spLocks noGrp="1"/>
          </p:cNvSpPr>
          <p:nvPr>
            <p:ph idx="1"/>
          </p:nvPr>
        </p:nvSpPr>
        <p:spPr>
          <a:xfrm>
            <a:off x="457200" y="1600200"/>
            <a:ext cx="8229600" cy="3400436"/>
          </a:xfrm>
        </p:spPr>
        <p:txBody>
          <a:bodyPr/>
          <a:lstStyle/>
          <a:p>
            <a:r>
              <a:rPr lang="en-US" dirty="0" smtClean="0">
                <a:hlinkClick r:id="rId2"/>
              </a:rPr>
              <a:t>http://www.diazoma.gr/theaters/%CE%B1%CF%81%CF%87%CE%B1%CE%AF%CE%BF-%CE%B8%CE%AD%CE%B1%CF%84%CF%81%CE%BF-%CE%B8%CE%BF%CF%81%CE%B9%CE%BA%CE%BF%CF%8D/</a:t>
            </a:r>
            <a:endParaRPr lang="el-GR" dirty="0" smtClean="0"/>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Greece (ancient) Attica Demos II-el.svg"/>
          <p:cNvPicPr>
            <a:picLocks noGrp="1"/>
          </p:cNvPicPr>
          <p:nvPr>
            <p:ph idx="1"/>
          </p:nvPr>
        </p:nvPicPr>
        <p:blipFill>
          <a:blip r:embed="rId2" cstate="print"/>
          <a:srcRect/>
          <a:stretch>
            <a:fillRect/>
          </a:stretch>
        </p:blipFill>
        <p:spPr bwMode="auto">
          <a:xfrm>
            <a:off x="0" y="0"/>
            <a:ext cx="8929718"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04"/>
            <a:ext cx="8229600" cy="989034"/>
          </a:xfrm>
        </p:spPr>
        <p:txBody>
          <a:bodyPr>
            <a:noAutofit/>
          </a:bodyPr>
          <a:lstStyle/>
          <a:p>
            <a:r>
              <a:rPr lang="el-GR" sz="4000" dirty="0" smtClean="0">
                <a:solidFill>
                  <a:schemeClr val="bg1"/>
                </a:solidFill>
              </a:rPr>
              <a:t>Οι κάτοικοι του Θορικού</a:t>
            </a:r>
            <a:r>
              <a:rPr lang="el-GR" sz="4000" dirty="0" smtClean="0"/>
              <a:t/>
            </a:r>
            <a:br>
              <a:rPr lang="el-GR" sz="4000" dirty="0" smtClean="0"/>
            </a:br>
            <a:endParaRPr lang="el-GR" sz="4000" dirty="0"/>
          </a:p>
        </p:txBody>
      </p:sp>
      <p:sp>
        <p:nvSpPr>
          <p:cNvPr id="3" name="2 - Θέση περιεχομένου"/>
          <p:cNvSpPr>
            <a:spLocks noGrp="1"/>
          </p:cNvSpPr>
          <p:nvPr>
            <p:ph idx="1"/>
          </p:nvPr>
        </p:nvSpPr>
        <p:spPr>
          <a:xfrm>
            <a:off x="457200" y="1571612"/>
            <a:ext cx="8229600" cy="4737748"/>
          </a:xfrm>
        </p:spPr>
        <p:txBody>
          <a:bodyPr/>
          <a:lstStyle/>
          <a:p>
            <a:r>
              <a:rPr lang="el-GR" dirty="0" smtClean="0">
                <a:solidFill>
                  <a:schemeClr val="bg1"/>
                </a:solidFill>
              </a:rPr>
              <a:t>Ο δημότης του αρχαίου Θορικού ονομαζόταν </a:t>
            </a:r>
            <a:r>
              <a:rPr lang="el-GR" dirty="0" err="1" smtClean="0">
                <a:solidFill>
                  <a:schemeClr val="bg1"/>
                </a:solidFill>
              </a:rPr>
              <a:t>Θορίκιος</a:t>
            </a:r>
            <a:r>
              <a:rPr lang="el-GR" dirty="0" smtClean="0">
                <a:solidFill>
                  <a:schemeClr val="bg1"/>
                </a:solidFill>
              </a:rPr>
              <a:t> ή </a:t>
            </a:r>
            <a:r>
              <a:rPr lang="el-GR" dirty="0" err="1" smtClean="0">
                <a:solidFill>
                  <a:schemeClr val="bg1"/>
                </a:solidFill>
              </a:rPr>
              <a:t>Θορικεύς</a:t>
            </a:r>
            <a:r>
              <a:rPr lang="el-GR" dirty="0" smtClean="0">
                <a:solidFill>
                  <a:schemeClr val="bg1"/>
                </a:solidFill>
              </a:rPr>
              <a:t>. </a:t>
            </a:r>
          </a:p>
          <a:p>
            <a:r>
              <a:rPr lang="el-GR" dirty="0" smtClean="0">
                <a:solidFill>
                  <a:schemeClr val="bg1"/>
                </a:solidFill>
              </a:rPr>
              <a:t>Σύμφωνα με την παράδοση η πόλη του Θορικού ιδρύθηκε από τον </a:t>
            </a:r>
            <a:r>
              <a:rPr lang="el-GR" b="1" dirty="0" smtClean="0">
                <a:solidFill>
                  <a:schemeClr val="bg1"/>
                </a:solidFill>
                <a:hlinkClick r:id="rId2" tooltip="Κέκροπας"/>
              </a:rPr>
              <a:t>Κέκροπα</a:t>
            </a:r>
            <a:r>
              <a:rPr lang="el-GR" dirty="0" smtClean="0">
                <a:solidFill>
                  <a:schemeClr val="bg1"/>
                </a:solidFill>
              </a:rPr>
              <a:t> </a:t>
            </a:r>
          </a:p>
          <a:p>
            <a:r>
              <a:rPr lang="el-GR" dirty="0" smtClean="0">
                <a:solidFill>
                  <a:schemeClr val="bg1"/>
                </a:solidFill>
              </a:rPr>
              <a:t> ήταν ένας από τους 12 δήμους της Αττικής που συνένωσε ο </a:t>
            </a:r>
            <a:r>
              <a:rPr lang="el-GR" b="1" u="sng" dirty="0" smtClean="0">
                <a:solidFill>
                  <a:schemeClr val="bg1"/>
                </a:solidFill>
                <a:hlinkClick r:id="rId3" tooltip="Θησέας"/>
              </a:rPr>
              <a:t>Θησέας</a:t>
            </a:r>
            <a:r>
              <a:rPr lang="el-GR" dirty="0" smtClean="0">
                <a:solidFill>
                  <a:schemeClr val="bg1"/>
                </a:solidFill>
              </a:rPr>
              <a:t> σε ένα κράτος.</a:t>
            </a:r>
          </a:p>
          <a:p>
            <a:r>
              <a:rPr lang="el-GR" dirty="0" smtClean="0">
                <a:solidFill>
                  <a:schemeClr val="bg1"/>
                </a:solidFill>
              </a:rPr>
              <a:t> Η πόλη συνέχισε να κατοικείται και τα μετέπειτα χρόνια. Κάλυπτε κυρίως τον λόφο</a:t>
            </a:r>
            <a:r>
              <a:rPr lang="en-US" dirty="0" smtClean="0">
                <a:solidFill>
                  <a:schemeClr val="bg1"/>
                </a:solidFill>
              </a:rPr>
              <a:t>.</a:t>
            </a:r>
            <a:endParaRPr lang="el-GR"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dirty="0" smtClean="0">
                <a:solidFill>
                  <a:schemeClr val="bg1"/>
                </a:solidFill>
                <a:latin typeface="Calibri" pitchFamily="34" charset="0"/>
              </a:rPr>
              <a:t>Τα σημαντικότερα μνημεία του αρχαιολογικού χώρου</a:t>
            </a:r>
            <a:endParaRPr lang="el-GR" sz="4000" dirty="0">
              <a:solidFill>
                <a:schemeClr val="bg1"/>
              </a:solidFill>
              <a:latin typeface="Calibri" pitchFamily="34" charset="0"/>
            </a:endParaRPr>
          </a:p>
        </p:txBody>
      </p:sp>
      <p:sp>
        <p:nvSpPr>
          <p:cNvPr id="3" name="2 - Θέση περιεχομένου"/>
          <p:cNvSpPr>
            <a:spLocks noGrp="1"/>
          </p:cNvSpPr>
          <p:nvPr>
            <p:ph idx="1"/>
          </p:nvPr>
        </p:nvSpPr>
        <p:spPr/>
        <p:txBody>
          <a:bodyPr>
            <a:normAutofit fontScale="92500" lnSpcReduction="10000"/>
          </a:bodyPr>
          <a:lstStyle/>
          <a:p>
            <a:pPr>
              <a:buNone/>
            </a:pPr>
            <a:r>
              <a:rPr lang="el-GR" dirty="0" smtClean="0">
                <a:solidFill>
                  <a:schemeClr val="bg1"/>
                </a:solidFill>
              </a:rPr>
              <a:t>• Οικίες της πρωτοελλαδικής και </a:t>
            </a:r>
            <a:r>
              <a:rPr lang="el-GR" dirty="0" err="1" smtClean="0">
                <a:solidFill>
                  <a:schemeClr val="bg1"/>
                </a:solidFill>
              </a:rPr>
              <a:t>μεσοελλαδικής</a:t>
            </a:r>
            <a:r>
              <a:rPr lang="el-GR" dirty="0" smtClean="0">
                <a:solidFill>
                  <a:schemeClr val="bg1"/>
                </a:solidFill>
              </a:rPr>
              <a:t> περιόδου (2900-1600).</a:t>
            </a:r>
          </a:p>
          <a:p>
            <a:pPr>
              <a:buNone/>
            </a:pPr>
            <a:endParaRPr lang="el-GR" dirty="0" smtClean="0">
              <a:solidFill>
                <a:schemeClr val="bg1"/>
              </a:solidFill>
            </a:endParaRPr>
          </a:p>
          <a:p>
            <a:pPr>
              <a:buNone/>
            </a:pPr>
            <a:r>
              <a:rPr lang="el-GR" dirty="0" smtClean="0">
                <a:solidFill>
                  <a:schemeClr val="bg1"/>
                </a:solidFill>
              </a:rPr>
              <a:t>• Οι μνημειακοί θολωτοί και θαλαμωτοί </a:t>
            </a:r>
            <a:r>
              <a:rPr lang="el-GR" dirty="0" smtClean="0">
                <a:solidFill>
                  <a:schemeClr val="bg1"/>
                </a:solidFill>
                <a:hlinkClick r:id="rId2"/>
              </a:rPr>
              <a:t>τάφοι της μυκηναϊκής περιόδου</a:t>
            </a:r>
            <a:r>
              <a:rPr lang="el-GR" dirty="0" smtClean="0">
                <a:solidFill>
                  <a:schemeClr val="bg1"/>
                </a:solidFill>
              </a:rPr>
              <a:t> (1600-1100).</a:t>
            </a:r>
          </a:p>
          <a:p>
            <a:pPr>
              <a:buNone/>
            </a:pPr>
            <a:endParaRPr lang="el-GR" dirty="0" smtClean="0">
              <a:solidFill>
                <a:schemeClr val="bg1"/>
              </a:solidFill>
            </a:endParaRPr>
          </a:p>
          <a:p>
            <a:pPr>
              <a:buNone/>
            </a:pPr>
            <a:r>
              <a:rPr lang="el-GR" dirty="0" smtClean="0">
                <a:solidFill>
                  <a:schemeClr val="bg1"/>
                </a:solidFill>
              </a:rPr>
              <a:t>• Το </a:t>
            </a:r>
            <a:r>
              <a:rPr lang="el-GR" dirty="0" smtClean="0">
                <a:solidFill>
                  <a:schemeClr val="bg1"/>
                </a:solidFill>
                <a:hlinkClick r:id="rId3"/>
              </a:rPr>
              <a:t>θέατρο</a:t>
            </a:r>
            <a:r>
              <a:rPr lang="el-GR" dirty="0" smtClean="0">
                <a:solidFill>
                  <a:schemeClr val="bg1"/>
                </a:solidFill>
              </a:rPr>
              <a:t>. Μοναδικό, λόγω του ιδιόμορφου </a:t>
            </a:r>
            <a:r>
              <a:rPr lang="el-GR" dirty="0" smtClean="0">
                <a:solidFill>
                  <a:schemeClr val="bg1"/>
                </a:solidFill>
                <a:hlinkClick r:id="rId4"/>
              </a:rPr>
              <a:t>ελλειψοειδούς σχήματός</a:t>
            </a:r>
            <a:r>
              <a:rPr lang="el-GR" dirty="0" smtClean="0">
                <a:solidFill>
                  <a:schemeClr val="bg1"/>
                </a:solidFill>
              </a:rPr>
              <a:t> του, κατασκευάστηκε τον 6ο αιώνα </a:t>
            </a:r>
            <a:r>
              <a:rPr lang="el-GR" dirty="0" err="1" smtClean="0">
                <a:solidFill>
                  <a:schemeClr val="bg1"/>
                </a:solidFill>
              </a:rPr>
              <a:t>π.Χ.</a:t>
            </a:r>
            <a:r>
              <a:rPr lang="el-GR" dirty="0" smtClean="0">
                <a:solidFill>
                  <a:schemeClr val="bg1"/>
                </a:solidFill>
              </a:rPr>
              <a:t> και είναι το αρχαιότερο θέατρο που έχει αποκαλυφθεί μέχρι στιγμής στον ελλαδικό χώρο.</a:t>
            </a:r>
            <a:r>
              <a:rPr lang="el-GR" dirty="0" smtClean="0"/>
              <a:t/>
            </a:r>
            <a:br>
              <a:rPr lang="el-GR" dirty="0" smtClean="0"/>
            </a:br>
            <a:r>
              <a:rPr lang="el-GR" dirty="0" smtClean="0"/>
              <a:t/>
            </a:r>
            <a:br>
              <a:rPr lang="el-GR" dirty="0" smtClean="0"/>
            </a:b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357166"/>
            <a:ext cx="8229600" cy="5952194"/>
          </a:xfrm>
        </p:spPr>
        <p:txBody>
          <a:bodyPr>
            <a:normAutofit fontScale="92500" lnSpcReduction="20000"/>
          </a:bodyPr>
          <a:lstStyle/>
          <a:p>
            <a:r>
              <a:rPr lang="el-GR" dirty="0" smtClean="0">
                <a:solidFill>
                  <a:schemeClr val="bg1"/>
                </a:solidFill>
                <a:latin typeface="Calibri" pitchFamily="34" charset="0"/>
              </a:rPr>
              <a:t>• Η </a:t>
            </a:r>
            <a:r>
              <a:rPr lang="el-GR" dirty="0" smtClean="0">
                <a:solidFill>
                  <a:schemeClr val="bg1"/>
                </a:solidFill>
                <a:latin typeface="Calibri" pitchFamily="34" charset="0"/>
                <a:hlinkClick r:id="rId2"/>
              </a:rPr>
              <a:t>"Βιομηχανική πόλη"</a:t>
            </a:r>
            <a:r>
              <a:rPr lang="el-GR" dirty="0" smtClean="0">
                <a:solidFill>
                  <a:schemeClr val="bg1"/>
                </a:solidFill>
                <a:latin typeface="Calibri" pitchFamily="34" charset="0"/>
              </a:rPr>
              <a:t>. Ο πυρήνας του οικισμού των ιστορικών χρόνων εντοπίστηκε στη δυτική πλαγιά του λόφου </a:t>
            </a:r>
            <a:r>
              <a:rPr lang="el-GR" dirty="0" err="1" smtClean="0">
                <a:solidFill>
                  <a:schemeClr val="bg1"/>
                </a:solidFill>
                <a:latin typeface="Calibri" pitchFamily="34" charset="0"/>
              </a:rPr>
              <a:t>Βελατούρι</a:t>
            </a:r>
            <a:r>
              <a:rPr lang="el-GR" dirty="0" smtClean="0">
                <a:solidFill>
                  <a:schemeClr val="bg1"/>
                </a:solidFill>
                <a:latin typeface="Calibri" pitchFamily="34" charset="0"/>
              </a:rPr>
              <a:t>. </a:t>
            </a:r>
          </a:p>
          <a:p>
            <a:r>
              <a:rPr lang="el-GR" u="sng" dirty="0" smtClean="0">
                <a:solidFill>
                  <a:schemeClr val="bg1"/>
                </a:solidFill>
                <a:latin typeface="Calibri" pitchFamily="34" charset="0"/>
              </a:rPr>
              <a:t>Οικίες,</a:t>
            </a:r>
            <a:r>
              <a:rPr lang="el-GR" dirty="0" smtClean="0">
                <a:solidFill>
                  <a:schemeClr val="bg1"/>
                </a:solidFill>
                <a:latin typeface="Calibri" pitchFamily="34" charset="0"/>
              </a:rPr>
              <a:t> </a:t>
            </a:r>
            <a:r>
              <a:rPr lang="el-GR" u="sng" dirty="0" smtClean="0">
                <a:solidFill>
                  <a:schemeClr val="bg1"/>
                </a:solidFill>
                <a:latin typeface="Calibri" pitchFamily="34" charset="0"/>
              </a:rPr>
              <a:t>στοές</a:t>
            </a:r>
            <a:r>
              <a:rPr lang="el-GR" dirty="0" smtClean="0">
                <a:solidFill>
                  <a:schemeClr val="bg1"/>
                </a:solidFill>
                <a:latin typeface="Calibri" pitchFamily="34" charset="0"/>
              </a:rPr>
              <a:t>, </a:t>
            </a:r>
            <a:r>
              <a:rPr lang="el-GR" u="sng" dirty="0" smtClean="0">
                <a:solidFill>
                  <a:schemeClr val="bg1"/>
                </a:solidFill>
                <a:latin typeface="Calibri" pitchFamily="34" charset="0"/>
              </a:rPr>
              <a:t>εργαστήρια</a:t>
            </a:r>
            <a:r>
              <a:rPr lang="el-GR" dirty="0" smtClean="0">
                <a:solidFill>
                  <a:schemeClr val="bg1"/>
                </a:solidFill>
                <a:latin typeface="Calibri" pitchFamily="34" charset="0"/>
              </a:rPr>
              <a:t> και </a:t>
            </a:r>
            <a:r>
              <a:rPr lang="el-GR" u="sng" dirty="0" smtClean="0">
                <a:solidFill>
                  <a:schemeClr val="bg1"/>
                </a:solidFill>
                <a:latin typeface="Calibri" pitchFamily="34" charset="0"/>
              </a:rPr>
              <a:t>εγκαταστάσεις επεξεργασίας μετάλλω</a:t>
            </a:r>
            <a:r>
              <a:rPr lang="el-GR" dirty="0" smtClean="0">
                <a:solidFill>
                  <a:schemeClr val="bg1"/>
                </a:solidFill>
                <a:latin typeface="Calibri" pitchFamily="34" charset="0"/>
              </a:rPr>
              <a:t>ν μαρτυρούν όχι μόνο την πυκνότητα της κατοίκησης, αλλά και την ύπαρξη μιας ακμαίας πόλης κατά τον 5ο και 4ο αι. </a:t>
            </a:r>
            <a:r>
              <a:rPr lang="el-GR" dirty="0" err="1" smtClean="0">
                <a:solidFill>
                  <a:schemeClr val="bg1"/>
                </a:solidFill>
                <a:latin typeface="Calibri" pitchFamily="34" charset="0"/>
              </a:rPr>
              <a:t>π.Χ.</a:t>
            </a:r>
            <a:endParaRPr lang="el-GR" dirty="0" smtClean="0">
              <a:solidFill>
                <a:schemeClr val="bg1"/>
              </a:solidFill>
              <a:latin typeface="Calibri" pitchFamily="34" charset="0"/>
            </a:endParaRPr>
          </a:p>
          <a:p>
            <a:r>
              <a:rPr lang="el-GR" dirty="0" smtClean="0">
                <a:solidFill>
                  <a:schemeClr val="bg1"/>
                </a:solidFill>
                <a:latin typeface="Calibri" pitchFamily="34" charset="0"/>
              </a:rPr>
              <a:t/>
            </a:r>
            <a:br>
              <a:rPr lang="el-GR" dirty="0" smtClean="0">
                <a:solidFill>
                  <a:schemeClr val="bg1"/>
                </a:solidFill>
                <a:latin typeface="Calibri" pitchFamily="34" charset="0"/>
              </a:rPr>
            </a:br>
            <a:r>
              <a:rPr lang="el-GR" dirty="0" smtClean="0">
                <a:solidFill>
                  <a:schemeClr val="bg1"/>
                </a:solidFill>
                <a:latin typeface="Calibri" pitchFamily="34" charset="0"/>
              </a:rPr>
              <a:t>• Ο </a:t>
            </a:r>
            <a:r>
              <a:rPr lang="el-GR" u="sng" dirty="0" smtClean="0">
                <a:solidFill>
                  <a:schemeClr val="bg1"/>
                </a:solidFill>
                <a:latin typeface="Calibri" pitchFamily="34" charset="0"/>
              </a:rPr>
              <a:t>"ναός της Δήμητρας και Κόρης</a:t>
            </a:r>
            <a:r>
              <a:rPr lang="el-GR" dirty="0" smtClean="0">
                <a:solidFill>
                  <a:schemeClr val="bg1"/>
                </a:solidFill>
                <a:latin typeface="Calibri" pitchFamily="34" charset="0"/>
              </a:rPr>
              <a:t>". Πρόκειται για ένα μεγάλο οικοδόμημα σε σχήμα διπλής στοάς που χρονολογείται στον 5ο αι. </a:t>
            </a:r>
            <a:r>
              <a:rPr lang="el-GR" dirty="0" err="1" smtClean="0">
                <a:solidFill>
                  <a:schemeClr val="bg1"/>
                </a:solidFill>
                <a:latin typeface="Calibri" pitchFamily="34" charset="0"/>
              </a:rPr>
              <a:t>π.Χ.</a:t>
            </a:r>
            <a:r>
              <a:rPr lang="el-GR" dirty="0" smtClean="0">
                <a:solidFill>
                  <a:schemeClr val="bg1"/>
                </a:solidFill>
                <a:latin typeface="Calibri" pitchFamily="34" charset="0"/>
              </a:rPr>
              <a:t> Το κτίριο έχει κατασκευαστεί εξολοκλήρου από μάρμαρο και είναι δωρικού ρυθμού. Ταυτίστηκε με ναό της Δήμητρας και Κόρης χάρη σε μια επιγραφή που βρέθηκε στην περιοχή.</a:t>
            </a:r>
          </a:p>
          <a:p>
            <a:r>
              <a:rPr lang="el-GR" dirty="0" smtClean="0"/>
              <a:t> </a:t>
            </a:r>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214422"/>
          </a:xfrm>
        </p:spPr>
        <p:txBody>
          <a:bodyPr>
            <a:normAutofit fontScale="90000"/>
          </a:bodyPr>
          <a:lstStyle/>
          <a:p>
            <a:r>
              <a:rPr lang="el-GR" dirty="0" smtClean="0">
                <a:solidFill>
                  <a:schemeClr val="bg1"/>
                </a:solidFill>
                <a:latin typeface="Calibri" pitchFamily="34" charset="0"/>
              </a:rPr>
              <a:t>Ο αρχαιολογικός χώρος του αρχαίου θεάτρου</a:t>
            </a:r>
            <a:endParaRPr lang="el-GR" dirty="0">
              <a:solidFill>
                <a:schemeClr val="bg1"/>
              </a:solidFill>
              <a:latin typeface="Calibri" pitchFamily="34" charset="0"/>
            </a:endParaRPr>
          </a:p>
        </p:txBody>
      </p:sp>
      <p:pic>
        <p:nvPicPr>
          <p:cNvPr id="4" name="3 - Θέση περιεχομένου" descr="Αποτέλεσμα εικόνας για Αρχαιολογικός Χώρος Θορικού (αρχαίο Θέατρο), Λαυρεωτική"/>
          <p:cNvPicPr>
            <a:picLocks noGrp="1"/>
          </p:cNvPicPr>
          <p:nvPr>
            <p:ph idx="1"/>
          </p:nvPr>
        </p:nvPicPr>
        <p:blipFill>
          <a:blip r:embed="rId2" cstate="print"/>
          <a:srcRect/>
          <a:stretch>
            <a:fillRect/>
          </a:stretch>
        </p:blipFill>
        <p:spPr bwMode="auto">
          <a:xfrm>
            <a:off x="0" y="1285860"/>
            <a:ext cx="9144000" cy="557214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1"/>
                </a:solidFill>
                <a:latin typeface="Calibri" pitchFamily="34" charset="0"/>
              </a:rPr>
              <a:t>Το αρχαίο θέατρο</a:t>
            </a:r>
            <a:endParaRPr lang="el-GR" dirty="0">
              <a:solidFill>
                <a:schemeClr val="bg1"/>
              </a:solidFill>
              <a:latin typeface="Calibri" pitchFamily="34" charset="0"/>
            </a:endParaRPr>
          </a:p>
        </p:txBody>
      </p:sp>
      <p:sp>
        <p:nvSpPr>
          <p:cNvPr id="3" name="2 - Θέση περιεχομένου"/>
          <p:cNvSpPr>
            <a:spLocks noGrp="1"/>
          </p:cNvSpPr>
          <p:nvPr>
            <p:ph idx="1"/>
          </p:nvPr>
        </p:nvSpPr>
        <p:spPr>
          <a:xfrm>
            <a:off x="457200" y="1357298"/>
            <a:ext cx="8229600" cy="4952062"/>
          </a:xfrm>
        </p:spPr>
        <p:txBody>
          <a:bodyPr>
            <a:normAutofit fontScale="92500"/>
          </a:bodyPr>
          <a:lstStyle/>
          <a:p>
            <a:r>
              <a:rPr lang="el-GR" dirty="0" smtClean="0">
                <a:solidFill>
                  <a:schemeClr val="bg1"/>
                </a:solidFill>
                <a:latin typeface="Calibri" pitchFamily="34" charset="0"/>
              </a:rPr>
              <a:t>χρονολογείται στα τέλη της Αρχαϊκής Εποχής (μεταξύ 525- 480 </a:t>
            </a:r>
            <a:r>
              <a:rPr lang="el-GR" dirty="0" err="1" smtClean="0">
                <a:solidFill>
                  <a:schemeClr val="bg1"/>
                </a:solidFill>
                <a:latin typeface="Calibri" pitchFamily="34" charset="0"/>
              </a:rPr>
              <a:t>π.Χ.</a:t>
            </a:r>
            <a:r>
              <a:rPr lang="el-GR" dirty="0" smtClean="0">
                <a:solidFill>
                  <a:schemeClr val="bg1"/>
                </a:solidFill>
                <a:latin typeface="Calibri" pitchFamily="34" charset="0"/>
              </a:rPr>
              <a:t>) </a:t>
            </a:r>
          </a:p>
          <a:p>
            <a:r>
              <a:rPr lang="el-GR" dirty="0" smtClean="0">
                <a:solidFill>
                  <a:schemeClr val="bg1"/>
                </a:solidFill>
                <a:latin typeface="Calibri" pitchFamily="34" charset="0"/>
              </a:rPr>
              <a:t>Βρίσκεται : στη βραχώδη πλαγιά του παράκτιου λόφου </a:t>
            </a:r>
            <a:r>
              <a:rPr lang="el-GR" dirty="0" err="1" smtClean="0">
                <a:solidFill>
                  <a:schemeClr val="bg1"/>
                </a:solidFill>
                <a:latin typeface="Calibri" pitchFamily="34" charset="0"/>
              </a:rPr>
              <a:t>Βελατούρι</a:t>
            </a:r>
            <a:r>
              <a:rPr lang="el-GR" dirty="0" smtClean="0">
                <a:solidFill>
                  <a:schemeClr val="bg1"/>
                </a:solidFill>
                <a:latin typeface="Calibri" pitchFamily="34" charset="0"/>
              </a:rPr>
              <a:t>, σε άμεση συνέχεια του ανασκαμμένου οικισμού του αρχαίου Δήμου των </a:t>
            </a:r>
            <a:r>
              <a:rPr lang="el-GR" dirty="0" err="1" smtClean="0">
                <a:solidFill>
                  <a:schemeClr val="bg1"/>
                </a:solidFill>
                <a:latin typeface="Calibri" pitchFamily="34" charset="0"/>
              </a:rPr>
              <a:t>Θορικίων</a:t>
            </a:r>
            <a:r>
              <a:rPr lang="el-GR" dirty="0" smtClean="0">
                <a:solidFill>
                  <a:schemeClr val="bg1"/>
                </a:solidFill>
                <a:latin typeface="Calibri" pitchFamily="34" charset="0"/>
              </a:rPr>
              <a:t>.</a:t>
            </a:r>
          </a:p>
          <a:p>
            <a:r>
              <a:rPr lang="el-GR" dirty="0" smtClean="0">
                <a:solidFill>
                  <a:schemeClr val="bg1"/>
                </a:solidFill>
                <a:latin typeface="Calibri" pitchFamily="34" charset="0"/>
              </a:rPr>
              <a:t>Κτίσματα στο άμεσο περιβάλλον του: </a:t>
            </a:r>
          </a:p>
          <a:p>
            <a:r>
              <a:rPr lang="el-GR" b="1" dirty="0" smtClean="0">
                <a:solidFill>
                  <a:schemeClr val="bg1"/>
                </a:solidFill>
                <a:latin typeface="Calibri" pitchFamily="34" charset="0"/>
              </a:rPr>
              <a:t>οικία</a:t>
            </a:r>
            <a:r>
              <a:rPr lang="el-GR" dirty="0" smtClean="0">
                <a:solidFill>
                  <a:schemeClr val="bg1"/>
                </a:solidFill>
                <a:latin typeface="Calibri" pitchFamily="34" charset="0"/>
              </a:rPr>
              <a:t>  </a:t>
            </a:r>
          </a:p>
          <a:p>
            <a:r>
              <a:rPr lang="el-GR" dirty="0" smtClean="0">
                <a:solidFill>
                  <a:schemeClr val="bg1"/>
                </a:solidFill>
                <a:latin typeface="Calibri" pitchFamily="34" charset="0"/>
              </a:rPr>
              <a:t> </a:t>
            </a:r>
            <a:r>
              <a:rPr lang="el-GR" b="1" dirty="0" smtClean="0">
                <a:solidFill>
                  <a:schemeClr val="bg1"/>
                </a:solidFill>
                <a:latin typeface="Calibri" pitchFamily="34" charset="0"/>
              </a:rPr>
              <a:t>εργαστήριο καθαρισμού μετάλλων (πλυντήριο),</a:t>
            </a:r>
          </a:p>
          <a:p>
            <a:r>
              <a:rPr lang="el-GR" b="1" dirty="0" smtClean="0">
                <a:solidFill>
                  <a:schemeClr val="bg1"/>
                </a:solidFill>
                <a:latin typeface="Calibri" pitchFamily="34" charset="0"/>
              </a:rPr>
              <a:t> </a:t>
            </a:r>
            <a:r>
              <a:rPr lang="el-GR" dirty="0" smtClean="0">
                <a:solidFill>
                  <a:schemeClr val="bg1"/>
                </a:solidFill>
                <a:latin typeface="Calibri" pitchFamily="34" charset="0"/>
              </a:rPr>
              <a:t>και νότια της ορχήστρας </a:t>
            </a:r>
            <a:r>
              <a:rPr lang="el-GR" b="1" dirty="0" smtClean="0">
                <a:solidFill>
                  <a:schemeClr val="bg1"/>
                </a:solidFill>
                <a:latin typeface="Calibri" pitchFamily="34" charset="0"/>
              </a:rPr>
              <a:t>νεκροταφείο</a:t>
            </a:r>
            <a:r>
              <a:rPr lang="el-GR" dirty="0" smtClean="0">
                <a:solidFill>
                  <a:schemeClr val="bg1"/>
                </a:solidFill>
                <a:latin typeface="Calibri" pitchFamily="34" charset="0"/>
              </a:rPr>
              <a:t> σε χρήση από τον 6ο έως τον 4ο αι. </a:t>
            </a:r>
            <a:r>
              <a:rPr lang="el-GR" dirty="0" err="1" smtClean="0">
                <a:solidFill>
                  <a:schemeClr val="bg1"/>
                </a:solidFill>
                <a:latin typeface="Calibri" pitchFamily="34" charset="0"/>
              </a:rPr>
              <a:t>π.Χ.</a:t>
            </a:r>
            <a:r>
              <a:rPr lang="el-GR" dirty="0" smtClean="0">
                <a:solidFill>
                  <a:schemeClr val="bg1"/>
                </a:solidFill>
                <a:latin typeface="Calibri" pitchFamily="34" charset="0"/>
              </a:rPr>
              <a:t> </a:t>
            </a:r>
          </a:p>
          <a:p>
            <a:r>
              <a:rPr lang="el-GR" dirty="0" smtClean="0">
                <a:solidFill>
                  <a:schemeClr val="bg1"/>
                </a:solidFill>
                <a:latin typeface="Calibri" pitchFamily="34" charset="0"/>
              </a:rPr>
              <a:t>.</a:t>
            </a:r>
            <a:endParaRPr lang="el-GR" dirty="0">
              <a:solidFill>
                <a:schemeClr val="bg1"/>
              </a:solidFill>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Αποτέλεσμα εικόνας για Αρχαιολογικός Χώρος Θορικού (αρχαίο Θέατρο), Λαυρεωτική"/>
          <p:cNvPicPr>
            <a:picLocks noGrp="1"/>
          </p:cNvPicPr>
          <p:nvPr>
            <p:ph idx="1"/>
          </p:nvPr>
        </p:nvPicPr>
        <p:blipFill>
          <a:blip r:embed="rId2" cstate="print"/>
          <a:srcRect/>
          <a:stretch>
            <a:fillRect/>
          </a:stretch>
        </p:blipFill>
        <p:spPr bwMode="auto">
          <a:xfrm>
            <a:off x="357158" y="357166"/>
            <a:ext cx="8786842" cy="635798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chemeClr val="bg1"/>
                </a:solidFill>
                <a:latin typeface="Calibri" pitchFamily="34" charset="0"/>
              </a:rPr>
              <a:t>Περιγραφή θεάτρου</a:t>
            </a:r>
            <a:endParaRPr lang="el-GR" dirty="0">
              <a:solidFill>
                <a:schemeClr val="bg1"/>
              </a:solidFill>
              <a:latin typeface="Calibri" pitchFamily="34" charset="0"/>
            </a:endParaRPr>
          </a:p>
        </p:txBody>
      </p:sp>
      <p:sp>
        <p:nvSpPr>
          <p:cNvPr id="3" name="2 - Θέση περιεχομένου"/>
          <p:cNvSpPr>
            <a:spLocks noGrp="1"/>
          </p:cNvSpPr>
          <p:nvPr>
            <p:ph idx="1"/>
          </p:nvPr>
        </p:nvSpPr>
        <p:spPr/>
        <p:txBody>
          <a:bodyPr>
            <a:normAutofit fontScale="85000" lnSpcReduction="10000"/>
          </a:bodyPr>
          <a:lstStyle/>
          <a:p>
            <a:r>
              <a:rPr lang="el-GR" dirty="0" smtClean="0">
                <a:solidFill>
                  <a:schemeClr val="bg1"/>
                </a:solidFill>
                <a:latin typeface="Calibri" pitchFamily="34" charset="0"/>
              </a:rPr>
              <a:t>Είναι επίμηκες με ευθύγραμμο κεντρικό τμήμα και καμπύλα άκρα. </a:t>
            </a:r>
          </a:p>
          <a:p>
            <a:r>
              <a:rPr lang="el-GR" dirty="0" smtClean="0">
                <a:solidFill>
                  <a:schemeClr val="bg1"/>
                </a:solidFill>
                <a:latin typeface="Calibri" pitchFamily="34" charset="0"/>
              </a:rPr>
              <a:t>Η </a:t>
            </a:r>
            <a:r>
              <a:rPr lang="el-GR" b="1" dirty="0" smtClean="0">
                <a:solidFill>
                  <a:schemeClr val="bg1"/>
                </a:solidFill>
                <a:latin typeface="Calibri" pitchFamily="34" charset="0"/>
              </a:rPr>
              <a:t>ορχήστρα</a:t>
            </a:r>
            <a:r>
              <a:rPr lang="el-GR" dirty="0" smtClean="0">
                <a:solidFill>
                  <a:schemeClr val="bg1"/>
                </a:solidFill>
                <a:latin typeface="Calibri" pitchFamily="34" charset="0"/>
              </a:rPr>
              <a:t> του θεάτρου είναι ορθογώνια παραλληλόγραμμη (περίπου 16 Χ30 μ.) με </a:t>
            </a:r>
            <a:r>
              <a:rPr lang="el-GR" dirty="0" err="1" smtClean="0">
                <a:solidFill>
                  <a:schemeClr val="bg1"/>
                </a:solidFill>
                <a:latin typeface="Calibri" pitchFamily="34" charset="0"/>
              </a:rPr>
              <a:t>αποστρογγυλεμένες</a:t>
            </a:r>
            <a:r>
              <a:rPr lang="el-GR" dirty="0" smtClean="0">
                <a:solidFill>
                  <a:schemeClr val="bg1"/>
                </a:solidFill>
                <a:latin typeface="Calibri" pitchFamily="34" charset="0"/>
              </a:rPr>
              <a:t> τις γωνίες προς το κοίλον.</a:t>
            </a:r>
          </a:p>
          <a:p>
            <a:r>
              <a:rPr lang="el-GR" dirty="0" smtClean="0">
                <a:solidFill>
                  <a:schemeClr val="bg1"/>
                </a:solidFill>
                <a:latin typeface="Calibri" pitchFamily="34" charset="0"/>
              </a:rPr>
              <a:t> Στη νότια ελεύθερη πλευρά υποστηρίζεται από </a:t>
            </a:r>
            <a:r>
              <a:rPr lang="el-GR" dirty="0" err="1" smtClean="0">
                <a:solidFill>
                  <a:schemeClr val="bg1"/>
                </a:solidFill>
                <a:latin typeface="Calibri" pitchFamily="34" charset="0"/>
              </a:rPr>
              <a:t>αναλημματικό</a:t>
            </a:r>
            <a:r>
              <a:rPr lang="el-GR" dirty="0" smtClean="0">
                <a:solidFill>
                  <a:schemeClr val="bg1"/>
                </a:solidFill>
                <a:latin typeface="Calibri" pitchFamily="34" charset="0"/>
              </a:rPr>
              <a:t> τοίχο μήκους 24 μ. περίπου, τα άκρα του οποίου θεμελιώνονται πάνω στον φυσικό βράχο. Το ανάλημμα αυτό αντικατέστησε παλαιότερο, αυξάνοντας το εμβαδόν της ορχήστρας. </a:t>
            </a:r>
          </a:p>
          <a:p>
            <a:r>
              <a:rPr lang="el-GR" dirty="0" smtClean="0">
                <a:solidFill>
                  <a:schemeClr val="bg1"/>
                </a:solidFill>
                <a:latin typeface="Calibri" pitchFamily="34" charset="0"/>
              </a:rPr>
              <a:t>Το δυτικό άκρο της ορχήστρας καταλαμβάνει </a:t>
            </a:r>
            <a:r>
              <a:rPr lang="el-GR" b="1" dirty="0" smtClean="0">
                <a:solidFill>
                  <a:schemeClr val="bg1"/>
                </a:solidFill>
                <a:latin typeface="Calibri" pitchFamily="34" charset="0"/>
              </a:rPr>
              <a:t>ναΐσκος του Διονύσου, </a:t>
            </a:r>
            <a:r>
              <a:rPr lang="el-GR" dirty="0" smtClean="0">
                <a:solidFill>
                  <a:schemeClr val="bg1"/>
                </a:solidFill>
                <a:latin typeface="Calibri" pitchFamily="34" charset="0"/>
              </a:rPr>
              <a:t>από τον οποίο σώζονται μόνον τα θεμέλια, και το ανατολικό ορθογώνια κατασκευή, πιθανός βωμός.</a:t>
            </a:r>
            <a:endParaRPr lang="el-GR" dirty="0">
              <a:solidFill>
                <a:schemeClr val="bg1"/>
              </a:solidFill>
              <a:latin typeface="Calibri"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166</TotalTime>
  <Words>661</Words>
  <Application>Microsoft Office PowerPoint</Application>
  <PresentationFormat>Προβολή στην οθόνη (4:3)</PresentationFormat>
  <Paragraphs>51</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Αποκορύφωμα</vt:lpstr>
      <vt:lpstr>ΑΡΧΑΙΟΛΟΓΙΚΟΣ ΧΩΡΟΣ ΘΟΡΙΚΟΥ</vt:lpstr>
      <vt:lpstr>Διαφάνεια 2</vt:lpstr>
      <vt:lpstr>Οι κάτοικοι του Θορικού </vt:lpstr>
      <vt:lpstr>Τα σημαντικότερα μνημεία του αρχαιολογικού χώρου</vt:lpstr>
      <vt:lpstr>Διαφάνεια 5</vt:lpstr>
      <vt:lpstr>Ο αρχαιολογικός χώρος του αρχαίου θεάτρου</vt:lpstr>
      <vt:lpstr>Το αρχαίο θέατρο</vt:lpstr>
      <vt:lpstr>Διαφάνεια 8</vt:lpstr>
      <vt:lpstr>Περιγραφή θεάτρου</vt:lpstr>
      <vt:lpstr>Διαφάνεια 10</vt:lpstr>
      <vt:lpstr>Διαφάνεια 11</vt:lpstr>
      <vt:lpstr>Τα μεταλλεία</vt:lpstr>
      <vt:lpstr>Πλυντήριο μετάλλων</vt:lpstr>
      <vt:lpstr>Διαφάνεια 14</vt:lpstr>
      <vt:lpstr>Διαφάνεια 15</vt:lpstr>
      <vt:lpstr>Διαφάνεια 16</vt:lpstr>
      <vt:lpstr>Διαφάνεια 17</vt:lpstr>
      <vt:lpstr>Διαφάνεια 18</vt:lpstr>
      <vt:lpstr>ΠΗΓΕΣ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ΑΡΧΑΙΟΛΟΓΙΚΟΣ ΧΩΡΟΣ ΘΟΡΙΚΟΥ</dc:title>
  <dc:creator>DIADIKTYO</dc:creator>
  <cp:lastModifiedBy>Dell</cp:lastModifiedBy>
  <cp:revision>7</cp:revision>
  <dcterms:created xsi:type="dcterms:W3CDTF">2018-11-12T16:45:43Z</dcterms:created>
  <dcterms:modified xsi:type="dcterms:W3CDTF">2020-03-22T16:24:41Z</dcterms:modified>
</cp:coreProperties>
</file>