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4" r:id="rId7"/>
    <p:sldId id="263" r:id="rId8"/>
    <p:sldId id="269" r:id="rId9"/>
    <p:sldId id="270" r:id="rId10"/>
    <p:sldId id="297" r:id="rId11"/>
    <p:sldId id="271" r:id="rId12"/>
    <p:sldId id="272" r:id="rId13"/>
    <p:sldId id="292" r:id="rId14"/>
    <p:sldId id="298" r:id="rId15"/>
    <p:sldId id="283" r:id="rId16"/>
    <p:sldId id="265" r:id="rId17"/>
    <p:sldId id="266" r:id="rId18"/>
    <p:sldId id="268" r:id="rId19"/>
    <p:sldId id="293" r:id="rId20"/>
    <p:sldId id="291" r:id="rId21"/>
    <p:sldId id="286" r:id="rId22"/>
    <p:sldId id="294" r:id="rId23"/>
    <p:sldId id="287" r:id="rId24"/>
    <p:sldId id="290" r:id="rId25"/>
    <p:sldId id="274" r:id="rId26"/>
    <p:sldId id="275" r:id="rId27"/>
    <p:sldId id="301" r:id="rId28"/>
    <p:sldId id="300"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4" d="100"/>
          <a:sy n="64" d="100"/>
        </p:scale>
        <p:origin x="-15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B4C12A3-9BB8-47E6-8FD9-8CD142B46365}" type="datetimeFigureOut">
              <a:rPr lang="el-GR" smtClean="0"/>
              <a:pPr/>
              <a:t>1/6/2020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EEB77BC-BDFC-422A-B099-190AA4522640}"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C12A3-9BB8-47E6-8FD9-8CD142B46365}" type="datetimeFigureOut">
              <a:rPr lang="el-GR" smtClean="0"/>
              <a:pPr/>
              <a:t>1/6/2020</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B77BC-BDFC-422A-B099-190AA4522640}"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l.wikipedia.org/wiki/%CE%91%CF%81%CF%87%CE%B1%CE%AF%CE%B1_%CE%94%CF%89%CE%B4%CF%8E%CE%BD%CE%B7" TargetMode="External"/><Relationship Id="rId2" Type="http://schemas.openxmlformats.org/officeDocument/2006/relationships/hyperlink" Target="https://www.artandlife.gr/ioannina/theat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rtandlife.gr/ioannina/theat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214422"/>
          </a:xfrm>
        </p:spPr>
        <p:txBody>
          <a:bodyPr>
            <a:normAutofit fontScale="90000"/>
          </a:bodyPr>
          <a:lstStyle/>
          <a:p>
            <a:r>
              <a:rPr lang="el-GR"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Το 2</a:t>
            </a:r>
            <a:r>
              <a:rPr lang="el-GR" b="1" i="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ο</a:t>
            </a:r>
            <a:r>
              <a:rPr lang="el-GR"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Γυμνάσιο Αρτέμιδος στο</a:t>
            </a:r>
            <a:br>
              <a:rPr lang="el-GR"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l-GR"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αρχαίο θέατρο της Δωδώνης</a:t>
            </a:r>
            <a:endParaRPr lang="el-GR"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4 - Εικόνα" descr="https://upload.wikimedia.org/wikipedia/commons/6/60/Dodona_theater.jpg"/>
          <p:cNvPicPr/>
          <p:nvPr/>
        </p:nvPicPr>
        <p:blipFill>
          <a:blip r:embed="rId2" cstate="print"/>
          <a:srcRect/>
          <a:stretch>
            <a:fillRect/>
          </a:stretch>
        </p:blipFill>
        <p:spPr bwMode="auto">
          <a:xfrm>
            <a:off x="714348" y="1357298"/>
            <a:ext cx="7858180" cy="4857784"/>
          </a:xfrm>
          <a:prstGeom prst="rect">
            <a:avLst/>
          </a:prstGeom>
          <a:noFill/>
          <a:ln w="9525">
            <a:noFill/>
            <a:miter lim="800000"/>
            <a:headEnd/>
            <a:tailEnd/>
          </a:ln>
        </p:spPr>
      </p:pic>
      <p:pic>
        <p:nvPicPr>
          <p:cNvPr id="4" name="3 - Θέση περιεχομένου" descr="http://4.bp.blogspot.com/-UmHuojU5XJQ/UgTQpSgwwVI/AAAAAAAAH_E/5JES5vh9Lac/s640/greek11.png"/>
          <p:cNvPicPr>
            <a:picLocks noGrp="1"/>
          </p:cNvPicPr>
          <p:nvPr>
            <p:ph idx="1"/>
          </p:nvPr>
        </p:nvPicPr>
        <p:blipFill>
          <a:blip r:embed="rId3" cstate="print"/>
          <a:srcRect/>
          <a:stretch>
            <a:fillRect/>
          </a:stretch>
        </p:blipFill>
        <p:spPr bwMode="auto">
          <a:xfrm rot="1320000">
            <a:off x="6677470" y="3895266"/>
            <a:ext cx="2143140" cy="2143140"/>
          </a:xfrm>
          <a:prstGeom prst="ellipse">
            <a:avLst/>
          </a:prstGeom>
          <a:ln>
            <a:noFill/>
          </a:ln>
          <a:effectLst>
            <a:softEdge rad="112500"/>
          </a:effectLst>
        </p:spPr>
      </p:pic>
      <p:pic>
        <p:nvPicPr>
          <p:cNvPr id="26626" name="Picture 2" descr="Πώς ήταν τα προσωπεία;"/>
          <p:cNvPicPr>
            <a:picLocks noChangeAspect="1" noChangeArrowheads="1"/>
          </p:cNvPicPr>
          <p:nvPr/>
        </p:nvPicPr>
        <p:blipFill>
          <a:blip r:embed="rId4" cstate="print"/>
          <a:srcRect/>
          <a:stretch>
            <a:fillRect/>
          </a:stretch>
        </p:blipFill>
        <p:spPr bwMode="auto">
          <a:xfrm rot="-1200000">
            <a:off x="324261" y="1166573"/>
            <a:ext cx="2643174" cy="2362211"/>
          </a:xfrm>
          <a:prstGeom prst="ellipse">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Dell\Desktop\Dodona-Greece-April-2008-107.jpg"/>
          <p:cNvPicPr>
            <a:picLocks noGrp="1" noChangeAspect="1" noChangeArrowheads="1"/>
          </p:cNvPicPr>
          <p:nvPr>
            <p:ph idx="1"/>
          </p:nvPr>
        </p:nvPicPr>
        <p:blipFill>
          <a:blip r:embed="rId2" cstate="print"/>
          <a:srcRect/>
          <a:stretch>
            <a:fillRect/>
          </a:stretch>
        </p:blipFill>
        <p:spPr bwMode="auto">
          <a:xfrm>
            <a:off x="467544" y="1600200"/>
            <a:ext cx="8352927" cy="4525963"/>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r>
              <a:rPr lang="el-GR" dirty="0" smtClean="0"/>
              <a:t>Η σκηνή του θεάτρου ήταν διώροφο, ορθογώνιο κτήριο με ισοδομική τοιχοποιία και διαστάσεις 31,20 x 9,10 μ. </a:t>
            </a:r>
            <a:endParaRPr lang="en-US" dirty="0" smtClean="0"/>
          </a:p>
          <a:p>
            <a:r>
              <a:rPr lang="el-GR" dirty="0" smtClean="0"/>
              <a:t>Στις άκρες του υπήρχαν δύο τετράγωνες αίθουσες, τα παρασκήνια, και μεταξύ αυτών τέσσερις πεσσοί. </a:t>
            </a:r>
            <a:endParaRPr lang="en-US" dirty="0" smtClean="0"/>
          </a:p>
          <a:p>
            <a:r>
              <a:rPr lang="el-GR" dirty="0" smtClean="0"/>
              <a:t>Στη νότια και βόρεια πλευρά της σκηνής διαμορφώθηκαν δωρικές στοές, οι οποίες περιέβαλλαν το δρόμο που οδηγούσε προς το ιερό, ενώ στο ανατολικό και δυτικό άκρο υπήρχαν οι πάροδοι, από τις οποίες εισέρχονταν οι θεατές και οι ηθοποιοί στην ορχήστρα.</a:t>
            </a:r>
            <a:endParaRPr lang="en-US" dirty="0" smtClean="0"/>
          </a:p>
          <a:p>
            <a:endParaRPr lang="el-GR"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Dell\Desktop\αρχείο λήψης.jpg"/>
          <p:cNvPicPr>
            <a:picLocks noGrp="1" noChangeAspect="1" noChangeArrowheads="1"/>
          </p:cNvPicPr>
          <p:nvPr>
            <p:ph idx="1"/>
          </p:nvPr>
        </p:nvPicPr>
        <p:blipFill>
          <a:blip r:embed="rId2" cstate="print"/>
          <a:srcRect/>
          <a:stretch>
            <a:fillRect/>
          </a:stretch>
        </p:blipFill>
        <p:spPr bwMode="auto">
          <a:xfrm>
            <a:off x="323529" y="332657"/>
            <a:ext cx="4176464" cy="2592288"/>
          </a:xfrm>
          <a:prstGeom prst="rect">
            <a:avLst/>
          </a:prstGeom>
          <a:noFill/>
        </p:spPr>
      </p:pic>
      <p:sp>
        <p:nvSpPr>
          <p:cNvPr id="5" name="4 - Ορθογώνιο"/>
          <p:cNvSpPr/>
          <p:nvPr/>
        </p:nvSpPr>
        <p:spPr>
          <a:xfrm>
            <a:off x="467544" y="3212976"/>
            <a:ext cx="8280920" cy="3477875"/>
          </a:xfrm>
          <a:prstGeom prst="rect">
            <a:avLst/>
          </a:prstGeom>
        </p:spPr>
        <p:txBody>
          <a:bodyPr wrap="square">
            <a:spAutoFit/>
          </a:bodyPr>
          <a:lstStyle/>
          <a:p>
            <a:r>
              <a:rPr lang="el-GR" sz="2000" dirty="0" smtClean="0"/>
              <a:t>Μετά την καταστροφή του ιερού της Δωδώνης από τους Αιτωλούς, το 219 </a:t>
            </a:r>
            <a:r>
              <a:rPr lang="el-GR" sz="2000" dirty="0" err="1" smtClean="0"/>
              <a:t>π.Χ.</a:t>
            </a:r>
            <a:r>
              <a:rPr lang="el-GR" sz="2000" dirty="0" smtClean="0"/>
              <a:t>, το θέατρο, όπως και τα άλλα οικοδομήματα του ιερού, επανακατασκευάσθηκαν.</a:t>
            </a:r>
            <a:endParaRPr lang="en-US" sz="2000" dirty="0" smtClean="0"/>
          </a:p>
          <a:p>
            <a:endParaRPr lang="en-US" sz="2000" dirty="0" smtClean="0"/>
          </a:p>
          <a:p>
            <a:r>
              <a:rPr lang="el-GR" sz="2000" dirty="0" smtClean="0"/>
              <a:t> Τότε το προσκήνιο έγινε λίθινο και μπροστά από τα παρασκήνια προστέθηκαν δύο μικρότερα δωμάτια, στην εξωτερική πλευρά των οποίων κτίσθηκαν δύο μνημειακά πρόπυλα με ιωνικούς ημικίονες.</a:t>
            </a:r>
            <a:endParaRPr lang="en-US" sz="2000" dirty="0" smtClean="0"/>
          </a:p>
          <a:p>
            <a:endParaRPr lang="en-US" sz="2000" dirty="0" smtClean="0"/>
          </a:p>
          <a:p>
            <a:r>
              <a:rPr lang="el-GR" sz="2000" dirty="0" smtClean="0"/>
              <a:t> Με τη μορφή αυτή διατηρήθηκε το θέατρο ως το 167 </a:t>
            </a:r>
            <a:r>
              <a:rPr lang="el-GR" sz="2000" dirty="0" err="1" smtClean="0"/>
              <a:t>π.Χ.</a:t>
            </a:r>
            <a:r>
              <a:rPr lang="el-GR" sz="2000" dirty="0" smtClean="0"/>
              <a:t>, όταν πλέον η Μακεδονία και η Ήπειρος καταλήφθηκαν από τους Ρωμαίους και το ιερό καταστράφηκε πάλι. </a:t>
            </a:r>
            <a:endParaRPr lang="el-GR" sz="2000"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half" idx="2"/>
          </p:nvPr>
        </p:nvSpPr>
        <p:spPr>
          <a:xfrm>
            <a:off x="4644008" y="1268760"/>
            <a:ext cx="4042792" cy="4857403"/>
          </a:xfrm>
        </p:spPr>
        <p:txBody>
          <a:bodyPr>
            <a:noAutofit/>
          </a:bodyPr>
          <a:lstStyle/>
          <a:p>
            <a:r>
              <a:rPr lang="el-GR" sz="2400" dirty="0" smtClean="0"/>
              <a:t>Στη θέση των κιόνων, που βρίσκονταν μεταξύ των παρασκηνίων, κτίσθηκαν πλέον τοίχοι με ασβέστη και λιθάρια.</a:t>
            </a:r>
            <a:endParaRPr lang="en-US" sz="2400" dirty="0" smtClean="0"/>
          </a:p>
          <a:p>
            <a:endParaRPr lang="en-US" sz="2400" dirty="0" smtClean="0"/>
          </a:p>
          <a:p>
            <a:r>
              <a:rPr lang="el-GR" sz="2400" dirty="0" smtClean="0"/>
              <a:t> Η κανονική μορφή του θεάτρου, όμως, δεν διατηρήθηκε για πολύ, αφού στα χρόνια του Αυγούστου, τον 1ο αι. </a:t>
            </a:r>
            <a:r>
              <a:rPr lang="el-GR" sz="2400" dirty="0" err="1" smtClean="0"/>
              <a:t>π.Χ.</a:t>
            </a:r>
            <a:r>
              <a:rPr lang="el-GR" sz="2400" dirty="0" smtClean="0"/>
              <a:t>, το μνημείο διαμορφώθηκε σε </a:t>
            </a:r>
            <a:r>
              <a:rPr lang="el-GR" sz="2000" dirty="0" smtClean="0"/>
              <a:t>αρένα.</a:t>
            </a:r>
            <a:endParaRPr lang="el-GR" sz="2000" dirty="0"/>
          </a:p>
        </p:txBody>
      </p:sp>
      <p:sp>
        <p:nvSpPr>
          <p:cNvPr id="6" name="5 - Θέση περιεχομένου"/>
          <p:cNvSpPr>
            <a:spLocks noGrp="1"/>
          </p:cNvSpPr>
          <p:nvPr>
            <p:ph sz="half" idx="1"/>
          </p:nvPr>
        </p:nvSpPr>
        <p:spPr>
          <a:xfrm>
            <a:off x="457200" y="1340768"/>
            <a:ext cx="4038600" cy="4785395"/>
          </a:xfrm>
        </p:spPr>
        <p:txBody>
          <a:bodyPr>
            <a:noAutofit/>
          </a:bodyPr>
          <a:lstStyle/>
          <a:p>
            <a:r>
              <a:rPr lang="el-GR" dirty="0" smtClean="0"/>
              <a:t>Η σκηνή του θεάτρου πυρπολήθηκε, όπως δείχνουν ίχνη φωτιάς, που διαπιστώθηκαν κατά τις ανασκαφές, και ανοικοδομήθηκε με την ανασύσταση του Κοινού των Ηπειρωτών το 148 </a:t>
            </a:r>
            <a:r>
              <a:rPr lang="el-GR" dirty="0" err="1" smtClean="0"/>
              <a:t>π.Χ.</a:t>
            </a:r>
            <a:endParaRPr lang="en-US" dirty="0" smtClean="0"/>
          </a:p>
          <a:p>
            <a:endParaRPr lang="en-US" dirty="0" smtClean="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endParaRPr lang="el-GR"/>
          </a:p>
        </p:txBody>
      </p:sp>
      <p:sp>
        <p:nvSpPr>
          <p:cNvPr id="4" name="3 - Θέση περιεχομένου"/>
          <p:cNvSpPr>
            <a:spLocks noGrp="1"/>
          </p:cNvSpPr>
          <p:nvPr>
            <p:ph sz="half" idx="2"/>
          </p:nvPr>
        </p:nvSpPr>
        <p:spPr/>
        <p:txBody>
          <a:bodyPr/>
          <a:lstStyle/>
          <a:p>
            <a:endParaRPr lang="el-GR"/>
          </a:p>
        </p:txBody>
      </p:sp>
      <p:pic>
        <p:nvPicPr>
          <p:cNvPr id="6146" name="Picture 2" descr="C:\Users\Dell\Desktop\dodoni1.jpg"/>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92500" lnSpcReduction="10000"/>
          </a:bodyPr>
          <a:lstStyle/>
          <a:p>
            <a:r>
              <a:rPr lang="el-GR" dirty="0" smtClean="0"/>
              <a:t>Αφαιρέθηκαν οι πρώτες σειρές εδωλίων και κτίστηκε ένας τοίχος ύψους 2,80 μ. για την προστασία των θεατών από τα άγρια ζώα, ενώ η ορχήστρα και η σκηνή καλύφθηκαν με επιχώσεις ύψους 0,50 μ.</a:t>
            </a:r>
            <a:endParaRPr lang="en-US" dirty="0" smtClean="0"/>
          </a:p>
          <a:p>
            <a:r>
              <a:rPr lang="el-GR" dirty="0" smtClean="0"/>
              <a:t> Η αρένα έφθανε μέχρι τη σκηνή και είχε ωοειδές σχήμα.</a:t>
            </a:r>
            <a:endParaRPr lang="el-GR" dirty="0"/>
          </a:p>
        </p:txBody>
      </p:sp>
      <p:sp>
        <p:nvSpPr>
          <p:cNvPr id="4" name="3 - Θέση περιεχομένου"/>
          <p:cNvSpPr>
            <a:spLocks noGrp="1"/>
          </p:cNvSpPr>
          <p:nvPr>
            <p:ph sz="half" idx="2"/>
          </p:nvPr>
        </p:nvSpPr>
        <p:spPr/>
        <p:txBody>
          <a:bodyPr>
            <a:normAutofit fontScale="92500" lnSpcReduction="10000"/>
          </a:bodyPr>
          <a:lstStyle/>
          <a:p>
            <a:r>
              <a:rPr lang="el-GR" dirty="0" smtClean="0"/>
              <a:t>Σε δύο τριγωνικά δωμάτια, που σχηματίσθηκαν από τον τοίχο προστασίας και τον τοίχο της σκηνής, φυλάσσονταν τα άγρια ζώα.</a:t>
            </a:r>
            <a:endParaRPr lang="en-US" dirty="0" smtClean="0"/>
          </a:p>
          <a:p>
            <a:r>
              <a:rPr lang="el-GR" dirty="0" smtClean="0"/>
              <a:t> Το θέατρο διατηρήθηκε με αυτή τη μορφή έως τα τέλη του 4ου αι. μ.Χ., οπότε και σταμάτησε να λειτουργεί.</a:t>
            </a:r>
          </a:p>
          <a:p>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latin typeface="Calibri" pitchFamily="34" charset="0"/>
              </a:rPr>
              <a:t>Τα βασικά μέρη</a:t>
            </a:r>
            <a:endParaRPr lang="el-GR" b="1" i="1" dirty="0">
              <a:latin typeface="Calibri" pitchFamily="34" charset="0"/>
            </a:endParaRPr>
          </a:p>
        </p:txBody>
      </p:sp>
      <p:sp>
        <p:nvSpPr>
          <p:cNvPr id="3" name="2 - Θέση περιεχομένου"/>
          <p:cNvSpPr>
            <a:spLocks noGrp="1"/>
          </p:cNvSpPr>
          <p:nvPr>
            <p:ph idx="1"/>
          </p:nvPr>
        </p:nvSpPr>
        <p:spPr/>
        <p:txBody>
          <a:bodyPr/>
          <a:lstStyle/>
          <a:p>
            <a:endParaRPr lang="el-GR" dirty="0" smtClean="0"/>
          </a:p>
          <a:p>
            <a:r>
              <a:rPr lang="el-GR" dirty="0" smtClean="0"/>
              <a:t>Η ορχήστρα</a:t>
            </a:r>
          </a:p>
          <a:p>
            <a:endParaRPr lang="el-GR" dirty="0" smtClean="0"/>
          </a:p>
          <a:p>
            <a:r>
              <a:rPr lang="el-GR" dirty="0" smtClean="0"/>
              <a:t>Η σκηνή </a:t>
            </a:r>
          </a:p>
          <a:p>
            <a:pPr>
              <a:buNone/>
            </a:pPr>
            <a:endParaRPr lang="el-GR" dirty="0" smtClean="0"/>
          </a:p>
          <a:p>
            <a:r>
              <a:rPr lang="el-GR" dirty="0" smtClean="0"/>
              <a:t>Το κοίλο</a:t>
            </a:r>
            <a:endParaRPr lang="el-GR" dirty="0"/>
          </a:p>
        </p:txBody>
      </p:sp>
      <p:pic>
        <p:nvPicPr>
          <p:cNvPr id="4" name="3 - Εικόνα"/>
          <p:cNvPicPr/>
          <p:nvPr/>
        </p:nvPicPr>
        <p:blipFill>
          <a:blip r:embed="rId2" cstate="print"/>
          <a:srcRect/>
          <a:stretch>
            <a:fillRect/>
          </a:stretch>
        </p:blipFill>
        <p:spPr bwMode="auto">
          <a:xfrm>
            <a:off x="3571868" y="2285992"/>
            <a:ext cx="5214974" cy="4071966"/>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857232"/>
          </a:xfrm>
        </p:spPr>
        <p:txBody>
          <a:bodyPr>
            <a:normAutofit/>
          </a:bodyPr>
          <a:lstStyle/>
          <a:p>
            <a:r>
              <a:rPr lang="el-GR" b="1" i="1" dirty="0" smtClean="0">
                <a:latin typeface="Calibri" pitchFamily="34" charset="0"/>
              </a:rPr>
              <a:t>Η ορχήστρα</a:t>
            </a:r>
            <a:endParaRPr lang="el-GR" b="1" i="1" dirty="0">
              <a:latin typeface="Calibri" pitchFamily="34" charset="0"/>
            </a:endParaRPr>
          </a:p>
        </p:txBody>
      </p:sp>
      <p:sp>
        <p:nvSpPr>
          <p:cNvPr id="3" name="2 - Θέση περιεχομένου"/>
          <p:cNvSpPr>
            <a:spLocks noGrp="1"/>
          </p:cNvSpPr>
          <p:nvPr>
            <p:ph idx="1"/>
          </p:nvPr>
        </p:nvSpPr>
        <p:spPr>
          <a:xfrm>
            <a:off x="357158" y="714356"/>
            <a:ext cx="8572560" cy="5929354"/>
          </a:xfrm>
        </p:spPr>
        <p:txBody>
          <a:bodyPr>
            <a:normAutofit fontScale="92500" lnSpcReduction="10000"/>
          </a:bodyPr>
          <a:lstStyle/>
          <a:p>
            <a:r>
              <a:rPr lang="el-GR" b="1" dirty="0">
                <a:solidFill>
                  <a:srgbClr val="FF0000"/>
                </a:solidFill>
                <a:latin typeface="Calibri" pitchFamily="34" charset="0"/>
              </a:rPr>
              <a:t>Οι </a:t>
            </a:r>
            <a:r>
              <a:rPr lang="el-GR" b="1" dirty="0" smtClean="0">
                <a:solidFill>
                  <a:srgbClr val="FF0000"/>
                </a:solidFill>
                <a:latin typeface="Calibri" pitchFamily="34" charset="0"/>
              </a:rPr>
              <a:t>πάροδοι </a:t>
            </a:r>
            <a:r>
              <a:rPr lang="el-GR" dirty="0" smtClean="0">
                <a:latin typeface="Calibri" pitchFamily="34" charset="0"/>
              </a:rPr>
              <a:t>: οι δύο είσοδοι δεξιά και αριστερά της σκηνής που σχημάτιζαν δύο διαδρόμους ανάμεσα στη σκηνή και το κοίλο</a:t>
            </a:r>
          </a:p>
          <a:p>
            <a:r>
              <a:rPr lang="el-GR" dirty="0" smtClean="0">
                <a:latin typeface="Calibri" pitchFamily="34" charset="0"/>
              </a:rPr>
              <a:t>Σε </a:t>
            </a:r>
            <a:r>
              <a:rPr lang="el-GR" dirty="0">
                <a:latin typeface="Calibri" pitchFamily="34" charset="0"/>
              </a:rPr>
              <a:t>κάθε είσοδο είχε διαμορφωθεί μία διπλή πύλη, με δύο ανοίγματα </a:t>
            </a:r>
            <a:r>
              <a:rPr lang="el-GR" dirty="0" smtClean="0">
                <a:latin typeface="Calibri" pitchFamily="34" charset="0"/>
              </a:rPr>
              <a:t>.</a:t>
            </a:r>
          </a:p>
          <a:p>
            <a:endParaRPr lang="el-GR" dirty="0" smtClean="0">
              <a:latin typeface="Calibri" pitchFamily="34" charset="0"/>
            </a:endParaRPr>
          </a:p>
          <a:p>
            <a:endParaRPr lang="el-GR" dirty="0" smtClean="0">
              <a:latin typeface="Calibri" pitchFamily="34" charset="0"/>
            </a:endParaRPr>
          </a:p>
          <a:p>
            <a:endParaRPr lang="el-GR" dirty="0">
              <a:latin typeface="Calibri" pitchFamily="34" charset="0"/>
            </a:endParaRPr>
          </a:p>
          <a:p>
            <a:endParaRPr lang="el-GR" dirty="0" smtClean="0">
              <a:latin typeface="Calibri" pitchFamily="34" charset="0"/>
            </a:endParaRPr>
          </a:p>
          <a:p>
            <a:endParaRPr lang="el-GR" dirty="0" smtClean="0">
              <a:latin typeface="Calibri" pitchFamily="34" charset="0"/>
            </a:endParaRPr>
          </a:p>
          <a:p>
            <a:r>
              <a:rPr lang="el-GR" dirty="0" smtClean="0">
                <a:latin typeface="Calibri" pitchFamily="34" charset="0"/>
              </a:rPr>
              <a:t>Σήμερα </a:t>
            </a:r>
            <a:r>
              <a:rPr lang="el-GR" dirty="0">
                <a:latin typeface="Calibri" pitchFamily="34" charset="0"/>
              </a:rPr>
              <a:t>σώζεται μόνο το κάτω μέρος των κιόνων που στήριζαν τις </a:t>
            </a:r>
            <a:r>
              <a:rPr lang="el-GR" dirty="0" smtClean="0">
                <a:latin typeface="Calibri" pitchFamily="34" charset="0"/>
              </a:rPr>
              <a:t>πύλες. </a:t>
            </a:r>
          </a:p>
          <a:p>
            <a:endParaRPr lang="el-GR" dirty="0"/>
          </a:p>
        </p:txBody>
      </p:sp>
      <p:pic>
        <p:nvPicPr>
          <p:cNvPr id="4" name="3 - Εικόνα"/>
          <p:cNvPicPr/>
          <p:nvPr/>
        </p:nvPicPr>
        <p:blipFill>
          <a:blip r:embed="rId2" cstate="print"/>
          <a:srcRect/>
          <a:stretch>
            <a:fillRect/>
          </a:stretch>
        </p:blipFill>
        <p:spPr bwMode="auto">
          <a:xfrm>
            <a:off x="1500166" y="2857496"/>
            <a:ext cx="5929354" cy="271464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214282" y="2857496"/>
            <a:ext cx="8929718" cy="4000504"/>
          </a:xfrm>
        </p:spPr>
        <p:txBody>
          <a:bodyPr>
            <a:normAutofit fontScale="77500" lnSpcReduction="20000"/>
          </a:bodyPr>
          <a:lstStyle/>
          <a:p>
            <a:endParaRPr lang="el-GR" dirty="0" smtClean="0">
              <a:latin typeface="Calibri" pitchFamily="34" charset="0"/>
            </a:endParaRPr>
          </a:p>
          <a:p>
            <a:endParaRPr lang="el-GR" dirty="0" smtClean="0">
              <a:latin typeface="Calibri" pitchFamily="34" charset="0"/>
            </a:endParaRPr>
          </a:p>
          <a:p>
            <a:r>
              <a:rPr lang="el-GR" dirty="0" smtClean="0">
                <a:latin typeface="Calibri" pitchFamily="34" charset="0"/>
              </a:rPr>
              <a:t>η </a:t>
            </a:r>
            <a:r>
              <a:rPr lang="el-GR" dirty="0">
                <a:latin typeface="Calibri" pitchFamily="34" charset="0"/>
              </a:rPr>
              <a:t>ορχήστρα είχε διάμετρο </a:t>
            </a:r>
            <a:r>
              <a:rPr lang="el-GR" dirty="0" smtClean="0">
                <a:latin typeface="Calibri" pitchFamily="34" charset="0"/>
              </a:rPr>
              <a:t>19 </a:t>
            </a:r>
            <a:r>
              <a:rPr lang="el-GR" dirty="0">
                <a:latin typeface="Calibri" pitchFamily="34" charset="0"/>
              </a:rPr>
              <a:t>μέτρα </a:t>
            </a:r>
            <a:endParaRPr lang="el-GR" dirty="0" smtClean="0">
              <a:latin typeface="Calibri" pitchFamily="34" charset="0"/>
            </a:endParaRPr>
          </a:p>
          <a:p>
            <a:r>
              <a:rPr lang="el-GR" dirty="0" smtClean="0">
                <a:latin typeface="Calibri" pitchFamily="34" charset="0"/>
              </a:rPr>
              <a:t>στο </a:t>
            </a:r>
            <a:r>
              <a:rPr lang="el-GR" dirty="0">
                <a:latin typeface="Calibri" pitchFamily="34" charset="0"/>
              </a:rPr>
              <a:t>κέντρο της βρισκόταν η </a:t>
            </a:r>
            <a:r>
              <a:rPr lang="el-GR" b="1" dirty="0">
                <a:solidFill>
                  <a:srgbClr val="FF0000"/>
                </a:solidFill>
                <a:latin typeface="Calibri" pitchFamily="34" charset="0"/>
              </a:rPr>
              <a:t>θυμέλη</a:t>
            </a:r>
            <a:r>
              <a:rPr lang="el-GR" dirty="0">
                <a:latin typeface="Calibri" pitchFamily="34" charset="0"/>
              </a:rPr>
              <a:t>, ο βωμός του Διονύσου. </a:t>
            </a:r>
            <a:endParaRPr lang="el-GR" dirty="0" smtClean="0">
              <a:latin typeface="Calibri" pitchFamily="34" charset="0"/>
            </a:endParaRPr>
          </a:p>
          <a:p>
            <a:r>
              <a:rPr lang="el-GR" dirty="0" smtClean="0">
                <a:latin typeface="Calibri" pitchFamily="34" charset="0"/>
              </a:rPr>
              <a:t>Γύρω υπήρχε  </a:t>
            </a:r>
            <a:r>
              <a:rPr lang="el-GR" b="1" dirty="0" smtClean="0">
                <a:solidFill>
                  <a:srgbClr val="FF0000"/>
                </a:solidFill>
                <a:latin typeface="Calibri" pitchFamily="34" charset="0"/>
              </a:rPr>
              <a:t>αποχετευτικός  αγωγός </a:t>
            </a:r>
            <a:r>
              <a:rPr lang="el-GR" dirty="0">
                <a:latin typeface="Calibri" pitchFamily="34" charset="0"/>
              </a:rPr>
              <a:t>που συγκέντρωνε τα νερά της </a:t>
            </a:r>
            <a:r>
              <a:rPr lang="el-GR" dirty="0" smtClean="0">
                <a:latin typeface="Calibri" pitchFamily="34" charset="0"/>
              </a:rPr>
              <a:t>βροχής. </a:t>
            </a:r>
            <a:r>
              <a:rPr lang="el-GR" dirty="0">
                <a:latin typeface="Calibri" pitchFamily="34" charset="0"/>
              </a:rPr>
              <a:t>Από εκεί, μέσω ενός δεύτερου υπόγειου αγωγού, τα νερά κυλούσαν κάτω από τη σκηνή και απομακρύνονταν. </a:t>
            </a:r>
            <a:endParaRPr lang="el-GR" dirty="0" smtClean="0">
              <a:latin typeface="Calibri" pitchFamily="34" charset="0"/>
            </a:endParaRPr>
          </a:p>
          <a:p>
            <a:r>
              <a:rPr lang="el-GR" dirty="0" smtClean="0">
                <a:latin typeface="Calibri" pitchFamily="34" charset="0"/>
              </a:rPr>
              <a:t>Όταν </a:t>
            </a:r>
            <a:r>
              <a:rPr lang="el-GR" dirty="0">
                <a:latin typeface="Calibri" pitchFamily="34" charset="0"/>
              </a:rPr>
              <a:t>το θέατρο έγινε ρωμαϊκή αρένα, η ορχήστρα καλύφθηκε με χώμα που σκέπασε τον αγωγό και τη θυμέλη. </a:t>
            </a:r>
            <a:endParaRPr lang="el-GR" dirty="0" smtClean="0">
              <a:latin typeface="Calibri" pitchFamily="34" charset="0"/>
            </a:endParaRPr>
          </a:p>
          <a:p>
            <a:r>
              <a:rPr lang="el-GR" dirty="0" smtClean="0">
                <a:latin typeface="Calibri" pitchFamily="34" charset="0"/>
              </a:rPr>
              <a:t>Από </a:t>
            </a:r>
            <a:r>
              <a:rPr lang="el-GR" dirty="0">
                <a:latin typeface="Calibri" pitchFamily="34" charset="0"/>
              </a:rPr>
              <a:t>τότε η ορχήστρα ονομάστηκε </a:t>
            </a:r>
            <a:r>
              <a:rPr lang="el-GR" b="1" dirty="0" smtClean="0">
                <a:solidFill>
                  <a:srgbClr val="FF0000"/>
                </a:solidFill>
                <a:latin typeface="Calibri" pitchFamily="34" charset="0"/>
              </a:rPr>
              <a:t>κονίστρα</a:t>
            </a:r>
            <a:r>
              <a:rPr lang="el-GR" dirty="0" smtClean="0">
                <a:latin typeface="Calibri" pitchFamily="34" charset="0"/>
              </a:rPr>
              <a:t> </a:t>
            </a:r>
            <a:r>
              <a:rPr lang="el-GR" dirty="0">
                <a:latin typeface="Calibri" pitchFamily="34" charset="0"/>
              </a:rPr>
              <a:t>από τη λέξη «</a:t>
            </a:r>
            <a:r>
              <a:rPr lang="el-GR" dirty="0" err="1">
                <a:latin typeface="Calibri" pitchFamily="34" charset="0"/>
              </a:rPr>
              <a:t>κόνις</a:t>
            </a:r>
            <a:r>
              <a:rPr lang="el-GR" dirty="0">
                <a:latin typeface="Calibri" pitchFamily="34" charset="0"/>
              </a:rPr>
              <a:t>» που στα αρχαία ελληνικά σημαίνει «σκόνη».</a:t>
            </a:r>
          </a:p>
        </p:txBody>
      </p:sp>
      <p:pic>
        <p:nvPicPr>
          <p:cNvPr id="4" name="3 - Θέση περιεχομένου"/>
          <p:cNvPicPr>
            <a:picLocks noGrp="1"/>
          </p:cNvPicPr>
          <p:nvPr>
            <p:ph idx="1"/>
          </p:nvPr>
        </p:nvPicPr>
        <p:blipFill>
          <a:blip r:embed="rId2" cstate="print"/>
          <a:srcRect/>
          <a:stretch>
            <a:fillRect/>
          </a:stretch>
        </p:blipFill>
        <p:spPr bwMode="auto">
          <a:xfrm>
            <a:off x="285720" y="142852"/>
            <a:ext cx="8715436" cy="3286148"/>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Dell\Desktop\dodoni_theater_2s.jpg"/>
          <p:cNvPicPr>
            <a:picLocks noGrp="1" noChangeAspect="1" noChangeArrowheads="1"/>
          </p:cNvPicPr>
          <p:nvPr>
            <p:ph idx="1"/>
          </p:nvPr>
        </p:nvPicPr>
        <p:blipFill>
          <a:blip r:embed="rId2" cstate="print"/>
          <a:srcRect/>
          <a:stretch>
            <a:fillRect/>
          </a:stretch>
        </p:blipFill>
        <p:spPr bwMode="auto">
          <a:xfrm>
            <a:off x="395536" y="1484784"/>
            <a:ext cx="8424936" cy="5184576"/>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928694"/>
          </a:xfrm>
        </p:spPr>
        <p:txBody>
          <a:bodyPr>
            <a:normAutofit fontScale="90000"/>
          </a:bodyPr>
          <a:lstStyle/>
          <a:p>
            <a:r>
              <a:rPr lang="el-GR" sz="3600" b="1" i="1" dirty="0" smtClean="0"/>
              <a:t>Ο ευρύτερος αρχαιολογικός χώρος,  </a:t>
            </a:r>
            <a:br>
              <a:rPr lang="el-GR" sz="3600" b="1" i="1" dirty="0" smtClean="0"/>
            </a:br>
            <a:r>
              <a:rPr lang="el-GR" sz="3600" b="1" i="1" dirty="0" smtClean="0"/>
              <a:t>η τοποθεσία</a:t>
            </a:r>
            <a:endParaRPr lang="el-GR" sz="3600" b="1" i="1" dirty="0"/>
          </a:p>
        </p:txBody>
      </p:sp>
      <p:sp>
        <p:nvSpPr>
          <p:cNvPr id="3" name="2 - Θέση περιεχομένου"/>
          <p:cNvSpPr>
            <a:spLocks noGrp="1"/>
          </p:cNvSpPr>
          <p:nvPr>
            <p:ph idx="1"/>
          </p:nvPr>
        </p:nvSpPr>
        <p:spPr>
          <a:xfrm>
            <a:off x="571472" y="3571876"/>
            <a:ext cx="8215370" cy="3071834"/>
          </a:xfrm>
        </p:spPr>
        <p:txBody>
          <a:bodyPr>
            <a:normAutofit fontScale="92500" lnSpcReduction="20000"/>
          </a:bodyPr>
          <a:lstStyle/>
          <a:p>
            <a:r>
              <a:rPr lang="el-GR" dirty="0" smtClean="0">
                <a:latin typeface="Calibri" pitchFamily="34" charset="0"/>
              </a:rPr>
              <a:t>Βρίσκεται 15 χιλιόμετρα από τα Ιωάννινα στην κοιλάδα κάτω από το βουνό Τόμαρος.</a:t>
            </a:r>
          </a:p>
          <a:p>
            <a:r>
              <a:rPr lang="el-GR" dirty="0" smtClean="0">
                <a:latin typeface="Calibri" pitchFamily="34" charset="0"/>
              </a:rPr>
              <a:t>Εκεί κτίστηκε ιερό αφιερωμένο στη λατρεία του Δία και της Διώνης</a:t>
            </a:r>
          </a:p>
          <a:p>
            <a:r>
              <a:rPr lang="el-GR" dirty="0" smtClean="0">
                <a:latin typeface="Calibri" pitchFamily="34" charset="0"/>
              </a:rPr>
              <a:t>Αρχικά οι τελετές γίνονταν κάτω από την ιερή βελανιδιά του Δία που ήταν η πρώτη κατοικία του. </a:t>
            </a:r>
            <a:endParaRPr lang="el-GR" dirty="0">
              <a:latin typeface="Calibri" pitchFamily="34" charset="0"/>
            </a:endParaRPr>
          </a:p>
        </p:txBody>
      </p:sp>
      <p:pic>
        <p:nvPicPr>
          <p:cNvPr id="4" name="3 - Εικόνα"/>
          <p:cNvPicPr/>
          <p:nvPr/>
        </p:nvPicPr>
        <p:blipFill>
          <a:blip r:embed="rId2" cstate="print"/>
          <a:srcRect/>
          <a:stretch>
            <a:fillRect/>
          </a:stretch>
        </p:blipFill>
        <p:spPr bwMode="auto">
          <a:xfrm>
            <a:off x="1142976" y="1142984"/>
            <a:ext cx="7000924" cy="2428892"/>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μαντείο</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Το μαντείο στην αρχή ήταν υπαίθριο, με μια οξιά (ιερή φηγός), που γύρω είχε έναν περίβολο από χάλκινους λέβητες πάνω σε τρίποδες, οι οποίοι με τους ήχους που έκαναν όταν χτυπούσαν μεταξύ τους αλλά και σε συνδυασμό με το θρόισμα των φύλλων του δέντρου και άλλους ήχους (περιστέρια, πηγή κτλ.) έδιναν τους χρησμούς, τούς οποίους ερμήνευαν οι ιερείς και οι ιέρειες.</a:t>
            </a:r>
          </a:p>
          <a:p>
            <a:r>
              <a:rPr lang="el-GR" dirty="0" smtClean="0"/>
              <a:t> Σύμφωνα με μια νέα ερμηνεία, ο μαντικός ήχος προερχόταν από χάλκινα αντικείμενα παρόμοια με τα κινέζικα wind chimes που κρεμόντουσαν στην οξιά και ηχούσαν με το φύσημα του ανέμου.</a:t>
            </a:r>
            <a:endParaRPr lang="el-GR" baseline="30000" dirty="0" smtClean="0"/>
          </a:p>
          <a:p>
            <a:endParaRPr lang="el-GR"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 Οι ιερείς </a:t>
            </a:r>
            <a:r>
              <a:rPr lang="el-GR" dirty="0" err="1" smtClean="0"/>
              <a:t>Ελλοί</a:t>
            </a:r>
            <a:r>
              <a:rPr lang="el-GR" dirty="0"/>
              <a:t> </a:t>
            </a:r>
            <a:r>
              <a:rPr lang="el-GR" dirty="0" smtClean="0"/>
              <a:t>δεν έπλεναν ποτέ τα πόδια τους και σέρνονταν στο χώμα για να έχουν επαφή με τη γη.</a:t>
            </a:r>
          </a:p>
          <a:p>
            <a:r>
              <a:rPr lang="el-GR" dirty="0" smtClean="0"/>
              <a:t>Στις ρίζες της οξιάς, στην αρχή πιστευόταν ότι κατοικούσε η Γαία, αλλά με το Δωδεκάθεο αντικαταστάθηκε από το Δία</a:t>
            </a:r>
            <a:r>
              <a:rPr lang="el-GR" dirty="0"/>
              <a:t> </a:t>
            </a:r>
            <a:r>
              <a:rPr lang="el-GR" dirty="0" smtClean="0"/>
              <a:t>και τη γυναίκα του Διώνη. Λεγόταν και </a:t>
            </a:r>
            <a:r>
              <a:rPr lang="el-GR" i="1" dirty="0" smtClean="0"/>
              <a:t>Νάιος Δίας</a:t>
            </a:r>
            <a:r>
              <a:rPr lang="el-GR" dirty="0" smtClean="0"/>
              <a:t> από το αρχαιοελληνικό </a:t>
            </a:r>
            <a:r>
              <a:rPr lang="el-GR" i="1" dirty="0" smtClean="0"/>
              <a:t>«</a:t>
            </a:r>
            <a:r>
              <a:rPr lang="el-GR" i="1" dirty="0" err="1" smtClean="0"/>
              <a:t>ναίω»=κατοικώ</a:t>
            </a:r>
            <a:r>
              <a:rPr lang="el-GR" dirty="0" smtClean="0"/>
              <a:t>, γι’ αυτό και οι αγώνες που διεξάγονταν προς τιμή του κάθε 4 χρόνια στο κοντινό στάδιο λέγονταν </a:t>
            </a:r>
            <a:r>
              <a:rPr lang="el-GR" b="1" dirty="0" smtClean="0"/>
              <a:t>Νάια</a:t>
            </a:r>
            <a:endParaRPr lang="el-GR"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Dell\Desktop\dodoni-arxeo-theatro1471350555.jpg"/>
          <p:cNvPicPr>
            <a:picLocks noGrp="1" noChangeAspect="1" noChangeArrowheads="1"/>
          </p:cNvPicPr>
          <p:nvPr>
            <p:ph idx="1"/>
          </p:nvPr>
        </p:nvPicPr>
        <p:blipFill>
          <a:blip r:embed="rId2" cstate="print"/>
          <a:srcRect/>
          <a:stretch>
            <a:fillRect/>
          </a:stretch>
        </p:blipFill>
        <p:spPr bwMode="auto">
          <a:xfrm>
            <a:off x="467544" y="1628800"/>
            <a:ext cx="8189805" cy="4525963"/>
          </a:xfrm>
          <a:prstGeom prst="rect">
            <a:avLst/>
          </a:prstGeom>
          <a:noFill/>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92500" lnSpcReduction="20000"/>
          </a:bodyPr>
          <a:lstStyle/>
          <a:p>
            <a:r>
              <a:rPr lang="el-GR" dirty="0" smtClean="0"/>
              <a:t>Το 167 </a:t>
            </a:r>
            <a:r>
              <a:rPr lang="el-GR" dirty="0" err="1" smtClean="0"/>
              <a:t>π.Χ.</a:t>
            </a:r>
            <a:r>
              <a:rPr lang="el-GR" dirty="0" smtClean="0"/>
              <a:t>, το ιερό, όπως και άλλες 70 ηπειρωτικές πόλεις, καταστράφηκε από τους Ρωμαίους με επικεφαλής τον Αιμίλιο Παύλο, αλλά ανοικοδομήθηκε πάλι από τον Αύγουστο μόλις το 31, μετά τη νίκη του στο Άκτιο, ο οποίος και μετέτρεψε και το θέατρο σε αρένα. </a:t>
            </a:r>
          </a:p>
        </p:txBody>
      </p:sp>
      <p:sp>
        <p:nvSpPr>
          <p:cNvPr id="4" name="3 - Θέση περιεχομένου"/>
          <p:cNvSpPr>
            <a:spLocks noGrp="1"/>
          </p:cNvSpPr>
          <p:nvPr>
            <p:ph sz="half" idx="2"/>
          </p:nvPr>
        </p:nvSpPr>
        <p:spPr/>
        <p:txBody>
          <a:bodyPr>
            <a:normAutofit fontScale="92500" lnSpcReduction="20000"/>
          </a:bodyPr>
          <a:lstStyle/>
          <a:p>
            <a:r>
              <a:rPr lang="el-GR" dirty="0" smtClean="0"/>
              <a:t>Από τότε όμως δεν άκμασε ξανά. Ένας από τους τελευταίους χρησμούς σε επίσημο πρόσωπο ήταν αυτός που ζητήθηκε από τον Ιουλιανό τον Παραβάτη για την εκστρατεία του κατά των Πάρθων το 362.</a:t>
            </a:r>
            <a:endParaRPr lang="el-GR"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a:bodyPr>
          <a:lstStyle/>
          <a:p>
            <a:r>
              <a:rPr lang="el-GR" dirty="0" smtClean="0"/>
              <a:t>Στα βυζαντινά χρόνια, κατά τη βασιλεία του Θεοδόσιο Α' το 391, κάποιος έκοψε το ιερό δέντρο και το ιερό εγκαταλείφθηκε, ενώ πάνω στα ερείπιά του χτίστηκε χριστιανική εκκλησία.</a:t>
            </a:r>
          </a:p>
          <a:p>
            <a:endParaRPr lang="el-GR" dirty="0" smtClean="0"/>
          </a:p>
          <a:p>
            <a:endParaRPr lang="el-GR" dirty="0" smtClean="0"/>
          </a:p>
          <a:p>
            <a:endParaRPr lang="el-GR" dirty="0"/>
          </a:p>
        </p:txBody>
      </p:sp>
      <p:sp>
        <p:nvSpPr>
          <p:cNvPr id="4" name="3 - Θέση περιεχομένου"/>
          <p:cNvSpPr>
            <a:spLocks noGrp="1"/>
          </p:cNvSpPr>
          <p:nvPr>
            <p:ph sz="half" idx="2"/>
          </p:nvPr>
        </p:nvSpPr>
        <p:spPr/>
        <p:txBody>
          <a:bodyPr>
            <a:normAutofit/>
          </a:bodyPr>
          <a:lstStyle/>
          <a:p>
            <a:r>
              <a:rPr lang="el-GR" dirty="0" smtClean="0"/>
              <a:t>Οι τελευταίες μαρτυρίες χρονολογούνται από τον 6ο αιώνα, όταν επιδρομές βαρβάρων ερήμωσαν την περιοχή και με τον καιρό η λάσπη από τις πλαγιές του Τόμαρου σκέπασε τα πάντα.</a:t>
            </a:r>
          </a:p>
          <a:p>
            <a:endParaRPr lang="el-GR" dirty="0"/>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Ετυμολογία του ονόματος</a:t>
            </a:r>
            <a:endParaRPr lang="el-GR" dirty="0"/>
          </a:p>
        </p:txBody>
      </p:sp>
      <p:sp>
        <p:nvSpPr>
          <p:cNvPr id="3" name="2 - Θέση περιεχομένου"/>
          <p:cNvSpPr>
            <a:spLocks noGrp="1"/>
          </p:cNvSpPr>
          <p:nvPr>
            <p:ph idx="1"/>
          </p:nvPr>
        </p:nvSpPr>
        <p:spPr/>
        <p:txBody>
          <a:bodyPr/>
          <a:lstStyle/>
          <a:p>
            <a:r>
              <a:rPr lang="el-GR" dirty="0" smtClean="0"/>
              <a:t>Υπάρχουν πολλές αναφορές για την ονομασία του ιστορικού ονόματος Δωδώνη, Μερικοί πιστεύουν πως έρχεται απο τον Δία κύρια λατρεία του μαντείου, άλλοι απο την Δώδωνα νύμφη και άλλοι απο το ρήμα "Δωδώ" που σημαίνει μπουμπουνητό και άλλοι απο το ρήμα Δίδωμι, που σημαίνει πλούσια η εύφορη επειδή η πεδιάδα ήταν γεμάτη καρπούς και έδινε στον κόσμο.</a:t>
            </a:r>
            <a:endParaRPr lang="el-GR" dirty="0"/>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Δικτυογραφία</a:t>
            </a:r>
            <a:endParaRPr lang="el-GR" dirty="0"/>
          </a:p>
        </p:txBody>
      </p:sp>
      <p:sp>
        <p:nvSpPr>
          <p:cNvPr id="3" name="2 - Θέση περιεχομένου"/>
          <p:cNvSpPr>
            <a:spLocks noGrp="1"/>
          </p:cNvSpPr>
          <p:nvPr>
            <p:ph idx="1"/>
          </p:nvPr>
        </p:nvSpPr>
        <p:spPr>
          <a:xfrm>
            <a:off x="357158" y="1142984"/>
            <a:ext cx="8329642" cy="5286412"/>
          </a:xfrm>
        </p:spPr>
        <p:txBody>
          <a:bodyPr>
            <a:normAutofit fontScale="55000" lnSpcReduction="20000"/>
          </a:bodyPr>
          <a:lstStyle/>
          <a:p>
            <a:r>
              <a:rPr lang="en-US" dirty="0" smtClean="0"/>
              <a:t>https://el.wikipedia.org/wiki/%CE%91%CF%81%CF%87%CE%B1%CE%AF%CE%B1_%CE%94%CF%89%CE%B4%CF%8E%CE%BD</a:t>
            </a:r>
            <a:endParaRPr lang="el-GR" dirty="0" smtClean="0"/>
          </a:p>
          <a:p>
            <a:endParaRPr lang="el-GR" dirty="0" smtClean="0">
              <a:hlinkClick r:id="rId2"/>
            </a:endParaRPr>
          </a:p>
          <a:p>
            <a:r>
              <a:rPr lang="en-US" dirty="0" smtClean="0">
                <a:hlinkClick r:id="rId2"/>
              </a:rPr>
              <a:t>https://www.artandlife.gr/ioannina/theater </a:t>
            </a:r>
            <a:r>
              <a:rPr lang="en-US" dirty="0" smtClean="0">
                <a:hlinkClick r:id="rId3"/>
              </a:rPr>
              <a:t>CE%B7</a:t>
            </a:r>
            <a:endParaRPr lang="el-GR" dirty="0" smtClean="0"/>
          </a:p>
          <a:p>
            <a:endParaRPr lang="el-GR" dirty="0" smtClean="0"/>
          </a:p>
          <a:p>
            <a:r>
              <a:rPr lang="en-US" dirty="0" smtClean="0"/>
              <a:t>https://www.dodoni.gr/to-theatro</a:t>
            </a:r>
            <a:endParaRPr lang="el-GR" dirty="0" smtClean="0"/>
          </a:p>
          <a:p>
            <a:endParaRPr lang="el-GR" dirty="0" smtClean="0"/>
          </a:p>
          <a:p>
            <a:r>
              <a:rPr lang="el-GR" b="1" dirty="0" smtClean="0"/>
              <a:t>http://ancienttheater.culture.gr/el/psifiaki-bibliothiki/--17/44-theatro-dodonis-1/file</a:t>
            </a:r>
            <a:endParaRPr lang="el-GR" dirty="0" smtClean="0"/>
          </a:p>
          <a:p>
            <a:r>
              <a:rPr lang="el-GR" dirty="0" smtClean="0"/>
              <a:t>https://www.timesnews.gr/paramerizontas-to-peplo-toy-chronoy-archaio-theatro-dodonis/</a:t>
            </a:r>
          </a:p>
          <a:p>
            <a:r>
              <a:rPr lang="el-GR" dirty="0" smtClean="0"/>
              <a:t>https://el.wikipedia.org/wiki/%CE%91%CF%81%CF%87%CE%B1%CE%AF%CE%BF_%CE%B5%CE%BB%CE%BB%CE%B7%CE%BD%CE%B9%CE%BA%CF%8C_%CE%B8%CE%AD%CE%B1%CF%84%CF%81%CE%BF</a:t>
            </a:r>
          </a:p>
          <a:p>
            <a:r>
              <a:rPr lang="el-GR" dirty="0" smtClean="0"/>
              <a:t>https://www.sostis.gr/blog/item/258-autognwsia-th</a:t>
            </a:r>
          </a:p>
          <a:p>
            <a:r>
              <a:rPr lang="el-GR" dirty="0" smtClean="0"/>
              <a:t>https://etravelnews.gr/perifereia-epirou-dimiourgia-psifiakon-xenagiseon-1/</a:t>
            </a:r>
          </a:p>
          <a:p>
            <a:r>
              <a:rPr lang="el-GR" dirty="0" smtClean="0"/>
              <a:t>http://katchiot.blogspot.com/2014/05/blog-post_4.html</a:t>
            </a:r>
          </a:p>
          <a:p>
            <a:r>
              <a:rPr lang="el-GR" dirty="0" smtClean="0"/>
              <a:t>https://www.eduguide.gr/nea2019/arxaio-ellhniko-8eatro-kai-drama-anoikto-diadiktyako-ma8hma-mesw/</a:t>
            </a:r>
          </a:p>
          <a:p>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https://el.wikipedia.org/wiki/%CE%91%CF%81%CF%87%CE%B1%CE%AF%CE%B1_%CE%94%CF%89%CE%B4%CF%8E%CE%BD</a:t>
            </a:r>
          </a:p>
          <a:p>
            <a:pPr lvl="0"/>
            <a:r>
              <a:rPr lang="en-US" dirty="0">
                <a:hlinkClick r:id="rId2"/>
              </a:rPr>
              <a:t>https://</a:t>
            </a:r>
            <a:r>
              <a:rPr lang="en-US" dirty="0" smtClean="0">
                <a:hlinkClick r:id="rId2"/>
              </a:rPr>
              <a:t>www.artandlife.gr/ioannina/theater </a:t>
            </a:r>
            <a:r>
              <a:rPr lang="en-US" dirty="0" smtClean="0"/>
              <a:t>CE%B7</a:t>
            </a:r>
            <a:endParaRPr lang="en-US" dirty="0"/>
          </a:p>
          <a:p>
            <a:pPr lvl="0"/>
            <a:r>
              <a:rPr lang="en-US" dirty="0"/>
              <a:t>https://www.dodoni.gr/to-theatro</a:t>
            </a:r>
          </a:p>
          <a:p>
            <a:endParaRPr lang="en-US" dirty="0"/>
          </a:p>
        </p:txBody>
      </p:sp>
    </p:spTree>
    <p:extLst>
      <p:ext uri="{BB962C8B-B14F-4D97-AF65-F5344CB8AC3E}">
        <p14:creationId xmlns:p14="http://schemas.microsoft.com/office/powerpoint/2010/main" xmlns="" val="346172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Οι μαθητές της Γ τάξης του </a:t>
            </a:r>
            <a:r>
              <a:rPr lang="el-GR" b="1" dirty="0" smtClean="0"/>
              <a:t>2</a:t>
            </a:r>
            <a:r>
              <a:rPr lang="el-GR" b="1" baseline="30000" dirty="0" smtClean="0"/>
              <a:t>ου</a:t>
            </a:r>
            <a:r>
              <a:rPr lang="el-GR" dirty="0" smtClean="0"/>
              <a:t>  </a:t>
            </a:r>
            <a:r>
              <a:rPr lang="el-GR" b="1" dirty="0" smtClean="0"/>
              <a:t>Γυμνασίου Αρτέμιδος</a:t>
            </a:r>
            <a:r>
              <a:rPr lang="el-GR" dirty="0" smtClean="0"/>
              <a:t>, τη σχολική χρονιά 2019-2020, υιοθετούν το αρχαίο θέατρο και το μαντείο της Δωδώνης.</a:t>
            </a:r>
          </a:p>
          <a:p>
            <a:endParaRPr lang="el-GR" dirty="0" smtClean="0"/>
          </a:p>
          <a:p>
            <a:r>
              <a:rPr lang="el-GR" dirty="0" smtClean="0"/>
              <a:t>Υπεύθυνες καθηγήτριες :</a:t>
            </a:r>
          </a:p>
          <a:p>
            <a:r>
              <a:rPr lang="el-GR" dirty="0" smtClean="0"/>
              <a:t>Τσαούση Ελένη και Γούναρη Μαρινέττα</a:t>
            </a:r>
            <a:r>
              <a:rPr lang="el-GR" smtClean="0"/>
              <a:t>, Φιλόλογοι.</a:t>
            </a:r>
            <a:endParaRPr lang="el-GR"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2984"/>
          </a:xfrm>
        </p:spPr>
        <p:txBody>
          <a:bodyPr>
            <a:noAutofit/>
          </a:bodyPr>
          <a:lstStyle/>
          <a:p>
            <a:r>
              <a:rPr lang="el-GR" sz="3200" dirty="0" smtClean="0">
                <a:latin typeface="Calibri" pitchFamily="34" charset="0"/>
              </a:rPr>
              <a:t>Το 4</a:t>
            </a:r>
            <a:r>
              <a:rPr lang="el-GR" sz="3200" baseline="30000" dirty="0" smtClean="0">
                <a:latin typeface="Calibri" pitchFamily="34" charset="0"/>
              </a:rPr>
              <a:t>ο</a:t>
            </a:r>
            <a:r>
              <a:rPr lang="el-GR" sz="3200" dirty="0" smtClean="0">
                <a:latin typeface="Calibri" pitchFamily="34" charset="0"/>
              </a:rPr>
              <a:t> αι. π.Χ γύρω από το ιερό δέντρο χτίστηκαν τα ιερά του Δία και της Διώνης (1,2</a:t>
            </a:r>
            <a:r>
              <a:rPr lang="el-GR" sz="3200" dirty="0" smtClean="0"/>
              <a:t>)</a:t>
            </a:r>
            <a:endParaRPr lang="el-GR" sz="3200" dirty="0"/>
          </a:p>
        </p:txBody>
      </p:sp>
      <p:sp>
        <p:nvSpPr>
          <p:cNvPr id="3" name="2 - Θέση περιεχομένου"/>
          <p:cNvSpPr>
            <a:spLocks noGrp="1"/>
          </p:cNvSpPr>
          <p:nvPr>
            <p:ph idx="1"/>
          </p:nvPr>
        </p:nvSpPr>
        <p:spPr>
          <a:xfrm>
            <a:off x="0" y="1214422"/>
            <a:ext cx="9144000" cy="5643578"/>
          </a:xfrm>
        </p:spPr>
        <p:txBody>
          <a:bodyPr>
            <a:normAutofit/>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smtClean="0"/>
          </a:p>
          <a:p>
            <a:r>
              <a:rPr lang="el-GR" sz="2800" b="1" dirty="0" smtClean="0">
                <a:latin typeface="Calibri" pitchFamily="34" charset="0"/>
              </a:rPr>
              <a:t>Τρισδιάστατη αναπαράσταση του αρχαιολογικού χώρου του 3</a:t>
            </a:r>
            <a:r>
              <a:rPr lang="el-GR" sz="2800" b="1" baseline="30000" dirty="0" smtClean="0">
                <a:latin typeface="Calibri" pitchFamily="34" charset="0"/>
              </a:rPr>
              <a:t>ου</a:t>
            </a:r>
            <a:r>
              <a:rPr lang="el-GR" sz="2800" b="1" dirty="0" smtClean="0">
                <a:latin typeface="Calibri" pitchFamily="34" charset="0"/>
              </a:rPr>
              <a:t> αι. π.Χ</a:t>
            </a:r>
            <a:endParaRPr lang="el-GR" sz="2800" b="1" dirty="0">
              <a:latin typeface="Calibri"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214282" y="1142984"/>
            <a:ext cx="8715436" cy="47863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1428760"/>
          </a:xfrm>
        </p:spPr>
        <p:txBody>
          <a:bodyPr>
            <a:noAutofit/>
          </a:bodyPr>
          <a:lstStyle/>
          <a:p>
            <a:r>
              <a:rPr lang="el-GR" sz="3600" i="1" dirty="0" smtClean="0">
                <a:latin typeface="Calibri" pitchFamily="34" charset="0"/>
              </a:rPr>
              <a:t>Τον 3</a:t>
            </a:r>
            <a:r>
              <a:rPr lang="el-GR" sz="3600" i="1" baseline="30000" dirty="0" smtClean="0">
                <a:latin typeface="Calibri" pitchFamily="34" charset="0"/>
              </a:rPr>
              <a:t>ο</a:t>
            </a:r>
            <a:r>
              <a:rPr lang="el-GR" sz="3600" i="1" dirty="0" smtClean="0">
                <a:latin typeface="Calibri" pitchFamily="34" charset="0"/>
              </a:rPr>
              <a:t> αι. π.Χ όταν βασιλιάς της Ηπείρου ήταν ο Πύρρος  κτίστηκαν </a:t>
            </a:r>
            <a:endParaRPr lang="el-GR" sz="3600" i="1" dirty="0">
              <a:latin typeface="Calibri" pitchFamily="34" charset="0"/>
            </a:endParaRPr>
          </a:p>
        </p:txBody>
      </p:sp>
      <p:sp>
        <p:nvSpPr>
          <p:cNvPr id="3" name="2 - Θέση περιεχομένου"/>
          <p:cNvSpPr>
            <a:spLocks noGrp="1"/>
          </p:cNvSpPr>
          <p:nvPr>
            <p:ph idx="1"/>
          </p:nvPr>
        </p:nvSpPr>
        <p:spPr>
          <a:xfrm>
            <a:off x="214282" y="1643050"/>
            <a:ext cx="8715436" cy="5214950"/>
          </a:xfrm>
        </p:spPr>
        <p:txBody>
          <a:bodyPr/>
          <a:lstStyle/>
          <a:p>
            <a:pPr>
              <a:buNone/>
            </a:pPr>
            <a:endParaRPr lang="el-GR" dirty="0" smtClean="0">
              <a:latin typeface="Calibri" pitchFamily="34" charset="0"/>
            </a:endParaRPr>
          </a:p>
          <a:p>
            <a:pPr>
              <a:buNone/>
            </a:pPr>
            <a:r>
              <a:rPr lang="el-GR" dirty="0" smtClean="0">
                <a:latin typeface="Calibri" pitchFamily="34" charset="0"/>
              </a:rPr>
              <a:t> </a:t>
            </a:r>
          </a:p>
          <a:p>
            <a:r>
              <a:rPr lang="el-GR" dirty="0" smtClean="0">
                <a:latin typeface="Calibri" pitchFamily="34" charset="0"/>
              </a:rPr>
              <a:t>Το Βουλευτήριο 3</a:t>
            </a:r>
          </a:p>
          <a:p>
            <a:r>
              <a:rPr lang="el-GR" dirty="0" smtClean="0">
                <a:latin typeface="Calibri" pitchFamily="34" charset="0"/>
              </a:rPr>
              <a:t>Το Πρυτανείο </a:t>
            </a:r>
            <a:r>
              <a:rPr lang="el-GR" dirty="0">
                <a:latin typeface="Calibri" pitchFamily="34" charset="0"/>
              </a:rPr>
              <a:t> </a:t>
            </a:r>
            <a:r>
              <a:rPr lang="el-GR" dirty="0" smtClean="0">
                <a:latin typeface="Calibri" pitchFamily="34" charset="0"/>
              </a:rPr>
              <a:t>4</a:t>
            </a:r>
          </a:p>
          <a:p>
            <a:r>
              <a:rPr lang="el-GR" dirty="0" smtClean="0">
                <a:latin typeface="Calibri" pitchFamily="34" charset="0"/>
              </a:rPr>
              <a:t>Το Θέατρο 5</a:t>
            </a:r>
          </a:p>
          <a:p>
            <a:r>
              <a:rPr lang="el-GR" dirty="0" smtClean="0">
                <a:latin typeface="Calibri" pitchFamily="34" charset="0"/>
              </a:rPr>
              <a:t>Το Στάδιο </a:t>
            </a:r>
            <a:r>
              <a:rPr lang="el-GR" dirty="0">
                <a:latin typeface="Calibri" pitchFamily="34" charset="0"/>
              </a:rPr>
              <a:t> </a:t>
            </a:r>
            <a:r>
              <a:rPr lang="el-GR" dirty="0" smtClean="0">
                <a:latin typeface="Calibri" pitchFamily="34" charset="0"/>
              </a:rPr>
              <a:t>6</a:t>
            </a:r>
          </a:p>
          <a:p>
            <a:endParaRPr lang="el-GR" dirty="0">
              <a:latin typeface="Calibri"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571868" y="1857364"/>
            <a:ext cx="5429318" cy="43577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5719"/>
          </a:xfrm>
        </p:spPr>
        <p:txBody>
          <a:bodyPr>
            <a:normAutofit fontScale="90000"/>
          </a:bodyPr>
          <a:lstStyle/>
          <a:p>
            <a:endParaRPr lang="el-GR" dirty="0"/>
          </a:p>
        </p:txBody>
      </p:sp>
      <p:sp>
        <p:nvSpPr>
          <p:cNvPr id="3" name="2 - Θέση περιεχομένου"/>
          <p:cNvSpPr>
            <a:spLocks noGrp="1"/>
          </p:cNvSpPr>
          <p:nvPr>
            <p:ph idx="1"/>
          </p:nvPr>
        </p:nvSpPr>
        <p:spPr>
          <a:xfrm>
            <a:off x="428596" y="285728"/>
            <a:ext cx="8258204" cy="5840435"/>
          </a:xfrm>
        </p:spPr>
        <p:txBody>
          <a:bodyPr>
            <a:normAutofit/>
          </a:bodyPr>
          <a:lstStyle/>
          <a:p>
            <a:pPr>
              <a:buNone/>
            </a:pPr>
            <a:r>
              <a:rPr lang="el-GR" sz="2400" dirty="0" smtClean="0">
                <a:latin typeface="Calibri" pitchFamily="34" charset="0"/>
              </a:rPr>
              <a:t>     Το </a:t>
            </a:r>
            <a:r>
              <a:rPr lang="el-GR" sz="2400" dirty="0">
                <a:latin typeface="Calibri" pitchFamily="34" charset="0"/>
              </a:rPr>
              <a:t>ιερό και το μαντείο συνέχισαν να λειτουργούν μέχρι τον 4ο αι. μ.Χ. και μετά εγκαταλείφθηκαν, αφού ο χριστιανισμός είχε πια αρχίσει να παίρνει τη θέση της αρχαίας λατρείας. </a:t>
            </a:r>
            <a:endParaRPr lang="el-GR" sz="2400" dirty="0" smtClean="0">
              <a:latin typeface="Calibri" pitchFamily="34" charset="0"/>
            </a:endParaRPr>
          </a:p>
          <a:p>
            <a:r>
              <a:rPr lang="el-GR" sz="2400" dirty="0" smtClean="0">
                <a:latin typeface="Calibri" pitchFamily="34" charset="0"/>
              </a:rPr>
              <a:t>Το πιο επιβλητικό κτίσμα  που δεσπόζει στο χώρο σήμερα είναι το </a:t>
            </a:r>
            <a:r>
              <a:rPr lang="el-GR" sz="2400" b="1" dirty="0" smtClean="0">
                <a:solidFill>
                  <a:srgbClr val="C00000"/>
                </a:solidFill>
                <a:latin typeface="Calibri" pitchFamily="34" charset="0"/>
              </a:rPr>
              <a:t>αρχαίο θέατρο</a:t>
            </a:r>
          </a:p>
          <a:p>
            <a:endParaRPr lang="el-GR" sz="2400" dirty="0" smtClean="0">
              <a:latin typeface="Calibri" pitchFamily="34" charset="0"/>
            </a:endParaRPr>
          </a:p>
          <a:p>
            <a:endParaRPr lang="el-GR" sz="2400" dirty="0">
              <a:latin typeface="Calibri" pitchFamily="34" charset="0"/>
            </a:endParaRPr>
          </a:p>
        </p:txBody>
      </p:sp>
      <p:pic>
        <p:nvPicPr>
          <p:cNvPr id="4" name="3 - Εικόνα" descr="Ιστορία και άλλα δαιμόνια: ΔΩΔΩΝΗ"/>
          <p:cNvPicPr/>
          <p:nvPr/>
        </p:nvPicPr>
        <p:blipFill>
          <a:blip r:embed="rId2" cstate="print"/>
          <a:srcRect/>
          <a:stretch>
            <a:fillRect/>
          </a:stretch>
        </p:blipFill>
        <p:spPr bwMode="auto">
          <a:xfrm>
            <a:off x="1000100" y="2214554"/>
            <a:ext cx="7358146" cy="4000528"/>
          </a:xfrm>
          <a:prstGeom prst="rect">
            <a:avLst/>
          </a:prstGeom>
          <a:noFill/>
          <a:ln w="9525">
            <a:noFill/>
            <a:miter lim="800000"/>
            <a:headEnd/>
            <a:tailEnd/>
          </a:ln>
        </p:spPr>
      </p:pic>
      <p:sp>
        <p:nvSpPr>
          <p:cNvPr id="28674" name="AutoShape 2" descr="στο αρχαίο θέατρο της Δωδώνη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5719"/>
          </a:xfrm>
        </p:spPr>
        <p:txBody>
          <a:bodyPr>
            <a:normAutofit fontScale="90000"/>
          </a:bodyPr>
          <a:lstStyle/>
          <a:p>
            <a:endParaRPr lang="el-GR" b="1" i="1" dirty="0">
              <a:latin typeface="Calibri" pitchFamily="34"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428596" y="214290"/>
            <a:ext cx="8358246" cy="6286544"/>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1714480" y="2357430"/>
            <a:ext cx="5662488" cy="923330"/>
          </a:xfrm>
          <a:prstGeom prst="rect">
            <a:avLst/>
          </a:prstGeom>
          <a:noFill/>
        </p:spPr>
        <p:txBody>
          <a:bodyPr wrap="square" lIns="91440" tIns="45720" rIns="91440" bIns="45720">
            <a:spAutoFit/>
          </a:bodyPr>
          <a:lstStyle/>
          <a:p>
            <a:pPr algn="ctr"/>
            <a:r>
              <a:rPr lang="el-GR" sz="5400" b="1" i="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rPr>
              <a:t>Το αρχαίο θέατρο</a:t>
            </a:r>
            <a:endParaRPr lang="el-G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a:bodyPr>
          <a:lstStyle/>
          <a:p>
            <a:r>
              <a:rPr lang="el-GR" b="1" i="1" dirty="0">
                <a:latin typeface="Calibri" pitchFamily="34" charset="0"/>
              </a:rPr>
              <a:t>Η</a:t>
            </a:r>
            <a:r>
              <a:rPr lang="el-GR" b="1" i="1" dirty="0" smtClean="0">
                <a:latin typeface="Calibri" pitchFamily="34" charset="0"/>
              </a:rPr>
              <a:t> ιστορία του  </a:t>
            </a:r>
            <a:endParaRPr lang="el-GR" b="1" i="1" dirty="0">
              <a:latin typeface="Calibri" pitchFamily="34" charset="0"/>
            </a:endParaRPr>
          </a:p>
        </p:txBody>
      </p:sp>
      <p:sp>
        <p:nvSpPr>
          <p:cNvPr id="3" name="2 - Θέση περιεχομένου"/>
          <p:cNvSpPr>
            <a:spLocks noGrp="1"/>
          </p:cNvSpPr>
          <p:nvPr>
            <p:ph idx="1"/>
          </p:nvPr>
        </p:nvSpPr>
        <p:spPr>
          <a:xfrm>
            <a:off x="0" y="1214422"/>
            <a:ext cx="5786446" cy="5143536"/>
          </a:xfrm>
        </p:spPr>
        <p:txBody>
          <a:bodyPr>
            <a:normAutofit fontScale="92500" lnSpcReduction="10000"/>
          </a:bodyPr>
          <a:lstStyle/>
          <a:p>
            <a:r>
              <a:rPr lang="el-GR" dirty="0" smtClean="0"/>
              <a:t>Χτίστηκε τον 3</a:t>
            </a:r>
            <a:r>
              <a:rPr lang="el-GR" baseline="30000" dirty="0" smtClean="0"/>
              <a:t>ο</a:t>
            </a:r>
            <a:r>
              <a:rPr lang="el-GR" dirty="0" smtClean="0"/>
              <a:t> αι. π.Χ </a:t>
            </a:r>
          </a:p>
          <a:p>
            <a:r>
              <a:rPr lang="el-GR" dirty="0" smtClean="0"/>
              <a:t>Εκεί γίνονταν  οι  δραματικοί και μουσικοί αγώνες των </a:t>
            </a:r>
            <a:r>
              <a:rPr lang="el-GR" dirty="0" err="1" smtClean="0"/>
              <a:t>Ναϊων</a:t>
            </a:r>
            <a:r>
              <a:rPr lang="el-GR" dirty="0"/>
              <a:t> </a:t>
            </a:r>
            <a:r>
              <a:rPr lang="el-GR" dirty="0" smtClean="0"/>
              <a:t>γιορτής προς τιμήν του </a:t>
            </a:r>
            <a:r>
              <a:rPr lang="el-GR" dirty="0" err="1" smtClean="0"/>
              <a:t>Νάιου</a:t>
            </a:r>
            <a:r>
              <a:rPr lang="el-GR" dirty="0" smtClean="0"/>
              <a:t> Δία που τελούνταν κάθε 4 χρόνια</a:t>
            </a:r>
          </a:p>
          <a:p>
            <a:r>
              <a:rPr lang="el-GR" dirty="0"/>
              <a:t>Τ</a:t>
            </a:r>
            <a:r>
              <a:rPr lang="el-GR" dirty="0" smtClean="0"/>
              <a:t>η </a:t>
            </a:r>
            <a:r>
              <a:rPr lang="el-GR" dirty="0"/>
              <a:t>ρωμαϊκή εποχή, στα χρόνια του αυτοκράτορα Οκταβιανού Αυγούστου (27 π.Χ.-14 </a:t>
            </a:r>
            <a:r>
              <a:rPr lang="el-GR" dirty="0" err="1"/>
              <a:t>μ.Χ</a:t>
            </a:r>
            <a:r>
              <a:rPr lang="el-GR" dirty="0"/>
              <a:t>.), μετατράπηκε σε αρένα και φιλοξενούσε μονομαχίες και θηριομαχίες. </a:t>
            </a:r>
          </a:p>
        </p:txBody>
      </p:sp>
      <p:pic>
        <p:nvPicPr>
          <p:cNvPr id="6" name="5 - Εικόνα" descr="Untitled"/>
          <p:cNvPicPr/>
          <p:nvPr/>
        </p:nvPicPr>
        <p:blipFill>
          <a:blip r:embed="rId2" cstate="print"/>
          <a:srcRect/>
          <a:stretch>
            <a:fillRect/>
          </a:stretch>
        </p:blipFill>
        <p:spPr bwMode="auto">
          <a:xfrm rot="660000">
            <a:off x="5953071" y="1193921"/>
            <a:ext cx="3000396" cy="2286016"/>
          </a:xfrm>
          <a:prstGeom prst="rect">
            <a:avLst/>
          </a:prstGeom>
          <a:ln>
            <a:noFill/>
          </a:ln>
          <a:effectLst>
            <a:softEdge rad="112500"/>
          </a:effectLst>
        </p:spPr>
      </p:pic>
      <p:pic>
        <p:nvPicPr>
          <p:cNvPr id="7" name="6 - Εικόνα" descr="Αρχαίο Ελληνικό Θέατρο και Δράμα»: Ανοικτό διαδικτυακό μάθημα μέσω ..."/>
          <p:cNvPicPr/>
          <p:nvPr/>
        </p:nvPicPr>
        <p:blipFill>
          <a:blip r:embed="rId3" cstate="print"/>
          <a:srcRect/>
          <a:stretch>
            <a:fillRect/>
          </a:stretch>
        </p:blipFill>
        <p:spPr bwMode="auto">
          <a:xfrm>
            <a:off x="5143504" y="4000504"/>
            <a:ext cx="3714776" cy="221455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t>Το τεράστιο κοίλο του θεάτρου διαμορφώθηκε σε φυσική κοιλότητα στους πρόποδες του όρους Τόμαρος. </a:t>
            </a:r>
            <a:endParaRPr lang="en-US" dirty="0" smtClean="0"/>
          </a:p>
          <a:p>
            <a:r>
              <a:rPr lang="el-GR" dirty="0" smtClean="0"/>
              <a:t>Το κοίλο χωριζόταν με τέσσερις οριζόντιους διαδρόμους σε τρία τμήματα (19 σειρές εδωλίων το κάτω, 15 το μεσαίο και 21 το επάνω) και με δέκα κλίμακες σε εννέα κερκίδες. </a:t>
            </a:r>
            <a:endParaRPr lang="en-US" dirty="0" smtClean="0"/>
          </a:p>
          <a:p>
            <a:r>
              <a:rPr lang="el-GR" dirty="0" smtClean="0"/>
              <a:t>Η κατώτερη σειρά εδωλίων ήταν η λεγόμενη προεδρία, είχε λίθινα καθίσματα και προοριζόταν για τα επίσημα ή τιμώμενα πρόσωπα. </a:t>
            </a:r>
            <a:endParaRPr lang="el-GR"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 Η πρόσβαση των θεατών στο κοίλο γινόταν με μεγάλες κλίμακες, που ξεκινούσαν από τις παρόδους, και η αποχώρησή τους από πλατιά έξοδο στην κορυφή της κεντρικής κερκίδας.</a:t>
            </a:r>
            <a:endParaRPr lang="en-US" dirty="0" smtClean="0"/>
          </a:p>
          <a:p>
            <a:r>
              <a:rPr lang="el-GR" dirty="0" smtClean="0"/>
              <a:t> Η ορχήστρα δεν αποτελούσε ολόκληρο κύκλο και είχε διάμετρο 18,70 μ. </a:t>
            </a:r>
            <a:endParaRPr lang="en-US" dirty="0" smtClean="0"/>
          </a:p>
          <a:p>
            <a:r>
              <a:rPr lang="el-GR" dirty="0" smtClean="0"/>
              <a:t>Στο κέντρο της ένας λαξευμένος βράχος αποτελούσε τη βάση του βωμού του Διονύσου, της θυμέλης. </a:t>
            </a:r>
            <a:endParaRPr lang="en-US" dirty="0" smtClean="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Κλασικό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948</Words>
  <Application>Microsoft Office PowerPoint</Application>
  <PresentationFormat>Προβολή στην οθόνη (4:3)</PresentationFormat>
  <Paragraphs>107</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Το 2ο Γυμνάσιο Αρτέμιδος στο  αρχαίο θέατρο της Δωδώνης</vt:lpstr>
      <vt:lpstr>Ο ευρύτερος αρχαιολογικός χώρος,   η τοποθεσία</vt:lpstr>
      <vt:lpstr>Το 4ο αι. π.Χ γύρω από το ιερό δέντρο χτίστηκαν τα ιερά του Δία και της Διώνης (1,2)</vt:lpstr>
      <vt:lpstr>Τον 3ο αι. π.Χ όταν βασιλιάς της Ηπείρου ήταν ο Πύρρος  κτίστηκαν </vt:lpstr>
      <vt:lpstr>Διαφάνεια 5</vt:lpstr>
      <vt:lpstr>Διαφάνεια 6</vt:lpstr>
      <vt:lpstr>Η ιστορία του  </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Τα βασικά μέρη</vt:lpstr>
      <vt:lpstr>Η ορχήστρα</vt:lpstr>
      <vt:lpstr>Διαφάνεια 18</vt:lpstr>
      <vt:lpstr>Διαφάνεια 19</vt:lpstr>
      <vt:lpstr>Το μαντείο</vt:lpstr>
      <vt:lpstr>Διαφάνεια 21</vt:lpstr>
      <vt:lpstr>Διαφάνεια 22</vt:lpstr>
      <vt:lpstr>Διαφάνεια 23</vt:lpstr>
      <vt:lpstr>Διαφάνεια 24</vt:lpstr>
      <vt:lpstr>Ετυμολογία του ονόματος</vt:lpstr>
      <vt:lpstr>Δικτυογραφία</vt:lpstr>
      <vt:lpstr>Διαφάνεια 27</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2ο Γυμνάσιο Αρτέμιδος υιοθετεί το θέατρο της Δωδώνης</dc:title>
  <dc:creator>διαδυκτιο</dc:creator>
  <cp:lastModifiedBy>Dell</cp:lastModifiedBy>
  <cp:revision>30</cp:revision>
  <dcterms:created xsi:type="dcterms:W3CDTF">2020-05-30T15:40:26Z</dcterms:created>
  <dcterms:modified xsi:type="dcterms:W3CDTF">2020-06-01T16:29:43Z</dcterms:modified>
</cp:coreProperties>
</file>