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74" r:id="rId3"/>
    <p:sldId id="300" r:id="rId4"/>
    <p:sldId id="257" r:id="rId5"/>
    <p:sldId id="258" r:id="rId6"/>
    <p:sldId id="276" r:id="rId7"/>
    <p:sldId id="263" r:id="rId8"/>
    <p:sldId id="281" r:id="rId9"/>
    <p:sldId id="264" r:id="rId10"/>
    <p:sldId id="260" r:id="rId11"/>
    <p:sldId id="283" r:id="rId12"/>
    <p:sldId id="261" r:id="rId13"/>
    <p:sldId id="280" r:id="rId14"/>
    <p:sldId id="277" r:id="rId15"/>
    <p:sldId id="288" r:id="rId16"/>
    <p:sldId id="267" r:id="rId17"/>
    <p:sldId id="272" r:id="rId18"/>
    <p:sldId id="270" r:id="rId19"/>
    <p:sldId id="289" r:id="rId20"/>
    <p:sldId id="282" r:id="rId21"/>
    <p:sldId id="268" r:id="rId22"/>
    <p:sldId id="290" r:id="rId23"/>
    <p:sldId id="287" r:id="rId24"/>
    <p:sldId id="284" r:id="rId25"/>
    <p:sldId id="265" r:id="rId26"/>
    <p:sldId id="292" r:id="rId27"/>
    <p:sldId id="293" r:id="rId28"/>
    <p:sldId id="294" r:id="rId29"/>
    <p:sldId id="291" r:id="rId30"/>
    <p:sldId id="275" r:id="rId31"/>
    <p:sldId id="299" r:id="rId32"/>
    <p:sldId id="302" r:id="rId33"/>
    <p:sldId id="303" r:id="rId34"/>
    <p:sldId id="304" r:id="rId35"/>
    <p:sldId id="306" r:id="rId36"/>
    <p:sldId id="307" r:id="rId37"/>
    <p:sldId id="308" r:id="rId38"/>
    <p:sldId id="309" r:id="rId39"/>
    <p:sldId id="312" r:id="rId40"/>
    <p:sldId id="310" r:id="rId41"/>
    <p:sldId id="313" r:id="rId42"/>
    <p:sldId id="311" r:id="rId43"/>
    <p:sldId id="316" r:id="rId44"/>
    <p:sldId id="314" r:id="rId45"/>
    <p:sldId id="315" r:id="rId46"/>
    <p:sldId id="317" r:id="rId47"/>
    <p:sldId id="318" r:id="rId48"/>
    <p:sldId id="319" r:id="rId49"/>
    <p:sldId id="320" r:id="rId50"/>
    <p:sldId id="321" r:id="rId51"/>
    <p:sldId id="322" r:id="rId52"/>
    <p:sldId id="259" r:id="rId53"/>
    <p:sldId id="323"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F784735-A4DF-4479-A4FA-6E99AC1740F2}" type="datetimeFigureOut">
              <a:rPr lang="el-GR" smtClean="0"/>
              <a:t>19/5/2022</a:t>
            </a:fld>
            <a:endParaRPr lang="el-GR"/>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l-G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2B5CE282-F553-4E1D-977C-2AC6ABF032CF}" type="slidenum">
              <a:rPr lang="el-GR" smtClean="0"/>
              <a:t>‹#›</a:t>
            </a:fld>
            <a:endParaRPr lang="el-GR"/>
          </a:p>
        </p:txBody>
      </p:sp>
    </p:spTree>
    <p:extLst>
      <p:ext uri="{BB962C8B-B14F-4D97-AF65-F5344CB8AC3E}">
        <p14:creationId xmlns:p14="http://schemas.microsoft.com/office/powerpoint/2010/main" val="238773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F784735-A4DF-4479-A4FA-6E99AC1740F2}" type="datetimeFigureOut">
              <a:rPr lang="el-GR" smtClean="0"/>
              <a:t>19/5/2022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1385116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F784735-A4DF-4479-A4FA-6E99AC1740F2}" type="datetimeFigureOut">
              <a:rPr lang="el-GR" smtClean="0"/>
              <a:t>19/5/2022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2878801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DF784735-A4DF-4479-A4FA-6E99AC1740F2}" type="datetimeFigureOut">
              <a:rPr lang="el-GR" smtClean="0"/>
              <a:t>19/5/2022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44096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DF784735-A4DF-4479-A4FA-6E99AC1740F2}" type="datetimeFigureOut">
              <a:rPr lang="el-GR" smtClean="0"/>
              <a:t>19/5/2022</a:t>
            </a:fld>
            <a:endParaRPr lang="el-G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l-GR"/>
          </a:p>
        </p:txBody>
      </p:sp>
      <p:sp>
        <p:nvSpPr>
          <p:cNvPr id="6" name="Slide Number Placeholder 5"/>
          <p:cNvSpPr>
            <a:spLocks noGrp="1"/>
          </p:cNvSpPr>
          <p:nvPr>
            <p:ph type="sldNum" sz="quarter" idx="12"/>
          </p:nvPr>
        </p:nvSpPr>
        <p:spPr>
          <a:xfrm>
            <a:off x="8604504" y="5212080"/>
            <a:ext cx="2112264" cy="228600"/>
          </a:xfrm>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2056493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DF784735-A4DF-4479-A4FA-6E99AC1740F2}" type="datetimeFigureOut">
              <a:rPr lang="el-GR" smtClean="0"/>
              <a:t>19/5/2022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380464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DF784735-A4DF-4479-A4FA-6E99AC1740F2}" type="datetimeFigureOut">
              <a:rPr lang="el-GR" smtClean="0"/>
              <a:t>19/5/2022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416229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DF784735-A4DF-4479-A4FA-6E99AC1740F2}" type="datetimeFigureOut">
              <a:rPr lang="el-GR" smtClean="0"/>
              <a:t>19/5/2022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55084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84735-A4DF-4479-A4FA-6E99AC1740F2}" type="datetimeFigureOut">
              <a:rPr lang="el-GR" smtClean="0"/>
              <a:t>19/5/2022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B5CE282-F553-4E1D-977C-2AC6ABF032CF}" type="slidenum">
              <a:rPr lang="el-GR" smtClean="0"/>
              <a:t>‹#›</a:t>
            </a:fld>
            <a:endParaRPr lang="el-GR"/>
          </a:p>
        </p:txBody>
      </p:sp>
    </p:spTree>
    <p:extLst>
      <p:ext uri="{BB962C8B-B14F-4D97-AF65-F5344CB8AC3E}">
        <p14:creationId xmlns:p14="http://schemas.microsoft.com/office/powerpoint/2010/main" val="1841300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p>
            <a:fld id="{DF784735-A4DF-4479-A4FA-6E99AC1740F2}" type="datetimeFigureOut">
              <a:rPr lang="el-GR" smtClean="0"/>
              <a:t>19/5/2022</a:t>
            </a:fld>
            <a:endParaRPr lang="el-GR"/>
          </a:p>
        </p:txBody>
      </p:sp>
      <p:sp>
        <p:nvSpPr>
          <p:cNvPr id="9" name="Footer Placeholder 8"/>
          <p:cNvSpPr>
            <a:spLocks noGrp="1"/>
          </p:cNvSpPr>
          <p:nvPr>
            <p:ph type="ftr" sz="quarter" idx="11"/>
          </p:nvPr>
        </p:nvSpPr>
        <p:spPr/>
        <p:txBody>
          <a:bodyPr/>
          <a:lstStyle>
            <a:lvl1pPr algn="r">
              <a:defRPr/>
            </a:lvl1pPr>
          </a:lstStyle>
          <a:p>
            <a:endParaRPr lang="el-GR"/>
          </a:p>
        </p:txBody>
      </p:sp>
      <p:sp>
        <p:nvSpPr>
          <p:cNvPr id="11" name="Slide Number Placeholder 10"/>
          <p:cNvSpPr>
            <a:spLocks noGrp="1"/>
          </p:cNvSpPr>
          <p:nvPr>
            <p:ph type="sldNum" sz="quarter" idx="12"/>
          </p:nvPr>
        </p:nvSpPr>
        <p:spPr>
          <a:xfrm>
            <a:off x="10396728" y="6227064"/>
            <a:ext cx="1463040" cy="256032"/>
          </a:xfrm>
        </p:spPr>
        <p:txBody>
          <a:bodyPr/>
          <a:lstStyle/>
          <a:p>
            <a:fld id="{2B5CE282-F553-4E1D-977C-2AC6ABF032CF}" type="slidenum">
              <a:rPr lang="el-GR" smtClean="0"/>
              <a:t>‹#›</a:t>
            </a:fld>
            <a:endParaRPr lang="el-G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6663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DF784735-A4DF-4479-A4FA-6E99AC1740F2}" type="datetimeFigureOut">
              <a:rPr lang="el-GR" smtClean="0"/>
              <a:t>19/5/2022</a:t>
            </a:fld>
            <a:endParaRPr lang="el-G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2B5CE282-F553-4E1D-977C-2AC6ABF032CF}" type="slidenum">
              <a:rPr lang="el-GR" smtClean="0"/>
              <a:t>‹#›</a:t>
            </a:fld>
            <a:endParaRPr lang="el-G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793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DF784735-A4DF-4479-A4FA-6E99AC1740F2}" type="datetimeFigureOut">
              <a:rPr lang="el-GR" smtClean="0"/>
              <a:t>19/5/2022</a:t>
            </a:fld>
            <a:endParaRPr lang="el-G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l-G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B5CE282-F553-4E1D-977C-2AC6ABF032CF}" type="slidenum">
              <a:rPr lang="el-GR" smtClean="0"/>
              <a:t>‹#›</a:t>
            </a:fld>
            <a:endParaRPr lang="el-G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8534543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https://el.wikipedia.org/wiki/%CE%A7%CE%AC%CF%81%CE%B9%CF%84%CE%B5%CF%82" TargetMode="Externa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hyperlink" Target="https://el.wikipedia.org/wiki/%CE%9A%CE%BF%CE%B9%CE%BD%CF%8C_%CF%84%CF%89%CE%BD_%CE%92%CE%BF%CE%B9%CF%89%CF%84%CF%8E%CE%BD" TargetMode="External"/><Relationship Id="rId5" Type="http://schemas.openxmlformats.org/officeDocument/2006/relationships/hyperlink" Target="https://el.wikipedia.org/wiki/%CE%94%CE%B9%CF%8C%CE%BD%CF%85%CF%83%CE%BF%CF%82" TargetMode="External"/><Relationship Id="rId4" Type="http://schemas.openxmlformats.org/officeDocument/2006/relationships/hyperlink" Target="https://el.wikipedia.org/wiki/%CE%94%CE%AF%CE%B1%CF%82_(%CE%BC%CF%85%CE%B8%CE%BF%CE%BB%CE%BF%CE%B3%CE%AF%CE%B1)"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l.wikipedia.org/wiki/%CE%91%CF%81%CF%87%CE%B1%CE%AF%CE%BF_%CE%B8%CE%AD%CE%B1%CF%84%CF%81%CE%BF_%CE%9F%CF%81%CF%87%CE%BF%CE%BC%CE%B5%CE%BD%CE%BF%CF%8D_%CE%92%CE%BF%CE%B9%CF%89%CF%84%CE%AF%CE%B1%CF%82" TargetMode="External"/><Relationship Id="rId2" Type="http://schemas.openxmlformats.org/officeDocument/2006/relationships/hyperlink" Target="https://www.orchomenos.gr/archaiologikoi-chwroi/archaio-theatro/" TargetMode="External"/><Relationship Id="rId1" Type="http://schemas.openxmlformats.org/officeDocument/2006/relationships/slideLayout" Target="../slideLayouts/slideLayout2.xml"/><Relationship Id="rId5" Type="http://schemas.openxmlformats.org/officeDocument/2006/relationships/hyperlink" Target="http://ancienttheater.culture.gr/el/psifiaki-bibliothiki/--17/52-theatro-orxomenou-1/file" TargetMode="External"/><Relationship Id="rId4" Type="http://schemas.openxmlformats.org/officeDocument/2006/relationships/hyperlink" Target="https://diazoma.gr/theaters/archaio-theatro-arkadikou-orchomenou/"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5B621E-A058-412D-99BA-F1605825A716}"/>
              </a:ext>
            </a:extLst>
          </p:cNvPr>
          <p:cNvSpPr>
            <a:spLocks noGrp="1"/>
          </p:cNvSpPr>
          <p:nvPr>
            <p:ph type="ctrTitle"/>
          </p:nvPr>
        </p:nvSpPr>
        <p:spPr/>
        <p:txBody>
          <a:bodyPr/>
          <a:lstStyle/>
          <a:p>
            <a:r>
              <a:rPr lang="el-GR" sz="5400" dirty="0"/>
              <a:t>Το αρχαίο θέατρο του Ορχομενού</a:t>
            </a:r>
          </a:p>
        </p:txBody>
      </p:sp>
      <p:sp>
        <p:nvSpPr>
          <p:cNvPr id="3" name="Υπότιτλος 2">
            <a:extLst>
              <a:ext uri="{FF2B5EF4-FFF2-40B4-BE49-F238E27FC236}">
                <a16:creationId xmlns:a16="http://schemas.microsoft.com/office/drawing/2014/main" id="{D6082645-F505-4ABA-AB78-C0131BD8BAC6}"/>
              </a:ext>
            </a:extLst>
          </p:cNvPr>
          <p:cNvSpPr>
            <a:spLocks noGrp="1"/>
          </p:cNvSpPr>
          <p:nvPr>
            <p:ph type="subTitle" idx="1"/>
          </p:nvPr>
        </p:nvSpPr>
        <p:spPr>
          <a:xfrm>
            <a:off x="6614883" y="4412975"/>
            <a:ext cx="4015409" cy="911820"/>
          </a:xfrm>
        </p:spPr>
        <p:txBody>
          <a:bodyPr>
            <a:normAutofit/>
          </a:bodyPr>
          <a:lstStyle/>
          <a:p>
            <a:endParaRPr lang="el-GR" dirty="0"/>
          </a:p>
          <a:p>
            <a:r>
              <a:rPr lang="el-GR" b="1" dirty="0"/>
              <a:t>Υπεύθυνες καθηγήτριες </a:t>
            </a:r>
          </a:p>
          <a:p>
            <a:r>
              <a:rPr lang="el-GR" b="1" dirty="0"/>
              <a:t>Γούναρη Μαρινέττα, Τσαούση Ελένη</a:t>
            </a:r>
          </a:p>
        </p:txBody>
      </p:sp>
    </p:spTree>
    <p:extLst>
      <p:ext uri="{BB962C8B-B14F-4D97-AF65-F5344CB8AC3E}">
        <p14:creationId xmlns:p14="http://schemas.microsoft.com/office/powerpoint/2010/main" val="69120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4CDD8B-6895-4E9C-BB83-B069DDCBF9CF}"/>
              </a:ext>
            </a:extLst>
          </p:cNvPr>
          <p:cNvSpPr>
            <a:spLocks noGrp="1"/>
          </p:cNvSpPr>
          <p:nvPr>
            <p:ph type="title"/>
          </p:nvPr>
        </p:nvSpPr>
        <p:spPr>
          <a:xfrm>
            <a:off x="1066800" y="509666"/>
            <a:ext cx="10058400" cy="1124262"/>
          </a:xfrm>
        </p:spPr>
        <p:txBody>
          <a:bodyPr>
            <a:normAutofit fontScale="90000"/>
          </a:bodyPr>
          <a:lstStyle/>
          <a:p>
            <a:pPr algn="ctr"/>
            <a:r>
              <a:rPr lang="el-GR" sz="3100" b="1" dirty="0"/>
              <a:t>Το θέατρο και αριστερά ο μαντρότοιχος που το χωρίζει από τον Θολωτό τάφο</a:t>
            </a:r>
            <a:r>
              <a:rPr lang="el-GR" b="1" dirty="0"/>
              <a:t>.</a:t>
            </a:r>
          </a:p>
        </p:txBody>
      </p:sp>
      <p:pic>
        <p:nvPicPr>
          <p:cNvPr id="4" name="Θέση περιεχομένου 3">
            <a:extLst>
              <a:ext uri="{FF2B5EF4-FFF2-40B4-BE49-F238E27FC236}">
                <a16:creationId xmlns:a16="http://schemas.microsoft.com/office/drawing/2014/main" id="{8CD212E7-B394-4E43-8EE0-D194C356BA3B}"/>
              </a:ext>
            </a:extLst>
          </p:cNvPr>
          <p:cNvPicPr>
            <a:picLocks noGrp="1" noChangeAspect="1"/>
          </p:cNvPicPr>
          <p:nvPr>
            <p:ph idx="1"/>
          </p:nvPr>
        </p:nvPicPr>
        <p:blipFill>
          <a:blip r:embed="rId2"/>
          <a:stretch>
            <a:fillRect/>
          </a:stretch>
        </p:blipFill>
        <p:spPr>
          <a:xfrm>
            <a:off x="1620982" y="1633927"/>
            <a:ext cx="8700654" cy="4714407"/>
          </a:xfrm>
          <a:prstGeom prst="rect">
            <a:avLst/>
          </a:prstGeom>
        </p:spPr>
      </p:pic>
    </p:spTree>
    <p:extLst>
      <p:ext uri="{BB962C8B-B14F-4D97-AF65-F5344CB8AC3E}">
        <p14:creationId xmlns:p14="http://schemas.microsoft.com/office/powerpoint/2010/main" val="3442124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8CF76-8CE7-425A-A038-68C3FB81D018}"/>
              </a:ext>
            </a:extLst>
          </p:cNvPr>
          <p:cNvSpPr>
            <a:spLocks noGrp="1"/>
          </p:cNvSpPr>
          <p:nvPr>
            <p:ph type="title"/>
          </p:nvPr>
        </p:nvSpPr>
        <p:spPr>
          <a:xfrm>
            <a:off x="1066800" y="642594"/>
            <a:ext cx="10058400" cy="180366"/>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41BB1CCA-FEED-4FE4-932F-AC75F983A1AF}"/>
              </a:ext>
            </a:extLst>
          </p:cNvPr>
          <p:cNvSpPr>
            <a:spLocks noGrp="1"/>
          </p:cNvSpPr>
          <p:nvPr>
            <p:ph idx="1"/>
          </p:nvPr>
        </p:nvSpPr>
        <p:spPr>
          <a:xfrm>
            <a:off x="1066800" y="1136073"/>
            <a:ext cx="10058400" cy="4898967"/>
          </a:xfrm>
        </p:spPr>
        <p:txBody>
          <a:bodyPr>
            <a:normAutofit/>
          </a:bodyPr>
          <a:lstStyle/>
          <a:p>
            <a:pPr algn="ctr"/>
            <a:r>
              <a:rPr lang="el-GR" sz="3200" b="1" dirty="0"/>
              <a:t>Η μορφή του θεάτρου αποκρυσταλλώθηκε τον 2ο αιώνα </a:t>
            </a:r>
            <a:r>
              <a:rPr lang="el-GR" sz="3200" b="1" dirty="0" err="1"/>
              <a:t>π.Χ</a:t>
            </a:r>
            <a:endParaRPr lang="el-GR" sz="3200" b="1" dirty="0"/>
          </a:p>
          <a:p>
            <a:endParaRPr lang="el-GR" sz="3200" b="1" dirty="0"/>
          </a:p>
        </p:txBody>
      </p:sp>
      <p:pic>
        <p:nvPicPr>
          <p:cNvPr id="4" name="Εικόνα 3">
            <a:extLst>
              <a:ext uri="{FF2B5EF4-FFF2-40B4-BE49-F238E27FC236}">
                <a16:creationId xmlns:a16="http://schemas.microsoft.com/office/drawing/2014/main" id="{FD426761-0BA2-463A-9B9F-A853587BA764}"/>
              </a:ext>
            </a:extLst>
          </p:cNvPr>
          <p:cNvPicPr>
            <a:picLocks noChangeAspect="1"/>
          </p:cNvPicPr>
          <p:nvPr/>
        </p:nvPicPr>
        <p:blipFill>
          <a:blip r:embed="rId2"/>
          <a:stretch>
            <a:fillRect/>
          </a:stretch>
        </p:blipFill>
        <p:spPr>
          <a:xfrm>
            <a:off x="1773382" y="2175165"/>
            <a:ext cx="8742218" cy="4040242"/>
          </a:xfrm>
          <a:prstGeom prst="rect">
            <a:avLst/>
          </a:prstGeom>
        </p:spPr>
      </p:pic>
    </p:spTree>
    <p:extLst>
      <p:ext uri="{BB962C8B-B14F-4D97-AF65-F5344CB8AC3E}">
        <p14:creationId xmlns:p14="http://schemas.microsoft.com/office/powerpoint/2010/main" val="2511376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0E1490-E264-49FD-B6E4-F7C0FE79389B}"/>
              </a:ext>
            </a:extLst>
          </p:cNvPr>
          <p:cNvSpPr>
            <a:spLocks noGrp="1"/>
          </p:cNvSpPr>
          <p:nvPr>
            <p:ph type="title"/>
          </p:nvPr>
        </p:nvSpPr>
        <p:spPr>
          <a:xfrm>
            <a:off x="1066800" y="642594"/>
            <a:ext cx="5029200" cy="693811"/>
          </a:xfrm>
        </p:spPr>
        <p:txBody>
          <a:bodyPr>
            <a:normAutofit fontScale="90000"/>
          </a:bodyPr>
          <a:lstStyle/>
          <a:p>
            <a:r>
              <a:rPr lang="el-GR" dirty="0"/>
              <a:t>Περιγραφή</a:t>
            </a:r>
          </a:p>
        </p:txBody>
      </p:sp>
      <p:sp>
        <p:nvSpPr>
          <p:cNvPr id="3" name="Θέση περιεχομένου 2">
            <a:extLst>
              <a:ext uri="{FF2B5EF4-FFF2-40B4-BE49-F238E27FC236}">
                <a16:creationId xmlns:a16="http://schemas.microsoft.com/office/drawing/2014/main" id="{5399D493-5D1E-48FE-B971-1A1BA562053E}"/>
              </a:ext>
            </a:extLst>
          </p:cNvPr>
          <p:cNvSpPr>
            <a:spLocks noGrp="1"/>
          </p:cNvSpPr>
          <p:nvPr>
            <p:ph idx="1"/>
          </p:nvPr>
        </p:nvSpPr>
        <p:spPr>
          <a:xfrm>
            <a:off x="410818" y="1336405"/>
            <a:ext cx="4452127" cy="4698635"/>
          </a:xfrm>
        </p:spPr>
        <p:txBody>
          <a:bodyPr>
            <a:normAutofit/>
          </a:bodyPr>
          <a:lstStyle/>
          <a:p>
            <a:r>
              <a:rPr lang="el-GR" sz="2800" b="1" dirty="0"/>
              <a:t>Το κοίλο </a:t>
            </a:r>
          </a:p>
          <a:p>
            <a:r>
              <a:rPr lang="el-GR" sz="2800" dirty="0"/>
              <a:t> </a:t>
            </a:r>
            <a:r>
              <a:rPr lang="el-GR" sz="3200" dirty="0"/>
              <a:t>είναι ημικυκλικού σχήματος με έντονη αξονική προέκταση και αποτελείται από δώδεκα σειρές εδωλίων (από πωρόλιθο) και οκτώ κερκίδες. </a:t>
            </a:r>
          </a:p>
          <a:p>
            <a:endParaRPr lang="el-GR" sz="2800" dirty="0"/>
          </a:p>
        </p:txBody>
      </p:sp>
      <p:pic>
        <p:nvPicPr>
          <p:cNvPr id="6" name="Εικόνα 5">
            <a:extLst>
              <a:ext uri="{FF2B5EF4-FFF2-40B4-BE49-F238E27FC236}">
                <a16:creationId xmlns:a16="http://schemas.microsoft.com/office/drawing/2014/main" id="{7EAA90B5-2870-4D88-A248-63AAE089B00C}"/>
              </a:ext>
            </a:extLst>
          </p:cNvPr>
          <p:cNvPicPr>
            <a:picLocks noChangeAspect="1"/>
          </p:cNvPicPr>
          <p:nvPr/>
        </p:nvPicPr>
        <p:blipFill>
          <a:blip r:embed="rId2"/>
          <a:stretch>
            <a:fillRect/>
          </a:stretch>
        </p:blipFill>
        <p:spPr>
          <a:xfrm>
            <a:off x="5278582" y="822960"/>
            <a:ext cx="6157480" cy="5009804"/>
          </a:xfrm>
          <a:prstGeom prst="rect">
            <a:avLst/>
          </a:prstGeom>
        </p:spPr>
      </p:pic>
    </p:spTree>
    <p:extLst>
      <p:ext uri="{BB962C8B-B14F-4D97-AF65-F5344CB8AC3E}">
        <p14:creationId xmlns:p14="http://schemas.microsoft.com/office/powerpoint/2010/main" val="372215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D34BBC-64E4-4B60-8F35-E153E9022B53}"/>
              </a:ext>
            </a:extLst>
          </p:cNvPr>
          <p:cNvSpPr>
            <a:spLocks noGrp="1"/>
          </p:cNvSpPr>
          <p:nvPr>
            <p:ph type="title"/>
          </p:nvPr>
        </p:nvSpPr>
        <p:spPr>
          <a:xfrm>
            <a:off x="1066800" y="642594"/>
            <a:ext cx="10058400" cy="180366"/>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D88A727D-F7C7-40BD-B5B1-7F6DE15EF6A6}"/>
              </a:ext>
            </a:extLst>
          </p:cNvPr>
          <p:cNvSpPr>
            <a:spLocks noGrp="1"/>
          </p:cNvSpPr>
          <p:nvPr>
            <p:ph idx="1"/>
          </p:nvPr>
        </p:nvSpPr>
        <p:spPr>
          <a:xfrm>
            <a:off x="803566" y="1524000"/>
            <a:ext cx="3906980" cy="3336818"/>
          </a:xfrm>
        </p:spPr>
        <p:txBody>
          <a:bodyPr>
            <a:normAutofit/>
          </a:bodyPr>
          <a:lstStyle/>
          <a:p>
            <a:r>
              <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rPr>
              <a:t>Δεν έχει διαζώματα και η κατώτερη βαθμίδα του τονίζεται με </a:t>
            </a:r>
            <a:r>
              <a:rPr kumimoji="0" lang="el-GR" sz="3200" b="0" i="0" u="none" strike="noStrike" kern="1200" cap="none" spc="0" normalizeH="0" baseline="0" noProof="0" dirty="0" err="1">
                <a:ln>
                  <a:noFill/>
                </a:ln>
                <a:solidFill>
                  <a:prstClr val="black"/>
                </a:solidFill>
                <a:effectLst/>
                <a:uLnTx/>
                <a:uFillTx/>
                <a:latin typeface="Garamond" panose="02020404030301010803"/>
                <a:ea typeface="+mn-ea"/>
                <a:cs typeface="+mn-cs"/>
              </a:rPr>
              <a:t>πολύλιθες</a:t>
            </a:r>
            <a:r>
              <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rPr>
              <a:t> μαρμάρινες προεδρίες σπάνιου τύπου</a:t>
            </a:r>
            <a:endParaRPr lang="el-GR" sz="3200" dirty="0"/>
          </a:p>
        </p:txBody>
      </p:sp>
      <p:pic>
        <p:nvPicPr>
          <p:cNvPr id="4" name="Εικόνα 3">
            <a:extLst>
              <a:ext uri="{FF2B5EF4-FFF2-40B4-BE49-F238E27FC236}">
                <a16:creationId xmlns:a16="http://schemas.microsoft.com/office/drawing/2014/main" id="{293D8753-9906-41E5-98DB-822C227253CE}"/>
              </a:ext>
            </a:extLst>
          </p:cNvPr>
          <p:cNvPicPr>
            <a:picLocks noChangeAspect="1"/>
          </p:cNvPicPr>
          <p:nvPr/>
        </p:nvPicPr>
        <p:blipFill>
          <a:blip r:embed="rId2"/>
          <a:stretch>
            <a:fillRect/>
          </a:stretch>
        </p:blipFill>
        <p:spPr>
          <a:xfrm>
            <a:off x="5264728" y="1011382"/>
            <a:ext cx="6373090" cy="5204023"/>
          </a:xfrm>
          <a:prstGeom prst="rect">
            <a:avLst/>
          </a:prstGeom>
        </p:spPr>
      </p:pic>
    </p:spTree>
    <p:extLst>
      <p:ext uri="{BB962C8B-B14F-4D97-AF65-F5344CB8AC3E}">
        <p14:creationId xmlns:p14="http://schemas.microsoft.com/office/powerpoint/2010/main" val="523782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A3B61A-FC2A-4937-98C4-545A5DFD6C0A}"/>
              </a:ext>
            </a:extLst>
          </p:cNvPr>
          <p:cNvSpPr>
            <a:spLocks noGrp="1"/>
          </p:cNvSpPr>
          <p:nvPr>
            <p:ph type="title"/>
          </p:nvPr>
        </p:nvSpPr>
        <p:spPr>
          <a:xfrm>
            <a:off x="1066800" y="642594"/>
            <a:ext cx="10058400" cy="180366"/>
          </a:xfrm>
        </p:spPr>
        <p:txBody>
          <a:bodyPr>
            <a:normAutofit fontScale="90000"/>
          </a:bodyPr>
          <a:lstStyle/>
          <a:p>
            <a:endParaRPr lang="el-GR" dirty="0"/>
          </a:p>
        </p:txBody>
      </p:sp>
      <p:sp>
        <p:nvSpPr>
          <p:cNvPr id="6" name="Θέση περιεχομένου 5">
            <a:extLst>
              <a:ext uri="{FF2B5EF4-FFF2-40B4-BE49-F238E27FC236}">
                <a16:creationId xmlns:a16="http://schemas.microsoft.com/office/drawing/2014/main" id="{02F39E2B-E4F6-444C-A084-45A8CDC93FC7}"/>
              </a:ext>
            </a:extLst>
          </p:cNvPr>
          <p:cNvSpPr>
            <a:spLocks noGrp="1"/>
          </p:cNvSpPr>
          <p:nvPr>
            <p:ph idx="1"/>
          </p:nvPr>
        </p:nvSpPr>
        <p:spPr>
          <a:xfrm>
            <a:off x="457200" y="1066800"/>
            <a:ext cx="5957455" cy="4968240"/>
          </a:xfrm>
        </p:spPr>
        <p:txBody>
          <a:bodyPr>
            <a:normAutofit/>
          </a:bodyPr>
          <a:lstStyle/>
          <a:p>
            <a:endParaRPr lang="el-GR" sz="3200" dirty="0"/>
          </a:p>
          <a:p>
            <a:endParaRPr lang="el-GR" dirty="0"/>
          </a:p>
        </p:txBody>
      </p:sp>
      <p:sp>
        <p:nvSpPr>
          <p:cNvPr id="8" name="TextBox 7">
            <a:extLst>
              <a:ext uri="{FF2B5EF4-FFF2-40B4-BE49-F238E27FC236}">
                <a16:creationId xmlns:a16="http://schemas.microsoft.com/office/drawing/2014/main" id="{C6339ED4-E8E6-45C2-BFED-6AA4549278EF}"/>
              </a:ext>
            </a:extLst>
          </p:cNvPr>
          <p:cNvSpPr txBox="1"/>
          <p:nvPr/>
        </p:nvSpPr>
        <p:spPr>
          <a:xfrm>
            <a:off x="665019" y="1781205"/>
            <a:ext cx="4336473" cy="3970318"/>
          </a:xfrm>
          <a:prstGeom prst="rect">
            <a:avLst/>
          </a:prstGeom>
          <a:noFill/>
        </p:spPr>
        <p:txBody>
          <a:bodyPr wrap="square">
            <a:spAutoFit/>
          </a:bodyPr>
          <a:lstStyle/>
          <a:p>
            <a:r>
              <a:rPr kumimoji="0" lang="el-GR" sz="2800" b="0" i="0" u="none" strike="noStrike" kern="1200" cap="none" spc="0" normalizeH="0" baseline="0" noProof="0" dirty="0">
                <a:ln>
                  <a:noFill/>
                </a:ln>
                <a:solidFill>
                  <a:prstClr val="black"/>
                </a:solidFill>
                <a:effectLst/>
                <a:uLnTx/>
                <a:uFillTx/>
                <a:latin typeface="Garamond" panose="02020404030301010803"/>
                <a:ea typeface="+mn-ea"/>
                <a:cs typeface="+mn-cs"/>
              </a:rPr>
              <a:t>Αρκετές από τις βαθμίδες των εδωλίων ήταν λαξευμένες στο βραχώδες πρανές του Ακοντίου λόφου.</a:t>
            </a:r>
          </a:p>
          <a:p>
            <a:endParaRPr kumimoji="0" lang="el-GR"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r>
              <a:rPr kumimoji="0" lang="el-GR" sz="2800" b="0" i="0" u="none" strike="noStrike" kern="1200" cap="none" spc="0" normalizeH="0" baseline="0" noProof="0" dirty="0">
                <a:ln>
                  <a:noFill/>
                </a:ln>
                <a:solidFill>
                  <a:prstClr val="black"/>
                </a:solidFill>
                <a:effectLst/>
                <a:uLnTx/>
                <a:uFillTx/>
                <a:latin typeface="Garamond" panose="02020404030301010803"/>
                <a:ea typeface="+mn-ea"/>
                <a:cs typeface="+mn-cs"/>
              </a:rPr>
              <a:t> </a:t>
            </a:r>
            <a:r>
              <a:rPr lang="el-GR" sz="2800" dirty="0">
                <a:solidFill>
                  <a:prstClr val="black"/>
                </a:solidFill>
                <a:latin typeface="Garamond" panose="02020404030301010803"/>
              </a:rPr>
              <a:t>Ο</a:t>
            </a:r>
            <a:r>
              <a:rPr kumimoji="0" lang="el-GR" sz="2800" b="0" i="0" u="none" strike="noStrike" kern="1200" cap="none" spc="0" normalizeH="0" baseline="0" noProof="0" dirty="0">
                <a:ln>
                  <a:noFill/>
                </a:ln>
                <a:solidFill>
                  <a:prstClr val="black"/>
                </a:solidFill>
                <a:effectLst/>
                <a:uLnTx/>
                <a:uFillTx/>
                <a:latin typeface="Garamond" panose="02020404030301010803"/>
                <a:ea typeface="+mn-ea"/>
                <a:cs typeface="+mn-cs"/>
              </a:rPr>
              <a:t>ι υπόλοιπες ήταν κατασκευασμένες από τεχνητές </a:t>
            </a:r>
            <a:r>
              <a:rPr kumimoji="0" lang="el-GR" sz="2800" b="0" i="0" u="none" strike="noStrike" kern="1200" cap="none" spc="0" normalizeH="0" baseline="0" noProof="0" dirty="0" err="1">
                <a:ln>
                  <a:noFill/>
                </a:ln>
                <a:solidFill>
                  <a:prstClr val="black"/>
                </a:solidFill>
                <a:effectLst/>
                <a:uLnTx/>
                <a:uFillTx/>
                <a:latin typeface="Garamond" panose="02020404030301010803"/>
                <a:ea typeface="+mn-ea"/>
                <a:cs typeface="+mn-cs"/>
              </a:rPr>
              <a:t>επιχώσεις</a:t>
            </a:r>
            <a:r>
              <a:rPr kumimoji="0" lang="el-GR" sz="2800" b="0" i="0" u="none" strike="noStrike" kern="1200" cap="none" spc="0" normalizeH="0" baseline="0" noProof="0" dirty="0">
                <a:ln>
                  <a:noFill/>
                </a:ln>
                <a:solidFill>
                  <a:prstClr val="black"/>
                </a:solidFill>
                <a:effectLst/>
                <a:uLnTx/>
                <a:uFillTx/>
                <a:latin typeface="Garamond" panose="02020404030301010803"/>
                <a:ea typeface="+mn-ea"/>
                <a:cs typeface="+mn-cs"/>
              </a:rPr>
              <a:t>, οι οποίες δεν έχουν διασωθεί</a:t>
            </a:r>
            <a:endParaRPr lang="el-GR" dirty="0"/>
          </a:p>
        </p:txBody>
      </p:sp>
      <p:pic>
        <p:nvPicPr>
          <p:cNvPr id="4" name="Εικόνα 3">
            <a:extLst>
              <a:ext uri="{FF2B5EF4-FFF2-40B4-BE49-F238E27FC236}">
                <a16:creationId xmlns:a16="http://schemas.microsoft.com/office/drawing/2014/main" id="{95720F24-BBCF-451E-80A6-8077C1BB72EA}"/>
              </a:ext>
            </a:extLst>
          </p:cNvPr>
          <p:cNvPicPr>
            <a:picLocks noChangeAspect="1"/>
          </p:cNvPicPr>
          <p:nvPr/>
        </p:nvPicPr>
        <p:blipFill>
          <a:blip r:embed="rId2"/>
          <a:stretch>
            <a:fillRect/>
          </a:stretch>
        </p:blipFill>
        <p:spPr>
          <a:xfrm>
            <a:off x="5195454" y="1191491"/>
            <a:ext cx="6331527" cy="4599709"/>
          </a:xfrm>
          <a:prstGeom prst="rect">
            <a:avLst/>
          </a:prstGeom>
        </p:spPr>
      </p:pic>
    </p:spTree>
    <p:extLst>
      <p:ext uri="{BB962C8B-B14F-4D97-AF65-F5344CB8AC3E}">
        <p14:creationId xmlns:p14="http://schemas.microsoft.com/office/powerpoint/2010/main" val="163006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8AC61E-0F1E-4CD4-AC86-226ED42FC970}"/>
              </a:ext>
            </a:extLst>
          </p:cNvPr>
          <p:cNvSpPr>
            <a:spLocks noGrp="1"/>
          </p:cNvSpPr>
          <p:nvPr>
            <p:ph type="title"/>
          </p:nvPr>
        </p:nvSpPr>
        <p:spPr>
          <a:xfrm>
            <a:off x="1066800" y="642594"/>
            <a:ext cx="10058400" cy="179731"/>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476E545F-F109-4CDC-94D4-56B4BCA77C76}"/>
              </a:ext>
            </a:extLst>
          </p:cNvPr>
          <p:cNvPicPr>
            <a:picLocks noGrp="1" noChangeAspect="1"/>
          </p:cNvPicPr>
          <p:nvPr>
            <p:ph idx="1"/>
          </p:nvPr>
        </p:nvPicPr>
        <p:blipFill>
          <a:blip r:embed="rId2"/>
          <a:stretch>
            <a:fillRect/>
          </a:stretch>
        </p:blipFill>
        <p:spPr>
          <a:xfrm>
            <a:off x="1066800" y="1011382"/>
            <a:ext cx="10390909" cy="5204023"/>
          </a:xfrm>
          <a:prstGeom prst="rect">
            <a:avLst/>
          </a:prstGeom>
        </p:spPr>
      </p:pic>
    </p:spTree>
    <p:extLst>
      <p:ext uri="{BB962C8B-B14F-4D97-AF65-F5344CB8AC3E}">
        <p14:creationId xmlns:p14="http://schemas.microsoft.com/office/powerpoint/2010/main" val="143456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611724-2391-459F-A805-0F4F51BB48DC}"/>
              </a:ext>
            </a:extLst>
          </p:cNvPr>
          <p:cNvSpPr>
            <a:spLocks noGrp="1"/>
          </p:cNvSpPr>
          <p:nvPr>
            <p:ph type="title"/>
          </p:nvPr>
        </p:nvSpPr>
        <p:spPr>
          <a:xfrm>
            <a:off x="1066800" y="642594"/>
            <a:ext cx="10058400" cy="311563"/>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09349AE5-CF11-4C4B-A2BE-5001C4EFCF9F}"/>
              </a:ext>
            </a:extLst>
          </p:cNvPr>
          <p:cNvSpPr>
            <a:spLocks noGrp="1"/>
          </p:cNvSpPr>
          <p:nvPr>
            <p:ph idx="1"/>
          </p:nvPr>
        </p:nvSpPr>
        <p:spPr>
          <a:xfrm>
            <a:off x="477078" y="1563757"/>
            <a:ext cx="4306957" cy="4352134"/>
          </a:xfrm>
        </p:spPr>
        <p:txBody>
          <a:bodyPr>
            <a:normAutofit fontScale="77500" lnSpcReduction="20000"/>
          </a:bodyPr>
          <a:lstStyle/>
          <a:p>
            <a:r>
              <a:rPr kumimoji="0" lang="el-GR" sz="4100" b="0" i="0" u="none" strike="noStrike" kern="1200" cap="none" spc="0" normalizeH="0" baseline="0" noProof="0" dirty="0">
                <a:ln>
                  <a:noFill/>
                </a:ln>
                <a:solidFill>
                  <a:prstClr val="black"/>
                </a:solidFill>
                <a:effectLst/>
                <a:uLnTx/>
                <a:uFillTx/>
                <a:latin typeface="Garamond" panose="02020404030301010803"/>
                <a:ea typeface="+mn-ea"/>
                <a:cs typeface="+mn-cs"/>
              </a:rPr>
              <a:t>Η μορφολογία του εδάφους με την έντονη κατωφέρεια επέβαλε την κατασκευή συστήματος αποστράγγισης </a:t>
            </a:r>
            <a:r>
              <a:rPr kumimoji="0" lang="el-GR" sz="4100" b="0" i="0" u="none" strike="noStrike" kern="1200" cap="none" spc="0" normalizeH="0" baseline="0" noProof="0" dirty="0" err="1">
                <a:ln>
                  <a:noFill/>
                </a:ln>
                <a:solidFill>
                  <a:prstClr val="black"/>
                </a:solidFill>
                <a:effectLst/>
                <a:uLnTx/>
                <a:uFillTx/>
                <a:latin typeface="Garamond" panose="02020404030301010803"/>
                <a:ea typeface="+mn-ea"/>
                <a:cs typeface="+mn-cs"/>
              </a:rPr>
              <a:t>ομβρίων</a:t>
            </a:r>
            <a:r>
              <a:rPr kumimoji="0" lang="el-GR" sz="4100" b="0" i="0" u="none" strike="noStrike" kern="1200" cap="none" spc="0" normalizeH="0" baseline="0" noProof="0" dirty="0">
                <a:ln>
                  <a:noFill/>
                </a:ln>
                <a:solidFill>
                  <a:prstClr val="black"/>
                </a:solidFill>
                <a:effectLst/>
                <a:uLnTx/>
                <a:uFillTx/>
                <a:latin typeface="Garamond" panose="02020404030301010803"/>
                <a:ea typeface="+mn-ea"/>
                <a:cs typeface="+mn-cs"/>
              </a:rPr>
              <a:t> υδάτων </a:t>
            </a:r>
          </a:p>
          <a:p>
            <a:r>
              <a:rPr kumimoji="0" lang="el-GR" sz="4100" b="0" i="0" u="none" strike="noStrike" kern="1200" cap="none" spc="0" normalizeH="0" baseline="0" noProof="0" dirty="0">
                <a:ln>
                  <a:noFill/>
                </a:ln>
                <a:solidFill>
                  <a:prstClr val="black"/>
                </a:solidFill>
                <a:effectLst/>
                <a:uLnTx/>
                <a:uFillTx/>
                <a:latin typeface="Garamond" panose="02020404030301010803"/>
                <a:ea typeface="+mn-ea"/>
                <a:cs typeface="+mn-cs"/>
              </a:rPr>
              <a:t>τμήμα του λίθινου κλιμακωτού αγωγού είναι ορατό και σήμερα στο νότιο τμήμα του κοίλου</a:t>
            </a:r>
            <a:r>
              <a:rPr kumimoji="0" lang="el-GR" sz="2400" b="0" i="0" u="none" strike="noStrike" kern="1200" cap="none" spc="0" normalizeH="0" baseline="0" noProof="0" dirty="0">
                <a:ln>
                  <a:noFill/>
                </a:ln>
                <a:solidFill>
                  <a:prstClr val="black"/>
                </a:solidFill>
                <a:effectLst/>
                <a:uLnTx/>
                <a:uFillTx/>
                <a:latin typeface="Garamond" panose="02020404030301010803"/>
                <a:ea typeface="+mn-ea"/>
                <a:cs typeface="+mn-cs"/>
              </a:rPr>
              <a:t>.</a:t>
            </a:r>
          </a:p>
          <a:p>
            <a:pPr marL="0" indent="0">
              <a:buNone/>
            </a:pPr>
            <a:endParaRPr lang="el-GR" dirty="0"/>
          </a:p>
        </p:txBody>
      </p:sp>
      <p:pic>
        <p:nvPicPr>
          <p:cNvPr id="4" name="Εικόνα 3">
            <a:extLst>
              <a:ext uri="{FF2B5EF4-FFF2-40B4-BE49-F238E27FC236}">
                <a16:creationId xmlns:a16="http://schemas.microsoft.com/office/drawing/2014/main" id="{F1719461-6BEB-46B7-A74F-99A3859951A5}"/>
              </a:ext>
            </a:extLst>
          </p:cNvPr>
          <p:cNvPicPr>
            <a:picLocks noChangeAspect="1"/>
          </p:cNvPicPr>
          <p:nvPr/>
        </p:nvPicPr>
        <p:blipFill>
          <a:blip r:embed="rId2"/>
          <a:stretch>
            <a:fillRect/>
          </a:stretch>
        </p:blipFill>
        <p:spPr>
          <a:xfrm>
            <a:off x="5897218" y="1272209"/>
            <a:ext cx="5088834" cy="4810539"/>
          </a:xfrm>
          <a:prstGeom prst="rect">
            <a:avLst/>
          </a:prstGeom>
        </p:spPr>
      </p:pic>
    </p:spTree>
    <p:extLst>
      <p:ext uri="{BB962C8B-B14F-4D97-AF65-F5344CB8AC3E}">
        <p14:creationId xmlns:p14="http://schemas.microsoft.com/office/powerpoint/2010/main" val="2126717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DFFE4C-4245-497F-B8AB-2D75CF92E0FD}"/>
              </a:ext>
            </a:extLst>
          </p:cNvPr>
          <p:cNvSpPr>
            <a:spLocks noGrp="1"/>
          </p:cNvSpPr>
          <p:nvPr>
            <p:ph type="title"/>
          </p:nvPr>
        </p:nvSpPr>
        <p:spPr>
          <a:xfrm>
            <a:off x="1898072" y="536577"/>
            <a:ext cx="8285019" cy="918150"/>
          </a:xfrm>
        </p:spPr>
        <p:txBody>
          <a:bodyPr>
            <a:normAutofit/>
          </a:bodyPr>
          <a:lstStyle/>
          <a:p>
            <a:pPr algn="ctr"/>
            <a:r>
              <a:rPr lang="el-GR" sz="4400" b="1" dirty="0"/>
              <a:t>Ορχήστρα και σκηνικό οικοδόμημα</a:t>
            </a:r>
            <a:r>
              <a:rPr lang="el-GR" sz="4400" dirty="0"/>
              <a:t>.</a:t>
            </a:r>
          </a:p>
        </p:txBody>
      </p:sp>
      <p:pic>
        <p:nvPicPr>
          <p:cNvPr id="4" name="Θέση περιεχομένου 3">
            <a:extLst>
              <a:ext uri="{FF2B5EF4-FFF2-40B4-BE49-F238E27FC236}">
                <a16:creationId xmlns:a16="http://schemas.microsoft.com/office/drawing/2014/main" id="{655A8276-4B90-4141-A9F9-FF1E3F8C100F}"/>
              </a:ext>
            </a:extLst>
          </p:cNvPr>
          <p:cNvPicPr>
            <a:picLocks noGrp="1" noChangeAspect="1"/>
          </p:cNvPicPr>
          <p:nvPr>
            <p:ph idx="1"/>
          </p:nvPr>
        </p:nvPicPr>
        <p:blipFill>
          <a:blip r:embed="rId2"/>
          <a:stretch>
            <a:fillRect/>
          </a:stretch>
        </p:blipFill>
        <p:spPr>
          <a:xfrm>
            <a:off x="2040835" y="1577007"/>
            <a:ext cx="7633251" cy="4412975"/>
          </a:xfrm>
          <a:prstGeom prst="rect">
            <a:avLst/>
          </a:prstGeom>
        </p:spPr>
      </p:pic>
    </p:spTree>
    <p:extLst>
      <p:ext uri="{BB962C8B-B14F-4D97-AF65-F5344CB8AC3E}">
        <p14:creationId xmlns:p14="http://schemas.microsoft.com/office/powerpoint/2010/main" val="1156862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568E92-F06F-4C33-BAE0-36B8C692E030}"/>
              </a:ext>
            </a:extLst>
          </p:cNvPr>
          <p:cNvSpPr>
            <a:spLocks noGrp="1"/>
          </p:cNvSpPr>
          <p:nvPr>
            <p:ph type="title"/>
          </p:nvPr>
        </p:nvSpPr>
        <p:spPr>
          <a:xfrm>
            <a:off x="1066800" y="490330"/>
            <a:ext cx="3650974" cy="742123"/>
          </a:xfrm>
        </p:spPr>
        <p:txBody>
          <a:bodyPr>
            <a:normAutofit fontScale="90000"/>
          </a:bodyPr>
          <a:lstStyle/>
          <a:p>
            <a:r>
              <a:rPr lang="el-GR" b="1" dirty="0"/>
              <a:t>Η ορχήστρα</a:t>
            </a:r>
          </a:p>
        </p:txBody>
      </p:sp>
      <p:sp>
        <p:nvSpPr>
          <p:cNvPr id="3" name="Θέση περιεχομένου 2">
            <a:extLst>
              <a:ext uri="{FF2B5EF4-FFF2-40B4-BE49-F238E27FC236}">
                <a16:creationId xmlns:a16="http://schemas.microsoft.com/office/drawing/2014/main" id="{DF9846CD-8334-4E7B-B014-C70EB88ECBA6}"/>
              </a:ext>
            </a:extLst>
          </p:cNvPr>
          <p:cNvSpPr>
            <a:spLocks noGrp="1"/>
          </p:cNvSpPr>
          <p:nvPr>
            <p:ph idx="1"/>
          </p:nvPr>
        </p:nvSpPr>
        <p:spPr>
          <a:xfrm>
            <a:off x="496955" y="1232452"/>
            <a:ext cx="11071589" cy="4905112"/>
          </a:xfrm>
        </p:spPr>
        <p:txBody>
          <a:bodyPr>
            <a:normAutofit/>
          </a:bodyPr>
          <a:lstStyle/>
          <a:p>
            <a:pPr marL="0" indent="0">
              <a:buNone/>
            </a:pPr>
            <a:r>
              <a:rPr lang="el-GR" dirty="0"/>
              <a:t> </a:t>
            </a:r>
          </a:p>
          <a:p>
            <a:pPr marL="0" indent="0">
              <a:buNone/>
            </a:pPr>
            <a:endParaRPr lang="el-GR" sz="3200" dirty="0"/>
          </a:p>
          <a:p>
            <a:r>
              <a:rPr lang="el-GR" sz="3200" dirty="0"/>
              <a:t>Η ορχήστρα έχει διάμετρο 15,5 μέτρων και διαχωρίζεται από το κοίλο με αγωγό αποχέτευσης </a:t>
            </a:r>
            <a:r>
              <a:rPr lang="el-GR" sz="3200" dirty="0" err="1"/>
              <a:t>ομβρίων</a:t>
            </a:r>
            <a:r>
              <a:rPr lang="el-GR" sz="3200" dirty="0"/>
              <a:t> και ένα επίπεδο αναβαθμό. </a:t>
            </a:r>
          </a:p>
          <a:p>
            <a:r>
              <a:rPr lang="el-GR" sz="3200" dirty="0"/>
              <a:t> είχε ημικίονες δωρικού ρυθμού που έφεραν επιστύλια με χαραγμένη επιγραφή αφιερωμένη στις Χάριτες</a:t>
            </a:r>
          </a:p>
          <a:p>
            <a:r>
              <a:rPr lang="el-GR" sz="3200" dirty="0"/>
              <a:t>Δεξιά και αριστερά από την ορχήστρα υπήρχαν δύο διάδρομοι : οι πάροδοι</a:t>
            </a:r>
          </a:p>
        </p:txBody>
      </p:sp>
    </p:spTree>
    <p:extLst>
      <p:ext uri="{BB962C8B-B14F-4D97-AF65-F5344CB8AC3E}">
        <p14:creationId xmlns:p14="http://schemas.microsoft.com/office/powerpoint/2010/main" val="2303252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F628A7-E145-4BC7-9FC8-71E172E74914}"/>
              </a:ext>
            </a:extLst>
          </p:cNvPr>
          <p:cNvSpPr>
            <a:spLocks noGrp="1"/>
          </p:cNvSpPr>
          <p:nvPr>
            <p:ph type="title"/>
          </p:nvPr>
        </p:nvSpPr>
        <p:spPr>
          <a:xfrm>
            <a:off x="1066800" y="642594"/>
            <a:ext cx="10058400" cy="257951"/>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2B75B8C2-FFF7-4E69-B398-5C2BA585AADA}"/>
              </a:ext>
            </a:extLst>
          </p:cNvPr>
          <p:cNvPicPr>
            <a:picLocks noGrp="1" noChangeAspect="1"/>
          </p:cNvPicPr>
          <p:nvPr>
            <p:ph idx="1"/>
          </p:nvPr>
        </p:nvPicPr>
        <p:blipFill>
          <a:blip r:embed="rId2"/>
          <a:stretch>
            <a:fillRect/>
          </a:stretch>
        </p:blipFill>
        <p:spPr>
          <a:xfrm>
            <a:off x="1246909" y="1052945"/>
            <a:ext cx="9753600" cy="5162461"/>
          </a:xfrm>
          <a:prstGeom prst="rect">
            <a:avLst/>
          </a:prstGeom>
        </p:spPr>
      </p:pic>
    </p:spTree>
    <p:extLst>
      <p:ext uri="{BB962C8B-B14F-4D97-AF65-F5344CB8AC3E}">
        <p14:creationId xmlns:p14="http://schemas.microsoft.com/office/powerpoint/2010/main" val="352305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282477-8C89-4E29-BC10-3E6C40120F27}"/>
              </a:ext>
            </a:extLst>
          </p:cNvPr>
          <p:cNvSpPr>
            <a:spLocks noGrp="1"/>
          </p:cNvSpPr>
          <p:nvPr>
            <p:ph type="title"/>
          </p:nvPr>
        </p:nvSpPr>
        <p:spPr>
          <a:xfrm>
            <a:off x="1551709" y="642594"/>
            <a:ext cx="8742218" cy="645879"/>
          </a:xfrm>
        </p:spPr>
        <p:txBody>
          <a:bodyPr>
            <a:normAutofit/>
          </a:bodyPr>
          <a:lstStyle/>
          <a:p>
            <a:pPr algn="ctr"/>
            <a:r>
              <a:rPr lang="el-GR" sz="3600" b="1" dirty="0"/>
              <a:t>Χώρος Αρχαιολογικού Πάρκου Ορχομενού.</a:t>
            </a:r>
          </a:p>
        </p:txBody>
      </p:sp>
      <p:pic>
        <p:nvPicPr>
          <p:cNvPr id="4" name="Θέση περιεχομένου 3">
            <a:extLst>
              <a:ext uri="{FF2B5EF4-FFF2-40B4-BE49-F238E27FC236}">
                <a16:creationId xmlns:a16="http://schemas.microsoft.com/office/drawing/2014/main" id="{EC087952-3E00-4DEC-8921-CCF17633C98E}"/>
              </a:ext>
            </a:extLst>
          </p:cNvPr>
          <p:cNvPicPr>
            <a:picLocks noGrp="1" noChangeAspect="1"/>
          </p:cNvPicPr>
          <p:nvPr>
            <p:ph idx="1"/>
          </p:nvPr>
        </p:nvPicPr>
        <p:blipFill>
          <a:blip r:embed="rId2"/>
          <a:stretch>
            <a:fillRect/>
          </a:stretch>
        </p:blipFill>
        <p:spPr>
          <a:xfrm>
            <a:off x="1136072" y="1288473"/>
            <a:ext cx="9573491" cy="4829951"/>
          </a:xfrm>
          <a:prstGeom prst="rect">
            <a:avLst/>
          </a:prstGeom>
        </p:spPr>
      </p:pic>
    </p:spTree>
    <p:extLst>
      <p:ext uri="{BB962C8B-B14F-4D97-AF65-F5344CB8AC3E}">
        <p14:creationId xmlns:p14="http://schemas.microsoft.com/office/powerpoint/2010/main" val="273736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19807B-B943-4EB3-B641-707DCC2DC854}"/>
              </a:ext>
            </a:extLst>
          </p:cNvPr>
          <p:cNvSpPr>
            <a:spLocks noGrp="1"/>
          </p:cNvSpPr>
          <p:nvPr>
            <p:ph type="title"/>
          </p:nvPr>
        </p:nvSpPr>
        <p:spPr>
          <a:xfrm>
            <a:off x="1066800" y="642594"/>
            <a:ext cx="10058400" cy="180366"/>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B5E79062-DE99-44DD-AE73-7C8B8DDF149A}"/>
              </a:ext>
            </a:extLst>
          </p:cNvPr>
          <p:cNvSpPr>
            <a:spLocks noGrp="1"/>
          </p:cNvSpPr>
          <p:nvPr>
            <p:ph idx="1"/>
          </p:nvPr>
        </p:nvSpPr>
        <p:spPr>
          <a:xfrm>
            <a:off x="1066799" y="1343891"/>
            <a:ext cx="10058399" cy="4691149"/>
          </a:xfrm>
        </p:spPr>
        <p:txBody>
          <a:bodyPr>
            <a:normAutofit/>
          </a:bodyPr>
          <a:lstStyle/>
          <a:p>
            <a:pPr marL="0" indent="0">
              <a:buNone/>
            </a:pPr>
            <a:endParaRPr lang="el-GR" sz="3200" dirty="0"/>
          </a:p>
          <a:p>
            <a:r>
              <a:rPr lang="el-GR" sz="4000" dirty="0"/>
              <a:t> η είσοδος της βόρειας παρόδου παίρνει μνημειακή μορφή με την κατασκευή διπλού ανοίγματος ενώ στο βόρειο άκρο του θεάτρου δημιουργείται διπλή κλίμακα που οδηγούσε τους θεατές στα ψηλότερα σημεία του κοίλου.</a:t>
            </a:r>
          </a:p>
        </p:txBody>
      </p:sp>
    </p:spTree>
    <p:extLst>
      <p:ext uri="{BB962C8B-B14F-4D97-AF65-F5344CB8AC3E}">
        <p14:creationId xmlns:p14="http://schemas.microsoft.com/office/powerpoint/2010/main" val="289644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EEB028-A2CA-4D7E-B543-950DFDE1BCC7}"/>
              </a:ext>
            </a:extLst>
          </p:cNvPr>
          <p:cNvSpPr>
            <a:spLocks noGrp="1"/>
          </p:cNvSpPr>
          <p:nvPr>
            <p:ph type="title"/>
          </p:nvPr>
        </p:nvSpPr>
        <p:spPr>
          <a:xfrm>
            <a:off x="1066800" y="642594"/>
            <a:ext cx="10058400" cy="629615"/>
          </a:xfrm>
        </p:spPr>
        <p:txBody>
          <a:bodyPr>
            <a:normAutofit fontScale="90000"/>
          </a:bodyPr>
          <a:lstStyle/>
          <a:p>
            <a:r>
              <a:rPr lang="el-GR" b="1" dirty="0"/>
              <a:t>Η σκηνή</a:t>
            </a:r>
          </a:p>
        </p:txBody>
      </p:sp>
      <p:sp>
        <p:nvSpPr>
          <p:cNvPr id="3" name="Θέση περιεχομένου 2">
            <a:extLst>
              <a:ext uri="{FF2B5EF4-FFF2-40B4-BE49-F238E27FC236}">
                <a16:creationId xmlns:a16="http://schemas.microsoft.com/office/drawing/2014/main" id="{D6CF4A9C-6388-4F5F-AE9F-1ABE906BB566}"/>
              </a:ext>
            </a:extLst>
          </p:cNvPr>
          <p:cNvSpPr>
            <a:spLocks noGrp="1"/>
          </p:cNvSpPr>
          <p:nvPr>
            <p:ph idx="1"/>
          </p:nvPr>
        </p:nvSpPr>
        <p:spPr>
          <a:xfrm>
            <a:off x="437323" y="1272209"/>
            <a:ext cx="4688860" cy="5062330"/>
          </a:xfrm>
        </p:spPr>
        <p:txBody>
          <a:bodyPr>
            <a:noAutofit/>
          </a:bodyPr>
          <a:lstStyle/>
          <a:p>
            <a:endParaRPr lang="el-GR" sz="3200" dirty="0"/>
          </a:p>
          <a:p>
            <a:r>
              <a:rPr lang="el-GR" sz="3200" dirty="0"/>
              <a:t>Το 2</a:t>
            </a:r>
            <a:r>
              <a:rPr lang="el-GR" sz="3200" baseline="30000" dirty="0"/>
              <a:t>ο</a:t>
            </a:r>
            <a:r>
              <a:rPr lang="el-GR" sz="3200" dirty="0"/>
              <a:t> αι/ </a:t>
            </a:r>
            <a:r>
              <a:rPr lang="el-GR" sz="3200" dirty="0" err="1"/>
              <a:t>π.Χ</a:t>
            </a:r>
            <a:r>
              <a:rPr lang="el-GR" sz="3200" dirty="0"/>
              <a:t> κατασκευάστηκε το μαρμάρινο σκηνικό οικοδόμημα και σχηματίστηκε η </a:t>
            </a:r>
            <a:r>
              <a:rPr lang="el-GR" sz="3200" dirty="0" err="1"/>
              <a:t>άντυγα</a:t>
            </a:r>
            <a:r>
              <a:rPr lang="el-GR" sz="3200" dirty="0"/>
              <a:t> του θεάτρου.</a:t>
            </a:r>
          </a:p>
        </p:txBody>
      </p:sp>
      <p:pic>
        <p:nvPicPr>
          <p:cNvPr id="4" name="Εικόνα 3">
            <a:extLst>
              <a:ext uri="{FF2B5EF4-FFF2-40B4-BE49-F238E27FC236}">
                <a16:creationId xmlns:a16="http://schemas.microsoft.com/office/drawing/2014/main" id="{877F7247-00B0-41D4-B993-5C4C06AED638}"/>
              </a:ext>
            </a:extLst>
          </p:cNvPr>
          <p:cNvPicPr>
            <a:picLocks noChangeAspect="1"/>
          </p:cNvPicPr>
          <p:nvPr/>
        </p:nvPicPr>
        <p:blipFill>
          <a:blip r:embed="rId2"/>
          <a:stretch>
            <a:fillRect/>
          </a:stretch>
        </p:blipFill>
        <p:spPr>
          <a:xfrm>
            <a:off x="5812887" y="765148"/>
            <a:ext cx="5671930" cy="5062330"/>
          </a:xfrm>
          <a:prstGeom prst="rect">
            <a:avLst/>
          </a:prstGeom>
        </p:spPr>
      </p:pic>
    </p:spTree>
    <p:extLst>
      <p:ext uri="{BB962C8B-B14F-4D97-AF65-F5344CB8AC3E}">
        <p14:creationId xmlns:p14="http://schemas.microsoft.com/office/powerpoint/2010/main" val="308247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2F6DC9-3D9F-418A-A0D5-6714096ED6A3}"/>
              </a:ext>
            </a:extLst>
          </p:cNvPr>
          <p:cNvSpPr>
            <a:spLocks noGrp="1"/>
          </p:cNvSpPr>
          <p:nvPr>
            <p:ph type="title"/>
          </p:nvPr>
        </p:nvSpPr>
        <p:spPr>
          <a:xfrm>
            <a:off x="1066800" y="642594"/>
            <a:ext cx="10058400" cy="285661"/>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DE547AB9-4026-4A69-9381-CA1A17047AD8}"/>
              </a:ext>
            </a:extLst>
          </p:cNvPr>
          <p:cNvSpPr>
            <a:spLocks noGrp="1"/>
          </p:cNvSpPr>
          <p:nvPr>
            <p:ph idx="1"/>
          </p:nvPr>
        </p:nvSpPr>
        <p:spPr>
          <a:xfrm>
            <a:off x="1066800" y="1302327"/>
            <a:ext cx="10058400" cy="4732713"/>
          </a:xfrm>
        </p:spPr>
        <p:txBody>
          <a:bodyPr>
            <a:normAutofit/>
          </a:bodyPr>
          <a:lstStyle/>
          <a:p>
            <a:r>
              <a:rPr lang="el-GR" sz="3200" dirty="0"/>
              <a:t>Σήμερα σώζονται μόνο τα θεμέλια  και κάποια διάσπαρτα αρχιτεκτονικά μέλη</a:t>
            </a:r>
          </a:p>
          <a:p>
            <a:r>
              <a:rPr lang="el-GR" sz="3200" dirty="0"/>
              <a:t>Ήταν ένα ξύλινο επίμηκες οικοδόμημα</a:t>
            </a:r>
          </a:p>
          <a:p>
            <a:r>
              <a:rPr lang="el-GR" sz="3200" dirty="0"/>
              <a:t>Μπροστά υπήρχε το προσκήνιο</a:t>
            </a: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r>
              <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rPr>
              <a:t>Στο προσκήνιο υπήρχε κιονοστοιχία δωρικών ημικιόνων</a:t>
            </a: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r>
              <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rPr>
              <a:t>και προεξείχαν συμμετρικές πτέρυγες, οι οποίες διεύρυναν το σκηνικό οικοδόμημα με μήκος 37,5 μ.</a:t>
            </a:r>
          </a:p>
          <a:p>
            <a:endParaRPr lang="el-GR" sz="2400" dirty="0"/>
          </a:p>
        </p:txBody>
      </p:sp>
    </p:spTree>
    <p:extLst>
      <p:ext uri="{BB962C8B-B14F-4D97-AF65-F5344CB8AC3E}">
        <p14:creationId xmlns:p14="http://schemas.microsoft.com/office/powerpoint/2010/main" val="2991829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94847E-6AB1-419F-9773-C757543474B4}"/>
              </a:ext>
            </a:extLst>
          </p:cNvPr>
          <p:cNvSpPr>
            <a:spLocks noGrp="1"/>
          </p:cNvSpPr>
          <p:nvPr>
            <p:ph type="title"/>
          </p:nvPr>
        </p:nvSpPr>
        <p:spPr>
          <a:xfrm>
            <a:off x="1066800" y="642594"/>
            <a:ext cx="10058400" cy="180366"/>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6F946529-A99E-41DF-929B-FAC5C0F32866}"/>
              </a:ext>
            </a:extLst>
          </p:cNvPr>
          <p:cNvSpPr>
            <a:spLocks noGrp="1"/>
          </p:cNvSpPr>
          <p:nvPr>
            <p:ph idx="1"/>
          </p:nvPr>
        </p:nvSpPr>
        <p:spPr>
          <a:xfrm>
            <a:off x="623455" y="1288473"/>
            <a:ext cx="3255818" cy="4788131"/>
          </a:xfrm>
        </p:spPr>
        <p:txBody>
          <a:bodyPr>
            <a:normAutofit/>
          </a:bodyPr>
          <a:lstStyle/>
          <a:p>
            <a:endParaRPr lang="el-GR" sz="2800" dirty="0"/>
          </a:p>
          <a:p>
            <a:r>
              <a:rPr lang="el-GR" sz="2800" dirty="0"/>
              <a:t>Πάνω από το προσκήνιο βρισκόταν το </a:t>
            </a:r>
            <a:r>
              <a:rPr lang="el-GR" sz="2800" b="1" dirty="0" err="1"/>
              <a:t>λογείον</a:t>
            </a:r>
            <a:r>
              <a:rPr lang="el-GR" sz="2800" dirty="0"/>
              <a:t> :  ο χώρος που κινούνταν οι ηθοποιοί. Στην πίσω πλευρά του ξεκινούσε το σκηνικό οικοδόμημα. </a:t>
            </a:r>
          </a:p>
        </p:txBody>
      </p:sp>
      <p:pic>
        <p:nvPicPr>
          <p:cNvPr id="4" name="Εικόνα 3">
            <a:extLst>
              <a:ext uri="{FF2B5EF4-FFF2-40B4-BE49-F238E27FC236}">
                <a16:creationId xmlns:a16="http://schemas.microsoft.com/office/drawing/2014/main" id="{A86554EE-EA75-42BC-89BB-CD88C9E5924C}"/>
              </a:ext>
            </a:extLst>
          </p:cNvPr>
          <p:cNvPicPr>
            <a:picLocks noChangeAspect="1"/>
          </p:cNvPicPr>
          <p:nvPr/>
        </p:nvPicPr>
        <p:blipFill>
          <a:blip r:embed="rId2"/>
          <a:stretch>
            <a:fillRect/>
          </a:stretch>
        </p:blipFill>
        <p:spPr>
          <a:xfrm>
            <a:off x="4225637" y="1776412"/>
            <a:ext cx="7162799" cy="4084061"/>
          </a:xfrm>
          <a:prstGeom prst="rect">
            <a:avLst/>
          </a:prstGeom>
        </p:spPr>
      </p:pic>
    </p:spTree>
    <p:extLst>
      <p:ext uri="{BB962C8B-B14F-4D97-AF65-F5344CB8AC3E}">
        <p14:creationId xmlns:p14="http://schemas.microsoft.com/office/powerpoint/2010/main" val="300054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5C98F8-676B-48E0-B9CC-037928BF8F3B}"/>
              </a:ext>
            </a:extLst>
          </p:cNvPr>
          <p:cNvSpPr>
            <a:spLocks noGrp="1"/>
          </p:cNvSpPr>
          <p:nvPr>
            <p:ph type="title"/>
          </p:nvPr>
        </p:nvSpPr>
        <p:spPr>
          <a:xfrm>
            <a:off x="1288472" y="642594"/>
            <a:ext cx="9836727" cy="179731"/>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6020DEEA-0973-4899-B8D3-5584E64C5C5E}"/>
              </a:ext>
            </a:extLst>
          </p:cNvPr>
          <p:cNvPicPr>
            <a:picLocks noGrp="1" noChangeAspect="1"/>
          </p:cNvPicPr>
          <p:nvPr>
            <p:ph idx="1"/>
          </p:nvPr>
        </p:nvPicPr>
        <p:blipFill>
          <a:blip r:embed="rId2"/>
          <a:stretch>
            <a:fillRect/>
          </a:stretch>
        </p:blipFill>
        <p:spPr>
          <a:xfrm>
            <a:off x="1094510" y="983674"/>
            <a:ext cx="10030690" cy="5052002"/>
          </a:xfrm>
          <a:prstGeom prst="rect">
            <a:avLst/>
          </a:prstGeom>
        </p:spPr>
      </p:pic>
    </p:spTree>
    <p:extLst>
      <p:ext uri="{BB962C8B-B14F-4D97-AF65-F5344CB8AC3E}">
        <p14:creationId xmlns:p14="http://schemas.microsoft.com/office/powerpoint/2010/main" val="368034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298FDF-FA5C-4C55-AFAC-39B4D974A157}"/>
              </a:ext>
            </a:extLst>
          </p:cNvPr>
          <p:cNvSpPr>
            <a:spLocks noGrp="1"/>
          </p:cNvSpPr>
          <p:nvPr>
            <p:ph type="title"/>
          </p:nvPr>
        </p:nvSpPr>
        <p:spPr>
          <a:xfrm>
            <a:off x="1066800" y="642594"/>
            <a:ext cx="10058400" cy="481668"/>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A307135C-7162-4D0D-B761-90F4246B150D}"/>
              </a:ext>
            </a:extLst>
          </p:cNvPr>
          <p:cNvSpPr>
            <a:spLocks noGrp="1"/>
          </p:cNvSpPr>
          <p:nvPr>
            <p:ph idx="1"/>
          </p:nvPr>
        </p:nvSpPr>
        <p:spPr>
          <a:xfrm>
            <a:off x="1066799" y="1349115"/>
            <a:ext cx="10737273" cy="4685925"/>
          </a:xfrm>
        </p:spPr>
        <p:txBody>
          <a:bodyPr>
            <a:noAutofit/>
          </a:bodyPr>
          <a:lstStyle/>
          <a:p>
            <a:endParaRPr lang="el-GR" sz="2400" b="1" dirty="0"/>
          </a:p>
          <a:p>
            <a:endParaRPr lang="el-GR" sz="2400" b="1" dirty="0"/>
          </a:p>
          <a:p>
            <a:r>
              <a:rPr lang="el-GR" sz="4000" dirty="0"/>
              <a:t>Στο θέατρο πραγματοποιούνταν μουσικοί αγώνες προς τιμήν των Τριών Χαρίτων (τα </a:t>
            </a:r>
            <a:r>
              <a:rPr lang="el-GR" sz="4000" dirty="0" err="1"/>
              <a:t>Χαριτήσια</a:t>
            </a:r>
            <a:r>
              <a:rPr lang="el-GR" sz="4000" dirty="0"/>
              <a:t>), του </a:t>
            </a:r>
            <a:r>
              <a:rPr lang="el-GR" sz="4000" dirty="0" err="1"/>
              <a:t>Ομωλοίου</a:t>
            </a:r>
            <a:r>
              <a:rPr lang="el-GR" sz="4000" dirty="0"/>
              <a:t> Διός όπως και του Διονύσου, όπως προκύπτει από τις επιγραφές που έχουν βρεθεί στην περιοχή του θεάτρου. </a:t>
            </a:r>
          </a:p>
          <a:p>
            <a:pPr marL="0" indent="0">
              <a:buNone/>
            </a:pPr>
            <a:endParaRPr lang="el-GR" sz="2400" dirty="0"/>
          </a:p>
        </p:txBody>
      </p:sp>
    </p:spTree>
    <p:extLst>
      <p:ext uri="{BB962C8B-B14F-4D97-AF65-F5344CB8AC3E}">
        <p14:creationId xmlns:p14="http://schemas.microsoft.com/office/powerpoint/2010/main" val="135965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C68179-81C9-4B3A-9D93-71684DCA5ED2}"/>
              </a:ext>
            </a:extLst>
          </p:cNvPr>
          <p:cNvSpPr>
            <a:spLocks noGrp="1"/>
          </p:cNvSpPr>
          <p:nvPr>
            <p:ph type="title"/>
          </p:nvPr>
        </p:nvSpPr>
        <p:spPr>
          <a:xfrm>
            <a:off x="1066800" y="642594"/>
            <a:ext cx="10058400" cy="180366"/>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4274222E-81B6-4AA5-883D-BDF8C9ADB18F}"/>
              </a:ext>
            </a:extLst>
          </p:cNvPr>
          <p:cNvSpPr>
            <a:spLocks noGrp="1"/>
          </p:cNvSpPr>
          <p:nvPr>
            <p:ph idx="1"/>
          </p:nvPr>
        </p:nvSpPr>
        <p:spPr>
          <a:xfrm>
            <a:off x="1066800" y="1205345"/>
            <a:ext cx="10058400" cy="4829695"/>
          </a:xfrm>
        </p:spPr>
        <p:txBody>
          <a:bodyPr/>
          <a:lstStyle/>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endPar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r>
              <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rPr>
              <a:t>εκεί πραγματοποιούνταν και οι συγκεντρώσεις του "Κοινού των </a:t>
            </a:r>
            <a:r>
              <a:rPr kumimoji="0" lang="el-GR" sz="3200" b="0" i="0" u="none" strike="noStrike" kern="1200" cap="none" spc="0" normalizeH="0" baseline="0" noProof="0" dirty="0" err="1">
                <a:ln>
                  <a:noFill/>
                </a:ln>
                <a:solidFill>
                  <a:prstClr val="black"/>
                </a:solidFill>
                <a:effectLst/>
                <a:uLnTx/>
                <a:uFillTx/>
                <a:latin typeface="Garamond" panose="02020404030301010803"/>
                <a:ea typeface="+mn-ea"/>
                <a:cs typeface="+mn-cs"/>
              </a:rPr>
              <a:t>Βοιωτών</a:t>
            </a:r>
            <a:r>
              <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rPr>
              <a:t>" μετά την προσωρινή μεταφορά της έδρας του στον Ορχομενό το 335 π.Χ.</a:t>
            </a: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endPar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182880" marR="0" lvl="0" indent="-182880" algn="l" defTabSz="914400" rtl="0" eaLnBrk="1" fontAlgn="auto" latinLnBrk="0" hangingPunct="1">
              <a:lnSpc>
                <a:spcPct val="100000"/>
              </a:lnSpc>
              <a:spcBef>
                <a:spcPts val="900"/>
              </a:spcBef>
              <a:spcAft>
                <a:spcPts val="0"/>
              </a:spcAft>
              <a:buClr>
                <a:prstClr val="black">
                  <a:lumMod val="85000"/>
                  <a:lumOff val="15000"/>
                </a:prstClr>
              </a:buClr>
              <a:buSzTx/>
              <a:buFont typeface="Garamond" pitchFamily="18" charset="0"/>
              <a:buChar char="◦"/>
              <a:tabLst/>
              <a:defRPr/>
            </a:pPr>
            <a:endParaRPr kumimoji="0" lang="el-GR" sz="3200" b="0" i="0" u="none" strike="noStrike" kern="1200" cap="none" spc="0" normalizeH="0" baseline="0" noProof="0" dirty="0">
              <a:ln>
                <a:noFill/>
              </a:ln>
              <a:solidFill>
                <a:prstClr val="black"/>
              </a:solidFill>
              <a:effectLst/>
              <a:uLnTx/>
              <a:uFillTx/>
              <a:latin typeface="Garamond" panose="02020404030301010803"/>
              <a:ea typeface="+mn-ea"/>
              <a:cs typeface="+mn-cs"/>
            </a:endParaRPr>
          </a:p>
          <a:p>
            <a:endParaRPr lang="el-GR" dirty="0"/>
          </a:p>
        </p:txBody>
      </p:sp>
      <p:pic>
        <p:nvPicPr>
          <p:cNvPr id="6" name="Εικόνα 5">
            <a:extLst>
              <a:ext uri="{FF2B5EF4-FFF2-40B4-BE49-F238E27FC236}">
                <a16:creationId xmlns:a16="http://schemas.microsoft.com/office/drawing/2014/main" id="{5293B194-D1FC-4792-9B8A-6DF91C02200F}"/>
              </a:ext>
            </a:extLst>
          </p:cNvPr>
          <p:cNvPicPr>
            <a:picLocks noChangeAspect="1"/>
          </p:cNvPicPr>
          <p:nvPr/>
        </p:nvPicPr>
        <p:blipFill>
          <a:blip r:embed="rId2"/>
          <a:stretch>
            <a:fillRect/>
          </a:stretch>
        </p:blipFill>
        <p:spPr>
          <a:xfrm>
            <a:off x="5985164" y="2923309"/>
            <a:ext cx="3020723" cy="3122194"/>
          </a:xfrm>
          <a:prstGeom prst="rect">
            <a:avLst/>
          </a:prstGeom>
        </p:spPr>
      </p:pic>
    </p:spTree>
    <p:extLst>
      <p:ext uri="{BB962C8B-B14F-4D97-AF65-F5344CB8AC3E}">
        <p14:creationId xmlns:p14="http://schemas.microsoft.com/office/powerpoint/2010/main" val="3714324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E76536-E9A5-4440-871C-325D7B3530A2}"/>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178FBF8-A2E9-423C-90E3-20162A681C72}"/>
              </a:ext>
            </a:extLst>
          </p:cNvPr>
          <p:cNvSpPr>
            <a:spLocks noGrp="1"/>
          </p:cNvSpPr>
          <p:nvPr>
            <p:ph idx="1"/>
          </p:nvPr>
        </p:nvSpPr>
        <p:spPr/>
        <p:txBody>
          <a:bodyPr>
            <a:normAutofit/>
          </a:bodyPr>
          <a:lstStyle/>
          <a:p>
            <a:r>
              <a:rPr lang="el-GR" sz="3200" dirty="0"/>
              <a:t>όταν η πόλη της Θήβας ισοπεδώθηκε από τον στρατό του Αλεξάνδρου ως τιμωρία για την αποστασία της και την επίθεση κατά της μακεδονικής φρουράς</a:t>
            </a:r>
          </a:p>
        </p:txBody>
      </p:sp>
      <p:pic>
        <p:nvPicPr>
          <p:cNvPr id="4" name="Εικόνα 3">
            <a:extLst>
              <a:ext uri="{FF2B5EF4-FFF2-40B4-BE49-F238E27FC236}">
                <a16:creationId xmlns:a16="http://schemas.microsoft.com/office/drawing/2014/main" id="{5AB4349A-46DC-4282-84F9-2B11D72FE2F0}"/>
              </a:ext>
            </a:extLst>
          </p:cNvPr>
          <p:cNvPicPr>
            <a:picLocks noChangeAspect="1"/>
          </p:cNvPicPr>
          <p:nvPr/>
        </p:nvPicPr>
        <p:blipFill>
          <a:blip r:embed="rId2"/>
          <a:stretch>
            <a:fillRect/>
          </a:stretch>
        </p:blipFill>
        <p:spPr>
          <a:xfrm>
            <a:off x="6400800" y="3429000"/>
            <a:ext cx="4724400" cy="2916382"/>
          </a:xfrm>
          <a:prstGeom prst="rect">
            <a:avLst/>
          </a:prstGeom>
          <a:ln>
            <a:noFill/>
          </a:ln>
          <a:effectLst>
            <a:softEdge rad="112500"/>
          </a:effectLst>
        </p:spPr>
      </p:pic>
    </p:spTree>
    <p:extLst>
      <p:ext uri="{BB962C8B-B14F-4D97-AF65-F5344CB8AC3E}">
        <p14:creationId xmlns:p14="http://schemas.microsoft.com/office/powerpoint/2010/main" val="712255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9147E4-E619-45E2-8EE0-29D9429DDA28}"/>
              </a:ext>
            </a:extLst>
          </p:cNvPr>
          <p:cNvSpPr>
            <a:spLocks noGrp="1"/>
          </p:cNvSpPr>
          <p:nvPr>
            <p:ph type="title"/>
          </p:nvPr>
        </p:nvSpPr>
        <p:spPr>
          <a:xfrm>
            <a:off x="1066800" y="642594"/>
            <a:ext cx="10058400" cy="179731"/>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62143CBA-E810-4935-A914-E075A46F20B1}"/>
              </a:ext>
            </a:extLst>
          </p:cNvPr>
          <p:cNvPicPr>
            <a:picLocks noGrp="1" noChangeAspect="1"/>
          </p:cNvPicPr>
          <p:nvPr>
            <p:ph idx="1"/>
          </p:nvPr>
        </p:nvPicPr>
        <p:blipFill>
          <a:blip r:embed="rId2"/>
          <a:stretch>
            <a:fillRect/>
          </a:stretch>
        </p:blipFill>
        <p:spPr>
          <a:xfrm>
            <a:off x="1537855" y="1191113"/>
            <a:ext cx="8853053" cy="5024293"/>
          </a:xfrm>
          <a:prstGeom prst="rect">
            <a:avLst/>
          </a:prstGeom>
        </p:spPr>
      </p:pic>
    </p:spTree>
    <p:extLst>
      <p:ext uri="{BB962C8B-B14F-4D97-AF65-F5344CB8AC3E}">
        <p14:creationId xmlns:p14="http://schemas.microsoft.com/office/powerpoint/2010/main" val="1459715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6FCAED-ED01-410B-AD0F-83B1119EF741}"/>
              </a:ext>
            </a:extLst>
          </p:cNvPr>
          <p:cNvSpPr>
            <a:spLocks noGrp="1"/>
          </p:cNvSpPr>
          <p:nvPr>
            <p:ph type="title"/>
          </p:nvPr>
        </p:nvSpPr>
        <p:spPr/>
        <p:txBody>
          <a:bodyPr>
            <a:normAutofit/>
          </a:bodyPr>
          <a:lstStyle/>
          <a:p>
            <a:pPr algn="ctr"/>
            <a:r>
              <a:rPr lang="el-GR" sz="3200" b="1" dirty="0"/>
              <a:t>Πρόταση αποκατάστασης του αρχαίου θεάτρου από τον αρχιτέκτονα-μηχανικό Θεμιστοκλή Μπιλή.</a:t>
            </a:r>
          </a:p>
        </p:txBody>
      </p:sp>
      <p:pic>
        <p:nvPicPr>
          <p:cNvPr id="4" name="Θέση περιεχομένου 3">
            <a:extLst>
              <a:ext uri="{FF2B5EF4-FFF2-40B4-BE49-F238E27FC236}">
                <a16:creationId xmlns:a16="http://schemas.microsoft.com/office/drawing/2014/main" id="{24EC78F6-6993-4CEB-AA49-74DE1791362F}"/>
              </a:ext>
            </a:extLst>
          </p:cNvPr>
          <p:cNvPicPr>
            <a:picLocks noGrp="1" noChangeAspect="1"/>
          </p:cNvPicPr>
          <p:nvPr>
            <p:ph idx="1"/>
          </p:nvPr>
        </p:nvPicPr>
        <p:blipFill>
          <a:blip r:embed="rId2"/>
          <a:stretch>
            <a:fillRect/>
          </a:stretch>
        </p:blipFill>
        <p:spPr>
          <a:xfrm>
            <a:off x="2327562" y="1842655"/>
            <a:ext cx="7273637" cy="4067951"/>
          </a:xfrm>
          <a:prstGeom prst="rect">
            <a:avLst/>
          </a:prstGeom>
        </p:spPr>
      </p:pic>
    </p:spTree>
    <p:extLst>
      <p:ext uri="{BB962C8B-B14F-4D97-AF65-F5344CB8AC3E}">
        <p14:creationId xmlns:p14="http://schemas.microsoft.com/office/powerpoint/2010/main" val="1667784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3907D2-491E-4D42-B404-D74641CD27E4}"/>
              </a:ext>
            </a:extLst>
          </p:cNvPr>
          <p:cNvSpPr>
            <a:spLocks noGrp="1"/>
          </p:cNvSpPr>
          <p:nvPr>
            <p:ph type="title"/>
          </p:nvPr>
        </p:nvSpPr>
        <p:spPr>
          <a:xfrm>
            <a:off x="1066800" y="642594"/>
            <a:ext cx="10058400" cy="687442"/>
          </a:xfrm>
        </p:spPr>
        <p:txBody>
          <a:bodyPr>
            <a:normAutofit/>
          </a:bodyPr>
          <a:lstStyle/>
          <a:p>
            <a:pPr algn="ctr"/>
            <a:r>
              <a:rPr lang="el-GR" sz="4000" b="1" dirty="0"/>
              <a:t>Ο ευρύτερος αρχαιολογικός χώρος </a:t>
            </a:r>
          </a:p>
        </p:txBody>
      </p:sp>
      <p:pic>
        <p:nvPicPr>
          <p:cNvPr id="4" name="Θέση περιεχομένου 3">
            <a:extLst>
              <a:ext uri="{FF2B5EF4-FFF2-40B4-BE49-F238E27FC236}">
                <a16:creationId xmlns:a16="http://schemas.microsoft.com/office/drawing/2014/main" id="{C7A2EEB5-C45C-44B8-9D35-51442DDF8024}"/>
              </a:ext>
            </a:extLst>
          </p:cNvPr>
          <p:cNvPicPr>
            <a:picLocks noGrp="1" noChangeAspect="1"/>
          </p:cNvPicPr>
          <p:nvPr>
            <p:ph idx="1"/>
          </p:nvPr>
        </p:nvPicPr>
        <p:blipFill>
          <a:blip r:embed="rId2"/>
          <a:stretch>
            <a:fillRect/>
          </a:stretch>
        </p:blipFill>
        <p:spPr>
          <a:xfrm>
            <a:off x="1371600" y="1330036"/>
            <a:ext cx="9476509" cy="4779819"/>
          </a:xfrm>
          <a:prstGeom prst="rect">
            <a:avLst/>
          </a:prstGeom>
        </p:spPr>
      </p:pic>
    </p:spTree>
    <p:extLst>
      <p:ext uri="{BB962C8B-B14F-4D97-AF65-F5344CB8AC3E}">
        <p14:creationId xmlns:p14="http://schemas.microsoft.com/office/powerpoint/2010/main" val="1942436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7B2B7A-FE8F-4A06-94CA-8134B5C0A0B2}"/>
              </a:ext>
            </a:extLst>
          </p:cNvPr>
          <p:cNvSpPr>
            <a:spLocks noGrp="1"/>
          </p:cNvSpPr>
          <p:nvPr>
            <p:ph type="title"/>
          </p:nvPr>
        </p:nvSpPr>
        <p:spPr>
          <a:xfrm>
            <a:off x="1066800" y="642593"/>
            <a:ext cx="10058400" cy="1006098"/>
          </a:xfrm>
        </p:spPr>
        <p:txBody>
          <a:bodyPr>
            <a:normAutofit/>
          </a:bodyPr>
          <a:lstStyle/>
          <a:p>
            <a:pPr algn="ctr"/>
            <a:r>
              <a:rPr lang="el-GR" sz="4000" b="1" dirty="0"/>
              <a:t>Αρχαιολογικό πάρκο Ορχομενού</a:t>
            </a:r>
          </a:p>
        </p:txBody>
      </p:sp>
      <p:sp>
        <p:nvSpPr>
          <p:cNvPr id="3" name="Θέση περιεχομένου 2">
            <a:extLst>
              <a:ext uri="{FF2B5EF4-FFF2-40B4-BE49-F238E27FC236}">
                <a16:creationId xmlns:a16="http://schemas.microsoft.com/office/drawing/2014/main" id="{F3681E6B-40C0-4BCF-A4F9-81C7DEE9FE34}"/>
              </a:ext>
            </a:extLst>
          </p:cNvPr>
          <p:cNvSpPr>
            <a:spLocks noGrp="1"/>
          </p:cNvSpPr>
          <p:nvPr>
            <p:ph idx="1"/>
          </p:nvPr>
        </p:nvSpPr>
        <p:spPr>
          <a:xfrm>
            <a:off x="762000" y="1953490"/>
            <a:ext cx="10363200" cy="4081549"/>
          </a:xfrm>
        </p:spPr>
        <p:txBody>
          <a:bodyPr>
            <a:normAutofit/>
          </a:bodyPr>
          <a:lstStyle/>
          <a:p>
            <a:r>
              <a:rPr lang="el-GR" sz="2800" b="1" dirty="0"/>
              <a:t> έχει στόχο</a:t>
            </a:r>
          </a:p>
          <a:p>
            <a:r>
              <a:rPr lang="el-GR" sz="2800" b="1" dirty="0"/>
              <a:t>να ενοποιήσει, αναδείξει τα σημαντικά αρχαία μνημεία του καθώς και το φυσικό τοπίο στις υπώρειες του Ακόντιου όρους. </a:t>
            </a:r>
          </a:p>
          <a:p>
            <a:r>
              <a:rPr lang="el-GR" sz="2800" b="1" dirty="0"/>
              <a:t>Οι αρχαιότητες και το τοπίο αποτελούν ένα μοναδικό σύνολο στο οποίο διατηρούνται ορατά κατάλοιπα της ανθρώπινης δραστηριότητας από τους προϊστορικούς χρόνους μέχρι και σήμερα</a:t>
            </a:r>
            <a:r>
              <a:rPr lang="el-GR" sz="2000" b="1" dirty="0"/>
              <a:t>.</a:t>
            </a:r>
          </a:p>
          <a:p>
            <a:endParaRPr lang="el-GR" sz="2000" b="1" dirty="0"/>
          </a:p>
          <a:p>
            <a:endParaRPr lang="el-GR" sz="2000" b="1" dirty="0"/>
          </a:p>
          <a:p>
            <a:endParaRPr lang="el-GR" sz="2000" b="1" dirty="0"/>
          </a:p>
        </p:txBody>
      </p:sp>
    </p:spTree>
    <p:extLst>
      <p:ext uri="{BB962C8B-B14F-4D97-AF65-F5344CB8AC3E}">
        <p14:creationId xmlns:p14="http://schemas.microsoft.com/office/powerpoint/2010/main" val="1244015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872D7C-4440-4647-A3E8-1D2A7213816E}"/>
              </a:ext>
            </a:extLst>
          </p:cNvPr>
          <p:cNvSpPr>
            <a:spLocks noGrp="1"/>
          </p:cNvSpPr>
          <p:nvPr>
            <p:ph type="title"/>
          </p:nvPr>
        </p:nvSpPr>
        <p:spPr>
          <a:xfrm>
            <a:off x="1066800" y="642594"/>
            <a:ext cx="10058400" cy="179731"/>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351856F3-4882-4ED8-A0F2-3FE8FC0A5384}"/>
              </a:ext>
            </a:extLst>
          </p:cNvPr>
          <p:cNvPicPr>
            <a:picLocks noGrp="1" noChangeAspect="1"/>
          </p:cNvPicPr>
          <p:nvPr>
            <p:ph idx="1"/>
          </p:nvPr>
        </p:nvPicPr>
        <p:blipFill>
          <a:blip r:embed="rId2"/>
          <a:stretch>
            <a:fillRect/>
          </a:stretch>
        </p:blipFill>
        <p:spPr>
          <a:xfrm>
            <a:off x="1066800" y="1039092"/>
            <a:ext cx="10169236" cy="5176314"/>
          </a:xfrm>
          <a:prstGeom prst="rect">
            <a:avLst/>
          </a:prstGeom>
        </p:spPr>
      </p:pic>
    </p:spTree>
    <p:extLst>
      <p:ext uri="{BB962C8B-B14F-4D97-AF65-F5344CB8AC3E}">
        <p14:creationId xmlns:p14="http://schemas.microsoft.com/office/powerpoint/2010/main" val="3402231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a:extLst>
              <a:ext uri="{FF2B5EF4-FFF2-40B4-BE49-F238E27FC236}">
                <a16:creationId xmlns:a16="http://schemas.microsoft.com/office/drawing/2014/main" id="{2682B4DB-0845-4A50-9BEB-2D44DE3A62A9}"/>
              </a:ext>
            </a:extLst>
          </p:cNvPr>
          <p:cNvSpPr>
            <a:spLocks noGrp="1"/>
          </p:cNvSpPr>
          <p:nvPr>
            <p:ph type="body" sz="half" idx="2"/>
          </p:nvPr>
        </p:nvSpPr>
        <p:spPr>
          <a:xfrm>
            <a:off x="9296400" y="715617"/>
            <a:ext cx="2432304" cy="5072535"/>
          </a:xfrm>
        </p:spPr>
        <p:txBody>
          <a:bodyPr>
            <a:normAutofit fontScale="47500" lnSpcReduction="20000"/>
          </a:bodyPr>
          <a:lstStyle/>
          <a:p>
            <a:r>
              <a:rPr lang="el-GR" sz="4500" b="1" dirty="0"/>
              <a:t>Με βάση τα αρχαιολογικά ευρήματα η αρχική διαμόρφωσή του χρονολογείται πιθανόν τον 4ο αιώνα π.Χ. , εποχή ανάπτυξης της Βοιωτίας και ανάδειξης της Βοιωτικής συνομοσπονδίας σε πανελλήνια δύναμη</a:t>
            </a:r>
            <a:r>
              <a:rPr lang="el-GR" sz="2800" b="1" dirty="0"/>
              <a:t>.</a:t>
            </a:r>
          </a:p>
        </p:txBody>
      </p:sp>
      <p:pic>
        <p:nvPicPr>
          <p:cNvPr id="12" name="Θέση εικόνας 11">
            <a:extLst>
              <a:ext uri="{FF2B5EF4-FFF2-40B4-BE49-F238E27FC236}">
                <a16:creationId xmlns:a16="http://schemas.microsoft.com/office/drawing/2014/main" id="{14E7AF4F-3A6D-4DAF-A89D-68F75C7083A9}"/>
              </a:ext>
            </a:extLst>
          </p:cNvPr>
          <p:cNvPicPr>
            <a:picLocks noGrp="1" noChangeAspect="1"/>
          </p:cNvPicPr>
          <p:nvPr>
            <p:ph type="pic" idx="1"/>
          </p:nvPr>
        </p:nvPicPr>
        <p:blipFill>
          <a:blip r:embed="rId2"/>
          <a:srcRect t="185" b="185"/>
          <a:stretch>
            <a:fillRect/>
          </a:stretch>
        </p:blipFill>
        <p:spPr>
          <a:prstGeom prst="rect">
            <a:avLst/>
          </a:prstGeom>
        </p:spPr>
      </p:pic>
    </p:spTree>
    <p:extLst>
      <p:ext uri="{BB962C8B-B14F-4D97-AF65-F5344CB8AC3E}">
        <p14:creationId xmlns:p14="http://schemas.microsoft.com/office/powerpoint/2010/main" val="223528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B26B4951-2F89-4774-9B63-46A7887B0041}"/>
              </a:ext>
            </a:extLst>
          </p:cNvPr>
          <p:cNvPicPr>
            <a:picLocks noGrp="1" noChangeAspect="1"/>
          </p:cNvPicPr>
          <p:nvPr>
            <p:ph idx="1"/>
          </p:nvPr>
        </p:nvPicPr>
        <p:blipFill>
          <a:blip r:embed="rId2"/>
          <a:stretch>
            <a:fillRect/>
          </a:stretch>
        </p:blipFill>
        <p:spPr>
          <a:xfrm>
            <a:off x="685800" y="607392"/>
            <a:ext cx="8020878" cy="5462104"/>
          </a:xfrm>
          <a:prstGeom prst="rect">
            <a:avLst/>
          </a:prstGeom>
        </p:spPr>
      </p:pic>
      <p:sp>
        <p:nvSpPr>
          <p:cNvPr id="4" name="Θέση κειμένου 3">
            <a:extLst>
              <a:ext uri="{FF2B5EF4-FFF2-40B4-BE49-F238E27FC236}">
                <a16:creationId xmlns:a16="http://schemas.microsoft.com/office/drawing/2014/main" id="{09E9E17C-4715-43F6-8621-D2B96C8640AA}"/>
              </a:ext>
            </a:extLst>
          </p:cNvPr>
          <p:cNvSpPr>
            <a:spLocks noGrp="1"/>
          </p:cNvSpPr>
          <p:nvPr>
            <p:ph type="body" sz="half" idx="2"/>
          </p:nvPr>
        </p:nvSpPr>
        <p:spPr>
          <a:xfrm>
            <a:off x="9296400" y="1046922"/>
            <a:ext cx="2430780" cy="4744278"/>
          </a:xfrm>
        </p:spPr>
        <p:txBody>
          <a:bodyPr>
            <a:normAutofit fontScale="77500" lnSpcReduction="20000"/>
          </a:bodyPr>
          <a:lstStyle/>
          <a:p>
            <a:r>
              <a:rPr lang="el-GR" sz="2800" b="1" dirty="0"/>
              <a:t>Στο θέατρο γίνονταν επίσης θρησκευτικές γιορτές προς τιμή των </a:t>
            </a:r>
            <a:r>
              <a:rPr lang="el-GR" sz="2800" b="1" u="sng" dirty="0">
                <a:hlinkClick r:id="rId3" tooltip="Χάριτες">
                  <a:extLst>
                    <a:ext uri="{A12FA001-AC4F-418D-AE19-62706E023703}">
                      <ahyp:hlinkClr xmlns:ahyp="http://schemas.microsoft.com/office/drawing/2018/hyperlinkcolor" val="tx"/>
                    </a:ext>
                  </a:extLst>
                </a:hlinkClick>
              </a:rPr>
              <a:t>Χαρίτων</a:t>
            </a:r>
            <a:r>
              <a:rPr lang="el-GR" sz="2800" b="1" u="sng" dirty="0"/>
              <a:t>, </a:t>
            </a:r>
            <a:r>
              <a:rPr lang="el-GR" sz="2800" b="1" dirty="0"/>
              <a:t>του </a:t>
            </a:r>
          </a:p>
          <a:p>
            <a:r>
              <a:rPr lang="el-GR" sz="2800" b="1" dirty="0">
                <a:hlinkClick r:id="rId4">
                  <a:extLst>
                    <a:ext uri="{A12FA001-AC4F-418D-AE19-62706E023703}">
                      <ahyp:hlinkClr xmlns:ahyp="http://schemas.microsoft.com/office/drawing/2018/hyperlinkcolor" val="tx"/>
                    </a:ext>
                  </a:extLst>
                </a:hlinkClick>
              </a:rPr>
              <a:t>Διός </a:t>
            </a:r>
            <a:r>
              <a:rPr lang="el-GR" sz="2800" b="1" dirty="0" err="1">
                <a:hlinkClick r:id="rId4">
                  <a:extLst>
                    <a:ext uri="{A12FA001-AC4F-418D-AE19-62706E023703}">
                      <ahyp:hlinkClr xmlns:ahyp="http://schemas.microsoft.com/office/drawing/2018/hyperlinkcolor" val="tx"/>
                    </a:ext>
                  </a:extLst>
                </a:hlinkClick>
              </a:rPr>
              <a:t>Ομολωίου</a:t>
            </a:r>
            <a:r>
              <a:rPr lang="el-GR" sz="2800" b="1" dirty="0"/>
              <a:t> και του </a:t>
            </a:r>
            <a:r>
              <a:rPr lang="el-GR" sz="2800" b="1" dirty="0">
                <a:hlinkClick r:id="rId5" tooltip="Διόνυσος">
                  <a:extLst>
                    <a:ext uri="{A12FA001-AC4F-418D-AE19-62706E023703}">
                      <ahyp:hlinkClr xmlns:ahyp="http://schemas.microsoft.com/office/drawing/2018/hyperlinkcolor" val="tx"/>
                    </a:ext>
                  </a:extLst>
                </a:hlinkClick>
              </a:rPr>
              <a:t>Διονύσου</a:t>
            </a:r>
            <a:r>
              <a:rPr lang="el-GR" sz="2800" b="1" dirty="0"/>
              <a:t>. </a:t>
            </a:r>
          </a:p>
          <a:p>
            <a:r>
              <a:rPr lang="el-GR" sz="2800" b="1" dirty="0"/>
              <a:t>Επίσης, στον χώρο του θεάτρου πραγματοποιούνταν συγκεντρώσεις των συμμαχικών πόλεων του </a:t>
            </a:r>
            <a:r>
              <a:rPr lang="el-GR" sz="2800" b="1" dirty="0">
                <a:hlinkClick r:id="rId6" tooltip="Κοινό των Βοιωτών">
                  <a:extLst>
                    <a:ext uri="{A12FA001-AC4F-418D-AE19-62706E023703}">
                      <ahyp:hlinkClr xmlns:ahyp="http://schemas.microsoft.com/office/drawing/2018/hyperlinkcolor" val="tx"/>
                    </a:ext>
                  </a:extLst>
                </a:hlinkClick>
              </a:rPr>
              <a:t>Κοινού των </a:t>
            </a:r>
            <a:r>
              <a:rPr lang="el-GR" sz="2800" b="1" dirty="0" err="1">
                <a:hlinkClick r:id="rId6" tooltip="Κοινό των Βοιωτών">
                  <a:extLst>
                    <a:ext uri="{A12FA001-AC4F-418D-AE19-62706E023703}">
                      <ahyp:hlinkClr xmlns:ahyp="http://schemas.microsoft.com/office/drawing/2018/hyperlinkcolor" val="tx"/>
                    </a:ext>
                  </a:extLst>
                </a:hlinkClick>
              </a:rPr>
              <a:t>Βοιωτών</a:t>
            </a:r>
            <a:r>
              <a:rPr lang="el-GR" sz="2800" b="1" dirty="0"/>
              <a:t>.</a:t>
            </a:r>
          </a:p>
        </p:txBody>
      </p:sp>
    </p:spTree>
    <p:extLst>
      <p:ext uri="{BB962C8B-B14F-4D97-AF65-F5344CB8AC3E}">
        <p14:creationId xmlns:p14="http://schemas.microsoft.com/office/powerpoint/2010/main" val="130589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714FAA13-C272-499E-99BA-12D20B31F684}"/>
              </a:ext>
            </a:extLst>
          </p:cNvPr>
          <p:cNvPicPr>
            <a:picLocks noGrp="1" noChangeAspect="1"/>
          </p:cNvPicPr>
          <p:nvPr>
            <p:ph idx="1"/>
          </p:nvPr>
        </p:nvPicPr>
        <p:blipFill>
          <a:blip r:embed="rId2"/>
          <a:stretch>
            <a:fillRect/>
          </a:stretch>
        </p:blipFill>
        <p:spPr>
          <a:xfrm>
            <a:off x="1190625" y="887895"/>
            <a:ext cx="6762750" cy="4996069"/>
          </a:xfrm>
          <a:prstGeom prst="rect">
            <a:avLst/>
          </a:prstGeom>
        </p:spPr>
      </p:pic>
      <p:sp>
        <p:nvSpPr>
          <p:cNvPr id="4" name="Θέση κειμένου 3">
            <a:extLst>
              <a:ext uri="{FF2B5EF4-FFF2-40B4-BE49-F238E27FC236}">
                <a16:creationId xmlns:a16="http://schemas.microsoft.com/office/drawing/2014/main" id="{47D71CAB-4F91-4049-9D96-F4BF6D768487}"/>
              </a:ext>
            </a:extLst>
          </p:cNvPr>
          <p:cNvSpPr>
            <a:spLocks noGrp="1"/>
          </p:cNvSpPr>
          <p:nvPr>
            <p:ph type="body" sz="half" idx="2"/>
          </p:nvPr>
        </p:nvSpPr>
        <p:spPr>
          <a:xfrm>
            <a:off x="9296400" y="450574"/>
            <a:ext cx="2430780" cy="5340625"/>
          </a:xfrm>
        </p:spPr>
        <p:txBody>
          <a:bodyPr>
            <a:normAutofit/>
          </a:bodyPr>
          <a:lstStyle/>
          <a:p>
            <a:r>
              <a:rPr lang="el-GR" sz="2100" b="1" dirty="0"/>
              <a:t>Το μνημείο υπέστη ανακατασκευές και προσθήκες σε όλη την χρονική περίοδο της χρήσης του. </a:t>
            </a:r>
          </a:p>
          <a:p>
            <a:r>
              <a:rPr lang="el-GR" sz="2100" b="1" dirty="0"/>
              <a:t>Η πρώτη ανακατασκευή του χρονολογείται στον 3ο αιώνα </a:t>
            </a:r>
            <a:r>
              <a:rPr lang="el-GR" sz="2100" b="1" dirty="0" err="1"/>
              <a:t>π.Χ</a:t>
            </a:r>
            <a:r>
              <a:rPr lang="el-GR" sz="2100" b="1" dirty="0"/>
              <a:t> και η τελευταία προσθήκη έγινε τον 1ο αιώνα μ.Χ. </a:t>
            </a:r>
          </a:p>
        </p:txBody>
      </p:sp>
    </p:spTree>
    <p:extLst>
      <p:ext uri="{BB962C8B-B14F-4D97-AF65-F5344CB8AC3E}">
        <p14:creationId xmlns:p14="http://schemas.microsoft.com/office/powerpoint/2010/main" val="382001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AD4DAF-0AC8-4445-9FC6-3CE39C15AB85}"/>
              </a:ext>
            </a:extLst>
          </p:cNvPr>
          <p:cNvSpPr>
            <a:spLocks noGrp="1"/>
          </p:cNvSpPr>
          <p:nvPr>
            <p:ph type="title"/>
          </p:nvPr>
        </p:nvSpPr>
        <p:spPr/>
        <p:txBody>
          <a:bodyPr/>
          <a:lstStyle/>
          <a:p>
            <a:r>
              <a:rPr lang="el-GR" dirty="0"/>
              <a:t>Ιστορία</a:t>
            </a:r>
          </a:p>
        </p:txBody>
      </p:sp>
      <p:sp>
        <p:nvSpPr>
          <p:cNvPr id="9" name="Θέση περιεχομένου 8">
            <a:extLst>
              <a:ext uri="{FF2B5EF4-FFF2-40B4-BE49-F238E27FC236}">
                <a16:creationId xmlns:a16="http://schemas.microsoft.com/office/drawing/2014/main" id="{2C19CF89-BE37-45AA-BB65-1D1524ED9F22}"/>
              </a:ext>
            </a:extLst>
          </p:cNvPr>
          <p:cNvSpPr>
            <a:spLocks noGrp="1"/>
          </p:cNvSpPr>
          <p:nvPr>
            <p:ph idx="1"/>
          </p:nvPr>
        </p:nvSpPr>
        <p:spPr/>
        <p:txBody>
          <a:bodyPr/>
          <a:lstStyle/>
          <a:p>
            <a:r>
              <a:rPr lang="el-GR" sz="3200" dirty="0"/>
              <a:t>Η περιοχή κατοικήθηκε από τα νεολιθικά χρόνια και σε όλη τη διάρκεια της Εποχής του Χαλκού.</a:t>
            </a:r>
          </a:p>
          <a:p>
            <a:r>
              <a:rPr lang="el-GR" sz="3200" dirty="0"/>
              <a:t> Φαίνεται, μάλιστα, ότι γνώρισε μεγάλη ακμή στα μυκηναϊκά χρόνια, όταν έγινε για πρώτη φορά η αποστράγγιση της λίμνης </a:t>
            </a:r>
            <a:r>
              <a:rPr lang="el-GR" sz="3200" dirty="0" err="1"/>
              <a:t>Κωπαΐδας</a:t>
            </a:r>
            <a:r>
              <a:rPr lang="el-GR" sz="3200" dirty="0"/>
              <a:t> που βρισκόταν πολύ κοντά στον Ορχομενό. </a:t>
            </a:r>
          </a:p>
        </p:txBody>
      </p:sp>
    </p:spTree>
    <p:extLst>
      <p:ext uri="{BB962C8B-B14F-4D97-AF65-F5344CB8AC3E}">
        <p14:creationId xmlns:p14="http://schemas.microsoft.com/office/powerpoint/2010/main" val="2048200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39C8C3-F0AC-40A2-9776-F4D94165E9F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706C030-0119-401C-9B0F-13E67AF522CC}"/>
              </a:ext>
            </a:extLst>
          </p:cNvPr>
          <p:cNvSpPr>
            <a:spLocks noGrp="1"/>
          </p:cNvSpPr>
          <p:nvPr>
            <p:ph idx="1"/>
          </p:nvPr>
        </p:nvSpPr>
        <p:spPr/>
        <p:txBody>
          <a:bodyPr>
            <a:normAutofit fontScale="92500"/>
          </a:bodyPr>
          <a:lstStyle/>
          <a:p>
            <a:r>
              <a:rPr lang="el-GR" sz="3200" dirty="0"/>
              <a:t>Σύμφωνα με το μύθο, ο Ορχομενός διατήρησε τη δύναμή του μέχρι που ο Ηρακλής, βασιλιάς της Θήβας, πλημμύρισε τη λίμνη </a:t>
            </a:r>
            <a:r>
              <a:rPr lang="el-GR" sz="3200" dirty="0" err="1"/>
              <a:t>Κωπαΐδα</a:t>
            </a:r>
            <a:r>
              <a:rPr lang="el-GR" sz="3200" dirty="0"/>
              <a:t> για να τιμωρήσει την αντίπαλη πόλη του Ορχομενού.</a:t>
            </a:r>
          </a:p>
          <a:p>
            <a:r>
              <a:rPr lang="el-GR" sz="3200" dirty="0"/>
              <a:t> Στην πραγματικότητα φαίνεται ότι προς το τέλος των μυκηναϊκών χρόνων τα έργα αποστράγγισης εγκαταλείφθηκαν και έτσι η περιοχή πλημμύρισε ξανά. Σήμερα, χιλιάδες χρόνια μετά, η γη γύρω από τον Ορχομενό είναι και πάλι καλλιεργήσιμη χάρη στα σύγχρονα αποστραγγιστικά έργα που ολοκληρώθηκαν το 1931.</a:t>
            </a:r>
          </a:p>
        </p:txBody>
      </p:sp>
    </p:spTree>
    <p:extLst>
      <p:ext uri="{BB962C8B-B14F-4D97-AF65-F5344CB8AC3E}">
        <p14:creationId xmlns:p14="http://schemas.microsoft.com/office/powerpoint/2010/main" val="3328284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6B6AAAB-05C6-475B-823E-7228A8B14F17}"/>
              </a:ext>
            </a:extLst>
          </p:cNvPr>
          <p:cNvPicPr>
            <a:picLocks noChangeAspect="1"/>
          </p:cNvPicPr>
          <p:nvPr/>
        </p:nvPicPr>
        <p:blipFill>
          <a:blip r:embed="rId2"/>
          <a:stretch>
            <a:fillRect/>
          </a:stretch>
        </p:blipFill>
        <p:spPr>
          <a:xfrm>
            <a:off x="967409" y="755374"/>
            <a:ext cx="9846365" cy="5340626"/>
          </a:xfrm>
          <a:prstGeom prst="rect">
            <a:avLst/>
          </a:prstGeom>
        </p:spPr>
      </p:pic>
    </p:spTree>
    <p:extLst>
      <p:ext uri="{BB962C8B-B14F-4D97-AF65-F5344CB8AC3E}">
        <p14:creationId xmlns:p14="http://schemas.microsoft.com/office/powerpoint/2010/main" val="2193776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3ECEE2-23B4-4085-809F-462AF429E3CA}"/>
              </a:ext>
            </a:extLst>
          </p:cNvPr>
          <p:cNvSpPr>
            <a:spLocks noGrp="1"/>
          </p:cNvSpPr>
          <p:nvPr>
            <p:ph type="title"/>
          </p:nvPr>
        </p:nvSpPr>
        <p:spPr>
          <a:xfrm>
            <a:off x="1066800" y="642594"/>
            <a:ext cx="10058400" cy="735632"/>
          </a:xfrm>
        </p:spPr>
        <p:txBody>
          <a:bodyPr>
            <a:normAutofit fontScale="90000"/>
          </a:bodyPr>
          <a:lstStyle/>
          <a:p>
            <a:endParaRPr lang="el-GR" dirty="0"/>
          </a:p>
        </p:txBody>
      </p:sp>
      <p:sp>
        <p:nvSpPr>
          <p:cNvPr id="4" name="TextBox 3">
            <a:extLst>
              <a:ext uri="{FF2B5EF4-FFF2-40B4-BE49-F238E27FC236}">
                <a16:creationId xmlns:a16="http://schemas.microsoft.com/office/drawing/2014/main" id="{099213D3-70CD-4AE5-8EC0-80E20C32CEA3}"/>
              </a:ext>
            </a:extLst>
          </p:cNvPr>
          <p:cNvSpPr txBox="1"/>
          <p:nvPr/>
        </p:nvSpPr>
        <p:spPr>
          <a:xfrm>
            <a:off x="993912" y="2317908"/>
            <a:ext cx="10131287" cy="2772618"/>
          </a:xfrm>
          <a:prstGeom prst="rect">
            <a:avLst/>
          </a:prstGeom>
          <a:noFill/>
        </p:spPr>
        <p:txBody>
          <a:bodyPr wrap="square">
            <a:spAutoFit/>
          </a:bodyPr>
          <a:lstStyle/>
          <a:p>
            <a:pPr defTabSz="914400">
              <a:lnSpc>
                <a:spcPct val="110000"/>
              </a:lnSpc>
              <a:spcBef>
                <a:spcPts val="800"/>
              </a:spcBef>
              <a:buClr>
                <a:schemeClr val="tx1">
                  <a:lumMod val="85000"/>
                  <a:lumOff val="15000"/>
                </a:schemeClr>
              </a:buClr>
            </a:pPr>
            <a:r>
              <a:rPr lang="el-GR" sz="2100" b="1" dirty="0"/>
              <a:t>Επιστρέφοντας στην ιστορία του Ορχομενού, η πόλη από τον 6ο αι. π.Χ. συμμετείχε στο Κοινό των </a:t>
            </a:r>
            <a:r>
              <a:rPr lang="el-GR" sz="2100" b="1" dirty="0" err="1"/>
              <a:t>Βοιωτών</a:t>
            </a:r>
            <a:r>
              <a:rPr lang="el-GR" sz="2100" b="1" dirty="0"/>
              <a:t>, μία πολιτική ένωση των πόλεων της Βοιωτίας.</a:t>
            </a:r>
          </a:p>
          <a:p>
            <a:pPr defTabSz="914400">
              <a:lnSpc>
                <a:spcPct val="110000"/>
              </a:lnSpc>
              <a:spcBef>
                <a:spcPts val="800"/>
              </a:spcBef>
              <a:buClr>
                <a:schemeClr val="tx1">
                  <a:lumMod val="85000"/>
                  <a:lumOff val="15000"/>
                </a:schemeClr>
              </a:buClr>
            </a:pPr>
            <a:r>
              <a:rPr lang="el-GR" sz="2100" b="1" dirty="0"/>
              <a:t> Σταδιακά όμως η Θήβα αύξησε τη δύναμή της και προσπάθησε να κυριαρχήσει σε ολόκληρη την περιοχή. </a:t>
            </a:r>
          </a:p>
          <a:p>
            <a:pPr defTabSz="914400">
              <a:lnSpc>
                <a:spcPct val="110000"/>
              </a:lnSpc>
              <a:spcBef>
                <a:spcPts val="800"/>
              </a:spcBef>
              <a:buClr>
                <a:schemeClr val="tx1">
                  <a:lumMod val="85000"/>
                  <a:lumOff val="15000"/>
                </a:schemeClr>
              </a:buClr>
            </a:pPr>
            <a:r>
              <a:rPr lang="el-GR" sz="2100" b="1" dirty="0"/>
              <a:t>Οι δύο πόλεις ήρθαν αρκετές φορές σε σύγκρουση, με αποκορύφωμα την καταστροφή του Ορχομενού από τους Θηβαίους το 364 π.Χ. Η πόλη χτίστηκε ξανά από τον βασιλιά της Μακεδονίας Φίλιππο Β’, μετά τη μάχη της Χαιρώνειας που έγινε το 338 π.Χ. </a:t>
            </a:r>
          </a:p>
        </p:txBody>
      </p:sp>
    </p:spTree>
    <p:extLst>
      <p:ext uri="{BB962C8B-B14F-4D97-AF65-F5344CB8AC3E}">
        <p14:creationId xmlns:p14="http://schemas.microsoft.com/office/powerpoint/2010/main" val="1585988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A24159-A63F-4366-A1D4-8D72F953A6D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9A65803-7230-4F10-B089-A8F923A2CBF5}"/>
              </a:ext>
            </a:extLst>
          </p:cNvPr>
          <p:cNvSpPr>
            <a:spLocks noGrp="1"/>
          </p:cNvSpPr>
          <p:nvPr>
            <p:ph idx="1"/>
          </p:nvPr>
        </p:nvSpPr>
        <p:spPr/>
        <p:txBody>
          <a:bodyPr/>
          <a:lstStyle/>
          <a:p>
            <a:pPr marL="0">
              <a:lnSpc>
                <a:spcPct val="110000"/>
              </a:lnSpc>
              <a:spcBef>
                <a:spcPts val="800"/>
              </a:spcBef>
            </a:pPr>
            <a:r>
              <a:rPr lang="el-GR" sz="2100" b="1" dirty="0"/>
              <a:t>Στη μάχη αυτή οι Μακεδόνες αναμετρήθηκαν με τον συνασπισμό των Αθηναίων, των Θηβαίων και άλλων πόλεων και βγήκαν νικητές εδραιώνοντας την κυριαρχία τους στον ελλαδικό χώρο. </a:t>
            </a:r>
          </a:p>
          <a:p>
            <a:pPr marL="0">
              <a:lnSpc>
                <a:spcPct val="110000"/>
              </a:lnSpc>
              <a:spcBef>
                <a:spcPts val="800"/>
              </a:spcBef>
            </a:pPr>
            <a:r>
              <a:rPr lang="el-GR" sz="2100" b="1" dirty="0"/>
              <a:t>Κάτω από την προστασία των Μακεδόνων ο Ορχομενός φαίνεται πως γνώρισε νέα άνθηση.</a:t>
            </a:r>
          </a:p>
          <a:p>
            <a:pPr marL="0">
              <a:lnSpc>
                <a:spcPct val="110000"/>
              </a:lnSpc>
              <a:spcBef>
                <a:spcPts val="800"/>
              </a:spcBef>
            </a:pPr>
            <a:r>
              <a:rPr lang="el-GR" sz="2100" b="1" dirty="0"/>
              <a:t> Έτσι, την περίοδο αυτή τα τείχη της πόλης επεκτάθηκαν, ενώ στην άκρη τους προστέθηκε ένας επιβλητικός πύργος που τμήματά του σώζονται μέχρι σήμερα. </a:t>
            </a:r>
          </a:p>
          <a:p>
            <a:pPr marL="0">
              <a:lnSpc>
                <a:spcPct val="110000"/>
              </a:lnSpc>
              <a:spcBef>
                <a:spcPts val="800"/>
              </a:spcBef>
            </a:pPr>
            <a:r>
              <a:rPr lang="el-GR" sz="2100" b="1" dirty="0"/>
              <a:t>Η πόλη γνώρισε μια νέα καταστροφή το 86 π.Χ. από τους Ρωμαίους.</a:t>
            </a:r>
          </a:p>
        </p:txBody>
      </p:sp>
    </p:spTree>
    <p:extLst>
      <p:ext uri="{BB962C8B-B14F-4D97-AF65-F5344CB8AC3E}">
        <p14:creationId xmlns:p14="http://schemas.microsoft.com/office/powerpoint/2010/main" val="790087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786A65-E325-4A32-A514-1BB74248C335}"/>
              </a:ext>
            </a:extLst>
          </p:cNvPr>
          <p:cNvSpPr>
            <a:spLocks noGrp="1"/>
          </p:cNvSpPr>
          <p:nvPr>
            <p:ph type="title"/>
          </p:nvPr>
        </p:nvSpPr>
        <p:spPr>
          <a:xfrm>
            <a:off x="1066800" y="642594"/>
            <a:ext cx="10058400" cy="788641"/>
          </a:xfrm>
        </p:spPr>
        <p:txBody>
          <a:bodyPr/>
          <a:lstStyle/>
          <a:p>
            <a:r>
              <a:rPr lang="el-GR" dirty="0"/>
              <a:t> τοποθεσία - χρονολόγηση</a:t>
            </a:r>
          </a:p>
        </p:txBody>
      </p:sp>
      <p:sp>
        <p:nvSpPr>
          <p:cNvPr id="3" name="Θέση περιεχομένου 2">
            <a:extLst>
              <a:ext uri="{FF2B5EF4-FFF2-40B4-BE49-F238E27FC236}">
                <a16:creationId xmlns:a16="http://schemas.microsoft.com/office/drawing/2014/main" id="{9F07190E-F646-4C97-83EF-DABAB4796FBA}"/>
              </a:ext>
            </a:extLst>
          </p:cNvPr>
          <p:cNvSpPr>
            <a:spLocks noGrp="1"/>
          </p:cNvSpPr>
          <p:nvPr>
            <p:ph idx="1"/>
          </p:nvPr>
        </p:nvSpPr>
        <p:spPr>
          <a:xfrm>
            <a:off x="799042" y="1431235"/>
            <a:ext cx="5029200" cy="4784171"/>
          </a:xfrm>
        </p:spPr>
        <p:txBody>
          <a:bodyPr>
            <a:normAutofit/>
          </a:bodyPr>
          <a:lstStyle/>
          <a:p>
            <a:endParaRPr lang="el-GR" dirty="0"/>
          </a:p>
          <a:p>
            <a:r>
              <a:rPr lang="el-GR" sz="2800" b="1" dirty="0"/>
              <a:t>Βρίσκεται στην ΒΑ πλευρά του Θολωτού τάφου  του </a:t>
            </a:r>
            <a:r>
              <a:rPr lang="el-GR" sz="2800" b="1" dirty="0" err="1"/>
              <a:t>Μινύα</a:t>
            </a:r>
            <a:r>
              <a:rPr lang="el-GR" sz="2800" b="1" dirty="0"/>
              <a:t> και δυτικά  του Βυζαντινού μοναστηριού του 9</a:t>
            </a:r>
            <a:r>
              <a:rPr lang="el-GR" sz="2800" b="1" baseline="30000" dirty="0"/>
              <a:t>ου</a:t>
            </a:r>
            <a:r>
              <a:rPr lang="el-GR" sz="2800" b="1" dirty="0"/>
              <a:t> αι. της Παναγίας της </a:t>
            </a:r>
            <a:r>
              <a:rPr lang="el-GR" sz="2800" b="1" dirty="0" err="1"/>
              <a:t>Σκριπούς</a:t>
            </a:r>
            <a:endParaRPr lang="el-GR" sz="2800" b="1" dirty="0"/>
          </a:p>
          <a:p>
            <a:r>
              <a:rPr lang="el-GR" sz="2800" b="1" dirty="0"/>
              <a:t>χρονολογείται στον 4ο αι. </a:t>
            </a:r>
            <a:r>
              <a:rPr lang="el-GR" sz="2800" b="1" dirty="0" err="1"/>
              <a:t>π.X</a:t>
            </a:r>
            <a:r>
              <a:rPr lang="el-GR" sz="2800" b="1" dirty="0"/>
              <a:t> και ενδεχομένως συνδέεται με την εποχή επέκτασης των τειχών της πόλης από τους Μακεδόνες.</a:t>
            </a:r>
          </a:p>
          <a:p>
            <a:pPr marL="0" indent="0">
              <a:buNone/>
            </a:pPr>
            <a:endParaRPr lang="el-GR" dirty="0"/>
          </a:p>
        </p:txBody>
      </p:sp>
      <p:pic>
        <p:nvPicPr>
          <p:cNvPr id="4" name="Εικόνα 3">
            <a:extLst>
              <a:ext uri="{FF2B5EF4-FFF2-40B4-BE49-F238E27FC236}">
                <a16:creationId xmlns:a16="http://schemas.microsoft.com/office/drawing/2014/main" id="{F61AABC1-B9F8-471D-ABDA-2D95AD1835FA}"/>
              </a:ext>
            </a:extLst>
          </p:cNvPr>
          <p:cNvPicPr>
            <a:picLocks noChangeAspect="1"/>
          </p:cNvPicPr>
          <p:nvPr/>
        </p:nvPicPr>
        <p:blipFill>
          <a:blip r:embed="rId2"/>
          <a:stretch>
            <a:fillRect/>
          </a:stretch>
        </p:blipFill>
        <p:spPr>
          <a:xfrm>
            <a:off x="6321287" y="1635232"/>
            <a:ext cx="5371041" cy="3956099"/>
          </a:xfrm>
          <a:prstGeom prst="rect">
            <a:avLst/>
          </a:prstGeom>
        </p:spPr>
      </p:pic>
    </p:spTree>
    <p:extLst>
      <p:ext uri="{BB962C8B-B14F-4D97-AF65-F5344CB8AC3E}">
        <p14:creationId xmlns:p14="http://schemas.microsoft.com/office/powerpoint/2010/main" val="677035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4D4486D-B7A6-4FBA-8108-CEE2C076C844}"/>
              </a:ext>
            </a:extLst>
          </p:cNvPr>
          <p:cNvPicPr>
            <a:picLocks noChangeAspect="1"/>
          </p:cNvPicPr>
          <p:nvPr/>
        </p:nvPicPr>
        <p:blipFill>
          <a:blip r:embed="rId2"/>
          <a:stretch>
            <a:fillRect/>
          </a:stretch>
        </p:blipFill>
        <p:spPr>
          <a:xfrm>
            <a:off x="1272209" y="642594"/>
            <a:ext cx="10058399" cy="5572811"/>
          </a:xfrm>
          <a:prstGeom prst="rect">
            <a:avLst/>
          </a:prstGeom>
        </p:spPr>
      </p:pic>
      <p:sp>
        <p:nvSpPr>
          <p:cNvPr id="2" name="Τίτλος 1">
            <a:extLst>
              <a:ext uri="{FF2B5EF4-FFF2-40B4-BE49-F238E27FC236}">
                <a16:creationId xmlns:a16="http://schemas.microsoft.com/office/drawing/2014/main" id="{699028E2-C049-4910-A952-D8A04E229237}"/>
              </a:ext>
            </a:extLst>
          </p:cNvPr>
          <p:cNvSpPr>
            <a:spLocks noGrp="1"/>
          </p:cNvSpPr>
          <p:nvPr>
            <p:ph type="title"/>
          </p:nvPr>
        </p:nvSpPr>
        <p:spPr/>
        <p:txBody>
          <a:bodyPr/>
          <a:lstStyle/>
          <a:p>
            <a:endParaRPr lang="el-GR" dirty="0"/>
          </a:p>
        </p:txBody>
      </p:sp>
    </p:spTree>
    <p:extLst>
      <p:ext uri="{BB962C8B-B14F-4D97-AF65-F5344CB8AC3E}">
        <p14:creationId xmlns:p14="http://schemas.microsoft.com/office/powerpoint/2010/main" val="21942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8ACECA-A07A-4DB9-A497-C0415CA38F83}"/>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DA2A6859-59DD-474B-9D64-99AA6DE87408}"/>
              </a:ext>
            </a:extLst>
          </p:cNvPr>
          <p:cNvSpPr>
            <a:spLocks noGrp="1"/>
          </p:cNvSpPr>
          <p:nvPr>
            <p:ph idx="1"/>
          </p:nvPr>
        </p:nvSpPr>
        <p:spPr/>
        <p:txBody>
          <a:bodyPr/>
          <a:lstStyle/>
          <a:p>
            <a:pPr marL="0">
              <a:lnSpc>
                <a:spcPct val="110000"/>
              </a:lnSpc>
              <a:spcBef>
                <a:spcPts val="800"/>
              </a:spcBef>
            </a:pPr>
            <a:r>
              <a:rPr lang="el-GR" sz="2100" b="1" dirty="0"/>
              <a:t>Πολλοί αρχαίοι συγγραφείς, όπως ο Όμηρος, ο Στράβωνας και ο Παυσανίας, αναφέρονται στον πλούτο του Ορχομενού σε διαφορετικές περιόδους της ιστορίας του. </a:t>
            </a:r>
          </a:p>
          <a:p>
            <a:pPr marL="0">
              <a:lnSpc>
                <a:spcPct val="110000"/>
              </a:lnSpc>
              <a:spcBef>
                <a:spcPts val="800"/>
              </a:spcBef>
            </a:pPr>
            <a:r>
              <a:rPr lang="el-GR" sz="2100" b="1" dirty="0"/>
              <a:t>Εκτός από τα κείμενα, τη σημασία της πόλης φανερώνουν και κάποια από τα αρχαία κτήρια που διατηρούνται μέχρι τις μέρες μας. </a:t>
            </a:r>
          </a:p>
          <a:p>
            <a:pPr marL="0">
              <a:lnSpc>
                <a:spcPct val="110000"/>
              </a:lnSpc>
              <a:spcBef>
                <a:spcPts val="800"/>
              </a:spcBef>
            </a:pPr>
            <a:r>
              <a:rPr lang="el-GR" sz="2100" b="1" dirty="0"/>
              <a:t>Ανάμεσά τους ξεχωρίζουν ο μυκηναϊκός θολωτός τάφος του 13ου αι. π.Χ. και το αρχαίο θέατρο του 4ου αι. </a:t>
            </a:r>
            <a:r>
              <a:rPr lang="el-GR" sz="2100" b="1" dirty="0" err="1"/>
              <a:t>π.Χ</a:t>
            </a:r>
            <a:r>
              <a:rPr lang="el-GR" sz="2100" b="1" dirty="0"/>
              <a:t> (</a:t>
            </a:r>
            <a:r>
              <a:rPr lang="el-GR" sz="2100" b="1" dirty="0" err="1"/>
              <a:t>εικ</a:t>
            </a:r>
            <a:r>
              <a:rPr lang="el-GR" sz="2100" b="1" dirty="0"/>
              <a:t>. 2).</a:t>
            </a:r>
          </a:p>
        </p:txBody>
      </p:sp>
    </p:spTree>
    <p:extLst>
      <p:ext uri="{BB962C8B-B14F-4D97-AF65-F5344CB8AC3E}">
        <p14:creationId xmlns:p14="http://schemas.microsoft.com/office/powerpoint/2010/main" val="220698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E30A4B-AB21-4761-BB71-477EA41C0AF7}"/>
              </a:ext>
            </a:extLst>
          </p:cNvPr>
          <p:cNvSpPr>
            <a:spLocks noGrp="1"/>
          </p:cNvSpPr>
          <p:nvPr>
            <p:ph type="title"/>
          </p:nvPr>
        </p:nvSpPr>
        <p:spPr/>
        <p:txBody>
          <a:bodyPr/>
          <a:lstStyle/>
          <a:p>
            <a:endParaRPr lang="el-GR"/>
          </a:p>
        </p:txBody>
      </p:sp>
      <p:sp>
        <p:nvSpPr>
          <p:cNvPr id="4" name="TextBox 3">
            <a:extLst>
              <a:ext uri="{FF2B5EF4-FFF2-40B4-BE49-F238E27FC236}">
                <a16:creationId xmlns:a16="http://schemas.microsoft.com/office/drawing/2014/main" id="{54A7D550-473E-4C8B-8175-EC8FDA849EED}"/>
              </a:ext>
            </a:extLst>
          </p:cNvPr>
          <p:cNvSpPr txBox="1"/>
          <p:nvPr/>
        </p:nvSpPr>
        <p:spPr>
          <a:xfrm>
            <a:off x="1179443" y="1862653"/>
            <a:ext cx="9263270" cy="2772618"/>
          </a:xfrm>
          <a:prstGeom prst="rect">
            <a:avLst/>
          </a:prstGeom>
          <a:noFill/>
        </p:spPr>
        <p:txBody>
          <a:bodyPr wrap="square">
            <a:spAutoFit/>
          </a:bodyPr>
          <a:lstStyle/>
          <a:p>
            <a:pPr indent="-182880" algn="just" defTabSz="914400">
              <a:lnSpc>
                <a:spcPct val="110000"/>
              </a:lnSpc>
              <a:spcBef>
                <a:spcPts val="800"/>
              </a:spcBef>
              <a:buClr>
                <a:schemeClr val="tx1">
                  <a:lumMod val="85000"/>
                  <a:lumOff val="15000"/>
                </a:schemeClr>
              </a:buClr>
              <a:buFont typeface="Garamond" pitchFamily="18" charset="0"/>
              <a:buChar char="◦"/>
            </a:pPr>
            <a:r>
              <a:rPr lang="el-GR" sz="2100" b="1" dirty="0"/>
              <a:t>Συγκεκριμένα, οι αρχαιολόγοι τοποθετούν την κατασκευή του λίγο μετά το 338 π.Χ., όταν η πόλη του Ορχομενού ξαναχτίστηκε από τον Φίλιππο Β’. </a:t>
            </a:r>
          </a:p>
          <a:p>
            <a:pPr indent="-182880" algn="just" defTabSz="914400">
              <a:lnSpc>
                <a:spcPct val="110000"/>
              </a:lnSpc>
              <a:spcBef>
                <a:spcPts val="800"/>
              </a:spcBef>
              <a:buClr>
                <a:schemeClr val="tx1">
                  <a:lumMod val="85000"/>
                  <a:lumOff val="15000"/>
                </a:schemeClr>
              </a:buClr>
              <a:buFont typeface="Garamond" pitchFamily="18" charset="0"/>
              <a:buChar char="◦"/>
            </a:pPr>
            <a:r>
              <a:rPr lang="el-GR" sz="2100" b="1" dirty="0"/>
              <a:t>Ίσως, πάλι, να κατασκευάστηκε ύστερα από την καταστροφή της Θήβας, το 335 π.Χ., σαν μια ανταμοιβή για τη βοήθεια που είχαν προσφέρει οι </a:t>
            </a:r>
            <a:r>
              <a:rPr lang="el-GR" sz="2100" b="1" dirty="0" err="1"/>
              <a:t>Ορχομένιοι</a:t>
            </a:r>
            <a:r>
              <a:rPr lang="el-GR" sz="2100" b="1" dirty="0"/>
              <a:t> στους Μακεδόνες εναντίον της Θήβας, της αντίζηλης πόλης τους. </a:t>
            </a:r>
          </a:p>
          <a:p>
            <a:pPr indent="-182880" algn="just" defTabSz="914400">
              <a:lnSpc>
                <a:spcPct val="110000"/>
              </a:lnSpc>
              <a:spcBef>
                <a:spcPts val="800"/>
              </a:spcBef>
              <a:buClr>
                <a:schemeClr val="tx1">
                  <a:lumMod val="85000"/>
                  <a:lumOff val="15000"/>
                </a:schemeClr>
              </a:buClr>
              <a:buFont typeface="Garamond" pitchFamily="18" charset="0"/>
              <a:buChar char="◦"/>
            </a:pPr>
            <a:r>
              <a:rPr lang="el-GR" sz="2100" b="1" dirty="0"/>
              <a:t>Το θέατρο βρισκόταν μέσα στην τειχισμένη αρχαία πόλη και, μάλιστα, είχε χτιστεί στη θέση ενός αρχαιότερου νεκροταφείου των μυκηναϊκών χρόνων. </a:t>
            </a:r>
          </a:p>
        </p:txBody>
      </p:sp>
    </p:spTree>
    <p:extLst>
      <p:ext uri="{BB962C8B-B14F-4D97-AF65-F5344CB8AC3E}">
        <p14:creationId xmlns:p14="http://schemas.microsoft.com/office/powerpoint/2010/main" val="73250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C631754-F240-4713-BEE2-F66324ED46D1}"/>
              </a:ext>
            </a:extLst>
          </p:cNvPr>
          <p:cNvPicPr>
            <a:picLocks noChangeAspect="1"/>
          </p:cNvPicPr>
          <p:nvPr/>
        </p:nvPicPr>
        <p:blipFill>
          <a:blip r:embed="rId2"/>
          <a:stretch>
            <a:fillRect/>
          </a:stretch>
        </p:blipFill>
        <p:spPr>
          <a:xfrm>
            <a:off x="675862" y="609600"/>
            <a:ext cx="10336696" cy="5459896"/>
          </a:xfrm>
          <a:prstGeom prst="rect">
            <a:avLst/>
          </a:prstGeom>
        </p:spPr>
      </p:pic>
    </p:spTree>
    <p:extLst>
      <p:ext uri="{BB962C8B-B14F-4D97-AF65-F5344CB8AC3E}">
        <p14:creationId xmlns:p14="http://schemas.microsoft.com/office/powerpoint/2010/main" val="68909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FDBE43-3D45-4364-8DD5-CCC9B7F4EAD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34367A4-591A-4AFE-A9C4-92A8E27E9FCD}"/>
              </a:ext>
            </a:extLst>
          </p:cNvPr>
          <p:cNvSpPr>
            <a:spLocks noGrp="1"/>
          </p:cNvSpPr>
          <p:nvPr>
            <p:ph idx="1"/>
          </p:nvPr>
        </p:nvSpPr>
        <p:spPr/>
        <p:txBody>
          <a:bodyPr/>
          <a:lstStyle/>
          <a:p>
            <a:pPr marL="0">
              <a:lnSpc>
                <a:spcPct val="110000"/>
              </a:lnSpc>
              <a:spcBef>
                <a:spcPts val="800"/>
              </a:spcBef>
            </a:pPr>
            <a:r>
              <a:rPr lang="el-GR" sz="2100" b="1" dirty="0"/>
              <a:t>Από την εποχή που χτίστηκε γνώρισε αρκετές αλλαγές και προσθήκες. </a:t>
            </a:r>
          </a:p>
          <a:p>
            <a:pPr marL="0">
              <a:lnSpc>
                <a:spcPct val="110000"/>
              </a:lnSpc>
              <a:spcBef>
                <a:spcPts val="800"/>
              </a:spcBef>
            </a:pPr>
            <a:r>
              <a:rPr lang="el-GR" sz="2100" b="1" dirty="0"/>
              <a:t>Οι σημαντικότερες από αυτές έγιναν στα ρωμαϊκά χρόνια, τον 2ο αι. π.Χ. </a:t>
            </a:r>
          </a:p>
          <a:p>
            <a:pPr marL="0">
              <a:lnSpc>
                <a:spcPct val="110000"/>
              </a:lnSpc>
              <a:spcBef>
                <a:spcPts val="800"/>
              </a:spcBef>
            </a:pPr>
            <a:r>
              <a:rPr lang="el-GR" sz="2100" b="1" dirty="0"/>
              <a:t>Παρόλο που η μορφή του θεάτρου έχει μεταβληθεί από τότε, ο σημερινός επισκέπτης μπορεί να διακρίνει τα βασικά αρχιτεκτονικά του μέρη που είναι το κοίλο, η ορχήστρα και η σκηνή</a:t>
            </a:r>
          </a:p>
        </p:txBody>
      </p:sp>
    </p:spTree>
    <p:extLst>
      <p:ext uri="{BB962C8B-B14F-4D97-AF65-F5344CB8AC3E}">
        <p14:creationId xmlns:p14="http://schemas.microsoft.com/office/powerpoint/2010/main" val="4024499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AFE740-9179-49D3-A721-DFCF4478A95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6BB7D36-9B63-4EC4-91DD-6DE15D1F6B89}"/>
              </a:ext>
            </a:extLst>
          </p:cNvPr>
          <p:cNvSpPr>
            <a:spLocks noGrp="1"/>
          </p:cNvSpPr>
          <p:nvPr>
            <p:ph idx="1"/>
          </p:nvPr>
        </p:nvSpPr>
        <p:spPr/>
        <p:txBody>
          <a:bodyPr/>
          <a:lstStyle/>
          <a:p>
            <a:r>
              <a:rPr lang="el-GR" sz="2100" b="1" dirty="0"/>
              <a:t>Το θέατρο αποτελούσε ένα πολύ ζωντανό κομμάτι της πόλης. </a:t>
            </a:r>
          </a:p>
          <a:p>
            <a:r>
              <a:rPr lang="el-GR" sz="2100" b="1" dirty="0"/>
              <a:t>Φιλοξενούσε τα </a:t>
            </a:r>
            <a:r>
              <a:rPr lang="el-GR" sz="2100" b="1" dirty="0" err="1"/>
              <a:t>Χαριτήσια</a:t>
            </a:r>
            <a:r>
              <a:rPr lang="el-GR" sz="2100" b="1" dirty="0"/>
              <a:t> που ήταν μουσικοί, θεατρικοί και ποιητικοί αγώνες αφιερωμένοι στις </a:t>
            </a:r>
            <a:r>
              <a:rPr lang="el-GR" sz="2100" b="1" dirty="0" err="1"/>
              <a:t>Χάριτες</a:t>
            </a:r>
            <a:r>
              <a:rPr lang="el-GR" sz="2100" b="1" dirty="0"/>
              <a:t>, τις σημαντικότερες θεότητες του Ορχομενού. Στο θέατρο γίνονταν επίσης γιορτές και αγώνες προς τιμήν και άλλων θεών, όπως ο Δίας και ο Διόνυσος. </a:t>
            </a:r>
          </a:p>
          <a:p>
            <a:r>
              <a:rPr lang="el-GR" sz="2100" b="1" dirty="0"/>
              <a:t>Μάλιστα, οι μουσικοί αγώνες που ήταν αφιερωμένοι στον Διόνυσο περιλάμβαναν και το θεσμό της χορηγίας, όπως ίσχυε, άλλωστε, και στα Μεγάλα Διονύσια, τους θεατρικούς αγώνες της Αθήνας. </a:t>
            </a:r>
          </a:p>
          <a:p>
            <a:r>
              <a:rPr lang="el-GR" sz="2100" b="1" dirty="0"/>
              <a:t>Οι χορηγοί, πλούσιοι δηλαδή πολίτες, αναλάμβαναν να καλύψουν τα έξοδα για την προετοιμασία και παρουσίαση των έργων στο πλαίσιο των μουσικών αγώνων. </a:t>
            </a:r>
          </a:p>
        </p:txBody>
      </p:sp>
    </p:spTree>
    <p:extLst>
      <p:ext uri="{BB962C8B-B14F-4D97-AF65-F5344CB8AC3E}">
        <p14:creationId xmlns:p14="http://schemas.microsoft.com/office/powerpoint/2010/main" val="102325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F0C3509-A6A5-4E56-A421-9B2234712768}"/>
              </a:ext>
            </a:extLst>
          </p:cNvPr>
          <p:cNvPicPr>
            <a:picLocks noChangeAspect="1"/>
          </p:cNvPicPr>
          <p:nvPr/>
        </p:nvPicPr>
        <p:blipFill>
          <a:blip r:embed="rId2"/>
          <a:stretch>
            <a:fillRect/>
          </a:stretch>
        </p:blipFill>
        <p:spPr>
          <a:xfrm>
            <a:off x="940905" y="609601"/>
            <a:ext cx="10389704" cy="5618922"/>
          </a:xfrm>
          <a:prstGeom prst="rect">
            <a:avLst/>
          </a:prstGeom>
        </p:spPr>
      </p:pic>
    </p:spTree>
    <p:extLst>
      <p:ext uri="{BB962C8B-B14F-4D97-AF65-F5344CB8AC3E}">
        <p14:creationId xmlns:p14="http://schemas.microsoft.com/office/powerpoint/2010/main" val="1293022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6EE06A-6048-4870-A6DD-C018B01EE48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CD86E97-8482-4468-AF6A-BBEBB74D83E7}"/>
              </a:ext>
            </a:extLst>
          </p:cNvPr>
          <p:cNvSpPr>
            <a:spLocks noGrp="1"/>
          </p:cNvSpPr>
          <p:nvPr>
            <p:ph idx="1"/>
          </p:nvPr>
        </p:nvSpPr>
        <p:spPr/>
        <p:txBody>
          <a:bodyPr/>
          <a:lstStyle/>
          <a:p>
            <a:pPr marL="0">
              <a:lnSpc>
                <a:spcPct val="110000"/>
              </a:lnSpc>
              <a:spcBef>
                <a:spcPts val="800"/>
              </a:spcBef>
            </a:pPr>
            <a:r>
              <a:rPr lang="el-GR" sz="2100" b="1" dirty="0"/>
              <a:t>Ο χορηγός του έργου που έβγαινε πρώτο στους αγώνες έπαιρνε ως βραβείο έναν χάλκινο τρίποδα, δηλαδή ένα σκεύος που στερεωνόταν σε μία βάση με τρία πόδια. </a:t>
            </a:r>
          </a:p>
          <a:p>
            <a:pPr marL="0">
              <a:lnSpc>
                <a:spcPct val="110000"/>
              </a:lnSpc>
              <a:spcBef>
                <a:spcPts val="800"/>
              </a:spcBef>
            </a:pPr>
            <a:r>
              <a:rPr lang="el-GR" sz="2100" b="1" dirty="0"/>
              <a:t>Τον χάλκινο τρίποδα οι χορηγοί τον ανέθεταν σε δημόσια θέα, στο θέατρο της πόλης ή σε κάποιο άλλο ξεχωριστό σημείο. </a:t>
            </a:r>
          </a:p>
          <a:p>
            <a:pPr marL="0">
              <a:lnSpc>
                <a:spcPct val="110000"/>
              </a:lnSpc>
              <a:spcBef>
                <a:spcPts val="800"/>
              </a:spcBef>
            </a:pPr>
            <a:r>
              <a:rPr lang="el-GR" sz="2100" b="1" dirty="0"/>
              <a:t>Στην Αθήνα, για παράδειγμα, ένας ολόκληρος δρόμος, η οδός Τριπόδων στην σημερινή Πλάκα πήρε την ονομασία του από την πρακτική που ίσχυε τότε, να τοποθετούν, δηλαδή, οι νικητές χορηγοί τους χάλκινους τρίποδες πάνω σε μνημεία που έστηναν κατά μήκος του δρόμου. </a:t>
            </a:r>
          </a:p>
        </p:txBody>
      </p:sp>
    </p:spTree>
    <p:extLst>
      <p:ext uri="{BB962C8B-B14F-4D97-AF65-F5344CB8AC3E}">
        <p14:creationId xmlns:p14="http://schemas.microsoft.com/office/powerpoint/2010/main" val="170132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1B34DF-F635-40BD-816B-F3CF2EBDC81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E90C9FB-BDDD-454F-B672-41E13172B736}"/>
              </a:ext>
            </a:extLst>
          </p:cNvPr>
          <p:cNvSpPr>
            <a:spLocks noGrp="1"/>
          </p:cNvSpPr>
          <p:nvPr>
            <p:ph idx="1"/>
          </p:nvPr>
        </p:nvSpPr>
        <p:spPr/>
        <p:txBody>
          <a:bodyPr>
            <a:normAutofit lnSpcReduction="10000"/>
          </a:bodyPr>
          <a:lstStyle/>
          <a:p>
            <a:r>
              <a:rPr lang="el-GR" sz="2100" b="1" dirty="0"/>
              <a:t>Στην περίπτωση του θεάτρου του Ορχομενού έχουν βρεθεί περίπου 25 βάσεις από τρίποδες, τους οποίους οι χορηγοί-νικητές των μουσικών αγώνων είχαν αφιερώσει στο Διόνυσο. </a:t>
            </a:r>
          </a:p>
          <a:p>
            <a:r>
              <a:rPr lang="el-GR" sz="2100" b="1" dirty="0"/>
              <a:t>Στις επιγραφές που ήταν χαραγμένες στις βάσεις των τριπόδων αναφέρονται τα ονόματα των χορηγών που ήταν δύο για κάθε έργο, το όνομα του επώνυμου άρχοντα, καθώς και τα ονόματα του αυλητή και του κορυφαίου του χορού.</a:t>
            </a:r>
          </a:p>
          <a:p>
            <a:r>
              <a:rPr lang="el-GR" sz="2100" b="1" dirty="0"/>
              <a:t> Εκτός όμως από μουσικές και θεατρικές παραστάσεις, το θέατρο φιλοξένησε και πολιτικές συγκεντρώσεις. Όπως μας πληροφορούν κάποιες επιγραφές, στο θέατρο συνεδρίαζαν οι αντιπρόσωποι των πόλεων που συμμετείχαν στο Κοινό των </a:t>
            </a:r>
            <a:r>
              <a:rPr lang="el-GR" sz="2100" b="1" dirty="0" err="1"/>
              <a:t>Βοιωτών</a:t>
            </a:r>
            <a:r>
              <a:rPr lang="el-GR" sz="2100" b="1" dirty="0"/>
              <a:t>. </a:t>
            </a:r>
          </a:p>
          <a:p>
            <a:r>
              <a:rPr lang="el-GR" sz="2100" b="1" dirty="0"/>
              <a:t>Αυτό βέβαια συνέβη για ένα σύντομο διάστημα, όταν η έδρα του Κοινού μεταφέρθηκε προσωρινά στον Ορχομενό, μετά την καταστροφή της Θήβας από τους Μακεδόνες το 335 π.Χ. </a:t>
            </a:r>
          </a:p>
        </p:txBody>
      </p:sp>
    </p:spTree>
    <p:extLst>
      <p:ext uri="{BB962C8B-B14F-4D97-AF65-F5344CB8AC3E}">
        <p14:creationId xmlns:p14="http://schemas.microsoft.com/office/powerpoint/2010/main" val="574150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3FE9336-8972-4A9F-854B-DBC5A656BF64}"/>
              </a:ext>
            </a:extLst>
          </p:cNvPr>
          <p:cNvPicPr>
            <a:picLocks noChangeAspect="1"/>
          </p:cNvPicPr>
          <p:nvPr/>
        </p:nvPicPr>
        <p:blipFill>
          <a:blip r:embed="rId2"/>
          <a:stretch>
            <a:fillRect/>
          </a:stretch>
        </p:blipFill>
        <p:spPr>
          <a:xfrm>
            <a:off x="1020417" y="874643"/>
            <a:ext cx="9674087" cy="5261114"/>
          </a:xfrm>
          <a:prstGeom prst="rect">
            <a:avLst/>
          </a:prstGeom>
        </p:spPr>
      </p:pic>
    </p:spTree>
    <p:extLst>
      <p:ext uri="{BB962C8B-B14F-4D97-AF65-F5344CB8AC3E}">
        <p14:creationId xmlns:p14="http://schemas.microsoft.com/office/powerpoint/2010/main" val="2980641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83A41D7-FF34-4C00-914D-8F157D72AB0D}"/>
              </a:ext>
            </a:extLst>
          </p:cNvPr>
          <p:cNvSpPr>
            <a:spLocks noGrp="1"/>
          </p:cNvSpPr>
          <p:nvPr>
            <p:ph type="title"/>
          </p:nvPr>
        </p:nvSpPr>
        <p:spPr>
          <a:xfrm>
            <a:off x="1066800" y="642594"/>
            <a:ext cx="10058400" cy="766481"/>
          </a:xfrm>
        </p:spPr>
        <p:txBody>
          <a:bodyPr/>
          <a:lstStyle/>
          <a:p>
            <a:pPr algn="ctr"/>
            <a:r>
              <a:rPr lang="el-GR" dirty="0"/>
              <a:t>Αεροφωτογραφία του θεάτρου</a:t>
            </a:r>
          </a:p>
        </p:txBody>
      </p:sp>
      <p:pic>
        <p:nvPicPr>
          <p:cNvPr id="4" name="Θέση περιεχομένου 3">
            <a:extLst>
              <a:ext uri="{FF2B5EF4-FFF2-40B4-BE49-F238E27FC236}">
                <a16:creationId xmlns:a16="http://schemas.microsoft.com/office/drawing/2014/main" id="{2EA7B2E2-E0D5-477D-B2C4-83479976F230}"/>
              </a:ext>
            </a:extLst>
          </p:cNvPr>
          <p:cNvPicPr>
            <a:picLocks noGrp="1" noChangeAspect="1"/>
          </p:cNvPicPr>
          <p:nvPr>
            <p:ph idx="1"/>
          </p:nvPr>
        </p:nvPicPr>
        <p:blipFill>
          <a:blip r:embed="rId2"/>
          <a:stretch>
            <a:fillRect/>
          </a:stretch>
        </p:blipFill>
        <p:spPr>
          <a:xfrm>
            <a:off x="1870365" y="1564489"/>
            <a:ext cx="8423562" cy="4650917"/>
          </a:xfrm>
          <a:prstGeom prst="rect">
            <a:avLst/>
          </a:prstGeom>
        </p:spPr>
      </p:pic>
    </p:spTree>
    <p:extLst>
      <p:ext uri="{BB962C8B-B14F-4D97-AF65-F5344CB8AC3E}">
        <p14:creationId xmlns:p14="http://schemas.microsoft.com/office/powerpoint/2010/main" val="108045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9FBF9F-E9DA-4B58-BB0A-AD7A7267E948}"/>
              </a:ext>
            </a:extLst>
          </p:cNvPr>
          <p:cNvSpPr>
            <a:spLocks noGrp="1"/>
          </p:cNvSpPr>
          <p:nvPr>
            <p:ph type="title"/>
          </p:nvPr>
        </p:nvSpPr>
        <p:spPr/>
        <p:txBody>
          <a:bodyPr/>
          <a:lstStyle/>
          <a:p>
            <a:endParaRPr lang="el-GR"/>
          </a:p>
        </p:txBody>
      </p:sp>
      <p:sp>
        <p:nvSpPr>
          <p:cNvPr id="7" name="TextBox 6">
            <a:extLst>
              <a:ext uri="{FF2B5EF4-FFF2-40B4-BE49-F238E27FC236}">
                <a16:creationId xmlns:a16="http://schemas.microsoft.com/office/drawing/2014/main" id="{10FCC03F-BB33-4F3C-B2B9-ADF6852DCD3B}"/>
              </a:ext>
            </a:extLst>
          </p:cNvPr>
          <p:cNvSpPr txBox="1"/>
          <p:nvPr/>
        </p:nvSpPr>
        <p:spPr>
          <a:xfrm>
            <a:off x="940904" y="1862653"/>
            <a:ext cx="9700592" cy="3970318"/>
          </a:xfrm>
          <a:prstGeom prst="rect">
            <a:avLst/>
          </a:prstGeom>
          <a:noFill/>
        </p:spPr>
        <p:txBody>
          <a:bodyPr wrap="square">
            <a:spAutoFit/>
          </a:bodyPr>
          <a:lstStyle/>
          <a:p>
            <a:pPr marL="342900" indent="-342900">
              <a:buFont typeface="Courier New" panose="02070309020205020404" pitchFamily="49" charset="0"/>
              <a:buChar char="o"/>
            </a:pPr>
            <a:r>
              <a:rPr lang="el-GR" sz="2100" b="1" dirty="0"/>
              <a:t>Μία τελευταία επέμβαση στη μορφή του θεάτρου χρονολογείται στον 3ο αι. μ.Χ., ενώ φαίνεται ότι στη συνέχεια εγκαταλείφθηκε. </a:t>
            </a:r>
          </a:p>
          <a:p>
            <a:pPr marL="342900" indent="-342900">
              <a:buFont typeface="Courier New" panose="02070309020205020404" pitchFamily="49" charset="0"/>
              <a:buChar char="o"/>
            </a:pPr>
            <a:endParaRPr lang="el-GR" sz="2100" b="1" dirty="0"/>
          </a:p>
          <a:p>
            <a:pPr marL="342900" indent="-342900">
              <a:buFont typeface="Courier New" panose="02070309020205020404" pitchFamily="49" charset="0"/>
              <a:buChar char="o"/>
            </a:pPr>
            <a:r>
              <a:rPr lang="el-GR" sz="2100" b="1" dirty="0"/>
              <a:t>Ήρθε ξανά στο φως αιώνες μετά, με τις ανασκαφές του 1973 που αποκάλυψαν το κοίλο και την ορχήστρα. Μικρής κλίμακας ανασκαφές έγιναν επίσης το 1999 και το 2012. </a:t>
            </a:r>
          </a:p>
          <a:p>
            <a:pPr marL="342900" indent="-342900">
              <a:buFont typeface="Courier New" panose="02070309020205020404" pitchFamily="49" charset="0"/>
              <a:buChar char="o"/>
            </a:pPr>
            <a:endParaRPr lang="el-GR" sz="2100" b="1" dirty="0"/>
          </a:p>
          <a:p>
            <a:pPr marL="342900" indent="-342900">
              <a:buFont typeface="Courier New" panose="02070309020205020404" pitchFamily="49" charset="0"/>
              <a:buChar char="o"/>
            </a:pPr>
            <a:r>
              <a:rPr lang="el-GR" sz="2100" b="1" dirty="0"/>
              <a:t>Επειδή το θέατρο διατηρείται σήμερα σε σχετικά κακή κατάσταση, είναι απαραίτητο να γίνουν εργασίες αναστήλωσης για να στερεωθούν τα σωζόμενα αρχιτεκτονικά μέλη του και να προστατευθεί από τη φυσική φθορά.</a:t>
            </a:r>
          </a:p>
          <a:p>
            <a:pPr marL="342900" indent="-342900">
              <a:buFont typeface="Courier New" panose="02070309020205020404" pitchFamily="49" charset="0"/>
              <a:buChar char="o"/>
            </a:pPr>
            <a:endParaRPr lang="el-GR" sz="2100" b="1" dirty="0"/>
          </a:p>
          <a:p>
            <a:pPr marL="342900" indent="-342900">
              <a:buFont typeface="Courier New" panose="02070309020205020404" pitchFamily="49" charset="0"/>
              <a:buChar char="o"/>
            </a:pPr>
            <a:r>
              <a:rPr lang="el-GR" sz="2100" b="1" dirty="0"/>
              <a:t> Για το λόγο αυτό έχουν ήδη γίνει σχετικές μελέτες. Αν και το θέατρο δεν χρησιμοποιείται γενικά για εκδηλώσεις, μετά από απόφαση</a:t>
            </a:r>
          </a:p>
        </p:txBody>
      </p:sp>
    </p:spTree>
    <p:extLst>
      <p:ext uri="{BB962C8B-B14F-4D97-AF65-F5344CB8AC3E}">
        <p14:creationId xmlns:p14="http://schemas.microsoft.com/office/powerpoint/2010/main" val="1626173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00702A-3263-4131-98DD-66C11228BE9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4278449-63E0-4336-BE18-A7A049FFEB77}"/>
              </a:ext>
            </a:extLst>
          </p:cNvPr>
          <p:cNvSpPr>
            <a:spLocks noGrp="1"/>
          </p:cNvSpPr>
          <p:nvPr>
            <p:ph idx="1"/>
          </p:nvPr>
        </p:nvSpPr>
        <p:spPr/>
        <p:txBody>
          <a:bodyPr>
            <a:normAutofit lnSpcReduction="10000"/>
          </a:bodyPr>
          <a:lstStyle/>
          <a:p>
            <a:r>
              <a:rPr lang="el-GR" sz="2100" b="1" dirty="0"/>
              <a:t>Αν και το θέατρο δεν χρησιμοποιείται γενικά για εκδηλώσεις, μετά από απόφαση του Κεντρικού Αρχαιολογικού Συμβουλίου, απέκτησε ξανά ζωή τον Ιούλιο του 2014. Φιλοξένησε την παράσταση «Η Γυναίκα της Ζάκυνθος», σε σκηνοθεσία Δήμου </a:t>
            </a:r>
            <a:r>
              <a:rPr lang="el-GR" sz="2100" b="1" dirty="0" err="1"/>
              <a:t>Αβδελιώδη</a:t>
            </a:r>
            <a:r>
              <a:rPr lang="el-GR" sz="2100" b="1" dirty="0"/>
              <a:t>, στο πλαίσιο του Φεστιβάλ Αθηνών και σε συνεργασία με το σωματείο Διάζωμα.</a:t>
            </a:r>
          </a:p>
          <a:p>
            <a:r>
              <a:rPr lang="el-GR" sz="2100" b="1" dirty="0"/>
              <a:t> Μάλιστα, η παράσταση αυτή παίχτηκε συνολικά σε είκοσι αρχαιολογικούς χώρους της Ελλάδας, από τους οποίους οι μισοί ήταν αρχαία θέατρα και ωδεία. </a:t>
            </a:r>
          </a:p>
          <a:p>
            <a:r>
              <a:rPr lang="el-GR" sz="2100" b="1" dirty="0"/>
              <a:t>Ο στόχος πάντως είναι, μετά την ολοκλήρωση των έργων αναστήλωσης και ανάδειξης, το θέατρο του Ορχομενού να αρχίσει να φιλοξενεί πιο συστηματικά μουσικές και θεατρικές παραστάσεις.</a:t>
            </a:r>
          </a:p>
          <a:p>
            <a:r>
              <a:rPr lang="el-GR" sz="2100" b="1" dirty="0"/>
              <a:t> Στα μελλοντικά σχέδια ανήκει επίσης η δημιουργία ενός αρχαιολογικού πάρκου που θα περιλαμβάνει όχι μόνο το θέατρο, αλλά και τα γειτονικά μνημεία, δηλαδή το μυκηναϊκό θολωτό τάφο και το ναό της Παναγίας </a:t>
            </a:r>
            <a:r>
              <a:rPr lang="el-GR" sz="2100" b="1" dirty="0" err="1"/>
              <a:t>Σκριπούς</a:t>
            </a:r>
            <a:endParaRPr lang="el-GR" sz="2100" b="1" dirty="0"/>
          </a:p>
        </p:txBody>
      </p:sp>
    </p:spTree>
    <p:extLst>
      <p:ext uri="{BB962C8B-B14F-4D97-AF65-F5344CB8AC3E}">
        <p14:creationId xmlns:p14="http://schemas.microsoft.com/office/powerpoint/2010/main" val="2303110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37BEF1-49FA-4E09-B17E-FF2AA6EA0DC1}"/>
              </a:ext>
            </a:extLst>
          </p:cNvPr>
          <p:cNvSpPr>
            <a:spLocks noGrp="1"/>
          </p:cNvSpPr>
          <p:nvPr>
            <p:ph type="title"/>
          </p:nvPr>
        </p:nvSpPr>
        <p:spPr>
          <a:xfrm>
            <a:off x="1066800" y="642594"/>
            <a:ext cx="10058400" cy="909115"/>
          </a:xfrm>
        </p:spPr>
        <p:txBody>
          <a:bodyPr/>
          <a:lstStyle/>
          <a:p>
            <a:r>
              <a:rPr lang="el-GR" dirty="0"/>
              <a:t>ΠΗΓΕΣ</a:t>
            </a:r>
          </a:p>
        </p:txBody>
      </p:sp>
      <p:sp>
        <p:nvSpPr>
          <p:cNvPr id="3" name="Θέση περιεχομένου 2">
            <a:extLst>
              <a:ext uri="{FF2B5EF4-FFF2-40B4-BE49-F238E27FC236}">
                <a16:creationId xmlns:a16="http://schemas.microsoft.com/office/drawing/2014/main" id="{036F63C8-CA9C-4913-AB40-BEC805658A96}"/>
              </a:ext>
            </a:extLst>
          </p:cNvPr>
          <p:cNvSpPr>
            <a:spLocks noGrp="1"/>
          </p:cNvSpPr>
          <p:nvPr>
            <p:ph idx="1"/>
          </p:nvPr>
        </p:nvSpPr>
        <p:spPr>
          <a:xfrm>
            <a:off x="1066800" y="1690255"/>
            <a:ext cx="9947564" cy="4344785"/>
          </a:xfrm>
        </p:spPr>
        <p:txBody>
          <a:bodyPr/>
          <a:lstStyle/>
          <a:p>
            <a:r>
              <a:rPr lang="en-US" dirty="0">
                <a:hlinkClick r:id="rId2"/>
              </a:rPr>
              <a:t>https://www.orchomenos.gr/archaiologikoi-chwroi/archaio-theatro/</a:t>
            </a:r>
            <a:endParaRPr lang="el-GR" dirty="0"/>
          </a:p>
          <a:p>
            <a:r>
              <a:rPr lang="en-US" dirty="0">
                <a:hlinkClick r:id="rId3"/>
              </a:rPr>
              <a:t>https://el.wikipedia.org/wiki/%CE%91%CF%81%CF%87%CE%B1%CE%AF%CE%BF_%CE%B8%CE%AD%CE%B1%CF%84%CF%81%CE%BF_%CE%9F%CF%81%CF%87%CE%BF%CE%BC%CE%B5%CE%BD%CE%BF%CF%8D_%CE%92%CE%BF%CE%B9%CF%89%CF%84%CE%AF%CE%B1%CF%82</a:t>
            </a:r>
            <a:endParaRPr lang="el-GR" dirty="0"/>
          </a:p>
          <a:p>
            <a:r>
              <a:rPr lang="en-US" dirty="0">
                <a:hlinkClick r:id="rId4"/>
              </a:rPr>
              <a:t>https://diazoma.gr/theaters/archaio-theatro-arkadikou-orchomenou/</a:t>
            </a:r>
            <a:endParaRPr lang="el-GR" dirty="0"/>
          </a:p>
          <a:p>
            <a:r>
              <a:rPr lang="en-US" dirty="0">
                <a:hlinkClick r:id="rId5"/>
              </a:rPr>
              <a:t>http://ancienttheater.culture.gr/el/psifiaki-bibliothiki/--17/52-theatro-orxomenou-1/file</a:t>
            </a:r>
            <a:endParaRPr lang="el-GR"/>
          </a:p>
          <a:p>
            <a:r>
              <a:rPr lang="en-US"/>
              <a:t>https://el.wikipedia.org/wiki/%CE%91%CF%81%CF%87%CE%B1%CE%AF%CE%BF_%CE%B8%CE%AD%CE%B1%CF%84%CF%81%CE%BF_%CE%9F%CF%81%CF%87%CE%BF%CE%BC%CE%B5%CE%BD%CE%BF%CF%8D_%CE%92%CE%BF%CE%B9%CF%89%CF%84%CE%AF%CE%B1%CF%82</a:t>
            </a:r>
            <a:endParaRPr lang="el-GR" dirty="0"/>
          </a:p>
          <a:p>
            <a:endParaRPr lang="el-GR" dirty="0"/>
          </a:p>
          <a:p>
            <a:endParaRPr lang="el-GR" dirty="0"/>
          </a:p>
          <a:p>
            <a:endParaRPr lang="el-GR" dirty="0"/>
          </a:p>
        </p:txBody>
      </p:sp>
    </p:spTree>
    <p:extLst>
      <p:ext uri="{BB962C8B-B14F-4D97-AF65-F5344CB8AC3E}">
        <p14:creationId xmlns:p14="http://schemas.microsoft.com/office/powerpoint/2010/main" val="1063911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8CA196-EA3F-2E14-44B0-C46D877DC049}"/>
              </a:ext>
            </a:extLst>
          </p:cNvPr>
          <p:cNvSpPr>
            <a:spLocks noGrp="1"/>
          </p:cNvSpPr>
          <p:nvPr>
            <p:ph type="title"/>
          </p:nvPr>
        </p:nvSpPr>
        <p:spPr>
          <a:xfrm>
            <a:off x="1066800" y="642594"/>
            <a:ext cx="10058400" cy="230242"/>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3A0BFF97-B9F2-2DE7-6909-57FD37DA1B2E}"/>
              </a:ext>
            </a:extLst>
          </p:cNvPr>
          <p:cNvPicPr>
            <a:picLocks noGrp="1" noChangeAspect="1"/>
          </p:cNvPicPr>
          <p:nvPr>
            <p:ph idx="1"/>
          </p:nvPr>
        </p:nvPicPr>
        <p:blipFill>
          <a:blip r:embed="rId2"/>
          <a:stretch>
            <a:fillRect/>
          </a:stretch>
        </p:blipFill>
        <p:spPr>
          <a:xfrm>
            <a:off x="2826327" y="2244436"/>
            <a:ext cx="6082146" cy="2369128"/>
          </a:xfrm>
          <a:prstGeom prst="rect">
            <a:avLst/>
          </a:prstGeom>
        </p:spPr>
      </p:pic>
    </p:spTree>
    <p:extLst>
      <p:ext uri="{BB962C8B-B14F-4D97-AF65-F5344CB8AC3E}">
        <p14:creationId xmlns:p14="http://schemas.microsoft.com/office/powerpoint/2010/main" val="2540808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CB53B2-D96E-4623-80A2-8968F82E277E}"/>
              </a:ext>
            </a:extLst>
          </p:cNvPr>
          <p:cNvSpPr>
            <a:spLocks noGrp="1"/>
          </p:cNvSpPr>
          <p:nvPr>
            <p:ph type="title"/>
          </p:nvPr>
        </p:nvSpPr>
        <p:spPr>
          <a:xfrm>
            <a:off x="1066800" y="290945"/>
            <a:ext cx="10058400" cy="207819"/>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3A4B7DC7-18D4-4951-9E12-3C1A4E6A4EA3}"/>
              </a:ext>
            </a:extLst>
          </p:cNvPr>
          <p:cNvSpPr>
            <a:spLocks noGrp="1"/>
          </p:cNvSpPr>
          <p:nvPr>
            <p:ph idx="1"/>
          </p:nvPr>
        </p:nvSpPr>
        <p:spPr>
          <a:xfrm>
            <a:off x="484910" y="1066800"/>
            <a:ext cx="3979619" cy="5056909"/>
          </a:xfrm>
        </p:spPr>
        <p:txBody>
          <a:bodyPr>
            <a:normAutofit/>
          </a:bodyPr>
          <a:lstStyle/>
          <a:p>
            <a:pPr marL="0" indent="0">
              <a:buNone/>
            </a:pPr>
            <a:r>
              <a:rPr lang="el-GR" sz="3200" dirty="0"/>
              <a:t>Σύμφωνα με τις έρευνες που πραγματοποιήθηκαν το θέατρο είναι τοποθετημένο στην περιοχή ενός </a:t>
            </a:r>
            <a:r>
              <a:rPr lang="el-GR" sz="3200" dirty="0" err="1"/>
              <a:t>προϋπάρχοντος</a:t>
            </a:r>
            <a:r>
              <a:rPr lang="el-GR" sz="3200" dirty="0"/>
              <a:t> μυκηναϊκού νεκροταφείου.</a:t>
            </a:r>
          </a:p>
          <a:p>
            <a:pPr marL="0" indent="0">
              <a:buNone/>
            </a:pPr>
            <a:endParaRPr lang="el-GR" sz="3200" dirty="0"/>
          </a:p>
          <a:p>
            <a:endParaRPr lang="el-GR" sz="3200" b="1" dirty="0"/>
          </a:p>
        </p:txBody>
      </p:sp>
      <p:pic>
        <p:nvPicPr>
          <p:cNvPr id="5" name="Εικόνα 4">
            <a:extLst>
              <a:ext uri="{FF2B5EF4-FFF2-40B4-BE49-F238E27FC236}">
                <a16:creationId xmlns:a16="http://schemas.microsoft.com/office/drawing/2014/main" id="{BA5465CA-A8C3-4E56-8441-77BFAD9A5E22}"/>
              </a:ext>
            </a:extLst>
          </p:cNvPr>
          <p:cNvPicPr>
            <a:picLocks noChangeAspect="1"/>
          </p:cNvPicPr>
          <p:nvPr/>
        </p:nvPicPr>
        <p:blipFill>
          <a:blip r:embed="rId2"/>
          <a:stretch>
            <a:fillRect/>
          </a:stretch>
        </p:blipFill>
        <p:spPr>
          <a:xfrm>
            <a:off x="4599709" y="858982"/>
            <a:ext cx="6996547" cy="5056909"/>
          </a:xfrm>
          <a:prstGeom prst="rect">
            <a:avLst/>
          </a:prstGeom>
        </p:spPr>
      </p:pic>
    </p:spTree>
    <p:extLst>
      <p:ext uri="{BB962C8B-B14F-4D97-AF65-F5344CB8AC3E}">
        <p14:creationId xmlns:p14="http://schemas.microsoft.com/office/powerpoint/2010/main" val="2087933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DA79D0-F6EA-457B-98A7-0CBFDE71317D}"/>
              </a:ext>
            </a:extLst>
          </p:cNvPr>
          <p:cNvSpPr>
            <a:spLocks noGrp="1"/>
          </p:cNvSpPr>
          <p:nvPr>
            <p:ph type="title"/>
          </p:nvPr>
        </p:nvSpPr>
        <p:spPr>
          <a:xfrm>
            <a:off x="1066800" y="642594"/>
            <a:ext cx="10058400" cy="586599"/>
          </a:xfrm>
        </p:spPr>
        <p:txBody>
          <a:bodyPr>
            <a:normAutofit fontScale="90000"/>
          </a:bodyPr>
          <a:lstStyle/>
          <a:p>
            <a:pPr algn="ctr"/>
            <a:r>
              <a:rPr lang="el-GR" sz="3600" b="1" dirty="0"/>
              <a:t>Ο ευρύτερος αρχαιολογικός χώρος</a:t>
            </a:r>
          </a:p>
        </p:txBody>
      </p:sp>
      <p:pic>
        <p:nvPicPr>
          <p:cNvPr id="4" name="Θέση περιεχομένου 3">
            <a:extLst>
              <a:ext uri="{FF2B5EF4-FFF2-40B4-BE49-F238E27FC236}">
                <a16:creationId xmlns:a16="http://schemas.microsoft.com/office/drawing/2014/main" id="{F242916C-FE5B-4091-9EC9-E9ED00B4CC2D}"/>
              </a:ext>
            </a:extLst>
          </p:cNvPr>
          <p:cNvPicPr>
            <a:picLocks noGrp="1" noChangeAspect="1"/>
          </p:cNvPicPr>
          <p:nvPr>
            <p:ph idx="1"/>
          </p:nvPr>
        </p:nvPicPr>
        <p:blipFill>
          <a:blip r:embed="rId2"/>
          <a:stretch>
            <a:fillRect/>
          </a:stretch>
        </p:blipFill>
        <p:spPr>
          <a:xfrm>
            <a:off x="1717964" y="1229193"/>
            <a:ext cx="9005453" cy="5130043"/>
          </a:xfrm>
          <a:prstGeom prst="rect">
            <a:avLst/>
          </a:prstGeom>
        </p:spPr>
      </p:pic>
    </p:spTree>
    <p:extLst>
      <p:ext uri="{BB962C8B-B14F-4D97-AF65-F5344CB8AC3E}">
        <p14:creationId xmlns:p14="http://schemas.microsoft.com/office/powerpoint/2010/main" val="4043232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BA8BAF-2E6E-412B-8650-3CEDB3E51D58}"/>
              </a:ext>
            </a:extLst>
          </p:cNvPr>
          <p:cNvSpPr>
            <a:spLocks noGrp="1"/>
          </p:cNvSpPr>
          <p:nvPr>
            <p:ph type="title"/>
          </p:nvPr>
        </p:nvSpPr>
        <p:spPr>
          <a:xfrm>
            <a:off x="1066800" y="642594"/>
            <a:ext cx="10058400" cy="299515"/>
          </a:xfrm>
        </p:spPr>
        <p:txBody>
          <a:bodyPr>
            <a:normAutofit fontScale="90000"/>
          </a:bodyPr>
          <a:lstStyle/>
          <a:p>
            <a:endParaRPr lang="el-GR" dirty="0"/>
          </a:p>
        </p:txBody>
      </p:sp>
      <p:sp>
        <p:nvSpPr>
          <p:cNvPr id="3" name="Θέση περιεχομένου 2">
            <a:extLst>
              <a:ext uri="{FF2B5EF4-FFF2-40B4-BE49-F238E27FC236}">
                <a16:creationId xmlns:a16="http://schemas.microsoft.com/office/drawing/2014/main" id="{F0E20334-E667-4DB7-B407-12D894DDC8C4}"/>
              </a:ext>
            </a:extLst>
          </p:cNvPr>
          <p:cNvSpPr>
            <a:spLocks noGrp="1"/>
          </p:cNvSpPr>
          <p:nvPr>
            <p:ph idx="1"/>
          </p:nvPr>
        </p:nvSpPr>
        <p:spPr/>
        <p:txBody>
          <a:bodyPr/>
          <a:lstStyle/>
          <a:p>
            <a:r>
              <a:rPr lang="el-GR" sz="3200" b="1" dirty="0"/>
              <a:t>Το φαινόμενο της αλλαγής από μυκηναϊκό νεκροταφείο (</a:t>
            </a:r>
            <a:r>
              <a:rPr lang="el-GR" sz="3200" b="1" dirty="0" err="1"/>
              <a:t>κιβωτιόσχηµοι</a:t>
            </a:r>
            <a:r>
              <a:rPr lang="el-GR" sz="3200" b="1" dirty="0"/>
              <a:t> - </a:t>
            </a:r>
            <a:r>
              <a:rPr lang="el-GR" sz="3200" b="1" dirty="0" err="1"/>
              <a:t>θαλαµοειδείς</a:t>
            </a:r>
            <a:r>
              <a:rPr lang="el-GR" sz="3200" b="1" dirty="0"/>
              <a:t> τάφοι) σε θέατρο αποτελεί μια σπάνια περίπτωση σε διεθνές επίπεδο. </a:t>
            </a:r>
          </a:p>
          <a:p>
            <a:endParaRPr lang="el-GR" dirty="0"/>
          </a:p>
        </p:txBody>
      </p:sp>
    </p:spTree>
    <p:extLst>
      <p:ext uri="{BB962C8B-B14F-4D97-AF65-F5344CB8AC3E}">
        <p14:creationId xmlns:p14="http://schemas.microsoft.com/office/powerpoint/2010/main" val="2188723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CA8D75-59E1-49FD-A74F-AD7E57150E33}"/>
              </a:ext>
            </a:extLst>
          </p:cNvPr>
          <p:cNvSpPr>
            <a:spLocks noGrp="1"/>
          </p:cNvSpPr>
          <p:nvPr>
            <p:ph type="title"/>
          </p:nvPr>
        </p:nvSpPr>
        <p:spPr>
          <a:xfrm>
            <a:off x="1066800" y="642594"/>
            <a:ext cx="10058400" cy="241826"/>
          </a:xfrm>
        </p:spPr>
        <p:txBody>
          <a:bodyPr>
            <a:normAutofit fontScale="90000"/>
          </a:bodyPr>
          <a:lstStyle/>
          <a:p>
            <a:endParaRPr lang="el-GR" dirty="0"/>
          </a:p>
        </p:txBody>
      </p:sp>
      <p:pic>
        <p:nvPicPr>
          <p:cNvPr id="4" name="Θέση περιεχομένου 3">
            <a:extLst>
              <a:ext uri="{FF2B5EF4-FFF2-40B4-BE49-F238E27FC236}">
                <a16:creationId xmlns:a16="http://schemas.microsoft.com/office/drawing/2014/main" id="{FB9CD20C-2CE2-4688-BBA5-7DEDA69B7215}"/>
              </a:ext>
            </a:extLst>
          </p:cNvPr>
          <p:cNvPicPr>
            <a:picLocks noGrp="1" noChangeAspect="1"/>
          </p:cNvPicPr>
          <p:nvPr>
            <p:ph idx="1"/>
          </p:nvPr>
        </p:nvPicPr>
        <p:blipFill>
          <a:blip r:embed="rId2"/>
          <a:stretch>
            <a:fillRect/>
          </a:stretch>
        </p:blipFill>
        <p:spPr>
          <a:xfrm>
            <a:off x="434715" y="479685"/>
            <a:ext cx="11227633" cy="5735721"/>
          </a:xfrm>
          <a:prstGeom prst="rect">
            <a:avLst/>
          </a:prstGeom>
        </p:spPr>
      </p:pic>
    </p:spTree>
    <p:extLst>
      <p:ext uri="{BB962C8B-B14F-4D97-AF65-F5344CB8AC3E}">
        <p14:creationId xmlns:p14="http://schemas.microsoft.com/office/powerpoint/2010/main" val="189928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Σαπούνι">
  <a:themeElements>
    <a:clrScheme name="Σαπούνι">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Σαπούνι">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Σαπούνι">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Override1.xml><?xml version="1.0" encoding="utf-8"?>
<a:themeOverride xmlns:a="http://schemas.openxmlformats.org/drawingml/2006/main">
  <a:clrScheme name="Σαπούνι">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themeOverride>
</file>

<file path=ppt/theme/themeOverride2.xml><?xml version="1.0" encoding="utf-8"?>
<a:themeOverride xmlns:a="http://schemas.openxmlformats.org/drawingml/2006/main">
  <a:clrScheme name="Σαπούνι">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themeOverride>
</file>

<file path=ppt/theme/themeOverride3.xml><?xml version="1.0" encoding="utf-8"?>
<a:themeOverride xmlns:a="http://schemas.openxmlformats.org/drawingml/2006/main">
  <a:clrScheme name="Σαπούνι">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
  <TotalTime>634</TotalTime>
  <Words>2090</Words>
  <Application>Microsoft Office PowerPoint</Application>
  <PresentationFormat>Ευρεία οθόνη</PresentationFormat>
  <Paragraphs>113</Paragraphs>
  <Slides>53</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53</vt:i4>
      </vt:variant>
    </vt:vector>
  </HeadingPairs>
  <TitlesOfParts>
    <vt:vector size="56" baseType="lpstr">
      <vt:lpstr>Courier New</vt:lpstr>
      <vt:lpstr>Garamond</vt:lpstr>
      <vt:lpstr>Σαπούνι</vt:lpstr>
      <vt:lpstr>Το αρχαίο θέατρο του Ορχομενού</vt:lpstr>
      <vt:lpstr>Χώρος Αρχαιολογικού Πάρκου Ορχομενού.</vt:lpstr>
      <vt:lpstr>Ο ευρύτερος αρχαιολογικός χώρος </vt:lpstr>
      <vt:lpstr> τοποθεσία - χρονολόγηση</vt:lpstr>
      <vt:lpstr>Αεροφωτογραφία του θεάτρου</vt:lpstr>
      <vt:lpstr>Παρουσίαση του PowerPoint</vt:lpstr>
      <vt:lpstr>Ο ευρύτερος αρχαιολογικός χώρος</vt:lpstr>
      <vt:lpstr>Παρουσίαση του PowerPoint</vt:lpstr>
      <vt:lpstr>Παρουσίαση του PowerPoint</vt:lpstr>
      <vt:lpstr>Το θέατρο και αριστερά ο μαντρότοιχος που το χωρίζει από τον Θολωτό τάφο.</vt:lpstr>
      <vt:lpstr>Παρουσίαση του PowerPoint</vt:lpstr>
      <vt:lpstr>Περιγραφή</vt:lpstr>
      <vt:lpstr>Παρουσίαση του PowerPoint</vt:lpstr>
      <vt:lpstr>Παρουσίαση του PowerPoint</vt:lpstr>
      <vt:lpstr>Παρουσίαση του PowerPoint</vt:lpstr>
      <vt:lpstr>Παρουσίαση του PowerPoint</vt:lpstr>
      <vt:lpstr>Ορχήστρα και σκηνικό οικοδόμημα.</vt:lpstr>
      <vt:lpstr>Η ορχήστρα</vt:lpstr>
      <vt:lpstr>Παρουσίαση του PowerPoint</vt:lpstr>
      <vt:lpstr>Παρουσίαση του PowerPoint</vt:lpstr>
      <vt:lpstr>Η σκηνή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Πρόταση αποκατάστασης του αρχαίου θεάτρου από τον αρχιτέκτονα-μηχανικό Θεμιστοκλή Μπιλή.</vt:lpstr>
      <vt:lpstr>Αρχαιολογικό πάρκο Ορχομενού</vt:lpstr>
      <vt:lpstr>Παρουσίαση του PowerPoint</vt:lpstr>
      <vt:lpstr>Παρουσίαση του PowerPoint</vt:lpstr>
      <vt:lpstr>Παρουσίαση του PowerPoint</vt:lpstr>
      <vt:lpstr>Παρουσίαση του PowerPoint</vt:lpstr>
      <vt:lpstr>Ιστορία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ΠΗΓΕΣ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αρχαίο θέατρο του Ορχομενού</dc:title>
  <dc:creator>Lenovo</dc:creator>
  <cp:lastModifiedBy>Smart_Pc</cp:lastModifiedBy>
  <cp:revision>34</cp:revision>
  <dcterms:created xsi:type="dcterms:W3CDTF">2021-12-30T11:07:45Z</dcterms:created>
  <dcterms:modified xsi:type="dcterms:W3CDTF">2022-05-19T05:19:12Z</dcterms:modified>
</cp:coreProperties>
</file>