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84"/>
    <a:srgbClr val="120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B609-ABFD-4D0E-A7CA-CC79F337DDC9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AF3D-312A-48C7-924E-DCD9BE1C9D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358114" cy="150019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l-GR" b="1" i="1" dirty="0" smtClean="0"/>
              <a:t>Η Αττική μέσα από αρχαίες επιγραφές</a:t>
            </a:r>
            <a:endParaRPr lang="el-GR" b="1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1857364"/>
            <a:ext cx="7358114" cy="450059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l-GR" b="1" dirty="0" smtClean="0">
                <a:solidFill>
                  <a:srgbClr val="12089A"/>
                </a:solidFill>
              </a:rPr>
              <a:t>Τοπική Ιστορία </a:t>
            </a:r>
          </a:p>
          <a:p>
            <a:r>
              <a:rPr lang="el-GR" i="1" dirty="0" smtClean="0">
                <a:solidFill>
                  <a:srgbClr val="0E1984"/>
                </a:solidFill>
              </a:rPr>
              <a:t>Η πόλη της Αρτέμιδος από το χτες στο σήμερα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3 - Εικόνα" descr="Αποτέλεσμα εικόνας για Τοπική Ιστορία Αρτέμιδ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5722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857256"/>
          </a:xfrm>
          <a:noFill/>
        </p:spPr>
        <p:txBody>
          <a:bodyPr>
            <a:norm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</a:rPr>
              <a:t>Ιστορικά στοιχεία</a:t>
            </a:r>
            <a:endParaRPr lang="el-GR" sz="4800" b="1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4400552" cy="491174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dirty="0" smtClean="0">
                <a:solidFill>
                  <a:srgbClr val="002060"/>
                </a:solidFill>
              </a:rPr>
              <a:t>ΟΝΟΜΑ  </a:t>
            </a:r>
            <a:endParaRPr lang="el-GR" dirty="0">
              <a:solidFill>
                <a:srgbClr val="002060"/>
              </a:solidFill>
            </a:endParaRPr>
          </a:p>
          <a:p>
            <a:r>
              <a:rPr lang="el-GR" dirty="0" smtClean="0">
                <a:solidFill>
                  <a:srgbClr val="002060"/>
                </a:solidFill>
              </a:rPr>
              <a:t>Η </a:t>
            </a:r>
            <a:r>
              <a:rPr lang="el-GR" dirty="0">
                <a:solidFill>
                  <a:srgbClr val="002060"/>
                </a:solidFill>
              </a:rPr>
              <a:t>αρχική ονομασία του παραδοσιακού παράκτιου οικισμού ήταν </a:t>
            </a:r>
            <a:r>
              <a:rPr lang="el-GR" b="1" dirty="0">
                <a:solidFill>
                  <a:srgbClr val="002060"/>
                </a:solidFill>
              </a:rPr>
              <a:t>Λούσα</a:t>
            </a:r>
            <a:r>
              <a:rPr lang="el-GR" dirty="0">
                <a:solidFill>
                  <a:srgbClr val="002060"/>
                </a:solidFill>
              </a:rPr>
              <a:t> λόγω της εγκατάστασής της σε παραθαλάσσια ζώνη. Στα αρχαία (ρ. λ</a:t>
            </a:r>
            <a:r>
              <a:rPr lang="el-GR" dirty="0" smtClean="0">
                <a:solidFill>
                  <a:srgbClr val="002060"/>
                </a:solidFill>
              </a:rPr>
              <a:t>ούω</a:t>
            </a:r>
            <a:r>
              <a:rPr lang="el-GR" dirty="0">
                <a:solidFill>
                  <a:srgbClr val="002060"/>
                </a:solidFill>
              </a:rPr>
              <a:t>) η ονομασία αυτή αντιπροσώπευε ένα μέρος όπου κάποιος μπορούσε να κάνει τα μπάνια του. </a:t>
            </a:r>
          </a:p>
        </p:txBody>
      </p:sp>
      <p:pic>
        <p:nvPicPr>
          <p:cNvPr id="2050" name="Picture 2" descr="Αποτέλεσμα εικόνας για αρχαια ελληνικα γραμμα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929090" cy="359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el-GR" b="1" i="1" dirty="0" smtClean="0">
                <a:solidFill>
                  <a:schemeClr val="bg2"/>
                </a:solidFill>
              </a:rPr>
              <a:t>Αρχαία Ιστορία</a:t>
            </a:r>
            <a:endParaRPr lang="el-GR" b="1" i="1" dirty="0">
              <a:solidFill>
                <a:schemeClr val="bg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Αποτέλεσμα εικόνας για αρτεμιδα αρχαίες επιγραφέ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5824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4214818"/>
            <a:ext cx="8186766" cy="1911345"/>
          </a:xfrm>
        </p:spPr>
        <p:txBody>
          <a:bodyPr>
            <a:normAutofit fontScale="70000" lnSpcReduction="20000"/>
          </a:bodyPr>
          <a:lstStyle/>
          <a:p>
            <a:endParaRPr lang="el-GR" dirty="0" smtClean="0"/>
          </a:p>
          <a:p>
            <a:r>
              <a:rPr lang="el-GR" sz="3800" dirty="0" smtClean="0"/>
              <a:t>κατοικήθηκε </a:t>
            </a:r>
            <a:r>
              <a:rPr lang="el-GR" sz="3800" dirty="0"/>
              <a:t>από το 2.000 </a:t>
            </a:r>
            <a:r>
              <a:rPr lang="el-GR" sz="3800" dirty="0" err="1" smtClean="0"/>
              <a:t>π.Χ</a:t>
            </a:r>
            <a:r>
              <a:rPr lang="el-GR" sz="3800" dirty="0" smtClean="0"/>
              <a:t> </a:t>
            </a:r>
            <a:r>
              <a:rPr lang="el-GR" sz="3800" dirty="0"/>
              <a:t>κατά </a:t>
            </a:r>
            <a:r>
              <a:rPr lang="el-GR" sz="3800" dirty="0" smtClean="0"/>
              <a:t>τη </a:t>
            </a:r>
            <a:r>
              <a:rPr lang="el-GR" sz="3800" dirty="0"/>
              <a:t>διάρκεια της πρωτοελλαδικής περιόδου</a:t>
            </a:r>
            <a:r>
              <a:rPr lang="el-GR" sz="3800" dirty="0" smtClean="0"/>
              <a:t>.</a:t>
            </a:r>
          </a:p>
          <a:p>
            <a:r>
              <a:rPr lang="el-GR" sz="3800" dirty="0" smtClean="0"/>
              <a:t>Οι Αραφηνίδες Αλές : πρωτοελλαδικός οικισμός στην </a:t>
            </a:r>
            <a:r>
              <a:rPr lang="el-GR" sz="3800" dirty="0"/>
              <a:t>περιοχή </a:t>
            </a:r>
            <a:r>
              <a:rPr lang="el-GR" sz="3800" dirty="0" smtClean="0"/>
              <a:t>Αλυκή</a:t>
            </a:r>
            <a:endParaRPr lang="el-GR" sz="3800" dirty="0"/>
          </a:p>
        </p:txBody>
      </p:sp>
      <p:pic>
        <p:nvPicPr>
          <p:cNvPr id="4" name="3 - Εικόνα" descr="Αποτέλεσμα εικόνας για Αραφηνίδες Αλές Βραυρώ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785786" y="310583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ναός της Ταυροπόλου Αρτέμιδος των Αλών Αραφηνιδών </a:t>
            </a:r>
            <a:endParaRPr lang="el-GR" sz="2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l-GR" dirty="0" smtClean="0"/>
              <a:t>μυθολογία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4471990" cy="484030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 Ορέστης επιστρέφοντας από  την Ταυρική χερσόνησο  με την Ιφιγένεια και </a:t>
            </a:r>
            <a:r>
              <a:rPr lang="el-GR" dirty="0"/>
              <a:t>το θαυματουργό ξόανο της </a:t>
            </a:r>
            <a:r>
              <a:rPr lang="el-GR" dirty="0" smtClean="0"/>
              <a:t>Αρτέμιδος </a:t>
            </a:r>
            <a:r>
              <a:rPr lang="el-GR" dirty="0"/>
              <a:t>αποβιβάστηκε </a:t>
            </a:r>
            <a:r>
              <a:rPr lang="el-GR" dirty="0" smtClean="0"/>
              <a:t>στις Αραφηνίδες Αλές, </a:t>
            </a:r>
            <a:r>
              <a:rPr lang="el-GR" dirty="0"/>
              <a:t>όπου ίδρυσε ναό για την Αρτέμιδα και έστησε άγαλμα. </a:t>
            </a:r>
            <a:endParaRPr lang="el-GR" dirty="0" smtClean="0"/>
          </a:p>
          <a:p>
            <a:r>
              <a:rPr lang="el-GR" dirty="0" smtClean="0"/>
              <a:t> Στον </a:t>
            </a:r>
            <a:r>
              <a:rPr lang="el-GR" dirty="0"/>
              <a:t>ναό λατρευόταν η </a:t>
            </a:r>
            <a:r>
              <a:rPr lang="el-GR" dirty="0" smtClean="0"/>
              <a:t>Άρτεμις </a:t>
            </a:r>
            <a:r>
              <a:rPr lang="el-GR" dirty="0"/>
              <a:t>ως «ταυροπόλος» </a:t>
            </a:r>
            <a:r>
              <a:rPr lang="el-GR" dirty="0" smtClean="0"/>
              <a:t>θεά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3 - Εικόνα" descr="Αποτέλεσμα εικόνας για το ξόαναο της Άρτεμι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345180" cy="476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3829048" cy="5697559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r>
              <a:rPr lang="el-GR" sz="3800" dirty="0" smtClean="0"/>
              <a:t>κατά </a:t>
            </a:r>
            <a:r>
              <a:rPr lang="el-GR" sz="3800" dirty="0"/>
              <a:t>την Τρωική εκστρατεία, η θεά </a:t>
            </a:r>
            <a:r>
              <a:rPr lang="el-GR" sz="3800" u="sng" dirty="0" smtClean="0"/>
              <a:t>Άρτεμις </a:t>
            </a:r>
            <a:r>
              <a:rPr lang="el-GR" sz="3800" dirty="0" smtClean="0"/>
              <a:t>απαίτησε </a:t>
            </a:r>
            <a:r>
              <a:rPr lang="el-GR" sz="3800" dirty="0"/>
              <a:t>την θυσία της </a:t>
            </a:r>
            <a:r>
              <a:rPr lang="el-GR" sz="3800" u="sng" dirty="0" smtClean="0"/>
              <a:t>Ιφιγένειας </a:t>
            </a:r>
            <a:r>
              <a:rPr lang="el-GR" sz="3800" dirty="0" smtClean="0"/>
              <a:t>για </a:t>
            </a:r>
            <a:r>
              <a:rPr lang="el-GR" sz="3800" dirty="0"/>
              <a:t>να αφήσει τον Μυκηναϊκό στόλο να πλεύσει προς την Τροία. </a:t>
            </a:r>
            <a:r>
              <a:rPr lang="el-GR" sz="3800" dirty="0" smtClean="0"/>
              <a:t>Τη </a:t>
            </a:r>
            <a:r>
              <a:rPr lang="el-GR" sz="3800" dirty="0"/>
              <a:t>στιγμή της θυσίας η Άρτεμις έσωσε την Ιφιγένεια και την μετέφερε στην χώρα των </a:t>
            </a:r>
            <a:r>
              <a:rPr lang="el-GR" sz="3800" dirty="0" smtClean="0"/>
              <a:t>Ταύρων.</a:t>
            </a:r>
          </a:p>
          <a:p>
            <a:pPr>
              <a:buNone/>
            </a:pPr>
            <a:r>
              <a:rPr lang="el-GR" sz="3800" dirty="0" smtClean="0"/>
              <a:t> </a:t>
            </a:r>
          </a:p>
          <a:p>
            <a:endParaRPr lang="el-GR" dirty="0"/>
          </a:p>
        </p:txBody>
      </p:sp>
      <p:pic>
        <p:nvPicPr>
          <p:cNvPr id="16386" name="Picture 2" descr="https://argolikoslibrary.files.wordpress.com/2009/11/iphigenie.jpg?w=300&amp;h=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857232"/>
            <a:ext cx="471490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4286248" y="52863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Η θυσία της Ιφιγένειας, </a:t>
            </a:r>
            <a:r>
              <a:rPr lang="el-GR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Απουλικός</a:t>
            </a:r>
            <a:r>
              <a:rPr lang="el-GR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κρατήρας, 370-350 </a:t>
            </a:r>
            <a:r>
              <a:rPr lang="el-GR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π.Χ.</a:t>
            </a:r>
            <a:r>
              <a:rPr lang="el-GR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Λονδίνο, Βρετανικό Μουσείο.</a:t>
            </a:r>
            <a:endParaRPr lang="el-GR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714357"/>
            <a:ext cx="8258204" cy="185738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Ιφιγένεια επέστρεψε από εκεί στην Ελλάδα με τη βοήθεια του αδελφού της </a:t>
            </a:r>
            <a:r>
              <a:rPr lang="el-GR" u="sng" dirty="0" smtClean="0"/>
              <a:t>Ορέστη</a:t>
            </a:r>
            <a:r>
              <a:rPr lang="el-GR" dirty="0" smtClean="0"/>
              <a:t>. Σύμφωνα με μία παραλλαγή του μύθου που μεταφέρει ο Ευριπίδης, η Ιφιγένεια στην επιστροφή της έφτασε στην περιοχή της Βραυρώνας και έγινε ιέρεια της Αρτέμιδος.</a:t>
            </a:r>
          </a:p>
          <a:p>
            <a:endParaRPr lang="el-GR" dirty="0"/>
          </a:p>
        </p:txBody>
      </p:sp>
      <p:pic>
        <p:nvPicPr>
          <p:cNvPr id="4" name="3 - Εικόνα" descr="Αποτέλεσμα εικόνας για Βραυρώνα Ιερό της Αρτέμιδο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78674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233</Words>
  <Application>Microsoft Office PowerPoint</Application>
  <PresentationFormat>Προβολή στην οθόνη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Η Αττική μέσα από αρχαίες επιγραφές</vt:lpstr>
      <vt:lpstr>Ιστορικά στοιχεία</vt:lpstr>
      <vt:lpstr>Αρχαία Ιστορία</vt:lpstr>
      <vt:lpstr>Διαφάνεια 4</vt:lpstr>
      <vt:lpstr>μυθολογία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Τοπική Ιστορία  Η Αττική μέσα από αρχαίες επιγραφές</dc:title>
  <dc:creator>διαδυκτιο</dc:creator>
  <cp:lastModifiedBy>Dell</cp:lastModifiedBy>
  <cp:revision>11</cp:revision>
  <dcterms:created xsi:type="dcterms:W3CDTF">2020-03-25T09:01:28Z</dcterms:created>
  <dcterms:modified xsi:type="dcterms:W3CDTF">2020-03-26T06:49:57Z</dcterms:modified>
</cp:coreProperties>
</file>