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9" r:id="rId4"/>
    <p:sldId id="270" r:id="rId5"/>
    <p:sldId id="271" r:id="rId6"/>
    <p:sldId id="259" r:id="rId7"/>
    <p:sldId id="268" r:id="rId8"/>
    <p:sldId id="273" r:id="rId9"/>
    <p:sldId id="261" r:id="rId10"/>
    <p:sldId id="274" r:id="rId11"/>
    <p:sldId id="275" r:id="rId12"/>
    <p:sldId id="262" r:id="rId13"/>
    <p:sldId id="263" r:id="rId14"/>
    <p:sldId id="276" r:id="rId15"/>
    <p:sldId id="278" r:id="rId16"/>
    <p:sldId id="277" r:id="rId17"/>
    <p:sldId id="264" r:id="rId18"/>
    <p:sldId id="265" r:id="rId19"/>
    <p:sldId id="266" r:id="rId20"/>
    <p:sldId id="267" r:id="rId21"/>
    <p:sldId id="258"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3D1A6FAD-E652-4055-8C59-796FCE0E4917}" type="datetimeFigureOut">
              <a:rPr lang="el-GR" smtClean="0"/>
              <a:pPr/>
              <a:t>25/11/2020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854DBB-B76B-4AFF-856B-8331AC8B63F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3D1A6FAD-E652-4055-8C59-796FCE0E4917}" type="datetimeFigureOut">
              <a:rPr lang="el-GR" smtClean="0"/>
              <a:pPr/>
              <a:t>25/11/2020</a:t>
            </a:fld>
            <a:endParaRPr lang="el-GR"/>
          </a:p>
        </p:txBody>
      </p:sp>
      <p:sp>
        <p:nvSpPr>
          <p:cNvPr id="27" name="26 - Θέση αριθμού διαφάνειας"/>
          <p:cNvSpPr>
            <a:spLocks noGrp="1"/>
          </p:cNvSpPr>
          <p:nvPr>
            <p:ph type="sldNum" sz="quarter" idx="11"/>
          </p:nvPr>
        </p:nvSpPr>
        <p:spPr/>
        <p:txBody>
          <a:bodyPr rtlCol="0"/>
          <a:lstStyle/>
          <a:p>
            <a:fld id="{B1854DBB-B76B-4AFF-856B-8331AC8B63F3}"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3D1A6FAD-E652-4055-8C59-796FCE0E4917}" type="datetimeFigureOut">
              <a:rPr lang="el-GR" smtClean="0"/>
              <a:pPr/>
              <a:t>25/11/2020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B1854DBB-B76B-4AFF-856B-8331AC8B63F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1A6FAD-E652-4055-8C59-796FCE0E4917}" type="datetimeFigureOut">
              <a:rPr lang="el-GR" smtClean="0"/>
              <a:pPr/>
              <a:t>25/11/2020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1854DBB-B76B-4AFF-856B-8331AC8B63F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D1A6FAD-E652-4055-8C59-796FCE0E4917}" type="datetimeFigureOut">
              <a:rPr lang="el-GR" smtClean="0"/>
              <a:pPr/>
              <a:t>25/11/2020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854DBB-B76B-4AFF-856B-8331AC8B63F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oucherergasia.gr/article/epikairotita/ayta-einai-ta-ylika-poy-richnete-stin-an/" TargetMode="External"/><Relationship Id="rId2" Type="http://schemas.openxmlformats.org/officeDocument/2006/relationships/hyperlink" Target="https://el.wikipedia.org/wiki/%CE%91%CE%BD%CE%B1%CE%BA%CF%8D%CE%BA%CE%BB%CF%89%CF%83%CE%B7" TargetMode="External"/><Relationship Id="rId1" Type="http://schemas.openxmlformats.org/officeDocument/2006/relationships/slideLayout" Target="../slideLayouts/slideLayout2.xml"/><Relationship Id="rId6" Type="http://schemas.openxmlformats.org/officeDocument/2006/relationships/hyperlink" Target="https://www.herrco.gr/polites/how_to_recycle/" TargetMode="External"/><Relationship Id="rId5" Type="http://schemas.openxmlformats.org/officeDocument/2006/relationships/hyperlink" Target="https://www.tourismtoday.gr/%CF%80%CE%BF%CE%B9%CE%B1-%CF%85%CE%BB%CE%B9%CE%BA%CE%AC-%CE%BC%CF%80%CE%BF%CF%81%CE%BF%CF%8D%CE%BD-%CE%BD%CE%B1-%CE%B1%CE%BD%CE%B1%CE%BA%CF%85%CE%BA%CE%BB%CF%89%CE%B8%CE%BF%CF%8D%CE%BD-10-%CF%84/" TargetMode="External"/><Relationship Id="rId4" Type="http://schemas.openxmlformats.org/officeDocument/2006/relationships/hyperlink" Target="http://draseisanakyklosis.blogspot.com/2014/04/blog-post_4552.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857255"/>
          </a:xfrm>
        </p:spPr>
        <p:txBody>
          <a:bodyPr/>
          <a:lstStyle/>
          <a:p>
            <a:r>
              <a:rPr lang="el-GR" dirty="0" smtClean="0"/>
              <a:t>ΑΝΑΚΥΚΛΩΣΗ</a:t>
            </a:r>
            <a:endParaRPr lang="el-GR" dirty="0"/>
          </a:p>
        </p:txBody>
      </p:sp>
      <p:sp>
        <p:nvSpPr>
          <p:cNvPr id="3" name="2 - Υπότιτλος"/>
          <p:cNvSpPr>
            <a:spLocks noGrp="1"/>
          </p:cNvSpPr>
          <p:nvPr>
            <p:ph type="subTitle" idx="1"/>
          </p:nvPr>
        </p:nvSpPr>
        <p:spPr>
          <a:xfrm>
            <a:off x="642910" y="1428736"/>
            <a:ext cx="7929618" cy="4572032"/>
          </a:xfrm>
        </p:spPr>
        <p:txBody>
          <a:bodyPr/>
          <a:lstStyle/>
          <a:p>
            <a:endParaRPr lang="el-GR" dirty="0"/>
          </a:p>
        </p:txBody>
      </p:sp>
      <p:pic>
        <p:nvPicPr>
          <p:cNvPr id="5" name="4 - Εικόνα" descr="Περιφέρεια Κρήτης και Δήμος Ηρακλείου καταγράφουν «έξυπνα» συστήματα  διαχείρισης αποβλήτων | Ypodomes.com"/>
          <p:cNvPicPr/>
          <p:nvPr/>
        </p:nvPicPr>
        <p:blipFill>
          <a:blip r:embed="rId2" cstate="print"/>
          <a:srcRect/>
          <a:stretch>
            <a:fillRect/>
          </a:stretch>
        </p:blipFill>
        <p:spPr bwMode="auto">
          <a:xfrm>
            <a:off x="500034" y="1071546"/>
            <a:ext cx="8215370" cy="55007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214446"/>
          </a:xfrm>
        </p:spPr>
        <p:txBody>
          <a:bodyPr>
            <a:normAutofit fontScale="90000"/>
          </a:bodyPr>
          <a:lstStyle/>
          <a:p>
            <a:r>
              <a:rPr lang="el-GR" dirty="0" smtClean="0"/>
              <a:t>Οι 5 σωστές κινήσεις που μπορούμε να κάνουμε όλοι</a:t>
            </a:r>
            <a:endParaRPr lang="el-GR" dirty="0"/>
          </a:p>
        </p:txBody>
      </p:sp>
      <p:pic>
        <p:nvPicPr>
          <p:cNvPr id="4" name="3 - Θέση περιεχομένου" descr="https://www.herrco.gr/wp-content/uploads/2016/12/move_01.jpg"/>
          <p:cNvPicPr>
            <a:picLocks noGrp="1"/>
          </p:cNvPicPr>
          <p:nvPr>
            <p:ph idx="1"/>
          </p:nvPr>
        </p:nvPicPr>
        <p:blipFill>
          <a:blip r:embed="rId2" cstate="print"/>
          <a:srcRect/>
          <a:stretch>
            <a:fillRect/>
          </a:stretch>
        </p:blipFill>
        <p:spPr bwMode="auto">
          <a:xfrm>
            <a:off x="428596" y="1785926"/>
            <a:ext cx="4038600" cy="2000250"/>
          </a:xfrm>
          <a:prstGeom prst="rect">
            <a:avLst/>
          </a:prstGeom>
          <a:noFill/>
          <a:ln w="9525">
            <a:noFill/>
            <a:miter lim="800000"/>
            <a:headEnd/>
            <a:tailEnd/>
          </a:ln>
        </p:spPr>
      </p:pic>
      <p:sp>
        <p:nvSpPr>
          <p:cNvPr id="5" name="4 - Ορθογώνιο"/>
          <p:cNvSpPr/>
          <p:nvPr/>
        </p:nvSpPr>
        <p:spPr>
          <a:xfrm>
            <a:off x="642910" y="3857628"/>
            <a:ext cx="3286132" cy="1477328"/>
          </a:xfrm>
          <a:prstGeom prst="rect">
            <a:avLst/>
          </a:prstGeom>
        </p:spPr>
        <p:txBody>
          <a:bodyPr wrap="square">
            <a:spAutoFit/>
          </a:bodyPr>
          <a:lstStyle/>
          <a:p>
            <a:r>
              <a:rPr lang="el-GR" b="1" dirty="0" smtClean="0"/>
              <a:t>Διαχωρίζουμε</a:t>
            </a:r>
            <a:br>
              <a:rPr lang="el-GR" b="1" dirty="0" smtClean="0"/>
            </a:br>
            <a:r>
              <a:rPr lang="el-GR" dirty="0" smtClean="0"/>
              <a:t>καθημερινά τα υλικά συσκευασίας μας από τα υπόλοιπα απορρίμματα στο νοικοκυριό</a:t>
            </a:r>
            <a:endParaRPr lang="el-GR" dirty="0"/>
          </a:p>
        </p:txBody>
      </p:sp>
      <p:pic>
        <p:nvPicPr>
          <p:cNvPr id="6" name="5 - Εικόνα" descr="https://www.herrco.gr/wp-content/uploads/2016/12/move_02.jpg"/>
          <p:cNvPicPr/>
          <p:nvPr/>
        </p:nvPicPr>
        <p:blipFill>
          <a:blip r:embed="rId3" cstate="print"/>
          <a:srcRect/>
          <a:stretch>
            <a:fillRect/>
          </a:stretch>
        </p:blipFill>
        <p:spPr bwMode="auto">
          <a:xfrm>
            <a:off x="4429124" y="2000240"/>
            <a:ext cx="4037965" cy="1997075"/>
          </a:xfrm>
          <a:prstGeom prst="rect">
            <a:avLst/>
          </a:prstGeom>
          <a:noFill/>
          <a:ln w="9525">
            <a:noFill/>
            <a:miter lim="800000"/>
            <a:headEnd/>
            <a:tailEnd/>
          </a:ln>
        </p:spPr>
      </p:pic>
      <p:sp>
        <p:nvSpPr>
          <p:cNvPr id="7" name="6 - Ορθογώνιο"/>
          <p:cNvSpPr/>
          <p:nvPr/>
        </p:nvSpPr>
        <p:spPr>
          <a:xfrm>
            <a:off x="4214810" y="4143380"/>
            <a:ext cx="4572000" cy="923330"/>
          </a:xfrm>
          <a:prstGeom prst="rect">
            <a:avLst/>
          </a:prstGeom>
        </p:spPr>
        <p:txBody>
          <a:bodyPr>
            <a:spAutoFit/>
          </a:bodyPr>
          <a:lstStyle/>
          <a:p>
            <a:r>
              <a:rPr lang="el-GR" b="1" dirty="0" smtClean="0"/>
              <a:t>Αδειάζουμε</a:t>
            </a:r>
            <a:r>
              <a:rPr lang="el-GR" dirty="0" smtClean="0"/>
              <a:t/>
            </a:r>
            <a:br>
              <a:rPr lang="el-GR" dirty="0" smtClean="0"/>
            </a:br>
            <a:r>
              <a:rPr lang="el-GR" dirty="0" smtClean="0"/>
              <a:t>εντελώς τις συσκευασίες μας από τα υπολείμματα.</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285752"/>
          </a:xfrm>
        </p:spPr>
        <p:txBody>
          <a:bodyPr>
            <a:normAutofit fontScale="90000"/>
          </a:bodyPr>
          <a:lstStyle/>
          <a:p>
            <a:endParaRPr lang="el-GR" dirty="0"/>
          </a:p>
        </p:txBody>
      </p:sp>
      <p:pic>
        <p:nvPicPr>
          <p:cNvPr id="4" name="3 - Θέση περιεχομένου" descr="https://www.herrco.gr/wp-content/uploads/2016/12/move_03.jpg"/>
          <p:cNvPicPr>
            <a:picLocks noGrp="1"/>
          </p:cNvPicPr>
          <p:nvPr>
            <p:ph idx="1"/>
          </p:nvPr>
        </p:nvPicPr>
        <p:blipFill>
          <a:blip r:embed="rId2" cstate="print"/>
          <a:srcRect/>
          <a:stretch>
            <a:fillRect/>
          </a:stretch>
        </p:blipFill>
        <p:spPr bwMode="auto">
          <a:xfrm>
            <a:off x="0" y="1643050"/>
            <a:ext cx="4038600" cy="2000250"/>
          </a:xfrm>
          <a:prstGeom prst="rect">
            <a:avLst/>
          </a:prstGeom>
          <a:noFill/>
          <a:ln w="9525">
            <a:noFill/>
            <a:miter lim="800000"/>
            <a:headEnd/>
            <a:tailEnd/>
          </a:ln>
        </p:spPr>
      </p:pic>
      <p:sp>
        <p:nvSpPr>
          <p:cNvPr id="5" name="4 - Ορθογώνιο"/>
          <p:cNvSpPr/>
          <p:nvPr/>
        </p:nvSpPr>
        <p:spPr>
          <a:xfrm>
            <a:off x="428596" y="3786190"/>
            <a:ext cx="4572000" cy="646331"/>
          </a:xfrm>
          <a:prstGeom prst="rect">
            <a:avLst/>
          </a:prstGeom>
        </p:spPr>
        <p:txBody>
          <a:bodyPr>
            <a:spAutoFit/>
          </a:bodyPr>
          <a:lstStyle/>
          <a:p>
            <a:r>
              <a:rPr lang="el-GR" b="1" dirty="0" smtClean="0"/>
              <a:t>Διπλώνουμε</a:t>
            </a:r>
            <a:r>
              <a:rPr lang="el-GR" dirty="0" smtClean="0"/>
              <a:t/>
            </a:r>
            <a:br>
              <a:rPr lang="el-GR" dirty="0" smtClean="0"/>
            </a:br>
            <a:r>
              <a:rPr lang="el-GR" dirty="0" smtClean="0"/>
              <a:t>τα χαρτοκιβώτια.</a:t>
            </a:r>
            <a:endParaRPr lang="el-GR" dirty="0"/>
          </a:p>
        </p:txBody>
      </p:sp>
      <p:pic>
        <p:nvPicPr>
          <p:cNvPr id="6" name="5 - Εικόνα" descr="https://www.herrco.gr/wp-content/uploads/2016/12/move_04.jpg"/>
          <p:cNvPicPr/>
          <p:nvPr/>
        </p:nvPicPr>
        <p:blipFill>
          <a:blip r:embed="rId3" cstate="print"/>
          <a:srcRect/>
          <a:stretch>
            <a:fillRect/>
          </a:stretch>
        </p:blipFill>
        <p:spPr bwMode="auto">
          <a:xfrm>
            <a:off x="4500562" y="1857364"/>
            <a:ext cx="4037965" cy="1997075"/>
          </a:xfrm>
          <a:prstGeom prst="rect">
            <a:avLst/>
          </a:prstGeom>
          <a:noFill/>
          <a:ln w="9525">
            <a:noFill/>
            <a:miter lim="800000"/>
            <a:headEnd/>
            <a:tailEnd/>
          </a:ln>
        </p:spPr>
      </p:pic>
      <p:sp>
        <p:nvSpPr>
          <p:cNvPr id="7" name="6 - Ορθογώνιο"/>
          <p:cNvSpPr/>
          <p:nvPr/>
        </p:nvSpPr>
        <p:spPr>
          <a:xfrm>
            <a:off x="3857620" y="4071942"/>
            <a:ext cx="4572000" cy="1200329"/>
          </a:xfrm>
          <a:prstGeom prst="rect">
            <a:avLst/>
          </a:prstGeom>
        </p:spPr>
        <p:txBody>
          <a:bodyPr>
            <a:spAutoFit/>
          </a:bodyPr>
          <a:lstStyle/>
          <a:p>
            <a:r>
              <a:rPr lang="el-GR" b="1" dirty="0" smtClean="0"/>
              <a:t>Δεν πετάμε</a:t>
            </a:r>
            <a:r>
              <a:rPr lang="el-GR" dirty="0" smtClean="0"/>
              <a:t/>
            </a:r>
            <a:br>
              <a:rPr lang="el-GR" dirty="0" smtClean="0"/>
            </a:br>
            <a:r>
              <a:rPr lang="el-GR" dirty="0" smtClean="0"/>
              <a:t>στον κάδο τα υλικά συσκευασίας μας </a:t>
            </a:r>
            <a:r>
              <a:rPr lang="el-GR" b="1" dirty="0" smtClean="0"/>
              <a:t>μέσα σε δεμένες σακούλες</a:t>
            </a:r>
            <a:r>
              <a:rPr lang="el-GR" dirty="0" smtClean="0"/>
              <a:t>, </a:t>
            </a:r>
            <a:r>
              <a:rPr lang="el-GR" b="1" dirty="0" smtClean="0"/>
              <a:t>τα ρίχνουμε χύμα.</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285752"/>
          </a:xfrm>
        </p:spPr>
        <p:txBody>
          <a:bodyPr>
            <a:normAutofit fontScale="90000"/>
          </a:bodyPr>
          <a:lstStyle/>
          <a:p>
            <a:endParaRPr lang="el-GR" dirty="0"/>
          </a:p>
        </p:txBody>
      </p:sp>
      <p:pic>
        <p:nvPicPr>
          <p:cNvPr id="4" name="3 - Θέση περιεχομένου" descr="Ανακυκλώνονται όλα τα υλικά; - ΑΝΑΚΥΚΛΩΣΕ ΚΑΙ ΕΣΥ!"/>
          <p:cNvPicPr>
            <a:picLocks noGrp="1"/>
          </p:cNvPicPr>
          <p:nvPr>
            <p:ph idx="1"/>
          </p:nvPr>
        </p:nvPicPr>
        <p:blipFill>
          <a:blip r:embed="rId2" cstate="print"/>
          <a:stretch>
            <a:fillRect/>
          </a:stretch>
        </p:blipFill>
        <p:spPr bwMode="auto">
          <a:xfrm>
            <a:off x="428596" y="3143248"/>
            <a:ext cx="3286148" cy="3467094"/>
          </a:xfrm>
          <a:prstGeom prst="rect">
            <a:avLst/>
          </a:prstGeom>
          <a:noFill/>
          <a:ln w="9525">
            <a:noFill/>
            <a:miter lim="800000"/>
            <a:headEnd/>
            <a:tailEnd/>
          </a:ln>
        </p:spPr>
      </p:pic>
      <p:pic>
        <p:nvPicPr>
          <p:cNvPr id="5" name="4 - Εικόνα" descr="Κρατάμε τη λεπτή πλαστική σακούλα μόνο στη μνήμη μας"/>
          <p:cNvPicPr/>
          <p:nvPr/>
        </p:nvPicPr>
        <p:blipFill>
          <a:blip r:embed="rId3" cstate="print"/>
          <a:srcRect/>
          <a:stretch>
            <a:fillRect/>
          </a:stretch>
        </p:blipFill>
        <p:spPr bwMode="auto">
          <a:xfrm>
            <a:off x="3714744" y="642918"/>
            <a:ext cx="5143536"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2528"/>
          </a:xfrm>
        </p:spPr>
        <p:txBody>
          <a:bodyPr>
            <a:normAutofit fontScale="90000"/>
          </a:bodyPr>
          <a:lstStyle/>
          <a:p>
            <a:endParaRPr lang="el-GR" dirty="0"/>
          </a:p>
        </p:txBody>
      </p:sp>
      <p:pic>
        <p:nvPicPr>
          <p:cNvPr id="4" name="3 - Θέση περιεχομένου" descr="Τα λάθη που κάνουμε στην ανακύκλωση - Femalevoice.gr"/>
          <p:cNvPicPr>
            <a:picLocks noGrp="1"/>
          </p:cNvPicPr>
          <p:nvPr>
            <p:ph idx="1"/>
          </p:nvPr>
        </p:nvPicPr>
        <p:blipFill>
          <a:blip r:embed="rId2" cstate="print"/>
          <a:srcRect/>
          <a:stretch>
            <a:fillRect/>
          </a:stretch>
        </p:blipFill>
        <p:spPr bwMode="auto">
          <a:xfrm>
            <a:off x="142844" y="357166"/>
            <a:ext cx="8643998" cy="650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214446"/>
          </a:xfrm>
        </p:spPr>
        <p:txBody>
          <a:bodyPr>
            <a:normAutofit fontScale="90000"/>
          </a:bodyPr>
          <a:lstStyle/>
          <a:p>
            <a:r>
              <a:rPr lang="el-GR" b="1" i="1" dirty="0" smtClean="0"/>
              <a:t>Πώς γίνεται η ανακύκλωση υλικών συσκευασίας;</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57200" y="1357298"/>
            <a:ext cx="8229600" cy="5217238"/>
          </a:xfrm>
        </p:spPr>
        <p:txBody>
          <a:bodyPr>
            <a:normAutofit/>
          </a:bodyPr>
          <a:lstStyle/>
          <a:p>
            <a:r>
              <a:rPr lang="el-GR" sz="2000" dirty="0" smtClean="0"/>
              <a:t>Τα ειδικά φορτηγά </a:t>
            </a:r>
            <a:r>
              <a:rPr lang="el-GR" sz="2000" i="1" dirty="0" smtClean="0"/>
              <a:t>συλλέγουν</a:t>
            </a:r>
            <a:r>
              <a:rPr lang="el-GR" sz="2000" dirty="0" smtClean="0"/>
              <a:t> το περιεχόμενο του μπλε κάδου και το μεταφέρουν σε ειδικούς χώρους που ονομάζονται κέντρα διαλογής, όπου τα υλικά ξεφορτώνονται από τα φορτηγά και πηγαίνουν σε μια ταινία μεταφοράς που μοιάζει με μεγάλη τσουλήθρα. </a:t>
            </a:r>
            <a:br>
              <a:rPr lang="el-GR" sz="2000" dirty="0" smtClean="0"/>
            </a:br>
            <a:endParaRPr lang="el-GR" sz="2000" dirty="0" smtClean="0"/>
          </a:p>
          <a:p>
            <a:endParaRPr lang="el-GR" b="1" dirty="0" smtClean="0"/>
          </a:p>
          <a:p>
            <a:endParaRPr lang="el-GR" b="1" dirty="0" smtClean="0"/>
          </a:p>
          <a:p>
            <a:endParaRPr lang="el-GR" dirty="0"/>
          </a:p>
        </p:txBody>
      </p:sp>
      <p:pic>
        <p:nvPicPr>
          <p:cNvPr id="4" name="3 - Εικόνα" descr="http://leanneathina.weebly.com/uploads/1/5/6/1/15616992/1580985_orig.jpg?144"/>
          <p:cNvPicPr/>
          <p:nvPr/>
        </p:nvPicPr>
        <p:blipFill>
          <a:blip r:embed="rId2" cstate="print"/>
          <a:srcRect/>
          <a:stretch>
            <a:fillRect/>
          </a:stretch>
        </p:blipFill>
        <p:spPr bwMode="auto">
          <a:xfrm>
            <a:off x="1857356" y="3357562"/>
            <a:ext cx="5715040" cy="29289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285752"/>
          </a:xfrm>
        </p:spPr>
        <p:txBody>
          <a:bodyPr>
            <a:normAutofit fontScale="90000"/>
          </a:bodyPr>
          <a:lstStyle/>
          <a:p>
            <a:endParaRPr lang="el-GR" dirty="0"/>
          </a:p>
        </p:txBody>
      </p:sp>
      <p:sp>
        <p:nvSpPr>
          <p:cNvPr id="3" name="2 - Θέση περιεχομένου"/>
          <p:cNvSpPr>
            <a:spLocks noGrp="1"/>
          </p:cNvSpPr>
          <p:nvPr>
            <p:ph idx="1"/>
          </p:nvPr>
        </p:nvSpPr>
        <p:spPr>
          <a:xfrm>
            <a:off x="457200" y="928670"/>
            <a:ext cx="8229600" cy="5645866"/>
          </a:xfrm>
        </p:spPr>
        <p:txBody>
          <a:bodyPr/>
          <a:lstStyle/>
          <a:p>
            <a:r>
              <a:rPr lang="el-GR" dirty="0" smtClean="0"/>
              <a:t>Εκεί πραγματοποιείται η </a:t>
            </a:r>
            <a:r>
              <a:rPr lang="el-GR" i="1" dirty="0" smtClean="0"/>
              <a:t>διαλογή</a:t>
            </a:r>
            <a:r>
              <a:rPr lang="el-GR" dirty="0" smtClean="0"/>
              <a:t> των υλικών και ο διαχωρισμός τους σε κατηγορίες όπως; χαρτί, πλαστικό, γυαλί, αλουμίνιο, λευκοσίδηρος. </a:t>
            </a:r>
            <a:br>
              <a:rPr lang="el-GR" dirty="0" smtClean="0"/>
            </a:br>
            <a:endParaRPr lang="el-GR" dirty="0" smtClean="0"/>
          </a:p>
          <a:p>
            <a:endParaRPr lang="el-GR" dirty="0"/>
          </a:p>
        </p:txBody>
      </p:sp>
      <p:pic>
        <p:nvPicPr>
          <p:cNvPr id="4" name="3 - Εικόνα" descr="http://leanneathina.weebly.com/uploads/1/5/6/1/15616992/5941613_orig.jpg?1355078237"/>
          <p:cNvPicPr/>
          <p:nvPr/>
        </p:nvPicPr>
        <p:blipFill>
          <a:blip r:embed="rId2" cstate="print"/>
          <a:srcRect/>
          <a:stretch>
            <a:fillRect/>
          </a:stretch>
        </p:blipFill>
        <p:spPr bwMode="auto">
          <a:xfrm>
            <a:off x="3214678" y="2500306"/>
            <a:ext cx="5417186" cy="406600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42876"/>
          </a:xfrm>
        </p:spPr>
        <p:txBody>
          <a:bodyPr>
            <a:normAutofit fontScale="90000"/>
          </a:bodyPr>
          <a:lstStyle/>
          <a:p>
            <a:endParaRPr lang="el-GR" dirty="0"/>
          </a:p>
        </p:txBody>
      </p:sp>
      <p:sp>
        <p:nvSpPr>
          <p:cNvPr id="3" name="2 - Θέση περιεχομένου"/>
          <p:cNvSpPr>
            <a:spLocks noGrp="1"/>
          </p:cNvSpPr>
          <p:nvPr>
            <p:ph idx="1"/>
          </p:nvPr>
        </p:nvSpPr>
        <p:spPr>
          <a:xfrm>
            <a:off x="457200" y="857232"/>
            <a:ext cx="4257676" cy="5717304"/>
          </a:xfrm>
        </p:spPr>
        <p:txBody>
          <a:bodyPr>
            <a:normAutofit fontScale="92500" lnSpcReduction="10000"/>
          </a:bodyPr>
          <a:lstStyle/>
          <a:p>
            <a:r>
              <a:rPr lang="el-GR" dirty="0" smtClean="0"/>
              <a:t>Ακολουθεί το στάδιο της </a:t>
            </a:r>
            <a:r>
              <a:rPr lang="el-GR" i="1" dirty="0" smtClean="0"/>
              <a:t>συμπίεσης-</a:t>
            </a:r>
            <a:r>
              <a:rPr lang="el-GR" i="1" dirty="0" err="1" smtClean="0"/>
              <a:t>δεματοποίησης</a:t>
            </a:r>
            <a:r>
              <a:rPr lang="el-GR" dirty="0" err="1" smtClean="0"/>
              <a:t>.</a:t>
            </a:r>
            <a:r>
              <a:rPr lang="el-GR" dirty="0" smtClean="0"/>
              <a:t> Στο στάδιο αυτό τα υλικά συσκευασίας (με εξαίρεση το γυαλί που αποθηκεύεται σε ειδικά κιβώτια) συμπιέζονται και </a:t>
            </a:r>
            <a:r>
              <a:rPr lang="el-GR" dirty="0" err="1" smtClean="0"/>
              <a:t>δεματοποιόυνται</a:t>
            </a:r>
            <a:r>
              <a:rPr lang="el-GR" dirty="0" smtClean="0"/>
              <a:t>.  </a:t>
            </a:r>
          </a:p>
          <a:p>
            <a:r>
              <a:rPr lang="el-GR" dirty="0" smtClean="0"/>
              <a:t>Τέλος μεταφέρονται στα αντίστοιχα εργοστάσια γυαλιού, πλαστικού, χαρτιού κ.λπ. Εκεί θα τα λιώσουν και θα τα κάνουν νέα προϊόντα.</a:t>
            </a:r>
          </a:p>
        </p:txBody>
      </p:sp>
      <p:pic>
        <p:nvPicPr>
          <p:cNvPr id="4" name="3 - Εικόνα" descr="http://leanneathina.weebly.com/uploads/1/5/6/1/15616992/664609_orig.jpg?166"/>
          <p:cNvPicPr/>
          <p:nvPr/>
        </p:nvPicPr>
        <p:blipFill>
          <a:blip r:embed="rId2" cstate="print"/>
          <a:srcRect/>
          <a:stretch>
            <a:fillRect/>
          </a:stretch>
        </p:blipFill>
        <p:spPr bwMode="auto">
          <a:xfrm>
            <a:off x="5143504" y="1214422"/>
            <a:ext cx="3764626" cy="42862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571480"/>
            <a:ext cx="8229600" cy="1000132"/>
          </a:xfrm>
        </p:spPr>
        <p:txBody>
          <a:bodyPr>
            <a:normAutofit fontScale="90000"/>
          </a:bodyPr>
          <a:lstStyle/>
          <a:p>
            <a:r>
              <a:rPr lang="el-GR" sz="3100" b="1" dirty="0" smtClean="0"/>
              <a:t/>
            </a:r>
            <a:br>
              <a:rPr lang="el-GR" sz="3100" b="1" dirty="0" smtClean="0"/>
            </a:br>
            <a:r>
              <a:rPr lang="el-GR" sz="3100" b="1" dirty="0" smtClean="0"/>
              <a:t> </a:t>
            </a:r>
            <a:r>
              <a:rPr lang="el-GR" sz="3100" b="1" dirty="0"/>
              <a:t>Υ</a:t>
            </a:r>
            <a:r>
              <a:rPr lang="el-GR" sz="3100" b="1" dirty="0" smtClean="0"/>
              <a:t>λικά που ρίχνουμε  στην ανακύκλωση αλλά δεν ανακυκλώνονται</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57200" y="1500174"/>
            <a:ext cx="4686304" cy="5074362"/>
          </a:xfrm>
        </p:spPr>
        <p:txBody>
          <a:bodyPr>
            <a:normAutofit fontScale="70000" lnSpcReduction="20000"/>
          </a:bodyPr>
          <a:lstStyle/>
          <a:p>
            <a:r>
              <a:rPr lang="el-GR" b="1" dirty="0" smtClean="0"/>
              <a:t>ΚΟΥΤΙΑ ΓΑΛΑΚΤΟΣ – ΧΥΜΟΥ – ΠΕΛΤΕ</a:t>
            </a:r>
            <a:r>
              <a:rPr lang="el-GR" dirty="0" smtClean="0"/>
              <a:t>: Έχουν εσωτερική επένδυση από αλουμίνιο ή πολλές στρώσεις χαρτιού με πλαστικό που είναι αδύνατον να διαχωριστούν. Αντικαταστήστε την αγορά τους με πλαστικά </a:t>
            </a:r>
            <a:r>
              <a:rPr lang="el-GR" dirty="0" err="1" smtClean="0"/>
              <a:t>pet</a:t>
            </a:r>
            <a:r>
              <a:rPr lang="el-GR" dirty="0" smtClean="0"/>
              <a:t> μπουκάλια που ανακυκλώνονται.</a:t>
            </a:r>
          </a:p>
          <a:p>
            <a:r>
              <a:rPr lang="el-GR" b="1" dirty="0" smtClean="0"/>
              <a:t>ΑΛΟΥΜΙΝΟΧΑΡΤΟ &amp; ΚΟΥΤΙΑ ΜΕ ΑΛΟΥΜΙΝΙΟ</a:t>
            </a:r>
            <a:r>
              <a:rPr lang="el-GR" dirty="0" smtClean="0"/>
              <a:t>: Το αλουμινόχαρτο δεν μπορεί να ξαναχρησιμοποιηθεί για την κατασκευή συσκευασιών αλουμινίου ενώ το κουτί ζαχαροπλαστείου (και η σακούλα παγωτού) δεν μπορούν να δεχθούν διαχωρισμό του χαρτιού με το αλουμίνιό τους, όπου τα συναντάτε ζητήστε εναλλακτικές χάρτινες ή χύμα συσκευασίες.</a:t>
            </a:r>
          </a:p>
          <a:p>
            <a:endParaRPr lang="el-GR" dirty="0"/>
          </a:p>
        </p:txBody>
      </p:sp>
      <p:pic>
        <p:nvPicPr>
          <p:cNvPr id="4" name="3 - Εικόνα" descr="Αλουμινόχαρτο 30cm X 80m - Skiko"/>
          <p:cNvPicPr/>
          <p:nvPr/>
        </p:nvPicPr>
        <p:blipFill>
          <a:blip r:embed="rId2" cstate="print"/>
          <a:srcRect/>
          <a:stretch>
            <a:fillRect/>
          </a:stretch>
        </p:blipFill>
        <p:spPr bwMode="auto">
          <a:xfrm>
            <a:off x="5072066" y="3500438"/>
            <a:ext cx="4071934"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25404"/>
          </a:xfrm>
        </p:spPr>
        <p:txBody>
          <a:bodyPr>
            <a:normAutofit fontScale="90000"/>
          </a:bodyPr>
          <a:lstStyle/>
          <a:p>
            <a:endParaRPr lang="el-GR" dirty="0"/>
          </a:p>
        </p:txBody>
      </p:sp>
      <p:sp>
        <p:nvSpPr>
          <p:cNvPr id="3" name="2 - Θέση περιεχομένου"/>
          <p:cNvSpPr>
            <a:spLocks noGrp="1"/>
          </p:cNvSpPr>
          <p:nvPr>
            <p:ph idx="1"/>
          </p:nvPr>
        </p:nvSpPr>
        <p:spPr>
          <a:xfrm>
            <a:off x="457200" y="785794"/>
            <a:ext cx="5186370" cy="5340369"/>
          </a:xfrm>
        </p:spPr>
        <p:txBody>
          <a:bodyPr>
            <a:normAutofit fontScale="62500" lnSpcReduction="20000"/>
          </a:bodyPr>
          <a:lstStyle/>
          <a:p>
            <a:r>
              <a:rPr lang="el-GR" dirty="0" smtClean="0"/>
              <a:t>ΧΑΡΤΟΠΕΤΣΕΤΕΣ – ΧΑΡΤΙ ΚΟΥΖΙΝΑΣ: Το πιο </a:t>
            </a:r>
            <a:r>
              <a:rPr lang="el-GR" dirty="0" err="1" smtClean="0"/>
              <a:t>αντι</a:t>
            </a:r>
            <a:r>
              <a:rPr lang="el-GR" dirty="0" smtClean="0"/>
              <a:t>-οικολογικό, τεχνητά λευκασμένο και χημικά επεξεργασμένο υλικό, δεν ξαναγίνεται πολτός, καλό θα είναι να τα βγάλετε </a:t>
            </a:r>
            <a:r>
              <a:rPr lang="el-GR" dirty="0" err="1" smtClean="0"/>
              <a:t>απο</a:t>
            </a:r>
            <a:r>
              <a:rPr lang="el-GR" dirty="0" smtClean="0"/>
              <a:t> τη ζωή σας αντικαθιστώντας τα άμεσα με πανιά που πλένονται.</a:t>
            </a:r>
          </a:p>
          <a:p>
            <a:r>
              <a:rPr lang="el-GR" dirty="0" smtClean="0"/>
              <a:t>ΚΟΥΤΙΑ ΤΣΙΓΑΡΩΝ – ΣΥΣΚΕΥΑΣΙΕΣ ΧΑΠΙΩΝ: Στα πρώτα πρέπει να αφαιρείτε το εσωτερικό αλουμίνιο ενώ τα δεύτερα δεν διαχωρίζεται το αλουμίνιο από το πλαστικό τους.</a:t>
            </a:r>
          </a:p>
          <a:p>
            <a:r>
              <a:rPr lang="el-GR" dirty="0" smtClean="0"/>
              <a:t>ΖΕΛΑΤΙΝΕΣ – ΣΕΛΟΦΑΝ: Δεν μπορούν να μπουν στην ανακύκλωση που μπαίνουν οι σακούλες γιατί χαλάνε το μίγμα του πλαστικού στα ρολά που φτιάχνει το εργοστάσιο για τις νέες σακούλες. Πρακτικά τα ξεχωρίζετε από τον ήχο “</a:t>
            </a:r>
            <a:r>
              <a:rPr lang="el-GR" dirty="0" err="1" smtClean="0"/>
              <a:t>χριτς</a:t>
            </a:r>
            <a:r>
              <a:rPr lang="el-GR" dirty="0" smtClean="0"/>
              <a:t>-</a:t>
            </a:r>
            <a:r>
              <a:rPr lang="el-GR" dirty="0" err="1" smtClean="0"/>
              <a:t>χράτς</a:t>
            </a:r>
            <a:r>
              <a:rPr lang="el-GR" dirty="0" smtClean="0"/>
              <a:t>” που κάνουν όταν τα τρίβετε με τα δάχτυλα, αποφύγετέ τα στο σούπερ μάρκετ (ειδικά στα μακαρόνια προτιμήστε συσκευασίες χαρτονιού).</a:t>
            </a:r>
          </a:p>
          <a:p>
            <a:endParaRPr lang="el-GR" dirty="0"/>
          </a:p>
        </p:txBody>
      </p:sp>
      <p:pic>
        <p:nvPicPr>
          <p:cNvPr id="4" name="3 - Εικόνα" descr="Χαρτιά Κουζίνας: Χαρτί Κουζίνας 500gr"/>
          <p:cNvPicPr/>
          <p:nvPr/>
        </p:nvPicPr>
        <p:blipFill>
          <a:blip r:embed="rId2" cstate="print"/>
          <a:srcRect/>
          <a:stretch>
            <a:fillRect/>
          </a:stretch>
        </p:blipFill>
        <p:spPr bwMode="auto">
          <a:xfrm>
            <a:off x="6000760" y="1428736"/>
            <a:ext cx="3143240" cy="3811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96842"/>
          </a:xfrm>
        </p:spPr>
        <p:txBody>
          <a:bodyPr>
            <a:normAutofit fontScale="90000"/>
          </a:bodyPr>
          <a:lstStyle/>
          <a:p>
            <a:endParaRPr lang="el-GR" dirty="0"/>
          </a:p>
        </p:txBody>
      </p:sp>
      <p:sp>
        <p:nvSpPr>
          <p:cNvPr id="3" name="2 - Θέση περιεχομένου"/>
          <p:cNvSpPr>
            <a:spLocks noGrp="1"/>
          </p:cNvSpPr>
          <p:nvPr>
            <p:ph idx="1"/>
          </p:nvPr>
        </p:nvSpPr>
        <p:spPr>
          <a:xfrm>
            <a:off x="457200" y="571480"/>
            <a:ext cx="8229600" cy="3571899"/>
          </a:xfrm>
        </p:spPr>
        <p:txBody>
          <a:bodyPr>
            <a:normAutofit fontScale="85000" lnSpcReduction="20000"/>
          </a:bodyPr>
          <a:lstStyle/>
          <a:p>
            <a:endParaRPr lang="el-GR" dirty="0" smtClean="0"/>
          </a:p>
          <a:p>
            <a:r>
              <a:rPr lang="el-GR" dirty="0" smtClean="0"/>
              <a:t>ΠΟΤΗΡΙΑ ΝΕΡΟΥ – ΚΑΦΕ – ΠΙΑΤΑ ΜΙΑΣ ΧΡΗΣΗΣ: Πρόκειται για πλαστικά και μίξεις πλαστικού με χαρτί που δεν μπορούν να αναμιχθούν με το κυρίως πλαστικό της σακούλας ή του σκληρού πλαστικού στην ανακύκλωση. Υιοθετήστε δικό σας ποτήρι καφέ και κάντε </a:t>
            </a:r>
            <a:r>
              <a:rPr lang="el-GR" dirty="0" err="1" smtClean="0"/>
              <a:t>πάρτυ</a:t>
            </a:r>
            <a:r>
              <a:rPr lang="el-GR" dirty="0" smtClean="0"/>
              <a:t> με </a:t>
            </a:r>
            <a:r>
              <a:rPr lang="el-GR" dirty="0" err="1" smtClean="0"/>
              <a:t>πλενόμενα</a:t>
            </a:r>
            <a:r>
              <a:rPr lang="el-GR" dirty="0" smtClean="0"/>
              <a:t> πιάτα και μαχαιροπήρουνα.</a:t>
            </a:r>
          </a:p>
          <a:p>
            <a:r>
              <a:rPr lang="el-GR" dirty="0" smtClean="0"/>
              <a:t>ΣΑΚΟΥΛΑΚΙΑ SNACKS – ΚΑΤΕΨΥΓΜΕΝΩΝ: Είναι αδύνατον να ξαναμπούν σε μίγμα για την κατασκευή νέων συσκευασιών, αποφύγετε την αγορά τους, προτιμήστε διάφανες συσκευασίες καθαρής σακούλας.</a:t>
            </a:r>
          </a:p>
          <a:p>
            <a:endParaRPr lang="el-GR" dirty="0"/>
          </a:p>
        </p:txBody>
      </p:sp>
      <p:pic>
        <p:nvPicPr>
          <p:cNvPr id="4" name="3 - Εικόνα" descr="Στοπ» σε πλαστικά μαχαιροπίρουνα, ποτήρια και πιάτα από την Κομισιόν |  GREEN | iefimerida.gr"/>
          <p:cNvPicPr/>
          <p:nvPr/>
        </p:nvPicPr>
        <p:blipFill>
          <a:blip r:embed="rId2" cstate="print"/>
          <a:srcRect/>
          <a:stretch>
            <a:fillRect/>
          </a:stretch>
        </p:blipFill>
        <p:spPr bwMode="auto">
          <a:xfrm>
            <a:off x="3428992" y="4000504"/>
            <a:ext cx="5274310" cy="2636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428604"/>
            <a:ext cx="4643470" cy="785802"/>
          </a:xfrm>
        </p:spPr>
        <p:txBody>
          <a:bodyPr/>
          <a:lstStyle/>
          <a:p>
            <a:r>
              <a:rPr lang="el-GR" dirty="0" smtClean="0"/>
              <a:t>Τι είναι;</a:t>
            </a:r>
            <a:endParaRPr lang="el-GR" dirty="0"/>
          </a:p>
        </p:txBody>
      </p:sp>
      <p:sp>
        <p:nvSpPr>
          <p:cNvPr id="3" name="2 - Θέση περιεχομένου"/>
          <p:cNvSpPr>
            <a:spLocks noGrp="1"/>
          </p:cNvSpPr>
          <p:nvPr>
            <p:ph idx="1"/>
          </p:nvPr>
        </p:nvSpPr>
        <p:spPr>
          <a:xfrm>
            <a:off x="457200" y="1142984"/>
            <a:ext cx="5257808" cy="5431552"/>
          </a:xfrm>
        </p:spPr>
        <p:txBody>
          <a:bodyPr/>
          <a:lstStyle/>
          <a:p>
            <a:r>
              <a:rPr lang="el-GR" dirty="0" smtClean="0"/>
              <a:t>η διαδικασία με την οποία επαναχρησιμοποιούνται διάφορα υλικά που δεν αποτελούν πλέον αγαθό για τον άνθρωπο. </a:t>
            </a:r>
          </a:p>
          <a:p>
            <a:r>
              <a:rPr lang="el-GR" dirty="0" smtClean="0"/>
              <a:t>Στη διαδικασία αυτή συνήθως τα απορρίμματα μετατρέπονται σε πρώτες ύλες από τις οποίες παράγονται νέα προϊόντα. </a:t>
            </a:r>
            <a:endParaRPr lang="el-GR" dirty="0"/>
          </a:p>
        </p:txBody>
      </p:sp>
      <p:pic>
        <p:nvPicPr>
          <p:cNvPr id="4" name="3 - Εικόνα" descr="Τι είναι η ανακύκλωση; (για την εφημερίδα της τάξης) « αντι – μάθημα"/>
          <p:cNvPicPr/>
          <p:nvPr/>
        </p:nvPicPr>
        <p:blipFill>
          <a:blip r:embed="rId2" cstate="print"/>
          <a:srcRect/>
          <a:stretch>
            <a:fillRect/>
          </a:stretch>
        </p:blipFill>
        <p:spPr bwMode="auto">
          <a:xfrm>
            <a:off x="5857884" y="428604"/>
            <a:ext cx="2616200" cy="1749425"/>
          </a:xfrm>
          <a:prstGeom prst="rect">
            <a:avLst/>
          </a:prstGeom>
          <a:noFill/>
          <a:ln w="9525">
            <a:noFill/>
            <a:miter lim="800000"/>
            <a:headEnd/>
            <a:tailEnd/>
          </a:ln>
        </p:spPr>
      </p:pic>
      <p:pic>
        <p:nvPicPr>
          <p:cNvPr id="5" name="4 - Εικόνα" descr="diadikasia anakiklosis"/>
          <p:cNvPicPr/>
          <p:nvPr/>
        </p:nvPicPr>
        <p:blipFill>
          <a:blip r:embed="rId3" cstate="print"/>
          <a:srcRect/>
          <a:stretch>
            <a:fillRect/>
          </a:stretch>
        </p:blipFill>
        <p:spPr bwMode="auto">
          <a:xfrm>
            <a:off x="5677535" y="2786058"/>
            <a:ext cx="3037869" cy="3061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53966"/>
          </a:xfrm>
        </p:spPr>
        <p:txBody>
          <a:bodyPr>
            <a:normAutofit fontScale="90000"/>
          </a:bodyPr>
          <a:lstStyle/>
          <a:p>
            <a:endParaRPr lang="el-GR" dirty="0"/>
          </a:p>
        </p:txBody>
      </p:sp>
      <p:sp>
        <p:nvSpPr>
          <p:cNvPr id="3" name="2 - Θέση περιεχομένου"/>
          <p:cNvSpPr>
            <a:spLocks noGrp="1"/>
          </p:cNvSpPr>
          <p:nvPr>
            <p:ph idx="1"/>
          </p:nvPr>
        </p:nvSpPr>
        <p:spPr>
          <a:xfrm>
            <a:off x="457200" y="785794"/>
            <a:ext cx="7972452" cy="5788742"/>
          </a:xfrm>
        </p:spPr>
        <p:txBody>
          <a:bodyPr>
            <a:normAutofit fontScale="92500" lnSpcReduction="10000"/>
          </a:bodyPr>
          <a:lstStyle/>
          <a:p>
            <a:r>
              <a:rPr lang="el-GR" dirty="0" smtClean="0"/>
              <a:t>ΦΕΛΙΖΟΛ – ΑΦΡΟΛΕΞ – KAΛAMAKIA: Οι βιομηχανίες επεξεργασίας τους απαιτούν να παραδίδονται διαχωρισμένα σε μεγάλες ποσότητες πράγμα αδύνατον λόγω τεράστιου όγκου και εξαιρετικά χαμηλού βάρους, είναι υλικά που θα πρέπει να καταργηθούν.</a:t>
            </a:r>
          </a:p>
          <a:p>
            <a:r>
              <a:rPr lang="el-GR" dirty="0" smtClean="0"/>
              <a:t>ΠΑΙΧΝΙΔΙΑ – ΟΔΟΝΤΟΒΟΥΡΤΣΕΣ – ΚΡΕΜΑΣΤΡΕΣ – ΚΟΚΚΑΛΙΝΑ – ΠΛΑΣΤΙΚΕΣ ΓΛΑΣΤΡΕΣ – ΚΟΥΒΑΔΕΣ – ΚΟΝΤΑΡΙΑ – ΛΑΣΤΙΧΑ ΠΟΤΙΣΜΑΤΟΣ – ΣΩΛΗΝΕΣ – ΣΠΙΡΑΛ ΤΕΤΡΑΔΙΩΝ – ΣΤΥΛΟ: Είναι σύμμικτα αντικείμενα που δεν μπορούν να διαχωριστούν από τα επιμέρους διαφορετικά πλαστικά τους ενώ χαλάνε τα μίγματα από άλλα πιο ομογενοποιημένα πλαστικά προς ανακύκλωση.</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57166"/>
            <a:ext cx="8229600" cy="785818"/>
          </a:xfrm>
        </p:spPr>
        <p:txBody>
          <a:bodyPr/>
          <a:lstStyle/>
          <a:p>
            <a:r>
              <a:rPr lang="el-GR" dirty="0" smtClean="0"/>
              <a:t>πηγές</a:t>
            </a:r>
            <a:endParaRPr lang="el-GR" dirty="0"/>
          </a:p>
        </p:txBody>
      </p:sp>
      <p:sp>
        <p:nvSpPr>
          <p:cNvPr id="3" name="2 - Θέση περιεχομένου"/>
          <p:cNvSpPr>
            <a:spLocks noGrp="1"/>
          </p:cNvSpPr>
          <p:nvPr>
            <p:ph idx="1"/>
          </p:nvPr>
        </p:nvSpPr>
        <p:spPr>
          <a:xfrm>
            <a:off x="457200" y="1285860"/>
            <a:ext cx="8229600" cy="5288676"/>
          </a:xfrm>
        </p:spPr>
        <p:txBody>
          <a:bodyPr>
            <a:normAutofit fontScale="85000" lnSpcReduction="20000"/>
          </a:bodyPr>
          <a:lstStyle/>
          <a:p>
            <a:r>
              <a:rPr lang="en-US" dirty="0" smtClean="0">
                <a:hlinkClick r:id="rId2"/>
              </a:rPr>
              <a:t>https://el.wikipedia.org/wiki/%CE%91%CE%BD%CE%B1%CE%BA%CF%8D%CE%BA%CE%BB%CF%89%CF%83%CE%B7</a:t>
            </a:r>
            <a:endParaRPr lang="el-GR" dirty="0" smtClean="0"/>
          </a:p>
          <a:p>
            <a:r>
              <a:rPr lang="en-US" dirty="0" smtClean="0">
                <a:hlinkClick r:id="rId3"/>
              </a:rPr>
              <a:t>https://www.voucherergasia.gr/article/epikairotita/ayta-einai-ta-ylika-poy-richnete-stin-an/</a:t>
            </a:r>
            <a:endParaRPr lang="el-GR" dirty="0" smtClean="0"/>
          </a:p>
          <a:p>
            <a:r>
              <a:rPr lang="en-US" dirty="0" smtClean="0">
                <a:hlinkClick r:id="rId4"/>
              </a:rPr>
              <a:t>http://draseisanakyklosis.blogspot.com/2014/04/blog-post_4552.html</a:t>
            </a:r>
            <a:endParaRPr lang="el-GR" dirty="0" smtClean="0"/>
          </a:p>
          <a:p>
            <a:r>
              <a:rPr lang="en-US" dirty="0" smtClean="0">
                <a:hlinkClick r:id="rId5"/>
              </a:rPr>
              <a:t>https://www.tourismtoday.gr/%CF%80%CE%BF%CE%B9%CE%B1-%CF%85%CE%BB%CE%B9%CE%BA%CE%AC-%CE%BC%CF%80%CE%BF%CF%81%CE%BF%CF%8D%CE%BD-%CE%BD%CE%B1-%CE%B1%CE%BD%CE%B1%CE%BA%CF%85%CE%BA%CE%BB%CF%89%CE%B8%CE%BF%CF%8D%CE%BD-10-%CF%84/</a:t>
            </a:r>
            <a:endParaRPr lang="el-GR" dirty="0" smtClean="0"/>
          </a:p>
          <a:p>
            <a:r>
              <a:rPr lang="en-US" dirty="0" smtClean="0">
                <a:hlinkClick r:id="rId6"/>
              </a:rPr>
              <a:t>https://www.herrco.gr/polites/how_to_recycle/</a:t>
            </a:r>
            <a:endParaRPr lang="el-GR" dirty="0" smtClean="0"/>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dirty="0" smtClean="0"/>
              <a:t>Η ιστορία της ανακύκλωσης</a:t>
            </a:r>
            <a:endParaRPr lang="el-GR" dirty="0"/>
          </a:p>
        </p:txBody>
      </p:sp>
      <p:sp>
        <p:nvSpPr>
          <p:cNvPr id="3" name="2 - Θέση περιεχομένου"/>
          <p:cNvSpPr>
            <a:spLocks noGrp="1"/>
          </p:cNvSpPr>
          <p:nvPr>
            <p:ph idx="1"/>
          </p:nvPr>
        </p:nvSpPr>
        <p:spPr>
          <a:xfrm>
            <a:off x="457200" y="1071546"/>
            <a:ext cx="4043362" cy="5500725"/>
          </a:xfrm>
        </p:spPr>
        <p:txBody>
          <a:bodyPr>
            <a:normAutofit fontScale="62500" lnSpcReduction="20000"/>
          </a:bodyPr>
          <a:lstStyle/>
          <a:p>
            <a:endParaRPr lang="el-GR" dirty="0" smtClean="0"/>
          </a:p>
          <a:p>
            <a:r>
              <a:rPr lang="el-GR" dirty="0" smtClean="0"/>
              <a:t>Η ιστορία της ανακύκλωσης άρχισε την εποχή του Χαλκού. </a:t>
            </a:r>
          </a:p>
          <a:p>
            <a:r>
              <a:rPr lang="el-GR" dirty="0" smtClean="0"/>
              <a:t>Τότε  έλιωναν τα μεταλλικά αντικείμενα τους, έτσι ώστε αυτά να μπορούν να παράγουν νέα προϊόντα.</a:t>
            </a:r>
          </a:p>
          <a:p>
            <a:r>
              <a:rPr lang="el-GR" dirty="0" smtClean="0"/>
              <a:t> Η κατάσταση άλλαξε με την αλματώδη πρόοδο της βιομηχανίας</a:t>
            </a:r>
            <a:r>
              <a:rPr lang="el-GR" dirty="0"/>
              <a:t> </a:t>
            </a:r>
            <a:r>
              <a:rPr lang="el-GR" dirty="0" smtClean="0"/>
              <a:t>που έκανε την ανακύκλωση πιο δύσκολη. </a:t>
            </a:r>
          </a:p>
          <a:p>
            <a:r>
              <a:rPr lang="el-GR" dirty="0" smtClean="0"/>
              <a:t>Το 1970 σε συνέδριο για την ανακύκλωση αποφάσισαν με λογότυπο να σηματοδοτούνται τα ανακυκλώσιμα προϊόντα. </a:t>
            </a:r>
          </a:p>
          <a:p>
            <a:r>
              <a:rPr lang="el-GR" dirty="0" smtClean="0"/>
              <a:t>Το 2007 για την παραγωγή, την αποθήκευση, την ανακύκλωση και τη μεταχείριση των σκουπιδιών υιοθετήθηκε κανόνας για τη διευκόλυνση της ανακύκλωσης.. </a:t>
            </a:r>
          </a:p>
          <a:p>
            <a:r>
              <a:rPr lang="el-GR" dirty="0" smtClean="0"/>
              <a:t>Ο </a:t>
            </a:r>
            <a:r>
              <a:rPr lang="el-GR" dirty="0" err="1" smtClean="0"/>
              <a:t>Μπαράκ</a:t>
            </a:r>
            <a:r>
              <a:rPr lang="el-GR" dirty="0" smtClean="0"/>
              <a:t> </a:t>
            </a:r>
            <a:r>
              <a:rPr lang="el-GR" dirty="0" err="1" smtClean="0"/>
              <a:t>Ομπάμα</a:t>
            </a:r>
            <a:r>
              <a:rPr lang="el-GR" dirty="0" smtClean="0"/>
              <a:t> καθιέρωσε τη 'Μέρα της </a:t>
            </a:r>
            <a:r>
              <a:rPr lang="el-GR" dirty="0" err="1" smtClean="0"/>
              <a:t>Ανακύκλωσης'στις</a:t>
            </a:r>
            <a:r>
              <a:rPr lang="el-GR" dirty="0" smtClean="0"/>
              <a:t> 25 Νοεμβρίου (από το 2009). </a:t>
            </a:r>
            <a:endParaRPr lang="el-GR" dirty="0"/>
          </a:p>
        </p:txBody>
      </p:sp>
      <p:pic>
        <p:nvPicPr>
          <p:cNvPr id="4" name="3 - Εικόνα" descr="Παιδικό παραμύθι για την ανακύκλωση"/>
          <p:cNvPicPr/>
          <p:nvPr/>
        </p:nvPicPr>
        <p:blipFill>
          <a:blip r:embed="rId2" cstate="print"/>
          <a:srcRect/>
          <a:stretch>
            <a:fillRect/>
          </a:stretch>
        </p:blipFill>
        <p:spPr bwMode="auto">
          <a:xfrm>
            <a:off x="4500562" y="1071546"/>
            <a:ext cx="4643438"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214290"/>
            <a:ext cx="8229600" cy="142876"/>
          </a:xfrm>
        </p:spPr>
        <p:txBody>
          <a:bodyPr>
            <a:normAutofit fontScale="90000"/>
          </a:bodyPr>
          <a:lstStyle/>
          <a:p>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Οι αρχαιότεροι τρόποι ανακύκλωσης εντοπίζονται σχεδόν 4000 χρόνια πριν, οπότε </a:t>
            </a:r>
            <a:r>
              <a:rPr lang="el-GR" dirty="0" err="1" smtClean="0"/>
              <a:t>εφαρµοζόταν</a:t>
            </a:r>
            <a:r>
              <a:rPr lang="el-GR" dirty="0" smtClean="0"/>
              <a:t> ένα </a:t>
            </a:r>
            <a:r>
              <a:rPr lang="el-GR" dirty="0" err="1" smtClean="0"/>
              <a:t>σύστηµα</a:t>
            </a:r>
            <a:r>
              <a:rPr lang="el-GR" dirty="0" smtClean="0"/>
              <a:t> επεξεργασίας κι </a:t>
            </a:r>
            <a:r>
              <a:rPr lang="el-GR" dirty="0" err="1" smtClean="0"/>
              <a:t>επανάχρησης</a:t>
            </a:r>
            <a:r>
              <a:rPr lang="el-GR" dirty="0" smtClean="0"/>
              <a:t> των </a:t>
            </a:r>
            <a:r>
              <a:rPr lang="el-GR" dirty="0" err="1" smtClean="0"/>
              <a:t>ρινισµάτων</a:t>
            </a:r>
            <a:r>
              <a:rPr lang="el-GR" dirty="0" smtClean="0"/>
              <a:t> χαλκού στην Ευρώπη ενώ  στοιχεία δείχνουν πως </a:t>
            </a:r>
            <a:r>
              <a:rPr lang="el-GR" dirty="0" err="1" smtClean="0"/>
              <a:t>κοµποστοποίηση</a:t>
            </a:r>
            <a:r>
              <a:rPr lang="el-GR" dirty="0" smtClean="0"/>
              <a:t> γινόταν από τότε στην Κίνα. Λίγο πριν από το µ</a:t>
            </a:r>
            <a:r>
              <a:rPr lang="el-GR" dirty="0" err="1" smtClean="0"/>
              <a:t>εσαίωνα</a:t>
            </a:r>
            <a:r>
              <a:rPr lang="el-GR" dirty="0" smtClean="0"/>
              <a:t>, </a:t>
            </a:r>
            <a:r>
              <a:rPr lang="el-GR" dirty="0" err="1" smtClean="0"/>
              <a:t>εµφανίστηκαν</a:t>
            </a:r>
            <a:r>
              <a:rPr lang="el-GR" dirty="0" smtClean="0"/>
              <a:t> και οι </a:t>
            </a:r>
            <a:r>
              <a:rPr lang="el-GR" dirty="0" err="1" smtClean="0"/>
              <a:t>ρακοσυλέκτες</a:t>
            </a:r>
            <a:r>
              <a:rPr lang="el-GR" dirty="0" smtClean="0"/>
              <a:t>. </a:t>
            </a:r>
          </a:p>
          <a:p>
            <a:r>
              <a:rPr lang="el-GR" dirty="0" smtClean="0"/>
              <a:t>  Συνήθως τα υλικά που επεξεργάζονταν και </a:t>
            </a:r>
            <a:r>
              <a:rPr lang="el-GR" dirty="0" err="1" smtClean="0"/>
              <a:t>ξαναχρησιµοποιούνταν</a:t>
            </a:r>
            <a:r>
              <a:rPr lang="el-GR" dirty="0" smtClean="0"/>
              <a:t> ήταν </a:t>
            </a:r>
            <a:r>
              <a:rPr lang="el-GR" dirty="0" err="1" smtClean="0"/>
              <a:t>δέρµατα</a:t>
            </a:r>
            <a:r>
              <a:rPr lang="el-GR" dirty="0" smtClean="0"/>
              <a:t>, πουπουλένια και χνουδωτά </a:t>
            </a:r>
            <a:r>
              <a:rPr lang="el-GR" dirty="0" err="1" smtClean="0"/>
              <a:t>αντικείµενα</a:t>
            </a:r>
            <a:r>
              <a:rPr lang="el-GR" dirty="0" smtClean="0"/>
              <a:t> και </a:t>
            </a:r>
            <a:r>
              <a:rPr lang="el-GR" dirty="0" err="1" smtClean="0"/>
              <a:t>υφάσµατα</a:t>
            </a:r>
            <a:r>
              <a:rPr lang="el-GR" dirty="0" smtClean="0"/>
              <a:t>.</a:t>
            </a:r>
          </a:p>
          <a:p>
            <a:endParaRPr lang="el-GR" dirty="0"/>
          </a:p>
        </p:txBody>
      </p:sp>
      <p:pic>
        <p:nvPicPr>
          <p:cNvPr id="4" name="3 - Εικόνα" descr="Οι 10 σημαντικότεροι τρόποι ανακύκλωσης"/>
          <p:cNvPicPr/>
          <p:nvPr/>
        </p:nvPicPr>
        <p:blipFill>
          <a:blip r:embed="rId2" cstate="print"/>
          <a:srcRect/>
          <a:stretch>
            <a:fillRect/>
          </a:stretch>
        </p:blipFill>
        <p:spPr bwMode="auto">
          <a:xfrm>
            <a:off x="6643702" y="214290"/>
            <a:ext cx="2071702" cy="2163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285736"/>
          </a:xfrm>
        </p:spPr>
        <p:txBody>
          <a:bodyPr>
            <a:normAutofit fontScale="90000"/>
          </a:bodyPr>
          <a:lstStyle/>
          <a:p>
            <a:endParaRPr lang="el-GR" dirty="0"/>
          </a:p>
        </p:txBody>
      </p:sp>
      <p:sp>
        <p:nvSpPr>
          <p:cNvPr id="3" name="2 - Θέση περιεχομένου"/>
          <p:cNvSpPr>
            <a:spLocks noGrp="1"/>
          </p:cNvSpPr>
          <p:nvPr>
            <p:ph idx="1"/>
          </p:nvPr>
        </p:nvSpPr>
        <p:spPr>
          <a:xfrm>
            <a:off x="457200" y="2786058"/>
            <a:ext cx="8229600" cy="3788478"/>
          </a:xfrm>
        </p:spPr>
        <p:txBody>
          <a:bodyPr/>
          <a:lstStyle/>
          <a:p>
            <a:endParaRPr lang="el-GR" dirty="0" smtClean="0"/>
          </a:p>
          <a:p>
            <a:endParaRPr lang="el-GR" dirty="0" smtClean="0"/>
          </a:p>
          <a:p>
            <a:r>
              <a:rPr lang="el-GR" dirty="0" smtClean="0"/>
              <a:t>Η ξυλεία αξιοποιούνταν στην ναυπηγική, ενώ υλικά όπως ο χρυσός λιώνονταν και </a:t>
            </a:r>
            <a:r>
              <a:rPr lang="el-GR" dirty="0" err="1" smtClean="0"/>
              <a:t>επαναµορφοποιούνταν</a:t>
            </a:r>
            <a:r>
              <a:rPr lang="el-GR" dirty="0" smtClean="0"/>
              <a:t> πολλές φορές.</a:t>
            </a:r>
          </a:p>
          <a:p>
            <a:endParaRPr lang="el-GR" dirty="0"/>
          </a:p>
        </p:txBody>
      </p:sp>
      <p:pic>
        <p:nvPicPr>
          <p:cNvPr id="4" name="3 - Εικόνα" descr="http://4.bp.blogspot.com/-72VHisKjbTk/U107fK8i6lI/AAAAAAAAAF8/hSLGCMG6SCg/s1600/karavi.jpg"/>
          <p:cNvPicPr/>
          <p:nvPr/>
        </p:nvPicPr>
        <p:blipFill>
          <a:blip r:embed="rId2" cstate="print"/>
          <a:srcRect/>
          <a:stretch>
            <a:fillRect/>
          </a:stretch>
        </p:blipFill>
        <p:spPr bwMode="auto">
          <a:xfrm>
            <a:off x="3786182" y="714356"/>
            <a:ext cx="4643470"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0042"/>
            <a:ext cx="8186766" cy="1071570"/>
          </a:xfrm>
        </p:spPr>
        <p:txBody>
          <a:bodyPr/>
          <a:lstStyle/>
          <a:p>
            <a:r>
              <a:rPr lang="el-GR" dirty="0" smtClean="0"/>
              <a:t>Γιατί είναι σημαντική;</a:t>
            </a:r>
            <a:endParaRPr lang="el-GR" dirty="0"/>
          </a:p>
        </p:txBody>
      </p:sp>
      <p:sp>
        <p:nvSpPr>
          <p:cNvPr id="3" name="2 - Θέση περιεχομένου"/>
          <p:cNvSpPr>
            <a:spLocks noGrp="1"/>
          </p:cNvSpPr>
          <p:nvPr>
            <p:ph idx="1"/>
          </p:nvPr>
        </p:nvSpPr>
        <p:spPr>
          <a:xfrm>
            <a:off x="457200" y="1785926"/>
            <a:ext cx="7901014" cy="4572032"/>
          </a:xfrm>
        </p:spPr>
        <p:txBody>
          <a:bodyPr>
            <a:normAutofit fontScale="62500" lnSpcReduction="20000"/>
          </a:bodyPr>
          <a:lstStyle/>
          <a:p>
            <a:endParaRPr lang="el-GR" dirty="0" smtClean="0"/>
          </a:p>
          <a:p>
            <a:endParaRPr lang="el-GR" dirty="0" smtClean="0"/>
          </a:p>
          <a:p>
            <a:r>
              <a:rPr lang="el-GR" dirty="0" smtClean="0"/>
              <a:t>Μειώνονται τα απορρίμματα και τα προβλήματα διαχείρισής τους</a:t>
            </a:r>
          </a:p>
          <a:p>
            <a:r>
              <a:rPr lang="el-GR" dirty="0" smtClean="0"/>
              <a:t>Εξοικονομούνται ενέργεια και φυσικοί πόροι, που λαμβάνονται συνεχώς από τη φύση.</a:t>
            </a:r>
          </a:p>
          <a:p>
            <a:r>
              <a:rPr lang="el-GR" dirty="0" smtClean="0"/>
              <a:t>Μειώνεται η ρύπανση της ατμόσφαιρας, του εδάφους και των υπόγειων υδάτων  (ελαφρύνεται, έτσι, η επιβάρυνση του περιβάλλοντος).</a:t>
            </a:r>
          </a:p>
          <a:p>
            <a:r>
              <a:rPr lang="el-GR" dirty="0" smtClean="0"/>
              <a:t>Εξοικονομείται η ενέργεια που απαιτείται για την κατασκευή όλων των προαναφερθέντων αντικειμένων.</a:t>
            </a:r>
          </a:p>
          <a:p>
            <a:r>
              <a:rPr lang="el-GR" dirty="0" smtClean="0"/>
              <a:t>Επιτυγχάνεται μακροπρόθεσμη πτώση (ή μη αύξηση) των τιμών των προϊόντων, καθώς δεν απαιτείται εκ νέου παραγωγή πρώτης ύλης.</a:t>
            </a:r>
          </a:p>
          <a:p>
            <a:r>
              <a:rPr lang="el-GR" dirty="0" smtClean="0"/>
              <a:t>Σώζεται η υγεία όλων των κατοίκων του πλανήτη και διασφαλίζεται το καλύτερο μέλλον των παιδιών.</a:t>
            </a:r>
          </a:p>
          <a:p>
            <a:r>
              <a:rPr lang="el-GR" dirty="0" smtClean="0"/>
              <a:t>Δημιουργούνται νέες θέσεις εργασίας σε τομείς θετικών ενεργειών για την διάσωση του πλανήτη.</a:t>
            </a:r>
          </a:p>
          <a:p>
            <a:r>
              <a:rPr lang="el-GR" dirty="0" smtClean="0"/>
              <a:t>Δημιουργείται ευχάριστη αίσθηση και ικανοποίηση για τη συμμετοχή στην βελτίωση του περιβάλλοντος και των συνθηκών ζωής.</a:t>
            </a:r>
          </a:p>
          <a:p>
            <a:endParaRPr lang="el-GR" dirty="0"/>
          </a:p>
        </p:txBody>
      </p:sp>
      <p:pic>
        <p:nvPicPr>
          <p:cNvPr id="4" name="3 - Εικόνα" descr="7 απλοί τρόποι να κάνουμε ανακύκλωση κάθε μέρα - Εναλλακτική Δράση"/>
          <p:cNvPicPr/>
          <p:nvPr/>
        </p:nvPicPr>
        <p:blipFill>
          <a:blip r:embed="rId2" cstate="print"/>
          <a:srcRect/>
          <a:stretch>
            <a:fillRect/>
          </a:stretch>
        </p:blipFill>
        <p:spPr bwMode="auto">
          <a:xfrm>
            <a:off x="5714976" y="285728"/>
            <a:ext cx="3429024" cy="1928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000132"/>
          </a:xfrm>
        </p:spPr>
        <p:txBody>
          <a:bodyPr/>
          <a:lstStyle/>
          <a:p>
            <a:r>
              <a:rPr lang="el-GR" dirty="0" smtClean="0"/>
              <a:t>Με ποιους τρόπους γίνεται;</a:t>
            </a:r>
            <a:endParaRPr lang="el-GR" dirty="0"/>
          </a:p>
        </p:txBody>
      </p:sp>
      <p:sp>
        <p:nvSpPr>
          <p:cNvPr id="3" name="2 - Θέση περιεχομένου"/>
          <p:cNvSpPr>
            <a:spLocks noGrp="1"/>
          </p:cNvSpPr>
          <p:nvPr>
            <p:ph idx="1"/>
          </p:nvPr>
        </p:nvSpPr>
        <p:spPr>
          <a:xfrm>
            <a:off x="457200" y="1428736"/>
            <a:ext cx="8229600" cy="5145800"/>
          </a:xfrm>
        </p:spPr>
        <p:txBody>
          <a:bodyPr>
            <a:normAutofit fontScale="85000" lnSpcReduction="20000"/>
          </a:bodyPr>
          <a:lstStyle/>
          <a:p>
            <a:pPr algn="ctr"/>
            <a:r>
              <a:rPr lang="el-GR" dirty="0" smtClean="0">
                <a:solidFill>
                  <a:srgbClr val="FF0000"/>
                </a:solidFill>
              </a:rPr>
              <a:t>10 ΑΠΛΟΙ, ΚΑΘΗΜΕΡΙΝΟΙ ΤΡΟΠΟΙ ΑΝΑΚΥΚΛΩΣΗΣ</a:t>
            </a:r>
          </a:p>
          <a:p>
            <a:endParaRPr lang="el-GR" dirty="0" smtClean="0"/>
          </a:p>
          <a:p>
            <a:r>
              <a:rPr lang="el-GR" dirty="0" smtClean="0"/>
              <a:t>Αγοράζουμε ανακυκλωμένο χαρτί μιας και με έναν τόνο χαρτιού σώζουμε 17 δέντρα και περίπου 26.500 λίτρα νερού.</a:t>
            </a:r>
          </a:p>
          <a:p>
            <a:endParaRPr lang="el-GR" dirty="0" smtClean="0"/>
          </a:p>
          <a:p>
            <a:r>
              <a:rPr lang="el-GR" dirty="0" smtClean="0"/>
              <a:t>ανακυκλώνουμε τις παλιές ηλεκτρικές μας συσκευές.</a:t>
            </a:r>
            <a:br>
              <a:rPr lang="el-GR" dirty="0" smtClean="0"/>
            </a:br>
            <a:r>
              <a:rPr lang="el-GR" dirty="0" smtClean="0"/>
              <a:t>εντάσσουμε σε ένα σημείο του σπιτιού και του γραφείου μας κάδους ανακύκλωσης χαρτιού, πλαστικού και μετάλλων.</a:t>
            </a:r>
          </a:p>
          <a:p>
            <a:endParaRPr lang="el-GR" dirty="0" smtClean="0"/>
          </a:p>
          <a:p>
            <a:r>
              <a:rPr lang="el-GR" dirty="0" smtClean="0"/>
              <a:t>ανακυκλώνουμε τα μελάνια των εκτυπωτών μας και αγοράζουμε ανακατασκευασμένα μελάνια και δοχεία μιας και κάθε ένα τέτοιο προϊόν, διατηρεί περίπου 1 κιλό μετάλλου και πλαστικού μακριά από τους χώρους υγειονομικής ταφής.</a:t>
            </a:r>
          </a:p>
          <a:p>
            <a:endParaRPr lang="el-GR"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285752"/>
          </a:xfrm>
        </p:spPr>
        <p:txBody>
          <a:bodyPr>
            <a:normAutofit fontScale="90000"/>
          </a:bodyPr>
          <a:lstStyle/>
          <a:p>
            <a:endParaRPr lang="el-GR" dirty="0"/>
          </a:p>
        </p:txBody>
      </p:sp>
      <p:sp>
        <p:nvSpPr>
          <p:cNvPr id="3" name="2 - Θέση περιεχομένου"/>
          <p:cNvSpPr>
            <a:spLocks noGrp="1"/>
          </p:cNvSpPr>
          <p:nvPr>
            <p:ph idx="1"/>
          </p:nvPr>
        </p:nvSpPr>
        <p:spPr>
          <a:xfrm>
            <a:off x="457200" y="1142984"/>
            <a:ext cx="8229600" cy="5431552"/>
          </a:xfrm>
        </p:spPr>
        <p:txBody>
          <a:bodyPr>
            <a:normAutofit/>
          </a:bodyPr>
          <a:lstStyle/>
          <a:p>
            <a:r>
              <a:rPr lang="el-GR" dirty="0" smtClean="0"/>
              <a:t>ανακυκλώνουμε παλιές εφημερίδες &amp; περιοδικά που δημιουργούν ‘ενοχλητικές’ στοίβες στα γραφεία μας.</a:t>
            </a:r>
          </a:p>
          <a:p>
            <a:r>
              <a:rPr lang="el-GR" dirty="0" smtClean="0"/>
              <a:t>αγοράζουμε οικολογικά προϊόντα, που μπορούν να ανακυκλωθούν.</a:t>
            </a:r>
            <a:br>
              <a:rPr lang="el-GR" dirty="0" smtClean="0"/>
            </a:br>
            <a:r>
              <a:rPr lang="el-GR" dirty="0" smtClean="0"/>
              <a:t>προμηθευόμαστε επαναφορτιζόμενες μπαταρίες ανακυκλώνοντας τις συμβατικές στους ειδικούς κάδους ΑΦΗΣ.</a:t>
            </a:r>
          </a:p>
          <a:p>
            <a:r>
              <a:rPr lang="el-GR" dirty="0" smtClean="0"/>
              <a:t>χρησιμοποιούμε για τις καθημερινές μας αγορές επαναχρησιμοποιούμενες τσάντες.</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428604"/>
            <a:ext cx="8229600" cy="1066800"/>
          </a:xfrm>
        </p:spPr>
        <p:txBody>
          <a:bodyPr/>
          <a:lstStyle/>
          <a:p>
            <a:r>
              <a:rPr lang="el-GR" dirty="0" smtClean="0"/>
              <a:t>Ποια υλικά ανακυκλώνονται;</a:t>
            </a:r>
            <a:endParaRPr lang="el-GR" dirty="0"/>
          </a:p>
        </p:txBody>
      </p:sp>
      <p:sp>
        <p:nvSpPr>
          <p:cNvPr id="3" name="2 - Θέση περιεχομένου"/>
          <p:cNvSpPr>
            <a:spLocks noGrp="1"/>
          </p:cNvSpPr>
          <p:nvPr>
            <p:ph idx="1"/>
          </p:nvPr>
        </p:nvSpPr>
        <p:spPr>
          <a:xfrm>
            <a:off x="457200" y="1428736"/>
            <a:ext cx="5614998" cy="4697427"/>
          </a:xfrm>
        </p:spPr>
        <p:txBody>
          <a:bodyPr>
            <a:normAutofit fontScale="55000" lnSpcReduction="20000"/>
          </a:bodyPr>
          <a:lstStyle/>
          <a:p>
            <a:r>
              <a:rPr lang="el-GR" sz="3600" dirty="0" smtClean="0"/>
              <a:t>Χαρτί</a:t>
            </a:r>
          </a:p>
          <a:p>
            <a:r>
              <a:rPr lang="el-GR" sz="3600" dirty="0" smtClean="0"/>
              <a:t>Πλαστικά (PET, HDPE, PVC, LDPE, PP, PS και άλλα πλαστικά χωρίς κωδικό)</a:t>
            </a:r>
          </a:p>
          <a:p>
            <a:r>
              <a:rPr lang="el-GR" sz="3600" dirty="0" smtClean="0"/>
              <a:t>Αλουμίνιο</a:t>
            </a:r>
          </a:p>
          <a:p>
            <a:r>
              <a:rPr lang="el-GR" sz="3600" dirty="0" smtClean="0"/>
              <a:t>Γυαλί</a:t>
            </a:r>
          </a:p>
          <a:p>
            <a:r>
              <a:rPr lang="el-GR" sz="3600" dirty="0" smtClean="0"/>
              <a:t>Λευκοσίδηρος</a:t>
            </a:r>
          </a:p>
          <a:p>
            <a:r>
              <a:rPr lang="el-GR" sz="3600" dirty="0" smtClean="0"/>
              <a:t>Αυτοκίνητα</a:t>
            </a:r>
          </a:p>
          <a:p>
            <a:r>
              <a:rPr lang="el-GR" sz="3600" dirty="0" smtClean="0"/>
              <a:t>Ελαστικά Αυτοκινήτων</a:t>
            </a:r>
          </a:p>
          <a:p>
            <a:r>
              <a:rPr lang="el-GR" sz="3600" dirty="0" smtClean="0"/>
              <a:t>Μπαταρίες (όλων των ειδών)</a:t>
            </a:r>
          </a:p>
          <a:p>
            <a:r>
              <a:rPr lang="el-GR" sz="3600" dirty="0" smtClean="0"/>
              <a:t>Ιστία (πανιά ιστιοπλοϊκών σκαφών)</a:t>
            </a:r>
          </a:p>
          <a:p>
            <a:r>
              <a:rPr lang="el-GR" sz="3600" dirty="0" smtClean="0"/>
              <a:t>Ξύλο</a:t>
            </a:r>
          </a:p>
          <a:p>
            <a:r>
              <a:rPr lang="el-GR" sz="3600" dirty="0" smtClean="0"/>
              <a:t>Λαδιών (καμένων, βιομηχανικά)</a:t>
            </a:r>
          </a:p>
          <a:p>
            <a:r>
              <a:rPr lang="el-GR" sz="3600" dirty="0" smtClean="0"/>
              <a:t>Μέταλλα</a:t>
            </a:r>
          </a:p>
          <a:p>
            <a:r>
              <a:rPr lang="el-GR" sz="3600" dirty="0" smtClean="0"/>
              <a:t>Ηλεκτρικές και Ηλεκτρονικές συσκευές</a:t>
            </a:r>
          </a:p>
          <a:p>
            <a:r>
              <a:rPr lang="el-GR" sz="3600" dirty="0" smtClean="0"/>
              <a:t>Ρούχα και υποδήματα</a:t>
            </a:r>
          </a:p>
          <a:p>
            <a:r>
              <a:rPr lang="el-GR" sz="3600" b="1" dirty="0" smtClean="0"/>
              <a:t>Και πολλά άλλα</a:t>
            </a:r>
            <a:r>
              <a:rPr lang="el-GR" sz="3600" dirty="0" smtClean="0"/>
              <a:t> </a:t>
            </a:r>
          </a:p>
          <a:p>
            <a:endParaRPr lang="el-GR" dirty="0"/>
          </a:p>
        </p:txBody>
      </p:sp>
      <p:pic>
        <p:nvPicPr>
          <p:cNvPr id="4" name="3 - Εικόνα" descr="Τα 15 συχνοτερα λαθη που κανουμε στην ανακυκλωση. - Οχι αλλο πλαστικο για  εμας!"/>
          <p:cNvPicPr/>
          <p:nvPr/>
        </p:nvPicPr>
        <p:blipFill>
          <a:blip r:embed="rId2" cstate="print"/>
          <a:srcRect/>
          <a:stretch>
            <a:fillRect/>
          </a:stretch>
        </p:blipFill>
        <p:spPr bwMode="auto">
          <a:xfrm>
            <a:off x="5572132" y="2143116"/>
            <a:ext cx="3357554" cy="3514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TotalTime>
  <Words>924</Words>
  <Application>Microsoft Office PowerPoint</Application>
  <PresentationFormat>Προβολή στην οθόνη (4:3)</PresentationFormat>
  <Paragraphs>85</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Αστικό</vt:lpstr>
      <vt:lpstr>ΑΝΑΚΥΚΛΩΣΗ</vt:lpstr>
      <vt:lpstr>Τι είναι;</vt:lpstr>
      <vt:lpstr>Η ιστορία της ανακύκλωσης</vt:lpstr>
      <vt:lpstr>Διαφάνεια 4</vt:lpstr>
      <vt:lpstr>Διαφάνεια 5</vt:lpstr>
      <vt:lpstr>Γιατί είναι σημαντική;</vt:lpstr>
      <vt:lpstr>Με ποιους τρόπους γίνεται;</vt:lpstr>
      <vt:lpstr>Διαφάνεια 8</vt:lpstr>
      <vt:lpstr>Ποια υλικά ανακυκλώνονται;</vt:lpstr>
      <vt:lpstr>Οι 5 σωστές κινήσεις που μπορούμε να κάνουμε όλοι</vt:lpstr>
      <vt:lpstr>Διαφάνεια 11</vt:lpstr>
      <vt:lpstr>Διαφάνεια 12</vt:lpstr>
      <vt:lpstr>Διαφάνεια 13</vt:lpstr>
      <vt:lpstr>Πώς γίνεται η ανακύκλωση υλικών συσκευασίας; </vt:lpstr>
      <vt:lpstr>Διαφάνεια 15</vt:lpstr>
      <vt:lpstr>Διαφάνεια 16</vt:lpstr>
      <vt:lpstr>  Υλικά που ρίχνουμε  στην ανακύκλωση αλλά δεν ανακυκλώνονται </vt:lpstr>
      <vt:lpstr>Διαφάνεια 18</vt:lpstr>
      <vt:lpstr>Διαφάνεια 19</vt:lpstr>
      <vt:lpstr>Διαφάνεια 20</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ΑΝΑΚΥΚΛΩΣΗ</dc:title>
  <dc:creator>διαδυκτιο</dc:creator>
  <cp:lastModifiedBy>Dell</cp:lastModifiedBy>
  <cp:revision>18</cp:revision>
  <dcterms:created xsi:type="dcterms:W3CDTF">2020-11-21T16:54:29Z</dcterms:created>
  <dcterms:modified xsi:type="dcterms:W3CDTF">2020-11-25T06:20:09Z</dcterms:modified>
</cp:coreProperties>
</file>