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74168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424532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380281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375674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202768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102016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354844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370649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136307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28098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CE4B043-6DC9-41D3-B7FD-8BA77CE00DF1}" type="datetimeFigureOut">
              <a:rPr lang="el-GR" smtClean="0"/>
              <a:pPr/>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71190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4B043-6DC9-41D3-B7FD-8BA77CE00DF1}" type="datetimeFigureOut">
              <a:rPr lang="el-GR" smtClean="0"/>
              <a:pPr/>
              <a:t>13/12/2020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502E1-691B-475E-8595-47DF8C093942}" type="slidenum">
              <a:rPr lang="el-GR" smtClean="0"/>
              <a:pPr/>
              <a:t>‹#›</a:t>
            </a:fld>
            <a:endParaRPr lang="el-GR"/>
          </a:p>
        </p:txBody>
      </p:sp>
    </p:spTree>
    <p:extLst>
      <p:ext uri="{BB962C8B-B14F-4D97-AF65-F5344CB8AC3E}">
        <p14:creationId xmlns:p14="http://schemas.microsoft.com/office/powerpoint/2010/main" xmlns="" val="349208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86%CF%83%CF%86%CE%B1%CE%BB%CF%84%CE%BF%CF%82" TargetMode="External"/><Relationship Id="rId3" Type="http://schemas.openxmlformats.org/officeDocument/2006/relationships/hyperlink" Target="https://el.wikipedia.org/wiki/%CE%93%CF%85%CE%B1%CE%BB%CE%AF" TargetMode="External"/><Relationship Id="rId7" Type="http://schemas.openxmlformats.org/officeDocument/2006/relationships/hyperlink" Target="https://el.wikipedia.org/wiki/%CE%A3%CE%AF%CE%B4%CE%B7%CF%81%CE%BF%CF%8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l.wikipedia.org/wiki/%CE%A7%CE%B1%CE%BB%CE%BA%CF%8C%CF%82" TargetMode="External"/><Relationship Id="rId5" Type="http://schemas.openxmlformats.org/officeDocument/2006/relationships/hyperlink" Target="https://el.wikipedia.org/wiki/%CE%91%CE%BB%CE%BF%CF%85%CE%BC%CE%AF%CE%BD%CE%B9%CE%BF" TargetMode="External"/><Relationship Id="rId4" Type="http://schemas.openxmlformats.org/officeDocument/2006/relationships/hyperlink" Target="https://el.wikipedia.org/wiki/%CE%A7%CE%B1%CF%81%CF%84%CE%AF" TargetMode="External"/><Relationship Id="rId9" Type="http://schemas.openxmlformats.org/officeDocument/2006/relationships/hyperlink" Target="https://el.wikipedia.org/wiki/%CE%A0%CE%BB%CE%B1%CF%83%CF%84%CE%B9%CE%BA%CF%8C"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ki/%CE%97.%CE%A0.%CE%91" TargetMode="External"/><Relationship Id="rId13" Type="http://schemas.openxmlformats.org/officeDocument/2006/relationships/hyperlink" Target="https://el.wikipedia.org/w/index.php?title=RecycleBank&amp;action=edit&amp;redlink=1" TargetMode="External"/><Relationship Id="rId3" Type="http://schemas.openxmlformats.org/officeDocument/2006/relationships/hyperlink" Target="https://el.wikipedia.org/wiki/%CE%95%CF%80%CE%BF%CF%87%CE%AE_%CF%84%CE%BF%CF%85_%CE%9F%CF%81%CE%B5%CE%AF%CF%87%CE%B1%CE%BB%CE%BA%CE%BF%CF%85" TargetMode="External"/><Relationship Id="rId7" Type="http://schemas.openxmlformats.org/officeDocument/2006/relationships/hyperlink" Target="https://el.wikipedia.org/wiki/%CE%9B%CE%BF%CE%B3%CF%8C%CF%84%CF%85%CF%80%CE%BF" TargetMode="External"/><Relationship Id="rId12" Type="http://schemas.openxmlformats.org/officeDocument/2006/relationships/hyperlink" Target="https://el.wikipedia.org/wiki/2009"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l.wikipedia.org/wiki/1970" TargetMode="External"/><Relationship Id="rId11" Type="http://schemas.openxmlformats.org/officeDocument/2006/relationships/hyperlink" Target="https://el.wikipedia.org/w/index.php?title='America's_Recycle_Day&amp;action=edit&amp;redlink=1" TargetMode="External"/><Relationship Id="rId5" Type="http://schemas.openxmlformats.org/officeDocument/2006/relationships/hyperlink" Target="https://el.wikipedia.org/wiki/%CE%92%CE%B9%CE%BF%CE%BC%CE%B7%CF%87%CE%B1%CE%BD%CE%AF%CE%B1" TargetMode="External"/><Relationship Id="rId15" Type="http://schemas.openxmlformats.org/officeDocument/2006/relationships/hyperlink" Target="https://el.wikipedia.org/wiki/%CE%9C%CE%B5%CE%B3%CE%AC%CE%BB%CE%B7_%CE%92%CF%81%CE%B5%CF%84%CE%B1%CE%BD%CE%AF%CE%B1" TargetMode="External"/><Relationship Id="rId10" Type="http://schemas.openxmlformats.org/officeDocument/2006/relationships/hyperlink" Target="https://el.wikipedia.org/wiki/%CE%9C%CF%80%CE%B1%CF%81%CE%AC%CE%BA_%CE%9F%CE%BC%CF%80%CE%AC%CE%BC%CE%B1" TargetMode="External"/><Relationship Id="rId4" Type="http://schemas.openxmlformats.org/officeDocument/2006/relationships/hyperlink" Target="https://el.wikipedia.org/wiki/%CE%9C%CE%AD%CF%84%CE%B1%CE%BB%CE%BB%CE%BF" TargetMode="External"/><Relationship Id="rId9" Type="http://schemas.openxmlformats.org/officeDocument/2006/relationships/hyperlink" Target="https://el.wikipedia.org/wiki/%CE%94%CE%BF%CE%BB%CE%AC%CF%81%CE%B9%CE%BF" TargetMode="External"/><Relationship Id="rId14" Type="http://schemas.openxmlformats.org/officeDocument/2006/relationships/hyperlink" Target="https://el.wikipedia.org/w/index.php?title=Champion_of_the_Earth_by_the_United_Nations_Environment_Program&amp;action=edit&amp;redlink=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ctrTitle"/>
          </p:nvPr>
        </p:nvSpPr>
        <p:spPr/>
        <p:txBody>
          <a:bodyPr/>
          <a:lstStyle/>
          <a:p>
            <a:r>
              <a:rPr lang="el-GR" dirty="0" smtClean="0">
                <a:solidFill>
                  <a:srgbClr val="FF0000"/>
                </a:solidFill>
              </a:rPr>
              <a:t>Ανακύκλωση </a:t>
            </a:r>
            <a:endParaRPr lang="el-GR" dirty="0">
              <a:solidFill>
                <a:srgbClr val="FF0000"/>
              </a:solidFill>
            </a:endParaRPr>
          </a:p>
        </p:txBody>
      </p:sp>
      <p:sp>
        <p:nvSpPr>
          <p:cNvPr id="3" name="Υπότιτλος 2"/>
          <p:cNvSpPr>
            <a:spLocks noGrp="1"/>
          </p:cNvSpPr>
          <p:nvPr>
            <p:ph type="subTitle" idx="1"/>
          </p:nvPr>
        </p:nvSpPr>
        <p:spPr/>
        <p:txBody>
          <a:bodyPr/>
          <a:lstStyle/>
          <a:p>
            <a:r>
              <a:rPr lang="el-GR" dirty="0" smtClean="0">
                <a:solidFill>
                  <a:srgbClr val="FF0000"/>
                </a:solidFill>
              </a:rPr>
              <a:t>Ρουβά Αθανασία Β4 </a:t>
            </a:r>
            <a:endParaRPr lang="el-GR" dirty="0">
              <a:solidFill>
                <a:srgbClr val="FF0000"/>
              </a:solidFill>
            </a:endParaRPr>
          </a:p>
        </p:txBody>
      </p:sp>
    </p:spTree>
    <p:extLst>
      <p:ext uri="{BB962C8B-B14F-4D97-AF65-F5344CB8AC3E}">
        <p14:creationId xmlns:p14="http://schemas.microsoft.com/office/powerpoint/2010/main" xmlns="" val="257315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solidFill>
                  <a:srgbClr val="FF0000"/>
                </a:solidFill>
              </a:rPr>
              <a:t>5 </a:t>
            </a:r>
            <a:r>
              <a:rPr lang="el-GR" dirty="0" smtClean="0">
                <a:solidFill>
                  <a:srgbClr val="FF0000"/>
                </a:solidFill>
              </a:rPr>
              <a:t>απλές κινήσεις για την ανακύκλωση</a:t>
            </a:r>
            <a:r>
              <a:rPr lang="en-US" dirty="0" smtClean="0">
                <a:solidFill>
                  <a:srgbClr val="FF0000"/>
                </a:solidFill>
              </a:rPr>
              <a:t>:</a:t>
            </a:r>
            <a:r>
              <a:rPr lang="el-GR" dirty="0" smtClean="0">
                <a:solidFill>
                  <a:srgbClr val="FF0000"/>
                </a:solidFill>
              </a:rPr>
              <a:t>Διαλογή  </a:t>
            </a:r>
            <a:endParaRPr lang="el-GR" dirty="0">
              <a:solidFill>
                <a:srgbClr val="FF0000"/>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7561" y="5072648"/>
            <a:ext cx="3527376" cy="1673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Θέση περιεχομένου 2"/>
          <p:cNvSpPr>
            <a:spLocks noGrp="1"/>
          </p:cNvSpPr>
          <p:nvPr>
            <p:ph idx="1"/>
          </p:nvPr>
        </p:nvSpPr>
        <p:spPr/>
        <p:txBody>
          <a:bodyPr>
            <a:normAutofit fontScale="85000" lnSpcReduction="20000"/>
          </a:bodyPr>
          <a:lstStyle/>
          <a:p>
            <a:r>
              <a:rPr lang="el-GR" b="1" dirty="0" smtClean="0"/>
              <a:t>Α</a:t>
            </a:r>
            <a:r>
              <a:rPr lang="el-GR" b="1" dirty="0"/>
              <a:t>.</a:t>
            </a:r>
            <a:r>
              <a:rPr lang="el-GR" dirty="0"/>
              <a:t> Οι δημότες διαχωρίζουν τα υλικά συσκευασίας από τα υπόλοιπα στο νοικοκυριό (ή στο σημείο παραγωγής των απορριμμάτων). Οι συσκευασίες πρέπει να συλλέγονται εντελώς καθαρές από τα υπολείμματα και οι ογκώδεις να είναι συμπιεσμένες και διπλωμένες.</a:t>
            </a:r>
          </a:p>
          <a:p>
            <a:r>
              <a:rPr lang="el-GR" b="1" dirty="0"/>
              <a:t>Β.</a:t>
            </a:r>
            <a:r>
              <a:rPr lang="el-GR" dirty="0"/>
              <a:t> Στη συνέχεια οι πολίτες απορρίπτουν τις συσκευασίες που έχουν συλλέξει στους ειδικούς μπλε κάδους που έχει διαθέσει η ΕΕΑΑ στους συνεργαζόμενους Δήμους και έχουν τοποθετηθεί με ευθύνη τους στις γειτονιές. Οι συσκευασίες πρέπει πάντα να ρίχνονται </a:t>
            </a:r>
            <a:r>
              <a:rPr lang="el-GR" b="1" dirty="0"/>
              <a:t>χύμα</a:t>
            </a:r>
            <a:r>
              <a:rPr lang="el-GR" dirty="0"/>
              <a:t> μέσα στους κάδους και </a:t>
            </a:r>
            <a:r>
              <a:rPr lang="el-GR" b="1" dirty="0"/>
              <a:t>όχι μέσα σε δεμένες σακούλες</a:t>
            </a:r>
            <a:r>
              <a:rPr lang="el-GR" dirty="0"/>
              <a:t>.</a:t>
            </a:r>
          </a:p>
          <a:p>
            <a:endParaRPr lang="el-GR" dirty="0">
              <a:solidFill>
                <a:srgbClr val="0070C0"/>
              </a:solidFill>
            </a:endParaRPr>
          </a:p>
        </p:txBody>
      </p:sp>
    </p:spTree>
    <p:extLst>
      <p:ext uri="{BB962C8B-B14F-4D97-AF65-F5344CB8AC3E}">
        <p14:creationId xmlns:p14="http://schemas.microsoft.com/office/powerpoint/2010/main" xmlns="" val="33430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10242"/>
                                        </p:tgtEl>
                                      </p:cBhvr>
                                    </p:animEffect>
                                    <p:anim calcmode="lin" valueType="num">
                                      <p:cBhvr>
                                        <p:cTn id="25" dur="1000"/>
                                        <p:tgtEl>
                                          <p:spTgt spid="10242"/>
                                        </p:tgtEl>
                                        <p:attrNameLst>
                                          <p:attrName>ppt_x</p:attrName>
                                        </p:attrNameLst>
                                      </p:cBhvr>
                                      <p:tavLst>
                                        <p:tav tm="0">
                                          <p:val>
                                            <p:strVal val="ppt_x"/>
                                          </p:val>
                                        </p:tav>
                                        <p:tav tm="100000">
                                          <p:val>
                                            <p:strVal val="ppt_x"/>
                                          </p:val>
                                        </p:tav>
                                      </p:tavLst>
                                    </p:anim>
                                    <p:anim calcmode="lin" valueType="num">
                                      <p:cBhvr>
                                        <p:cTn id="26" dur="1000"/>
                                        <p:tgtEl>
                                          <p:spTgt spid="10242"/>
                                        </p:tgtEl>
                                        <p:attrNameLst>
                                          <p:attrName>ppt_y</p:attrName>
                                        </p:attrNameLst>
                                      </p:cBhvr>
                                      <p:tavLst>
                                        <p:tav tm="0">
                                          <p:val>
                                            <p:strVal val="ppt_y"/>
                                          </p:val>
                                        </p:tav>
                                        <p:tav tm="100000">
                                          <p:val>
                                            <p:strVal val="ppt_y+.1"/>
                                          </p:val>
                                        </p:tav>
                                      </p:tavLst>
                                    </p:anim>
                                    <p:set>
                                      <p:cBhvr>
                                        <p:cTn id="27" dur="1" fill="hold">
                                          <p:stCondLst>
                                            <p:cond delay="9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Αποκομιδή </a:t>
            </a:r>
            <a:endParaRPr lang="el-GR" dirty="0">
              <a:solidFill>
                <a:srgbClr val="FF0000"/>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3538" y="4149080"/>
            <a:ext cx="5183560" cy="2105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Θέση περιεχομένου 2"/>
          <p:cNvSpPr>
            <a:spLocks noGrp="1"/>
          </p:cNvSpPr>
          <p:nvPr>
            <p:ph idx="1"/>
          </p:nvPr>
        </p:nvSpPr>
        <p:spPr/>
        <p:txBody>
          <a:bodyPr/>
          <a:lstStyle/>
          <a:p>
            <a:r>
              <a:rPr lang="el-GR" dirty="0"/>
              <a:t>Το επόμενο στάδιο είναι αυτό της αποκομιδής, που πραγματοποιείται με την ευθύνη των Δήμων, χρησιμοποιώντας τα ειδικά απορριμματοφόρα οχήματα, που η ΕΕΑΑ τους έχει διαθέσει.</a:t>
            </a:r>
          </a:p>
        </p:txBody>
      </p:sp>
    </p:spTree>
    <p:extLst>
      <p:ext uri="{BB962C8B-B14F-4D97-AF65-F5344CB8AC3E}">
        <p14:creationId xmlns:p14="http://schemas.microsoft.com/office/powerpoint/2010/main" xmlns="" val="12420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0000"/>
                </a:solidFill>
              </a:rPr>
              <a:t>Συμπίεση</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Στο τελικό στάδιο τα υλικά συσκευασίας συμπιέζονται (με εξαίρεση το γυαλί και τον λευκοσίδηρο που αποθηκεύονται σε ειδικά κιβώτια) </a:t>
            </a:r>
            <a:r>
              <a:rPr lang="el-GR" dirty="0" err="1"/>
              <a:t>δεματοποιούνται</a:t>
            </a:r>
            <a:r>
              <a:rPr lang="el-GR" dirty="0"/>
              <a:t> και προωθούνται στις αντίστοιχες βιομηχανίες προς την περαιτέρω αξιοποίησή τους ώστε να γίνουν νέα χρήσιμα υλικά.</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4725144"/>
            <a:ext cx="40386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26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2859" y="4581128"/>
            <a:ext cx="40386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467544" y="260648"/>
            <a:ext cx="8229600" cy="1143000"/>
          </a:xfrm>
        </p:spPr>
        <p:txBody>
          <a:bodyPr>
            <a:normAutofit fontScale="90000"/>
          </a:bodyPr>
          <a:lstStyle/>
          <a:p>
            <a:r>
              <a:rPr lang="el-GR" b="1" dirty="0">
                <a:solidFill>
                  <a:srgbClr val="FF0000"/>
                </a:solidFill>
              </a:rPr>
              <a:t>Διαλογή στα ΚΔΑΥ</a:t>
            </a:r>
            <a:br>
              <a:rPr lang="el-GR" b="1" dirty="0">
                <a:solidFill>
                  <a:srgbClr val="FF0000"/>
                </a:solidFill>
              </a:rPr>
            </a:br>
            <a:endParaRPr lang="el-GR" b="1" dirty="0">
              <a:solidFill>
                <a:srgbClr val="FF0000"/>
              </a:solidFill>
            </a:endParaRPr>
          </a:p>
        </p:txBody>
      </p:sp>
      <p:sp>
        <p:nvSpPr>
          <p:cNvPr id="3" name="Θέση περιεχομένου 2"/>
          <p:cNvSpPr>
            <a:spLocks noGrp="1"/>
          </p:cNvSpPr>
          <p:nvPr>
            <p:ph idx="1"/>
          </p:nvPr>
        </p:nvSpPr>
        <p:spPr/>
        <p:txBody>
          <a:bodyPr>
            <a:normAutofit fontScale="85000" lnSpcReduction="20000"/>
          </a:bodyPr>
          <a:lstStyle/>
          <a:p>
            <a:r>
              <a:rPr lang="el-GR" dirty="0"/>
              <a:t>Σε αυτή τη φάση, το περιεχόμενο των μπλε κάδων με τα απόβλητα συσκευασίας: Μεταφέρεται, με ευθύνη των συνεργαζόμενων Δήμων, στα Κέντρα Διαλογής Ανακυκλώσιμων Υλικών (Κ.Δ.Α.Υ.), τα οποία λειτουργούν είτε με ευθύνη ή με χρηματοδότηση της ΕΕΑΑ.</a:t>
            </a:r>
          </a:p>
          <a:p>
            <a:r>
              <a:rPr lang="el-GR" dirty="0"/>
              <a:t>Εκεί, πραγματοποιείται η διαλογή των υλικών συσκευασίας και ο διαχωρισμός τους σε επιμέρους κατηγορίες όπως: χαρτί-χαρτόνι συσκευασίας, χάρτινες συσκευασίες υγρών, χαρτί εντύπων, διάφορα είδη πλαστικών συσκευασιών (PET, HDPE κ.α.), πλαστικό φιλμ, γυάλινες φιάλες και δοχεία, συσκευασίες από αλουμίνιο και λευκοσίδηρο.</a:t>
            </a:r>
          </a:p>
          <a:p>
            <a:endParaRPr lang="el-GR" dirty="0"/>
          </a:p>
        </p:txBody>
      </p:sp>
    </p:spTree>
    <p:extLst>
      <p:ext uri="{BB962C8B-B14F-4D97-AF65-F5344CB8AC3E}">
        <p14:creationId xmlns:p14="http://schemas.microsoft.com/office/powerpoint/2010/main" xmlns="" val="28434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p:cTn id="19" dur="1000" fill="hold"/>
                                        <p:tgtEl>
                                          <p:spTgt spid="12291"/>
                                        </p:tgtEl>
                                        <p:attrNameLst>
                                          <p:attrName>ppt_w</p:attrName>
                                        </p:attrNameLst>
                                      </p:cBhvr>
                                      <p:tavLst>
                                        <p:tav tm="0">
                                          <p:val>
                                            <p:fltVal val="0"/>
                                          </p:val>
                                        </p:tav>
                                        <p:tav tm="100000">
                                          <p:val>
                                            <p:strVal val="#ppt_w"/>
                                          </p:val>
                                        </p:tav>
                                      </p:tavLst>
                                    </p:anim>
                                    <p:anim calcmode="lin" valueType="num">
                                      <p:cBhvr>
                                        <p:cTn id="20" dur="1000" fill="hold"/>
                                        <p:tgtEl>
                                          <p:spTgt spid="12291"/>
                                        </p:tgtEl>
                                        <p:attrNameLst>
                                          <p:attrName>ppt_h</p:attrName>
                                        </p:attrNameLst>
                                      </p:cBhvr>
                                      <p:tavLst>
                                        <p:tav tm="0">
                                          <p:val>
                                            <p:fltVal val="0"/>
                                          </p:val>
                                        </p:tav>
                                        <p:tav tm="100000">
                                          <p:val>
                                            <p:strVal val="#ppt_h"/>
                                          </p:val>
                                        </p:tav>
                                      </p:tavLst>
                                    </p:anim>
                                    <p:anim calcmode="lin" valueType="num">
                                      <p:cBhvr>
                                        <p:cTn id="21" dur="1000" fill="hold"/>
                                        <p:tgtEl>
                                          <p:spTgt spid="12291"/>
                                        </p:tgtEl>
                                        <p:attrNameLst>
                                          <p:attrName>style.rotation</p:attrName>
                                        </p:attrNameLst>
                                      </p:cBhvr>
                                      <p:tavLst>
                                        <p:tav tm="0">
                                          <p:val>
                                            <p:fltVal val="90"/>
                                          </p:val>
                                        </p:tav>
                                        <p:tav tm="100000">
                                          <p:val>
                                            <p:fltVal val="0"/>
                                          </p:val>
                                        </p:tav>
                                      </p:tavLst>
                                    </p:anim>
                                    <p:animEffect transition="in" filter="fade">
                                      <p:cBhvr>
                                        <p:cTn id="22"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0000"/>
                </a:solidFill>
              </a:rPr>
              <a:t>Ανακύκλωση </a:t>
            </a:r>
            <a:r>
              <a:rPr lang="el-GR" dirty="0" smtClean="0"/>
              <a:t> </a:t>
            </a:r>
            <a:endParaRPr lang="el-GR" dirty="0"/>
          </a:p>
        </p:txBody>
      </p:sp>
      <p:sp>
        <p:nvSpPr>
          <p:cNvPr id="3" name="Θέση περιεχομένου 2"/>
          <p:cNvSpPr>
            <a:spLocks noGrp="1"/>
          </p:cNvSpPr>
          <p:nvPr>
            <p:ph idx="1"/>
          </p:nvPr>
        </p:nvSpPr>
        <p:spPr>
          <a:xfrm>
            <a:off x="492775" y="1628800"/>
            <a:ext cx="8229600" cy="4525963"/>
          </a:xfrm>
        </p:spPr>
        <p:txBody>
          <a:bodyPr/>
          <a:lstStyle/>
          <a:p>
            <a:r>
              <a:rPr lang="el-GR" dirty="0" smtClean="0"/>
              <a:t>Τέλος πετάμε τα σκουπίδια </a:t>
            </a:r>
            <a:r>
              <a:rPr lang="el-GR" b="1" dirty="0" smtClean="0">
                <a:solidFill>
                  <a:srgbClr val="FF0000"/>
                </a:solidFill>
              </a:rPr>
              <a:t>ΜΟΝΟ </a:t>
            </a:r>
            <a:r>
              <a:rPr lang="el-GR" dirty="0" smtClean="0"/>
              <a:t>στους πράσινους κάδους και </a:t>
            </a:r>
            <a:r>
              <a:rPr lang="el-GR" b="1" dirty="0" smtClean="0">
                <a:solidFill>
                  <a:srgbClr val="FF0000"/>
                </a:solidFill>
              </a:rPr>
              <a:t>ΠΟΤΕ</a:t>
            </a:r>
            <a:r>
              <a:rPr lang="el-GR" dirty="0" smtClean="0"/>
              <a:t> στους μπλε!!!!!</a:t>
            </a:r>
            <a:endParaRPr lang="el-GR" b="1" dirty="0">
              <a:solidFill>
                <a:srgbClr val="FF0000"/>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7575" y="4005064"/>
            <a:ext cx="40386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99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4338"/>
                                        </p:tgtEl>
                                        <p:attrNameLst>
                                          <p:attrName>style.opacity</p:attrName>
                                        </p:attrNameLst>
                                      </p:cBhvr>
                                      <p:to>
                                        <p:strVal val="0.5"/>
                                      </p:to>
                                    </p:set>
                                    <p:animEffect filter="image" prLst="opacity: 0.5">
                                      <p:cBhvr rctx="IE">
                                        <p:cTn id="12" dur="indefinite"/>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58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80">
                                          <p:stCondLst>
                                            <p:cond delay="0"/>
                                          </p:stCondLst>
                                        </p:cTn>
                                        <p:tgtEl>
                                          <p:spTgt spid="16386"/>
                                        </p:tgtEl>
                                      </p:cBhvr>
                                    </p:animEffect>
                                    <p:anim calcmode="lin" valueType="num">
                                      <p:cBhvr>
                                        <p:cTn id="8"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6"/>
                                        </p:tgtEl>
                                      </p:cBhvr>
                                      <p:to x="100000" y="60000"/>
                                    </p:animScale>
                                    <p:animScale>
                                      <p:cBhvr>
                                        <p:cTn id="14" dur="166" decel="50000">
                                          <p:stCondLst>
                                            <p:cond delay="676"/>
                                          </p:stCondLst>
                                        </p:cTn>
                                        <p:tgtEl>
                                          <p:spTgt spid="16386"/>
                                        </p:tgtEl>
                                      </p:cBhvr>
                                      <p:to x="100000" y="100000"/>
                                    </p:animScale>
                                    <p:animScale>
                                      <p:cBhvr>
                                        <p:cTn id="15" dur="26">
                                          <p:stCondLst>
                                            <p:cond delay="1312"/>
                                          </p:stCondLst>
                                        </p:cTn>
                                        <p:tgtEl>
                                          <p:spTgt spid="16386"/>
                                        </p:tgtEl>
                                      </p:cBhvr>
                                      <p:to x="100000" y="80000"/>
                                    </p:animScale>
                                    <p:animScale>
                                      <p:cBhvr>
                                        <p:cTn id="16" dur="166" decel="50000">
                                          <p:stCondLst>
                                            <p:cond delay="1338"/>
                                          </p:stCondLst>
                                        </p:cTn>
                                        <p:tgtEl>
                                          <p:spTgt spid="16386"/>
                                        </p:tgtEl>
                                      </p:cBhvr>
                                      <p:to x="100000" y="100000"/>
                                    </p:animScale>
                                    <p:animScale>
                                      <p:cBhvr>
                                        <p:cTn id="17" dur="26">
                                          <p:stCondLst>
                                            <p:cond delay="1642"/>
                                          </p:stCondLst>
                                        </p:cTn>
                                        <p:tgtEl>
                                          <p:spTgt spid="16386"/>
                                        </p:tgtEl>
                                      </p:cBhvr>
                                      <p:to x="100000" y="90000"/>
                                    </p:animScale>
                                    <p:animScale>
                                      <p:cBhvr>
                                        <p:cTn id="18" dur="166" decel="50000">
                                          <p:stCondLst>
                                            <p:cond delay="1668"/>
                                          </p:stCondLst>
                                        </p:cTn>
                                        <p:tgtEl>
                                          <p:spTgt spid="16386"/>
                                        </p:tgtEl>
                                      </p:cBhvr>
                                      <p:to x="100000" y="100000"/>
                                    </p:animScale>
                                    <p:animScale>
                                      <p:cBhvr>
                                        <p:cTn id="19" dur="26">
                                          <p:stCondLst>
                                            <p:cond delay="1808"/>
                                          </p:stCondLst>
                                        </p:cTn>
                                        <p:tgtEl>
                                          <p:spTgt spid="16386"/>
                                        </p:tgtEl>
                                      </p:cBhvr>
                                      <p:to x="100000" y="95000"/>
                                    </p:animScale>
                                    <p:animScale>
                                      <p:cBhvr>
                                        <p:cTn id="20" dur="166" decel="50000">
                                          <p:stCondLst>
                                            <p:cond delay="1834"/>
                                          </p:stCondLst>
                                        </p:cTn>
                                        <p:tgtEl>
                                          <p:spTgt spid="16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957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rgbClr val="C00000"/>
                </a:solidFill>
              </a:rPr>
              <a:t>Ορισμός</a:t>
            </a:r>
            <a:r>
              <a:rPr lang="el-GR" b="1" dirty="0" smtClean="0"/>
              <a:t> </a:t>
            </a:r>
            <a:endParaRPr lang="el-GR" b="1" dirty="0"/>
          </a:p>
        </p:txBody>
      </p:sp>
      <p:sp>
        <p:nvSpPr>
          <p:cNvPr id="3" name="Θέση περιεχομένου 2"/>
          <p:cNvSpPr>
            <a:spLocks noGrp="1"/>
          </p:cNvSpPr>
          <p:nvPr>
            <p:ph idx="1"/>
          </p:nvPr>
        </p:nvSpPr>
        <p:spPr/>
        <p:txBody>
          <a:bodyPr>
            <a:normAutofit lnSpcReduction="10000"/>
          </a:bodyPr>
          <a:lstStyle/>
          <a:p>
            <a:r>
              <a:rPr lang="el-GR" b="1" dirty="0">
                <a:solidFill>
                  <a:schemeClr val="bg1"/>
                </a:solidFill>
              </a:rPr>
              <a:t>Ανακύκλωση</a:t>
            </a:r>
            <a:r>
              <a:rPr lang="el-GR" dirty="0">
                <a:solidFill>
                  <a:schemeClr val="bg1"/>
                </a:solidFill>
              </a:rPr>
              <a:t> είναι η διαδικασία με την οποία επαναχρησιμοποιούνται διάφορα υλικά ή οτιδήποτε αποτελεί γρήγορο αποτέλεσμα της ανθρώπινης δραστηριότητας και το οποίο στην μορφή που είναι δεν αποτελεί πλέον </a:t>
            </a:r>
            <a:r>
              <a:rPr lang="el-GR" dirty="0" smtClean="0">
                <a:solidFill>
                  <a:schemeClr val="bg1"/>
                </a:solidFill>
              </a:rPr>
              <a:t>αγαθό </a:t>
            </a:r>
            <a:r>
              <a:rPr lang="el-GR" dirty="0">
                <a:solidFill>
                  <a:schemeClr val="bg1"/>
                </a:solidFill>
              </a:rPr>
              <a:t> για τον άνθρωπο. Στη διαδικασία αυτή συνήθως τα </a:t>
            </a:r>
            <a:r>
              <a:rPr lang="el-GR" dirty="0" err="1" smtClean="0">
                <a:solidFill>
                  <a:schemeClr val="bg1"/>
                </a:solidFill>
              </a:rPr>
              <a:t>απορρίματα</a:t>
            </a:r>
            <a:r>
              <a:rPr lang="el-GR" dirty="0" smtClean="0">
                <a:solidFill>
                  <a:schemeClr val="bg1"/>
                </a:solidFill>
              </a:rPr>
              <a:t> </a:t>
            </a:r>
            <a:r>
              <a:rPr lang="el-GR" dirty="0">
                <a:solidFill>
                  <a:schemeClr val="bg1"/>
                </a:solidFill>
              </a:rPr>
              <a:t> μετατρέπονται σε πρώτες ύλες από τις οποίες παράγονται νέα προϊόντα.</a:t>
            </a:r>
          </a:p>
        </p:txBody>
      </p:sp>
    </p:spTree>
    <p:extLst>
      <p:ext uri="{BB962C8B-B14F-4D97-AF65-F5344CB8AC3E}">
        <p14:creationId xmlns:p14="http://schemas.microsoft.com/office/powerpoint/2010/main" xmlns="" val="6155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3">
                                            <p:txEl>
                                              <p:pRg st="0" end="0"/>
                                            </p:txEl>
                                          </p:spTgt>
                                        </p:tgtEl>
                                        <p:attrNameLst>
                                          <p:attrName>style.color</p:attrName>
                                        </p:attrNameLst>
                                      </p:cBhvr>
                                      <p:to>
                                        <a:schemeClr val="accent2"/>
                                      </p:to>
                                    </p:animClr>
                                    <p:animClr clrSpc="rgb" dir="cw">
                                      <p:cBhvr>
                                        <p:cTn id="12" dur="500" fill="hold"/>
                                        <p:tgtEl>
                                          <p:spTgt spid="3">
                                            <p:txEl>
                                              <p:pRg st="0" end="0"/>
                                            </p:txEl>
                                          </p:spTgt>
                                        </p:tgtEl>
                                        <p:attrNameLst>
                                          <p:attrName>fillcolor</p:attrName>
                                        </p:attrNameLst>
                                      </p:cBhvr>
                                      <p:to>
                                        <a:schemeClr val="accent2"/>
                                      </p:to>
                                    </p:animClr>
                                    <p:set>
                                      <p:cBhvr>
                                        <p:cTn id="13" dur="500" fill="hold"/>
                                        <p:tgtEl>
                                          <p:spTgt spid="3">
                                            <p:txEl>
                                              <p:pRg st="0" end="0"/>
                                            </p:txEl>
                                          </p:spTgt>
                                        </p:tgtEl>
                                        <p:attrNameLst>
                                          <p:attrName>fill.type</p:attrName>
                                        </p:attrNameLst>
                                      </p:cBhvr>
                                      <p:to>
                                        <p:strVal val="solid"/>
                                      </p:to>
                                    </p:set>
                                    <p:set>
                                      <p:cBhvr>
                                        <p:cTn id="14"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rgbClr val="FF0000"/>
                </a:solidFill>
              </a:rPr>
              <a:t>Τι περιλαμβάνει </a:t>
            </a:r>
            <a:endParaRPr lang="el-GR" b="1" dirty="0">
              <a:solidFill>
                <a:srgbClr val="FF0000"/>
              </a:solidFill>
            </a:endParaRPr>
          </a:p>
        </p:txBody>
      </p:sp>
      <p:sp>
        <p:nvSpPr>
          <p:cNvPr id="3" name="Θέση περιεχομένου 2"/>
          <p:cNvSpPr>
            <a:spLocks noGrp="1"/>
          </p:cNvSpPr>
          <p:nvPr>
            <p:ph idx="1"/>
          </p:nvPr>
        </p:nvSpPr>
        <p:spPr>
          <a:xfrm>
            <a:off x="457200" y="1600200"/>
            <a:ext cx="7283152" cy="4525963"/>
          </a:xfrm>
        </p:spPr>
        <p:txBody>
          <a:bodyPr>
            <a:normAutofit fontScale="92500" lnSpcReduction="20000"/>
          </a:bodyPr>
          <a:lstStyle/>
          <a:p>
            <a:r>
              <a:rPr lang="el-GR" b="0" i="0" dirty="0" smtClean="0">
                <a:solidFill>
                  <a:schemeClr val="bg1"/>
                </a:solidFill>
                <a:effectLst/>
                <a:latin typeface="Arial"/>
              </a:rPr>
              <a:t>Περιλαμβάνουν το </a:t>
            </a:r>
            <a:r>
              <a:rPr lang="el-GR" b="0" i="0" u="none" strike="noStrike" dirty="0" smtClean="0">
                <a:solidFill>
                  <a:schemeClr val="bg1"/>
                </a:solidFill>
                <a:effectLst/>
                <a:latin typeface="Arial"/>
                <a:hlinkClick r:id="rId3"/>
              </a:rPr>
              <a:t>γυαλί</a:t>
            </a:r>
            <a:r>
              <a:rPr lang="el-GR" b="0" i="0" dirty="0" smtClean="0">
                <a:solidFill>
                  <a:schemeClr val="bg1"/>
                </a:solidFill>
                <a:effectLst/>
                <a:latin typeface="Arial"/>
              </a:rPr>
              <a:t>, το </a:t>
            </a:r>
            <a:r>
              <a:rPr lang="el-GR" b="0" i="0" u="none" strike="noStrike" dirty="0" smtClean="0">
                <a:solidFill>
                  <a:schemeClr val="bg1"/>
                </a:solidFill>
                <a:effectLst/>
                <a:latin typeface="Arial"/>
                <a:hlinkClick r:id="rId4"/>
              </a:rPr>
              <a:t>χαρτί</a:t>
            </a:r>
            <a:r>
              <a:rPr lang="el-GR" b="0" i="0" dirty="0" smtClean="0">
                <a:solidFill>
                  <a:schemeClr val="bg1"/>
                </a:solidFill>
                <a:effectLst/>
                <a:latin typeface="Arial"/>
              </a:rPr>
              <a:t>, το </a:t>
            </a:r>
            <a:r>
              <a:rPr lang="el-GR" b="0" i="0" u="none" strike="noStrike" dirty="0" smtClean="0">
                <a:solidFill>
                  <a:schemeClr val="bg1"/>
                </a:solidFill>
                <a:effectLst/>
                <a:latin typeface="Arial"/>
                <a:hlinkClick r:id="rId5"/>
              </a:rPr>
              <a:t>αλουμίνιο</a:t>
            </a:r>
            <a:r>
              <a:rPr lang="el-GR" b="0" i="0" dirty="0" smtClean="0">
                <a:solidFill>
                  <a:schemeClr val="bg1"/>
                </a:solidFill>
                <a:effectLst/>
                <a:latin typeface="Arial"/>
              </a:rPr>
              <a:t> και άλλα μέταλλα όπως ο </a:t>
            </a:r>
            <a:r>
              <a:rPr lang="el-GR" b="0" i="0" u="none" strike="noStrike" dirty="0" smtClean="0">
                <a:solidFill>
                  <a:schemeClr val="bg1"/>
                </a:solidFill>
                <a:effectLst/>
                <a:latin typeface="Arial"/>
                <a:hlinkClick r:id="rId6"/>
              </a:rPr>
              <a:t>χαλκός</a:t>
            </a:r>
            <a:r>
              <a:rPr lang="el-GR" b="0" i="0" dirty="0" smtClean="0">
                <a:solidFill>
                  <a:schemeClr val="bg1"/>
                </a:solidFill>
                <a:effectLst/>
                <a:latin typeface="Arial"/>
              </a:rPr>
              <a:t> και ο </a:t>
            </a:r>
            <a:r>
              <a:rPr lang="el-GR" b="0" i="0" u="none" strike="noStrike" dirty="0" smtClean="0">
                <a:solidFill>
                  <a:schemeClr val="bg1"/>
                </a:solidFill>
                <a:effectLst/>
                <a:latin typeface="Arial"/>
                <a:hlinkClick r:id="rId7"/>
              </a:rPr>
              <a:t>σίδηρος</a:t>
            </a:r>
            <a:r>
              <a:rPr lang="el-GR" b="0" i="0" dirty="0" smtClean="0">
                <a:solidFill>
                  <a:schemeClr val="bg1"/>
                </a:solidFill>
                <a:effectLst/>
                <a:latin typeface="Arial"/>
              </a:rPr>
              <a:t>, την </a:t>
            </a:r>
            <a:r>
              <a:rPr lang="el-GR" b="0" i="0" u="none" strike="noStrike" dirty="0" smtClean="0">
                <a:solidFill>
                  <a:schemeClr val="bg1"/>
                </a:solidFill>
                <a:effectLst/>
                <a:latin typeface="Arial"/>
                <a:hlinkClick r:id="rId8"/>
              </a:rPr>
              <a:t>άσφαλτο</a:t>
            </a:r>
            <a:r>
              <a:rPr lang="el-GR" b="0" i="0" dirty="0" smtClean="0">
                <a:solidFill>
                  <a:schemeClr val="bg1"/>
                </a:solidFill>
                <a:effectLst/>
                <a:latin typeface="Arial"/>
              </a:rPr>
              <a:t>, τα κλωστοϋφαντουργικά προϊόντα και τα </a:t>
            </a:r>
            <a:r>
              <a:rPr lang="el-GR" b="0" i="0" u="none" strike="noStrike" dirty="0" smtClean="0">
                <a:solidFill>
                  <a:schemeClr val="bg1"/>
                </a:solidFill>
                <a:effectLst/>
                <a:latin typeface="Arial"/>
                <a:hlinkClick r:id="rId9"/>
              </a:rPr>
              <a:t>πλαστικά</a:t>
            </a:r>
            <a:r>
              <a:rPr lang="el-GR" b="0" i="0" dirty="0" smtClean="0">
                <a:solidFill>
                  <a:schemeClr val="bg1"/>
                </a:solidFill>
                <a:effectLst/>
                <a:latin typeface="Arial"/>
              </a:rPr>
              <a:t>. Οι ηλεκτρικές και ηλεκτρονικές συσκευές πρέπει να ανακυκλώνονται όχι μόνον γιατί η τοποθέτηση τους σε χώρους ταφής απορριμμάτων επιβαρύνει το περιβάλλον αλλά και γιατί βλάπτει την υγεία μας.</a:t>
            </a:r>
            <a:endParaRPr lang="el-GR" dirty="0">
              <a:solidFill>
                <a:schemeClr val="bg1"/>
              </a:solidFill>
            </a:endParaRPr>
          </a:p>
        </p:txBody>
      </p:sp>
    </p:spTree>
    <p:extLst>
      <p:ext uri="{BB962C8B-B14F-4D97-AF65-F5344CB8AC3E}">
        <p14:creationId xmlns:p14="http://schemas.microsoft.com/office/powerpoint/2010/main" xmlns="" val="30498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3">
                                            <p:txEl>
                                              <p:pRg st="0" end="0"/>
                                            </p:txEl>
                                          </p:spTgt>
                                        </p:tgtEl>
                                        <p:attrNameLst>
                                          <p:attrName>ppt_w</p:attrName>
                                        </p:attrNameLst>
                                      </p:cBhvr>
                                      <p:tavLst>
                                        <p:tav tm="0">
                                          <p:val>
                                            <p:strVal val="ppt_w"/>
                                          </p:val>
                                        </p:tav>
                                        <p:tav tm="100000">
                                          <p:val>
                                            <p:fltVal val="0"/>
                                          </p:val>
                                        </p:tav>
                                      </p:tavLst>
                                    </p:anim>
                                    <p:anim calcmode="lin" valueType="num">
                                      <p:cBhvr>
                                        <p:cTn id="14" dur="1000"/>
                                        <p:tgtEl>
                                          <p:spTgt spid="3">
                                            <p:txEl>
                                              <p:pRg st="0" end="0"/>
                                            </p:txEl>
                                          </p:spTgt>
                                        </p:tgtEl>
                                        <p:attrNameLst>
                                          <p:attrName>ppt_h</p:attrName>
                                        </p:attrNameLst>
                                      </p:cBhvr>
                                      <p:tavLst>
                                        <p:tav tm="0">
                                          <p:val>
                                            <p:strVal val="ppt_h"/>
                                          </p:val>
                                        </p:tav>
                                        <p:tav tm="100000">
                                          <p:val>
                                            <p:fltVal val="0"/>
                                          </p:val>
                                        </p:tav>
                                      </p:tavLst>
                                    </p:anim>
                                    <p:anim calcmode="lin" valueType="num">
                                      <p:cBhvr>
                                        <p:cTn id="15"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6" dur="1000"/>
                                        <p:tgtEl>
                                          <p:spTgt spid="3">
                                            <p:txEl>
                                              <p:pRg st="0" end="0"/>
                                            </p:txEl>
                                          </p:spTgt>
                                        </p:tgtEl>
                                      </p:cBhvr>
                                    </p:animEffect>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rgbClr val="FF0000"/>
                </a:solidFill>
              </a:rPr>
              <a:t>Η ιστορία της ανακύκλωσης</a:t>
            </a:r>
            <a:endParaRPr lang="el-GR" dirty="0">
              <a:solidFill>
                <a:srgbClr val="FF0000"/>
              </a:solidFill>
            </a:endParaRPr>
          </a:p>
        </p:txBody>
      </p:sp>
      <p:sp>
        <p:nvSpPr>
          <p:cNvPr id="3" name="Θέση περιεχομένου 2"/>
          <p:cNvSpPr>
            <a:spLocks noGrp="1"/>
          </p:cNvSpPr>
          <p:nvPr>
            <p:ph idx="1"/>
          </p:nvPr>
        </p:nvSpPr>
        <p:spPr/>
        <p:txBody>
          <a:bodyPr>
            <a:normAutofit fontScale="62500" lnSpcReduction="20000"/>
          </a:bodyPr>
          <a:lstStyle/>
          <a:p>
            <a:r>
              <a:rPr lang="el-GR" dirty="0"/>
              <a:t>Η ιστορία της ανακύκλωσης άρχισε την </a:t>
            </a:r>
            <a:r>
              <a:rPr lang="el-GR" dirty="0">
                <a:hlinkClick r:id="rId3"/>
              </a:rPr>
              <a:t>εποχή του Χαλκού</a:t>
            </a:r>
            <a:r>
              <a:rPr lang="el-GR" dirty="0"/>
              <a:t>. Την τότε εποχή έλιωναν τα </a:t>
            </a:r>
            <a:r>
              <a:rPr lang="el-GR" dirty="0">
                <a:hlinkClick r:id="rId4"/>
              </a:rPr>
              <a:t>μεταλλικά</a:t>
            </a:r>
            <a:r>
              <a:rPr lang="el-GR" dirty="0"/>
              <a:t> αντικείμενα τούς έτσι ώστε αυτά να μπορούν να παράγουν νέα προϊόντα. Η κατάσταση άλλαξε με την αλματώδη πρόοδο της </a:t>
            </a:r>
            <a:r>
              <a:rPr lang="el-GR" dirty="0">
                <a:hlinkClick r:id="rId5"/>
              </a:rPr>
              <a:t>βιομηχανίας</a:t>
            </a:r>
            <a:r>
              <a:rPr lang="el-GR" dirty="0"/>
              <a:t> που έκανε την ανακύκλωση πιο δύσκολη. Το </a:t>
            </a:r>
            <a:r>
              <a:rPr lang="el-GR" dirty="0">
                <a:hlinkClick r:id="rId6"/>
              </a:rPr>
              <a:t>1970</a:t>
            </a:r>
            <a:r>
              <a:rPr lang="el-GR" dirty="0"/>
              <a:t> σε συνέδριο για την ανακύκλωση αποφάσισαν με </a:t>
            </a:r>
            <a:r>
              <a:rPr lang="el-GR" dirty="0">
                <a:hlinkClick r:id="rId7"/>
              </a:rPr>
              <a:t>λογότυπο</a:t>
            </a:r>
            <a:r>
              <a:rPr lang="el-GR" dirty="0"/>
              <a:t> να σηματοδοτούνται τα ανακυκλώσιμα προϊόντα. Το 2007 για την παραγωγή, την αποθήκευση, την ανακύκλωση και τη μεταχείριση των σκουπιδιών υιοθετήθηκε κανόνας για τη διευκόλυνση της ανακύκλωσης. Στις </a:t>
            </a:r>
            <a:r>
              <a:rPr lang="el-GR" dirty="0">
                <a:hlinkClick r:id="rId8"/>
              </a:rPr>
              <a:t>Η.Π.Α</a:t>
            </a:r>
            <a:r>
              <a:rPr lang="el-GR" dirty="0"/>
              <a:t> η βιομηχανία της ανακύκλωσης αντιπροσωπεύει 236 δισεκατομμύρια </a:t>
            </a:r>
            <a:r>
              <a:rPr lang="el-GR" dirty="0">
                <a:hlinkClick r:id="rId9"/>
              </a:rPr>
              <a:t>δολάρια</a:t>
            </a:r>
            <a:r>
              <a:rPr lang="el-GR" dirty="0"/>
              <a:t>, 1,1 εκατομμύρια μισθωτούς και 5.600 επιχειρήσεις. Ο </a:t>
            </a:r>
            <a:r>
              <a:rPr lang="el-GR" dirty="0" err="1">
                <a:hlinkClick r:id="rId10"/>
              </a:rPr>
              <a:t>Μπαράκ</a:t>
            </a:r>
            <a:r>
              <a:rPr lang="el-GR" dirty="0">
                <a:hlinkClick r:id="rId10"/>
              </a:rPr>
              <a:t> </a:t>
            </a:r>
            <a:r>
              <a:rPr lang="el-GR" dirty="0" err="1">
                <a:hlinkClick r:id="rId10"/>
              </a:rPr>
              <a:t>Ομπάμα</a:t>
            </a:r>
            <a:r>
              <a:rPr lang="el-GR" dirty="0"/>
              <a:t> καθιέρωσε τη </a:t>
            </a:r>
            <a:r>
              <a:rPr lang="el-GR" dirty="0">
                <a:hlinkClick r:id="rId11" tooltip="'America's Recycle Day (δεν έχει γραφτεί ακόμα)"/>
              </a:rPr>
              <a:t>'Μέρα της Ανακύκλωσης'</a:t>
            </a:r>
            <a:r>
              <a:rPr lang="el-GR" dirty="0"/>
              <a:t> στις 25 Νοεμβρίου (από το </a:t>
            </a:r>
            <a:r>
              <a:rPr lang="el-GR" dirty="0">
                <a:hlinkClick r:id="rId12"/>
              </a:rPr>
              <a:t>2009</a:t>
            </a:r>
            <a:r>
              <a:rPr lang="el-GR" dirty="0"/>
              <a:t>). Τον Απρίλιο του 2009 η </a:t>
            </a:r>
            <a:r>
              <a:rPr lang="el-GR" dirty="0">
                <a:hlinkClick r:id="rId13" tooltip="RecycleBank (δεν έχει γραφτεί ακόμα)"/>
              </a:rPr>
              <a:t>Τράπεζα της Ανακύκλωσης</a:t>
            </a:r>
            <a:r>
              <a:rPr lang="el-GR" dirty="0"/>
              <a:t> ανταμείφθηκε από το </a:t>
            </a:r>
            <a:r>
              <a:rPr lang="el-GR" i="1" dirty="0" err="1">
                <a:hlinkClick r:id="rId14" tooltip="Champion of the Earth by the United Nations Environment Program (δεν έχει γραφτεί ακόμα)"/>
              </a:rPr>
              <a:t>Champion</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of</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the</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Earth</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by</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the</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United</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Nations</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Environment</a:t>
            </a:r>
            <a:r>
              <a:rPr lang="el-GR" i="1" dirty="0">
                <a:hlinkClick r:id="rId14" tooltip="Champion of the Earth by the United Nations Environment Program (δεν έχει γραφτεί ακόμα)"/>
              </a:rPr>
              <a:t> </a:t>
            </a:r>
            <a:r>
              <a:rPr lang="el-GR" i="1" dirty="0" err="1">
                <a:hlinkClick r:id="rId14" tooltip="Champion of the Earth by the United Nations Environment Program (δεν έχει γραφτεί ακόμα)"/>
              </a:rPr>
              <a:t>Program</a:t>
            </a:r>
            <a:r>
              <a:rPr lang="el-GR" dirty="0"/>
              <a:t>. Εξυπηρετεί πάνω από ένα εκατομμύριο ανθρώπους μέσα σε 20 πολιτείες των Η.Π.Α και είναι καθιερωμένο και στη </a:t>
            </a:r>
            <a:r>
              <a:rPr lang="el-GR" dirty="0">
                <a:hlinkClick r:id="rId15"/>
              </a:rPr>
              <a:t>Μεγάλη Βρετανία</a:t>
            </a:r>
            <a:r>
              <a:rPr lang="el-GR" dirty="0"/>
              <a:t>.</a:t>
            </a:r>
          </a:p>
        </p:txBody>
      </p:sp>
    </p:spTree>
    <p:extLst>
      <p:ext uri="{BB962C8B-B14F-4D97-AF65-F5344CB8AC3E}">
        <p14:creationId xmlns:p14="http://schemas.microsoft.com/office/powerpoint/2010/main" xmlns="" val="130851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0 0 L 0.125 0 C 0.181 0 0.25 0.069 0.25 0.125 L 0.25 0.25 E"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rgbClr val="FF0000"/>
                </a:solidFill>
              </a:rPr>
              <a:t>Οφέλη</a:t>
            </a:r>
            <a:r>
              <a:rPr lang="en-US" b="1" dirty="0" smtClean="0">
                <a:solidFill>
                  <a:srgbClr val="FF0000"/>
                </a:solidFill>
              </a:rPr>
              <a:t>:1</a:t>
            </a:r>
            <a:r>
              <a:rPr lang="el-GR" b="1" dirty="0" smtClean="0">
                <a:solidFill>
                  <a:srgbClr val="FF0000"/>
                </a:solidFill>
              </a:rPr>
              <a:t> </a:t>
            </a:r>
            <a:endParaRPr lang="el-GR" b="1" dirty="0">
              <a:solidFill>
                <a:srgbClr val="FF0000"/>
              </a:solidFill>
            </a:endParaRPr>
          </a:p>
        </p:txBody>
      </p:sp>
      <p:sp>
        <p:nvSpPr>
          <p:cNvPr id="3" name="Θέση περιεχομένου 2"/>
          <p:cNvSpPr>
            <a:spLocks noGrp="1"/>
          </p:cNvSpPr>
          <p:nvPr>
            <p:ph idx="1"/>
          </p:nvPr>
        </p:nvSpPr>
        <p:spPr/>
        <p:txBody>
          <a:bodyPr>
            <a:normAutofit fontScale="77500" lnSpcReduction="20000"/>
          </a:bodyPr>
          <a:lstStyle/>
          <a:p>
            <a:r>
              <a:rPr lang="el-GR" b="1" dirty="0">
                <a:solidFill>
                  <a:schemeClr val="bg1"/>
                </a:solidFill>
              </a:rPr>
              <a:t>Προστασία του Περιβάλλοντος</a:t>
            </a:r>
            <a:r>
              <a:rPr lang="el-GR" dirty="0">
                <a:solidFill>
                  <a:schemeClr val="bg1"/>
                </a:solidFill>
              </a:rPr>
              <a:t>  </a:t>
            </a:r>
          </a:p>
          <a:p>
            <a:r>
              <a:rPr lang="el-GR" dirty="0">
                <a:solidFill>
                  <a:schemeClr val="bg1"/>
                </a:solidFill>
              </a:rPr>
              <a:t>Η ανακύκλωση βοηθά στην </a:t>
            </a:r>
            <a:r>
              <a:rPr lang="el-GR" u="sng" dirty="0">
                <a:solidFill>
                  <a:schemeClr val="bg1"/>
                </a:solidFill>
              </a:rPr>
              <a:t>προστασία του περιβάλλοντος από χημικές και επικίνδυνες ουσίες </a:t>
            </a:r>
            <a:r>
              <a:rPr lang="el-GR" dirty="0">
                <a:solidFill>
                  <a:schemeClr val="bg1"/>
                </a:solidFill>
              </a:rPr>
              <a:t>που μπορεί να διαφύγουν στην ατμόσφαιρα, στο νερό και στο έδαφος από απορρίμματα που δεν τα έχουμε διαχειριστεί σωστά. Οι ουσίες αυτές μπορεί να εισέλθουν στην τροφική αλυσίδα και να δημιουργήσουν πολύ σοβαρά προβλήματα τόσο στα ζώα όσο και στον άνθρωπο ο οποίος αποτελεί τον τελευταίο κρίκο της αλυσίδας αυτής. Τα προβλήματα αυτά μπορεί να είναι λοιμώξεις, χρόνιες παθήσεις και πολύ σοβαρές ασθένειες όπως ο καρκίνος.  Επίσης, η ανεξέλεγκτη απόθεση των απορριμμάτων μπορεί να αποτελέσει </a:t>
            </a:r>
            <a:r>
              <a:rPr lang="el-GR" u="sng" dirty="0">
                <a:solidFill>
                  <a:schemeClr val="bg1"/>
                </a:solidFill>
              </a:rPr>
              <a:t>εστία μικροβίων και παθογόνων μικροοργανισμών.</a:t>
            </a:r>
            <a:endParaRPr lang="el-GR" dirty="0">
              <a:solidFill>
                <a:schemeClr val="bg1"/>
              </a:solidFill>
            </a:endParaRPr>
          </a:p>
          <a:p>
            <a:endParaRPr lang="el-GR" dirty="0"/>
          </a:p>
        </p:txBody>
      </p:sp>
    </p:spTree>
    <p:extLst>
      <p:ext uri="{BB962C8B-B14F-4D97-AF65-F5344CB8AC3E}">
        <p14:creationId xmlns:p14="http://schemas.microsoft.com/office/powerpoint/2010/main" xmlns="" val="4409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500" fill="hold"/>
                                        <p:tgtEl>
                                          <p:spTgt spid="4098"/>
                                        </p:tgtEl>
                                        <p:attrNameLst>
                                          <p:attrName>ppt_w</p:attrName>
                                        </p:attrNameLst>
                                      </p:cBhvr>
                                      <p:tavLst>
                                        <p:tav tm="0">
                                          <p:val>
                                            <p:fltVal val="0"/>
                                          </p:val>
                                        </p:tav>
                                        <p:tav tm="100000">
                                          <p:val>
                                            <p:strVal val="#ppt_w"/>
                                          </p:val>
                                        </p:tav>
                                      </p:tavLst>
                                    </p:anim>
                                    <p:anim calcmode="lin" valueType="num">
                                      <p:cBhvr>
                                        <p:cTn id="22" dur="500" fill="hold"/>
                                        <p:tgtEl>
                                          <p:spTgt spid="4098"/>
                                        </p:tgtEl>
                                        <p:attrNameLst>
                                          <p:attrName>ppt_h</p:attrName>
                                        </p:attrNameLst>
                                      </p:cBhvr>
                                      <p:tavLst>
                                        <p:tav tm="0">
                                          <p:val>
                                            <p:fltVal val="0"/>
                                          </p:val>
                                        </p:tav>
                                        <p:tav tm="100000">
                                          <p:val>
                                            <p:strVal val="#ppt_h"/>
                                          </p:val>
                                        </p:tav>
                                      </p:tavLst>
                                    </p:anim>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rgbClr val="FF0000"/>
                </a:solidFill>
              </a:rPr>
              <a:t>Οφέλη</a:t>
            </a:r>
            <a:r>
              <a:rPr lang="en-US" b="1" dirty="0" smtClean="0">
                <a:solidFill>
                  <a:srgbClr val="FF0000"/>
                </a:solidFill>
              </a:rPr>
              <a:t>:</a:t>
            </a:r>
            <a:r>
              <a:rPr lang="el-GR" b="1" dirty="0" smtClean="0">
                <a:solidFill>
                  <a:srgbClr val="FF0000"/>
                </a:solidFill>
              </a:rPr>
              <a:t>2</a:t>
            </a:r>
            <a:endParaRPr lang="el-GR" b="1" dirty="0">
              <a:solidFill>
                <a:srgbClr val="FF0000"/>
              </a:solidFill>
            </a:endParaRPr>
          </a:p>
        </p:txBody>
      </p:sp>
      <p:sp>
        <p:nvSpPr>
          <p:cNvPr id="3" name="Θέση περιεχομένου 2"/>
          <p:cNvSpPr>
            <a:spLocks noGrp="1"/>
          </p:cNvSpPr>
          <p:nvPr>
            <p:ph idx="1"/>
          </p:nvPr>
        </p:nvSpPr>
        <p:spPr/>
        <p:txBody>
          <a:bodyPr>
            <a:normAutofit fontScale="62500" lnSpcReduction="20000"/>
          </a:bodyPr>
          <a:lstStyle/>
          <a:p>
            <a:r>
              <a:rPr lang="el-GR" dirty="0" smtClean="0"/>
              <a:t>Βελτίωση Ποιότητας Ζωής – ΕΥ ΖΗΝ  </a:t>
            </a:r>
          </a:p>
          <a:p>
            <a:r>
              <a:rPr lang="el-GR" dirty="0" smtClean="0"/>
              <a:t>Η Ανακύκλωση και κυρίως η σωστή ανακύκλωση συμβάλλει στη δημιουργία ενός καθαρού και υγιούς περιβάλλοντος τόσο σήμερα όσο και αύριο, προστατεύοντας την υγείας μας και συμβάλλοντας σημαντικά στη βελτίωση της ποιότητας ζωής τη δική μας και των παιδιών μας. </a:t>
            </a:r>
            <a:r>
              <a:rPr lang="el-GR" dirty="0" err="1" smtClean="0"/>
              <a:t>Tι</a:t>
            </a:r>
            <a:r>
              <a:rPr lang="el-GR" dirty="0" smtClean="0"/>
              <a:t> εννοούμε όμως λέγοντας “Ποιότητα Ζωής” ή αλλιώς “Ευ Ζην”;   Το “Ευ </a:t>
            </a:r>
            <a:r>
              <a:rPr lang="el-GR" dirty="0" err="1" smtClean="0"/>
              <a:t>Zην</a:t>
            </a:r>
            <a:r>
              <a:rPr lang="el-GR" dirty="0" smtClean="0"/>
              <a:t>” είναι τρόπος σκέψης, τρόπος ζωής με σκοπό τη βελτίωση της ποιότητας ζωής του ανθρώπου και των γύρω του σε όλους τους τομείς. Απαραίτητο συστατικό του “Ευ Ζην” είναι η υγεία, σωματική, πνευματική και ψυχική.  Μεταφρασμένο στην καθημερινότητα είναι η καλλιέργεια του πνεύματος, η σωστή διατροφή, η σωματική άσκηση, η ψυχαγωγία, οι καλές κοινωνικές σχέσεις, η θετική ψυχολογία, ο σεβασμός προς το περιβάλλον και τους γύρω μας, ο σεβασμός προς τις νεότερες γενιές. Είναι καθετί που μπορεί να βελτιώσει την ποιότητα της ζωής μας σήμερα χωρίς να υποβαθμίσει την ποιότητα της ζωής μας αύριο   Η υγεία αποτελεί αναπόσπαστο συστατικό της καλής ποιότητας ζωής, και το καθαρό περιβάλλον αποτελεί βασική προϋπόθεση της υγείας.</a:t>
            </a:r>
          </a:p>
          <a:p>
            <a:endParaRPr lang="el-GR" dirty="0"/>
          </a:p>
        </p:txBody>
      </p:sp>
    </p:spTree>
    <p:extLst>
      <p:ext uri="{BB962C8B-B14F-4D97-AF65-F5344CB8AC3E}">
        <p14:creationId xmlns:p14="http://schemas.microsoft.com/office/powerpoint/2010/main" xmlns="" val="17548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6150"/>
                                        </p:tgtEl>
                                      </p:cBhvr>
                                    </p:animEffect>
                                    <p:anim calcmode="lin" valueType="num">
                                      <p:cBhvr>
                                        <p:cTn id="7" dur="2000"/>
                                        <p:tgtEl>
                                          <p:spTgt spid="61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150"/>
                                        </p:tgtEl>
                                        <p:attrNameLst>
                                          <p:attrName>ppt_h</p:attrName>
                                        </p:attrNameLst>
                                      </p:cBhvr>
                                      <p:tavLst>
                                        <p:tav tm="0">
                                          <p:val>
                                            <p:strVal val="ppt_h"/>
                                          </p:val>
                                        </p:tav>
                                        <p:tav tm="100000">
                                          <p:val>
                                            <p:strVal val="ppt_h"/>
                                          </p:val>
                                        </p:tav>
                                      </p:tavLst>
                                    </p:anim>
                                    <p:set>
                                      <p:cBhvr>
                                        <p:cTn id="9" dur="1" fill="hold">
                                          <p:stCondLst>
                                            <p:cond delay="1999"/>
                                          </p:stCondLst>
                                        </p:cTn>
                                        <p:tgtEl>
                                          <p:spTgt spid="61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par>
                                <p:cTn id="18" presetID="34" presetClass="emph" presetSubtype="0" fill="hold"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3">
                                            <p:txEl>
                                              <p:pRg st="1" end="1"/>
                                            </p:txEl>
                                          </p:spTgt>
                                        </p:tgtEl>
                                        <p:attrNameLst>
                                          <p:attrName>ppt_x</p:attrName>
                                          <p:attrName>ppt_y</p:attrName>
                                        </p:attrNameLst>
                                      </p:cBhvr>
                                    </p:animMotion>
                                    <p:animRot by="1500000">
                                      <p:cBhvr>
                                        <p:cTn id="20" dur="125" fill="hold">
                                          <p:stCondLst>
                                            <p:cond delay="0"/>
                                          </p:stCondLst>
                                        </p:cTn>
                                        <p:tgtEl>
                                          <p:spTgt spid="3">
                                            <p:txEl>
                                              <p:pRg st="1" end="1"/>
                                            </p:txEl>
                                          </p:spTgt>
                                        </p:tgtEl>
                                        <p:attrNameLst>
                                          <p:attrName>r</p:attrName>
                                        </p:attrNameLst>
                                      </p:cBhvr>
                                    </p:animRot>
                                    <p:animRot by="-1500000">
                                      <p:cBhvr>
                                        <p:cTn id="21" dur="125" fill="hold">
                                          <p:stCondLst>
                                            <p:cond delay="125"/>
                                          </p:stCondLst>
                                        </p:cTn>
                                        <p:tgtEl>
                                          <p:spTgt spid="3">
                                            <p:txEl>
                                              <p:pRg st="1" end="1"/>
                                            </p:txEl>
                                          </p:spTgt>
                                        </p:tgtEl>
                                        <p:attrNameLst>
                                          <p:attrName>r</p:attrName>
                                        </p:attrNameLst>
                                      </p:cBhvr>
                                    </p:animRot>
                                    <p:animRot by="-1500000">
                                      <p:cBhvr>
                                        <p:cTn id="22" dur="125" fill="hold">
                                          <p:stCondLst>
                                            <p:cond delay="250"/>
                                          </p:stCondLst>
                                        </p:cTn>
                                        <p:tgtEl>
                                          <p:spTgt spid="3">
                                            <p:txEl>
                                              <p:pRg st="1" end="1"/>
                                            </p:txEl>
                                          </p:spTgt>
                                        </p:tgtEl>
                                        <p:attrNameLst>
                                          <p:attrName>r</p:attrName>
                                        </p:attrNameLst>
                                      </p:cBhvr>
                                    </p:animRot>
                                    <p:animRot by="1500000">
                                      <p:cBhvr>
                                        <p:cTn id="23"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74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Οφέλη</a:t>
            </a:r>
            <a:r>
              <a:rPr lang="en-US" dirty="0" smtClean="0"/>
              <a:t>:</a:t>
            </a:r>
            <a:r>
              <a:rPr lang="el-GR" dirty="0" smtClean="0"/>
              <a:t>3 </a:t>
            </a:r>
            <a:endParaRPr lang="el-GR" dirty="0"/>
          </a:p>
        </p:txBody>
      </p:sp>
      <p:sp>
        <p:nvSpPr>
          <p:cNvPr id="3" name="Θέση περιεχομένου 2"/>
          <p:cNvSpPr>
            <a:spLocks noGrp="1"/>
          </p:cNvSpPr>
          <p:nvPr>
            <p:ph idx="1"/>
          </p:nvPr>
        </p:nvSpPr>
        <p:spPr/>
        <p:txBody>
          <a:bodyPr/>
          <a:lstStyle/>
          <a:p>
            <a:pPr marL="0" indent="0">
              <a:buNone/>
            </a:pPr>
            <a:r>
              <a:rPr lang="el-GR" dirty="0"/>
              <a:t> </a:t>
            </a:r>
          </a:p>
          <a:p>
            <a:r>
              <a:rPr lang="el-GR" b="1" dirty="0"/>
              <a:t>Αποφόρτιση του Περιβάλλοντος από μεγάλες ποσότητες αποβλήτων</a:t>
            </a:r>
            <a:r>
              <a:rPr lang="el-GR" dirty="0"/>
              <a:t>  </a:t>
            </a:r>
          </a:p>
          <a:p>
            <a:r>
              <a:rPr lang="el-GR" dirty="0"/>
              <a:t>Η Ανακύκλωση βοηθά σημαντικά στην αποφόρτιση του περιβάλλοντος από μεγάλες ποσότητες αποβλήτων αφού μεγάλο ποσοστό των απορριμμάτων που παράγουμε καθημερινά μπορεί να ανακυκλωθεί.</a:t>
            </a:r>
          </a:p>
          <a:p>
            <a:endParaRPr lang="el-GR" dirty="0"/>
          </a:p>
        </p:txBody>
      </p:sp>
    </p:spTree>
    <p:extLst>
      <p:ext uri="{BB962C8B-B14F-4D97-AF65-F5344CB8AC3E}">
        <p14:creationId xmlns:p14="http://schemas.microsoft.com/office/powerpoint/2010/main" xmlns="" val="22257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170"/>
                                        </p:tgtEl>
                                        <p:attrNameLst>
                                          <p:attrName>fillcolor</p:attrName>
                                        </p:attrNameLst>
                                      </p:cBhvr>
                                      <p:to>
                                        <a:schemeClr val="accent2"/>
                                      </p:to>
                                    </p:animClr>
                                    <p:set>
                                      <p:cBhvr>
                                        <p:cTn id="7" dur="2000" fill="hold"/>
                                        <p:tgtEl>
                                          <p:spTgt spid="7170"/>
                                        </p:tgtEl>
                                        <p:attrNameLst>
                                          <p:attrName>fill.type</p:attrName>
                                        </p:attrNameLst>
                                      </p:cBhvr>
                                      <p:to>
                                        <p:strVal val="solid"/>
                                      </p:to>
                                    </p:set>
                                    <p:set>
                                      <p:cBhvr>
                                        <p:cTn id="8" dur="2000" fill="hold"/>
                                        <p:tgtEl>
                                          <p:spTgt spid="717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7170"/>
                                        </p:tgtEl>
                                        <p:attrNameLst>
                                          <p:attrName>r</p:attrName>
                                        </p:attrNameLst>
                                      </p:cBhvr>
                                    </p:animRot>
                                    <p:animRot by="-240000">
                                      <p:cBhvr>
                                        <p:cTn id="13" dur="200" fill="hold">
                                          <p:stCondLst>
                                            <p:cond delay="200"/>
                                          </p:stCondLst>
                                        </p:cTn>
                                        <p:tgtEl>
                                          <p:spTgt spid="7170"/>
                                        </p:tgtEl>
                                        <p:attrNameLst>
                                          <p:attrName>r</p:attrName>
                                        </p:attrNameLst>
                                      </p:cBhvr>
                                    </p:animRot>
                                    <p:animRot by="240000">
                                      <p:cBhvr>
                                        <p:cTn id="14" dur="200" fill="hold">
                                          <p:stCondLst>
                                            <p:cond delay="400"/>
                                          </p:stCondLst>
                                        </p:cTn>
                                        <p:tgtEl>
                                          <p:spTgt spid="7170"/>
                                        </p:tgtEl>
                                        <p:attrNameLst>
                                          <p:attrName>r</p:attrName>
                                        </p:attrNameLst>
                                      </p:cBhvr>
                                    </p:animRot>
                                    <p:animRot by="-240000">
                                      <p:cBhvr>
                                        <p:cTn id="15" dur="200" fill="hold">
                                          <p:stCondLst>
                                            <p:cond delay="600"/>
                                          </p:stCondLst>
                                        </p:cTn>
                                        <p:tgtEl>
                                          <p:spTgt spid="7170"/>
                                        </p:tgtEl>
                                        <p:attrNameLst>
                                          <p:attrName>r</p:attrName>
                                        </p:attrNameLst>
                                      </p:cBhvr>
                                    </p:animRot>
                                    <p:animRot by="120000">
                                      <p:cBhvr>
                                        <p:cTn id="16" dur="200" fill="hold">
                                          <p:stCondLst>
                                            <p:cond delay="800"/>
                                          </p:stCondLst>
                                        </p:cTn>
                                        <p:tgtEl>
                                          <p:spTgt spid="717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1" end="1"/>
                                            </p:txEl>
                                          </p:spTgt>
                                        </p:tgtEl>
                                        <p:attrNameLst>
                                          <p:attrName>ppt_x</p:attrName>
                                          <p:attrName>ppt_y</p:attrName>
                                        </p:attrNameLst>
                                      </p:cBhvr>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chemeClr val="accent6">
                    <a:lumMod val="75000"/>
                  </a:schemeClr>
                </a:solidFill>
              </a:rPr>
              <a:t>Οφέλη</a:t>
            </a:r>
            <a:r>
              <a:rPr lang="en-US" b="1" dirty="0" smtClean="0">
                <a:solidFill>
                  <a:schemeClr val="accent6">
                    <a:lumMod val="75000"/>
                  </a:schemeClr>
                </a:solidFill>
              </a:rPr>
              <a:t>:</a:t>
            </a:r>
            <a:r>
              <a:rPr lang="el-GR" b="1" dirty="0" smtClean="0">
                <a:solidFill>
                  <a:schemeClr val="accent6">
                    <a:lumMod val="75000"/>
                  </a:schemeClr>
                </a:solidFill>
              </a:rPr>
              <a:t>4 </a:t>
            </a:r>
            <a:endParaRPr lang="el-GR" b="1" dirty="0">
              <a:solidFill>
                <a:schemeClr val="accent6">
                  <a:lumMod val="75000"/>
                </a:schemeClr>
              </a:solidFill>
            </a:endParaRPr>
          </a:p>
        </p:txBody>
      </p:sp>
      <p:sp>
        <p:nvSpPr>
          <p:cNvPr id="3" name="Θέση περιεχομένου 2"/>
          <p:cNvSpPr>
            <a:spLocks noGrp="1"/>
          </p:cNvSpPr>
          <p:nvPr>
            <p:ph idx="1"/>
          </p:nvPr>
        </p:nvSpPr>
        <p:spPr/>
        <p:txBody>
          <a:bodyPr/>
          <a:lstStyle/>
          <a:p>
            <a:r>
              <a:rPr lang="el-GR" b="1" dirty="0"/>
              <a:t>Εξοικονόμηση πρώτων υλών και ενέργειας</a:t>
            </a:r>
            <a:r>
              <a:rPr lang="el-GR" dirty="0"/>
              <a:t> </a:t>
            </a:r>
          </a:p>
          <a:p>
            <a:r>
              <a:rPr lang="el-GR" dirty="0"/>
              <a:t> Η Ανακύκλωση βοηθά στην εξοικονόμηση πρώτων υλών. Δεν χρειάζεται επομένως να κόψουμε νέα δέντρα για την παραγωγή χαρτιού ή να εξορύξουμε εκ νέου ορυκτά όπως το βωξίτη για την παραγωγή αλουμινίου.</a:t>
            </a:r>
          </a:p>
          <a:p>
            <a:endParaRPr lang="el-GR"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606" y="5445224"/>
            <a:ext cx="7581900" cy="877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9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195"/>
                                        </p:tgtEl>
                                        <p:attrNameLst>
                                          <p:attrName>r</p:attrName>
                                        </p:attrNameLst>
                                      </p:cBhvr>
                                    </p:animRot>
                                    <p:animRot by="-240000">
                                      <p:cBhvr>
                                        <p:cTn id="7" dur="200" fill="hold">
                                          <p:stCondLst>
                                            <p:cond delay="200"/>
                                          </p:stCondLst>
                                        </p:cTn>
                                        <p:tgtEl>
                                          <p:spTgt spid="8195"/>
                                        </p:tgtEl>
                                        <p:attrNameLst>
                                          <p:attrName>r</p:attrName>
                                        </p:attrNameLst>
                                      </p:cBhvr>
                                    </p:animRot>
                                    <p:animRot by="240000">
                                      <p:cBhvr>
                                        <p:cTn id="8" dur="200" fill="hold">
                                          <p:stCondLst>
                                            <p:cond delay="400"/>
                                          </p:stCondLst>
                                        </p:cTn>
                                        <p:tgtEl>
                                          <p:spTgt spid="8195"/>
                                        </p:tgtEl>
                                        <p:attrNameLst>
                                          <p:attrName>r</p:attrName>
                                        </p:attrNameLst>
                                      </p:cBhvr>
                                    </p:animRot>
                                    <p:animRot by="-240000">
                                      <p:cBhvr>
                                        <p:cTn id="9" dur="200" fill="hold">
                                          <p:stCondLst>
                                            <p:cond delay="600"/>
                                          </p:stCondLst>
                                        </p:cTn>
                                        <p:tgtEl>
                                          <p:spTgt spid="8195"/>
                                        </p:tgtEl>
                                        <p:attrNameLst>
                                          <p:attrName>r</p:attrName>
                                        </p:attrNameLst>
                                      </p:cBhvr>
                                    </p:animRot>
                                    <p:animRot by="120000">
                                      <p:cBhvr>
                                        <p:cTn id="10" dur="200" fill="hold">
                                          <p:stCondLst>
                                            <p:cond delay="800"/>
                                          </p:stCondLst>
                                        </p:cTn>
                                        <p:tgtEl>
                                          <p:spTgt spid="819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0" end="0"/>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23"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b="1" dirty="0" smtClean="0">
                <a:solidFill>
                  <a:srgbClr val="FF0000"/>
                </a:solidFill>
              </a:rPr>
              <a:t>Οφέλη</a:t>
            </a:r>
            <a:r>
              <a:rPr lang="en-US" b="1" dirty="0" smtClean="0">
                <a:solidFill>
                  <a:srgbClr val="FF0000"/>
                </a:solidFill>
              </a:rPr>
              <a:t>: 5</a:t>
            </a:r>
            <a:endParaRPr lang="el-GR" b="1" dirty="0">
              <a:solidFill>
                <a:srgbClr val="FF0000"/>
              </a:solidFill>
            </a:endParaRPr>
          </a:p>
        </p:txBody>
      </p:sp>
      <p:sp>
        <p:nvSpPr>
          <p:cNvPr id="3" name="Θέση περιεχομένου 2"/>
          <p:cNvSpPr>
            <a:spLocks noGrp="1"/>
          </p:cNvSpPr>
          <p:nvPr>
            <p:ph idx="1"/>
          </p:nvPr>
        </p:nvSpPr>
        <p:spPr/>
        <p:txBody>
          <a:bodyPr>
            <a:normAutofit fontScale="70000" lnSpcReduction="20000"/>
          </a:bodyPr>
          <a:lstStyle/>
          <a:p>
            <a:r>
              <a:rPr lang="el-GR" dirty="0"/>
              <a:t>Επίσης, η ανακύκλωση βοηθά στην εξοικονόμηση ενέργειας αφού η ενέργεια που απαιτείται για την παραγωγή προϊόντων από πρωτογενείς πρώτες ύλες είναι πολλαπλάσια από αυτήν που απαιτείται, όταν η παραγωγή γίνεται από χρησιμοποιημένα υλικά.</a:t>
            </a:r>
          </a:p>
          <a:p>
            <a:r>
              <a:rPr lang="el-GR" dirty="0"/>
              <a:t>Παραδείγματα:</a:t>
            </a:r>
          </a:p>
          <a:p>
            <a:r>
              <a:rPr lang="el-GR" dirty="0"/>
              <a:t>Με ένα τόνο ανακυκλωμένου γυαλιού εξοικονομούμε ενέργεια αντίστοιχη με 135 λίτρα πετρελαίου</a:t>
            </a:r>
          </a:p>
          <a:p>
            <a:r>
              <a:rPr lang="el-GR" dirty="0"/>
              <a:t>Με την ανακύκλωση ενός τόνου χαρτιού σώζουμε τη ζωή 17 δέντρων</a:t>
            </a:r>
          </a:p>
          <a:p>
            <a:r>
              <a:rPr lang="el-GR" dirty="0"/>
              <a:t>Για να κατασκευαστεί ένα αλουμινένιο κουτί χρειάζεται τόση ενέργεια όση για να ακούσουμε ραδιόφωνο για 4 ώρες ή να δούμε τηλεόραση για 3 ώρες</a:t>
            </a:r>
          </a:p>
          <a:p>
            <a:r>
              <a:rPr lang="el-GR" dirty="0"/>
              <a:t>Καθαρίζουμε το περιβάλλον από το πλαστικό αφού το πλαστικό χρειάζεται 450 χρόνια για να αποσυντεθεί στη φύση</a:t>
            </a:r>
          </a:p>
          <a:p>
            <a:endParaRPr lang="el-GR" dirty="0"/>
          </a:p>
        </p:txBody>
      </p:sp>
    </p:spTree>
    <p:extLst>
      <p:ext uri="{BB962C8B-B14F-4D97-AF65-F5344CB8AC3E}">
        <p14:creationId xmlns:p14="http://schemas.microsoft.com/office/powerpoint/2010/main" xmlns="" val="370953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218"/>
                                        </p:tgtEl>
                                        <p:attrNameLst>
                                          <p:attrName>ppt_x</p:attrName>
                                        </p:attrNameLst>
                                      </p:cBhvr>
                                      <p:tavLst>
                                        <p:tav tm="0">
                                          <p:val>
                                            <p:strVal val="ppt_x"/>
                                          </p:val>
                                        </p:tav>
                                        <p:tav tm="100000">
                                          <p:val>
                                            <p:strVal val="ppt_x"/>
                                          </p:val>
                                        </p:tav>
                                      </p:tavLst>
                                    </p:anim>
                                    <p:anim calcmode="lin" valueType="num">
                                      <p:cBhvr additive="base">
                                        <p:cTn id="7" dur="500"/>
                                        <p:tgtEl>
                                          <p:spTgt spid="9218"/>
                                        </p:tgtEl>
                                        <p:attrNameLst>
                                          <p:attrName>ppt_y</p:attrName>
                                        </p:attrNameLst>
                                      </p:cBhvr>
                                      <p:tavLst>
                                        <p:tav tm="0">
                                          <p:val>
                                            <p:strVal val="ppt_y"/>
                                          </p:val>
                                        </p:tav>
                                        <p:tav tm="100000">
                                          <p:val>
                                            <p:strVal val="1+ppt_h/2"/>
                                          </p:val>
                                        </p:tav>
                                      </p:tavLst>
                                    </p:anim>
                                    <p:set>
                                      <p:cBhvr>
                                        <p:cTn id="8" dur="1" fill="hold">
                                          <p:stCondLst>
                                            <p:cond delay="499"/>
                                          </p:stCondLst>
                                        </p:cTn>
                                        <p:tgtEl>
                                          <p:spTgt spid="92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6" presetClass="exit" presetSubtype="21" fill="hold" nodeType="withEffect">
                                  <p:stCondLst>
                                    <p:cond delay="0"/>
                                  </p:stCondLst>
                                  <p:childTnLst>
                                    <p:animEffect transition="out" filter="barn(inVertical)">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6" presetClass="exit" presetSubtype="21" fill="hold" nodeType="withEffect">
                                  <p:stCondLst>
                                    <p:cond delay="0"/>
                                  </p:stCondLst>
                                  <p:childTnLst>
                                    <p:animEffect transition="out" filter="barn(inVertical)">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3">
                                            <p:txEl>
                                              <p:pRg st="4" end="4"/>
                                            </p:txEl>
                                          </p:spTgt>
                                        </p:tgtEl>
                                      </p:cBhvr>
                                    </p:animEffect>
                                    <p:set>
                                      <p:cBhvr>
                                        <p:cTn id="25" dur="1" fill="hold">
                                          <p:stCondLst>
                                            <p:cond delay="499"/>
                                          </p:stCondLst>
                                        </p:cTn>
                                        <p:tgtEl>
                                          <p:spTgt spid="3">
                                            <p:txEl>
                                              <p:pRg st="4" end="4"/>
                                            </p:txEl>
                                          </p:spTgt>
                                        </p:tgtEl>
                                        <p:attrNameLst>
                                          <p:attrName>style.visibility</p:attrName>
                                        </p:attrNameLst>
                                      </p:cBhvr>
                                      <p:to>
                                        <p:strVal val="hidden"/>
                                      </p:to>
                                    </p:set>
                                  </p:childTnLst>
                                </p:cTn>
                              </p:par>
                              <p:par>
                                <p:cTn id="26" presetID="16" presetClass="exit" presetSubtype="21" fill="hold" nodeType="withEffect">
                                  <p:stCondLst>
                                    <p:cond delay="0"/>
                                  </p:stCondLst>
                                  <p:childTnLst>
                                    <p:animEffect transition="out" filter="barn(inVertical)">
                                      <p:cBhvr>
                                        <p:cTn id="27" dur="500"/>
                                        <p:tgtEl>
                                          <p:spTgt spid="3">
                                            <p:txEl>
                                              <p:pRg st="5" end="5"/>
                                            </p:txEl>
                                          </p:spTgt>
                                        </p:tgtEl>
                                      </p:cBhvr>
                                    </p:animEffect>
                                    <p:set>
                                      <p:cBhvr>
                                        <p:cTn id="2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224</Words>
  <Application>Microsoft Office PowerPoint</Application>
  <PresentationFormat>Προβολή στην οθόνη (4:3)</PresentationFormat>
  <Paragraphs>40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Ανακύκλωση </vt:lpstr>
      <vt:lpstr>Ορισμός </vt:lpstr>
      <vt:lpstr>Τι περιλαμβάνει </vt:lpstr>
      <vt:lpstr>Η ιστορία της ανακύκλωσης</vt:lpstr>
      <vt:lpstr>Οφέλη:1 </vt:lpstr>
      <vt:lpstr>Οφέλη:2</vt:lpstr>
      <vt:lpstr>Οφέλη:3 </vt:lpstr>
      <vt:lpstr>Οφέλη:4 </vt:lpstr>
      <vt:lpstr>Οφέλη: 5</vt:lpstr>
      <vt:lpstr>5 απλές κινήσεις για την ανακύκλωση:Διαλογή  </vt:lpstr>
      <vt:lpstr>Αποκομιδή </vt:lpstr>
      <vt:lpstr>Συμπίεση </vt:lpstr>
      <vt:lpstr>Διαλογή στα ΚΔΑΥ </vt:lpstr>
      <vt:lpstr>Ανακύκλωση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Ανακύκλωση</dc:title>
  <dc:creator>User</dc:creator>
  <cp:lastModifiedBy>Dell</cp:lastModifiedBy>
  <cp:revision>8</cp:revision>
  <dcterms:created xsi:type="dcterms:W3CDTF">2020-12-09T16:52:28Z</dcterms:created>
  <dcterms:modified xsi:type="dcterms:W3CDTF">2020-12-13T20:57:03Z</dcterms:modified>
</cp:coreProperties>
</file>