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60" r:id="rId5"/>
    <p:sldId id="293" r:id="rId6"/>
    <p:sldId id="259" r:id="rId7"/>
    <p:sldId id="311" r:id="rId8"/>
    <p:sldId id="261" r:id="rId9"/>
    <p:sldId id="296" r:id="rId10"/>
    <p:sldId id="262" r:id="rId11"/>
    <p:sldId id="263" r:id="rId12"/>
    <p:sldId id="295" r:id="rId13"/>
    <p:sldId id="264" r:id="rId14"/>
    <p:sldId id="312" r:id="rId15"/>
    <p:sldId id="265" r:id="rId16"/>
    <p:sldId id="266" r:id="rId17"/>
    <p:sldId id="298" r:id="rId18"/>
    <p:sldId id="267" r:id="rId19"/>
    <p:sldId id="268" r:id="rId20"/>
    <p:sldId id="269" r:id="rId21"/>
    <p:sldId id="299" r:id="rId22"/>
    <p:sldId id="270" r:id="rId23"/>
    <p:sldId id="271" r:id="rId24"/>
    <p:sldId id="310" r:id="rId25"/>
    <p:sldId id="272" r:id="rId26"/>
    <p:sldId id="273" r:id="rId27"/>
    <p:sldId id="300" r:id="rId28"/>
    <p:sldId id="274" r:id="rId29"/>
    <p:sldId id="275" r:id="rId30"/>
    <p:sldId id="276" r:id="rId31"/>
    <p:sldId id="301" r:id="rId32"/>
    <p:sldId id="277" r:id="rId33"/>
    <p:sldId id="278" r:id="rId34"/>
    <p:sldId id="308" r:id="rId35"/>
    <p:sldId id="279" r:id="rId36"/>
    <p:sldId id="280" r:id="rId37"/>
    <p:sldId id="302" r:id="rId38"/>
    <p:sldId id="281" r:id="rId39"/>
    <p:sldId id="283" r:id="rId40"/>
    <p:sldId id="307" r:id="rId41"/>
    <p:sldId id="284" r:id="rId42"/>
    <p:sldId id="285" r:id="rId43"/>
    <p:sldId id="303" r:id="rId44"/>
    <p:sldId id="286" r:id="rId45"/>
    <p:sldId id="313" r:id="rId46"/>
    <p:sldId id="287" r:id="rId47"/>
    <p:sldId id="306" r:id="rId48"/>
    <p:sldId id="288" r:id="rId49"/>
    <p:sldId id="289" r:id="rId50"/>
    <p:sldId id="304" r:id="rId51"/>
    <p:sldId id="290" r:id="rId52"/>
    <p:sldId id="309" r:id="rId53"/>
    <p:sldId id="291" r:id="rId54"/>
    <p:sldId id="292" r:id="rId55"/>
    <p:sldId id="305" r:id="rId56"/>
    <p:sldId id="314" r:id="rId5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FEFC9837-0BA5-4045-A0D9-7374F7D0C795}" type="datetimeFigureOut">
              <a:rPr lang="el-GR" smtClean="0"/>
              <a:pPr/>
              <a:t>5/12/2020</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3A020B01-2457-4AAD-AAD6-73A225EE6F5E}"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EFC9837-0BA5-4045-A0D9-7374F7D0C795}" type="datetimeFigureOut">
              <a:rPr lang="el-GR" smtClean="0"/>
              <a:pPr/>
              <a:t>5/12/2020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A020B01-2457-4AAD-AAD6-73A225EE6F5E}"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EFC9837-0BA5-4045-A0D9-7374F7D0C795}" type="datetimeFigureOut">
              <a:rPr lang="el-GR" smtClean="0"/>
              <a:pPr/>
              <a:t>5/12/2020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A020B01-2457-4AAD-AAD6-73A225EE6F5E}"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EFC9837-0BA5-4045-A0D9-7374F7D0C795}" type="datetimeFigureOut">
              <a:rPr lang="el-GR" smtClean="0"/>
              <a:pPr/>
              <a:t>5/12/2020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A020B01-2457-4AAD-AAD6-73A225EE6F5E}"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EFC9837-0BA5-4045-A0D9-7374F7D0C795}" type="datetimeFigureOut">
              <a:rPr lang="el-GR" smtClean="0"/>
              <a:pPr/>
              <a:t>5/12/2020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A020B01-2457-4AAD-AAD6-73A225EE6F5E}"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FEFC9837-0BA5-4045-A0D9-7374F7D0C795}" type="datetimeFigureOut">
              <a:rPr lang="el-GR" smtClean="0"/>
              <a:pPr/>
              <a:t>5/12/2020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A020B01-2457-4AAD-AAD6-73A225EE6F5E}"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FEFC9837-0BA5-4045-A0D9-7374F7D0C795}" type="datetimeFigureOut">
              <a:rPr lang="el-GR" smtClean="0"/>
              <a:pPr/>
              <a:t>5/12/2020</a:t>
            </a:fld>
            <a:endParaRPr lang="el-GR"/>
          </a:p>
        </p:txBody>
      </p:sp>
      <p:sp>
        <p:nvSpPr>
          <p:cNvPr id="27" name="26 - Θέση αριθμού διαφάνειας"/>
          <p:cNvSpPr>
            <a:spLocks noGrp="1"/>
          </p:cNvSpPr>
          <p:nvPr>
            <p:ph type="sldNum" sz="quarter" idx="11"/>
          </p:nvPr>
        </p:nvSpPr>
        <p:spPr/>
        <p:txBody>
          <a:bodyPr rtlCol="0"/>
          <a:lstStyle/>
          <a:p>
            <a:fld id="{3A020B01-2457-4AAD-AAD6-73A225EE6F5E}"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FEFC9837-0BA5-4045-A0D9-7374F7D0C795}" type="datetimeFigureOut">
              <a:rPr lang="el-GR" smtClean="0"/>
              <a:pPr/>
              <a:t>5/12/2020</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3A020B01-2457-4AAD-AAD6-73A225EE6F5E}"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EFC9837-0BA5-4045-A0D9-7374F7D0C795}" type="datetimeFigureOut">
              <a:rPr lang="el-GR" smtClean="0"/>
              <a:pPr/>
              <a:t>5/12/2020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A020B01-2457-4AAD-AAD6-73A225EE6F5E}"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FEFC9837-0BA5-4045-A0D9-7374F7D0C795}" type="datetimeFigureOut">
              <a:rPr lang="el-GR" smtClean="0"/>
              <a:pPr/>
              <a:t>5/12/2020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A020B01-2457-4AAD-AAD6-73A225EE6F5E}"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EFC9837-0BA5-4045-A0D9-7374F7D0C795}" type="datetimeFigureOut">
              <a:rPr lang="el-GR" smtClean="0"/>
              <a:pPr/>
              <a:t>5/12/2020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A020B01-2457-4AAD-AAD6-73A225EE6F5E}"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EFC9837-0BA5-4045-A0D9-7374F7D0C795}" type="datetimeFigureOut">
              <a:rPr lang="el-GR" smtClean="0"/>
              <a:pPr/>
              <a:t>5/12/2020</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3A020B01-2457-4AAD-AAD6-73A225EE6F5E}"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l.wikipedia.org/wiki/%CE%9B%CE%B1%CF%80%CE%B1%CF%81%CE%BF%CF%83%CE%BA%CF%8C%CF%80%CE%B7%CF%83%CE%B7" TargetMode="External"/><Relationship Id="rId2" Type="http://schemas.openxmlformats.org/officeDocument/2006/relationships/hyperlink" Target="https://el.wikipedia.org/wiki/%CE%A6%CF%85%CE%BB%CE%B5%CF%84%CE%B9%CE%BA%CF%8C%CF%82_%CE%B4%CE%B9%CE%BC%CE%BF%CF%81%CF%86%CE%B9%CF%83%CE%BC%CF%8C%CF%82" TargetMode="External"/><Relationship Id="rId1" Type="http://schemas.openxmlformats.org/officeDocument/2006/relationships/slideLayout" Target="../slideLayouts/slideLayout2.xml"/><Relationship Id="rId4" Type="http://schemas.openxmlformats.org/officeDocument/2006/relationships/hyperlink" Target="https://el.wikipedia.org/w/index.php?title=%CE%A1%CE%B1%CE%B4%CE%B9%CE%BF%CE%B5%CF%80%CE%B9%CF%83%CE%AE%CE%BC%CE%B1%CE%BD%CF%83%CE%B7&amp;action=edit&amp;redlink=1"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el.wikipedia.org/w/index.php?title=%CE%94%CE%B1%CE%BA%CF%81%CF%85%CF%8A%CE%BA%CE%BF%CE%AF_%CE%B1%CE%B4%CE%AD%CE%BD%CE%B5%CF%82&amp;action=edit&amp;redlink=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el.wikipedia.org/wiki/%CE%A5%CF%86%CE%B1%CE%BB%CE%BF%CE%BA%CF%81%CE%B7%CF%80%CE%AF%CE%B4%CE%B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el.wikipedia.org/wiki/%CE%95%CE%BA%CE%B2%CE%BF%CE%BB%CE%A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el.wikipedia.org/wiki/%CE%A5%CE%B4%CF%81%CF%8C%CE%B6%CF%89%CE%B1" TargetMode="External"/><Relationship Id="rId3" Type="http://schemas.openxmlformats.org/officeDocument/2006/relationships/hyperlink" Target="https://el.wikipedia.org/wiki/%CE%91%CF%86%CE%AF%CE%B4%CE%B1" TargetMode="External"/><Relationship Id="rId7" Type="http://schemas.openxmlformats.org/officeDocument/2006/relationships/hyperlink" Target="https://el.wikipedia.org/wiki/%CE%9A%CE%B1%CE%B2%CE%BF%CF%8D%CF%81%CE%B9" TargetMode="External"/><Relationship Id="rId2" Type="http://schemas.openxmlformats.org/officeDocument/2006/relationships/hyperlink" Target="https://el.wikipedia.org/wiki/%CE%9C%CF%85%CF%81%CE%BC%CE%AE%CE%B3%CE%BA%CE%B9" TargetMode="External"/><Relationship Id="rId1" Type="http://schemas.openxmlformats.org/officeDocument/2006/relationships/slideLayout" Target="../slideLayouts/slideLayout2.xml"/><Relationship Id="rId6" Type="http://schemas.openxmlformats.org/officeDocument/2006/relationships/hyperlink" Target="https://el.wikipedia.org/wiki/%CE%A0%CE%B5%CF%84%CE%B1%CE%BB%CE%AF%CE%B4%CE%B1" TargetMode="External"/><Relationship Id="rId11" Type="http://schemas.openxmlformats.org/officeDocument/2006/relationships/hyperlink" Target="https://el.wikipedia.org/wiki/%CE%9C%CE%B1%CE%B3%CE%B9%CE%AC%CF%84%CE%B9%CE%BA%CE%BF" TargetMode="External"/><Relationship Id="rId5" Type="http://schemas.openxmlformats.org/officeDocument/2006/relationships/hyperlink" Target="https://el.wikipedia.org/wiki/%CE%9A%CE%BF%CE%BB%CE%B5%CF%8C%CF%80%CF%84%CE%B5%CF%81%CE%B1" TargetMode="External"/><Relationship Id="rId10" Type="http://schemas.openxmlformats.org/officeDocument/2006/relationships/hyperlink" Target="https://el.wikipedia.org/w/index.php?title=%CE%9A%CF%85%CE%BD%CE%B7%CE%B3%CF%8C%CF%82_(%CF%88%CE%AC%CF%81%CE%B9)&amp;action=edit&amp;redlink=1" TargetMode="External"/><Relationship Id="rId4" Type="http://schemas.openxmlformats.org/officeDocument/2006/relationships/hyperlink" Target="https://el.wikipedia.org/wiki/%CE%A4%CE%B6%CE%B9%CF%84%CE%B6%CE%AF%CE%BA%CE%B9" TargetMode="External"/><Relationship Id="rId9" Type="http://schemas.openxmlformats.org/officeDocument/2006/relationships/hyperlink" Target="https://el.wikipedia.org/wiki/%CE%A4%CF%8C%CE%BD%CE%BF%CF%82_(%CF%88%CE%AC%CF%81%CE%B9)"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el.wikipedia.org/wiki/%CE%9C%CE%B5%CF%84%CE%B1%CE%BD%CE%AC%CF%83%CF%84%CE%B5%CF%85%CF%83%CE%B7_(%CE%B6%CF%89%CE%BF%CE%BB%CE%BF%CE%B3%CE%AF%CE%B1)" TargetMode="External"/><Relationship Id="rId2" Type="http://schemas.openxmlformats.org/officeDocument/2006/relationships/hyperlink" Target="https://el.wikipedia.org/w/index.php?title=%CE%9B%CE%AE%CE%B8%CE%B1%CF%81%CE%B3%CE%BF%CF%82&amp;action=edit&amp;redlink=1"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el.wikipedia.org/wiki/%CE%9F%CF%81%CE%BC%CF%8C%CE%BD%CE%B7"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el.wikipedia.org/wiki/%CE%9A%CF%85%CF%80%CE%B1%CF%81%CE%B9%CF%83%CF%83%CE%AF%CE%B1" TargetMode="External"/><Relationship Id="rId3" Type="http://schemas.openxmlformats.org/officeDocument/2006/relationships/hyperlink" Target="https://el.wikipedia.org/wiki/%CE%95%CE%B9%CF%81%CE%B7%CE%BD%CE%B9%CE%BA%CF%8C%CF%82_%CE%A9%CE%BA%CE%B5%CE%B1%CE%BD%CF%8C%CF%82" TargetMode="External"/><Relationship Id="rId7" Type="http://schemas.openxmlformats.org/officeDocument/2006/relationships/hyperlink" Target="https://el.wikipedia.org/wiki/%CE%98%CE%B1%CE%BB%CE%AC%CF%83%CF%83%CE%B9%CE%BF_%CE%A0%CE%AC%CF%81%CE%BA%CE%BF_%CE%96%CE%B1%CE%BA%CF%8D%CE%BD%CE%B8%CE%BF%CF%85" TargetMode="External"/><Relationship Id="rId2" Type="http://schemas.openxmlformats.org/officeDocument/2006/relationships/hyperlink" Target="https://el.wikipedia.org/wiki/%CE%91%CF%84%CE%BB%CE%B1%CE%BD%CF%84%CE%B9%CE%BA%CF%8C%CF%82" TargetMode="External"/><Relationship Id="rId1" Type="http://schemas.openxmlformats.org/officeDocument/2006/relationships/slideLayout" Target="../slideLayouts/slideLayout2.xml"/><Relationship Id="rId6" Type="http://schemas.openxmlformats.org/officeDocument/2006/relationships/hyperlink" Target="https://el.wikipedia.org/wiki/%CE%96%CE%AC%CE%BA%CF%85%CE%BD%CE%B8%CE%BF%CF%82" TargetMode="External"/><Relationship Id="rId5" Type="http://schemas.openxmlformats.org/officeDocument/2006/relationships/hyperlink" Target="https://el.wikipedia.org/wiki/%CE%9C%CE%B5%CF%83%CF%8C%CE%B3%CE%B5%CE%B9%CE%BF%CF%82" TargetMode="External"/><Relationship Id="rId4" Type="http://schemas.openxmlformats.org/officeDocument/2006/relationships/hyperlink" Target="https://el.wikipedia.org/wiki/%CE%99%CE%BD%CE%B4%CE%B9%CE%BA%CF%8C%CF%82_%CE%A9%CE%BA%CE%B5%CE%B1%CE%BD%CF%8C%CF%82" TargetMode="External"/><Relationship Id="rId9" Type="http://schemas.openxmlformats.org/officeDocument/2006/relationships/image" Target="../media/image4.jpeg"/></Relationships>
</file>

<file path=ppt/slides/_rels/slide30.xml.rels><?xml version="1.0" encoding="UTF-8" standalone="yes"?>
<Relationships xmlns="http://schemas.openxmlformats.org/package/2006/relationships"><Relationship Id="rId8" Type="http://schemas.openxmlformats.org/officeDocument/2006/relationships/hyperlink" Target="https://el.wikipedia.org/wiki/%CE%9A%CE%BF%CF%81%CE%AC%CE%BB%CE%BB%CE%B9" TargetMode="External"/><Relationship Id="rId13" Type="http://schemas.openxmlformats.org/officeDocument/2006/relationships/hyperlink" Target="https://el.wikipedia.org/wiki/%CE%92%CF%81%CE%B1%CF%87%CE%B9%CF%8C%CF%80%CE%BF%CE%B4%CE%B1" TargetMode="External"/><Relationship Id="rId18" Type="http://schemas.openxmlformats.org/officeDocument/2006/relationships/hyperlink" Target="https://el.wikipedia.org/wiki/%CE%9F%CE%BB%CE%BF%CE%B8%CE%BF%CF%85%CF%81%CE%BF%CE%B5%CE%B9%CE%B4%CE%AE" TargetMode="External"/><Relationship Id="rId3" Type="http://schemas.openxmlformats.org/officeDocument/2006/relationships/hyperlink" Target="https://el.wikipedia.org/wiki/%CE%93%CE%B1%CF%83%CF%84%CE%B5%CF%81%CF%8C%CF%80%CE%BF%CE%B4%CE%B1" TargetMode="External"/><Relationship Id="rId21" Type="http://schemas.openxmlformats.org/officeDocument/2006/relationships/hyperlink" Target="https://el.wikipedia.org/w/index.php?title=%CE%91%CE%B3%CE%B3%CE%B5%CE%B9%CF%8C%CF%86%CF%85%CF%84%CE%B1&amp;action=edit&amp;redlink=1" TargetMode="External"/><Relationship Id="rId7" Type="http://schemas.openxmlformats.org/officeDocument/2006/relationships/hyperlink" Target="https://el.wikipedia.org/wiki/%CE%A3%CF%86%CE%BF%CF%85%CE%B3%CE%B3%CE%AC%CF%81%CE%B9" TargetMode="External"/><Relationship Id="rId12" Type="http://schemas.openxmlformats.org/officeDocument/2006/relationships/hyperlink" Target="https://el.wikipedia.org/wiki/%CE%9A%CE%B1%CF%81%CE%BA%CE%B9%CE%BD%CE%BF%CE%B5%CE%B9%CE%B4%CE%AE" TargetMode="External"/><Relationship Id="rId17" Type="http://schemas.openxmlformats.org/officeDocument/2006/relationships/hyperlink" Target="https://el.wikipedia.org/wiki/%CE%91%CF%87%CE%B9%CE%BD%CF%8C%CF%82" TargetMode="External"/><Relationship Id="rId2" Type="http://schemas.openxmlformats.org/officeDocument/2006/relationships/hyperlink" Target="https://el.wikipedia.org/wiki/%CE%91%CF%83%CF%80%CF%8C%CE%BD%CE%B4%CF%85%CE%BB%CE%B1" TargetMode="External"/><Relationship Id="rId16" Type="http://schemas.openxmlformats.org/officeDocument/2006/relationships/hyperlink" Target="https://el.wikipedia.org/w/index.php?title=%CE%92%CF%81%CF%85%CF%8C%CE%B6%CF%89%CE%B1&amp;action=edit&amp;redlink=1" TargetMode="External"/><Relationship Id="rId20" Type="http://schemas.openxmlformats.org/officeDocument/2006/relationships/hyperlink" Target="https://el.wikipedia.org/wiki/%CE%A8%CE%AC%CF%81%CE%B9" TargetMode="External"/><Relationship Id="rId1" Type="http://schemas.openxmlformats.org/officeDocument/2006/relationships/slideLayout" Target="../slideLayouts/slideLayout2.xml"/><Relationship Id="rId6" Type="http://schemas.openxmlformats.org/officeDocument/2006/relationships/hyperlink" Target="https://el.wikipedia.org/wiki/%CE%94%CE%B5%CE%BA%CE%AC%CF%80%CE%BF%CE%B4%CE%B1" TargetMode="External"/><Relationship Id="rId11" Type="http://schemas.openxmlformats.org/officeDocument/2006/relationships/hyperlink" Target="https://el.wikipedia.org/wiki/%CE%9A%CE%B5%CF%86%CE%B1%CE%BB%CF%8C%CF%80%CE%BF%CE%B4%CE%B1" TargetMode="External"/><Relationship Id="rId24" Type="http://schemas.openxmlformats.org/officeDocument/2006/relationships/hyperlink" Target="https://el.wikipedia.org/wiki/%CE%A7%CE%B5%CE%BB%CE%B9%CE%B4%CE%BF%CE%BD%CF%8C%CF%88%CE%B1%CF%81%CE%BF" TargetMode="External"/><Relationship Id="rId5" Type="http://schemas.openxmlformats.org/officeDocument/2006/relationships/hyperlink" Target="https://el.wikipedia.org/wiki/%CE%9C%CE%B1%CE%BB%CE%AC%CE%BA%CE%B9%CE%B1" TargetMode="External"/><Relationship Id="rId15" Type="http://schemas.openxmlformats.org/officeDocument/2006/relationships/hyperlink" Target="https://el.wikipedia.org/wiki/%CE%88%CE%BD%CF%84%CE%BF%CE%BC%CE%B1" TargetMode="External"/><Relationship Id="rId23" Type="http://schemas.openxmlformats.org/officeDocument/2006/relationships/hyperlink" Target="https://el.wikipedia.org/wiki/%CE%9A%CE%B1%CE%BB%CE%B1%CE%BC%CE%AC%CF%81%CE%B9" TargetMode="External"/><Relationship Id="rId10" Type="http://schemas.openxmlformats.org/officeDocument/2006/relationships/hyperlink" Target="https://el.wikipedia.org/wiki/%CE%98%CE%B1%CE%BB%CE%AC%CF%83%CF%83%CE%B9%CE%B5%CF%82_%CE%B1%CE%BD%CE%B5%CE%BC%CF%8E%CE%BD%CE%B5%CF%82" TargetMode="External"/><Relationship Id="rId19" Type="http://schemas.openxmlformats.org/officeDocument/2006/relationships/hyperlink" Target="https://el.wikipedia.org/wiki/%CE%91%CF%83%CF%84%CE%B5%CF%81%CE%AF%CE%B1%CF%82" TargetMode="External"/><Relationship Id="rId4" Type="http://schemas.openxmlformats.org/officeDocument/2006/relationships/hyperlink" Target="https://el.wikipedia.org/wiki/%CE%94%CE%AF%CE%B8%CF%85%CF%81%CE%B1" TargetMode="External"/><Relationship Id="rId9" Type="http://schemas.openxmlformats.org/officeDocument/2006/relationships/hyperlink" Target="https://el.wikipedia.org/w/index.php?title=%CE%A0%CE%BF%CE%BB%CF%8D%CF%87%CE%B1%CE%B9%CF%84%CE%BF%CE%B9&amp;action=edit&amp;redlink=1" TargetMode="External"/><Relationship Id="rId14" Type="http://schemas.openxmlformats.org/officeDocument/2006/relationships/hyperlink" Target="https://el.wikipedia.org/w/index.php?title=%CE%99%CF%83%CF%8C%CF%80%CE%BF%CE%B4%CE%B1&amp;action=edit&amp;redlink=1" TargetMode="External"/><Relationship Id="rId22" Type="http://schemas.openxmlformats.org/officeDocument/2006/relationships/hyperlink" Target="https://el.wikipedia.org/wiki/%CE%9C%CE%AD%CE%B4%CE%BF%CF%85%CF%83%CE%B1"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el.wikipedia.org/wiki/%CE%9F%CE%B9%CF%83%CE%BF%CF%86%CE%AC%CE%B3%CE%BF%CF%82" TargetMode="External"/><Relationship Id="rId2" Type="http://schemas.openxmlformats.org/officeDocument/2006/relationships/hyperlink" Target="https://el.wikipedia.org/wiki/%CE%92%CE%BB%CE%AD%CE%BD%CE%BD%CE%B1" TargetMode="External"/><Relationship Id="rId1" Type="http://schemas.openxmlformats.org/officeDocument/2006/relationships/slideLayout" Target="../slideLayouts/slideLayout2.xml"/><Relationship Id="rId4" Type="http://schemas.openxmlformats.org/officeDocument/2006/relationships/hyperlink" Target="https://el.wikipedia.org/wiki/%CE%A0%CE%AD%CF%88%CE%B7"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el.wikipedia.org/w/index.php?title=%CE%A0%CE%B1%CF%80%CE%B1%CE%B3%CE%B1%CE%BB%CF%8C%CF%88%CE%B1%CF%81%CE%BF&amp;action=edit&amp;redlink=1" TargetMode="External"/><Relationship Id="rId3" Type="http://schemas.openxmlformats.org/officeDocument/2006/relationships/hyperlink" Target="https://el.wikipedia.org/wiki/%CE%91%CF%81%CE%BC%CE%B1%CE%BD%CF%84%CE%AF%CE%BB%CE%BF" TargetMode="External"/><Relationship Id="rId7" Type="http://schemas.openxmlformats.org/officeDocument/2006/relationships/hyperlink" Target="https://el.wikipedia.org/wiki/%CE%9A%CE%B1%CE%B2%CE%BF%CF%8D%CF%81%CE%B9" TargetMode="External"/><Relationship Id="rId2" Type="http://schemas.openxmlformats.org/officeDocument/2006/relationships/hyperlink" Target="https://el.wikipedia.org/wiki/%CE%9F%CF%80%CF%8C%CF%83%CE%BF%CF%85%CE%BC" TargetMode="External"/><Relationship Id="rId1" Type="http://schemas.openxmlformats.org/officeDocument/2006/relationships/slideLayout" Target="../slideLayouts/slideLayout2.xml"/><Relationship Id="rId6" Type="http://schemas.openxmlformats.org/officeDocument/2006/relationships/hyperlink" Target="https://el.wikipedia.org/wiki/%CE%94%CE%AF%CF%80%CF%84%CE%B5%CF%81%CE%B1" TargetMode="External"/><Relationship Id="rId5" Type="http://schemas.openxmlformats.org/officeDocument/2006/relationships/hyperlink" Target="https://el.wikipedia.org/wiki/%CE%9C%CE%B5%CF%86%CE%AF%CF%84%CE%B7%CF%82" TargetMode="External"/><Relationship Id="rId4" Type="http://schemas.openxmlformats.org/officeDocument/2006/relationships/hyperlink" Target="https://el.wikipedia.org/wiki/%CE%9D%CF%85%CF%86%CE%AF%CF%84%CF%83%CE%B1" TargetMode="External"/><Relationship Id="rId9" Type="http://schemas.openxmlformats.org/officeDocument/2006/relationships/hyperlink" Target="https://el.wikipedia.org/wiki/%CE%A3%CE%BC%CE%AD%CF%81%CE%BD%CE%B1"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el.wikipedia.org/wiki/%CE%A6%CF%8E%CE%BA%CE%B9%CE%B1" TargetMode="External"/><Relationship Id="rId2" Type="http://schemas.openxmlformats.org/officeDocument/2006/relationships/hyperlink" Target="https://el.wikipedia.org/wiki/%CE%9A%CE%B1%CF%81%CF%87%CE%B1%CF%81%CE%AF%CE%B1%CF%82" TargetMode="External"/><Relationship Id="rId1" Type="http://schemas.openxmlformats.org/officeDocument/2006/relationships/slideLayout" Target="../slideLayouts/slideLayout2.xml"/><Relationship Id="rId4" Type="http://schemas.openxmlformats.org/officeDocument/2006/relationships/hyperlink" Target="https://el.wikipedia.org/wiki/%CE%8C%CF%81%CE%BA%CE%B1"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el.wikipedia.org/wiki/%CE%9A%CF%8C%CE%BA%CE%BA%CE%B9%CE%BD%CE%B7_%CE%B1%CE%BB%CE%B5%CF%80%CE%BF%CF%8D"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el.wikipedia.org/wiki/%CE%A6%CE%BB%CF%8C%CF%81%CE%B9%CE%BD%CF%84%CE%B1" TargetMode="External"/><Relationship Id="rId2" Type="http://schemas.openxmlformats.org/officeDocument/2006/relationships/hyperlink" Target="https://el.wikipedia.org/wiki/%CE%A1%CE%B1%CE%BA%CE%BF%CF%8D%CE%B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el.wikipedia.org/wiki/Caretta_caretta"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el.wikipedia.org/w/index.php?title=Caretta_caretta&amp;action=edit&amp;section=7" TargetMode="External"/><Relationship Id="rId2" Type="http://schemas.openxmlformats.org/officeDocument/2006/relationships/hyperlink" Target="https://el.wikipedia.org/w/index.php?title=Caretta_caretta&amp;veaction=edit&amp;section=7" TargetMode="External"/><Relationship Id="rId1" Type="http://schemas.openxmlformats.org/officeDocument/2006/relationships/slideLayout" Target="../slideLayouts/slideLayout2.xml"/><Relationship Id="rId4" Type="http://schemas.openxmlformats.org/officeDocument/2006/relationships/hyperlink" Target="https://el.wikipedia.org/wiki/%CE%A0%CE%B1%CE%BB%CE%AF%CF%81%CF%81%CE%BF%CE%B9%CE%B1"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el.wikipedia.org/wiki/%CE%9C%CE%B1%CE%B3%CE%BD%CE%B7%CF%84%CE%AF%CF%84%CE%B7%CF%82"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el.wikipedia.org/w/index.php?title=%CE%A6%CE%B5%CF%81%CE%BF%CE%BC%CF%8C%CE%BD%CE%B5%CF%82&amp;action=edit&amp;redlink=1"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zanteisland.com/el/xelones-zakynthos.php" TargetMode="External"/><Relationship Id="rId2" Type="http://schemas.openxmlformats.org/officeDocument/2006/relationships/hyperlink" Target="https://el.wikipedia.org/wiki/Caretta_caretta" TargetMode="External"/><Relationship Id="rId1" Type="http://schemas.openxmlformats.org/officeDocument/2006/relationships/slideLayout" Target="../slideLayouts/slideLayout2.xml"/><Relationship Id="rId5" Type="http://schemas.openxmlformats.org/officeDocument/2006/relationships/hyperlink" Target="http://carettacaretta.weebly.com/" TargetMode="External"/><Relationship Id="rId4" Type="http://schemas.openxmlformats.org/officeDocument/2006/relationships/hyperlink" Target="https://www.wwf.gr/ti_kanoume/fysh/prostaeuomenes_perioxes/sekania/"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el.wikipedia.org/wiki/%CE%91%CF%83%CF%80%CF%8C%CE%BD%CE%B4%CF%85%CE%BB%CE%B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l.wikipedia.org/wiki/IUCN" TargetMode="External"/><Relationship Id="rId2" Type="http://schemas.openxmlformats.org/officeDocument/2006/relationships/hyperlink" Target="https://el.wikipedia.org/wiki/%CE%91%CF%80%CE%B5%CE%B9%CE%BB%CE%BF%CF%8D%CE%BC%CE%B5%CE%BD%CE%B1_%CE%B5%CE%AF%CE%B4%CE%B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57200" y="476673"/>
            <a:ext cx="8458200" cy="3395240"/>
          </a:xfrm>
        </p:spPr>
        <p:txBody>
          <a:bodyPr/>
          <a:lstStyle/>
          <a:p>
            <a:r>
              <a:rPr lang="el-GR" dirty="0" smtClean="0"/>
              <a:t>Η χελώνα </a:t>
            </a:r>
            <a:r>
              <a:rPr lang="en-US" dirty="0" smtClean="0"/>
              <a:t>caretta-caretta</a:t>
            </a:r>
            <a:r>
              <a:rPr lang="el-GR" dirty="0" smtClean="0"/>
              <a:t/>
            </a:r>
            <a:br>
              <a:rPr lang="el-GR" dirty="0" smtClean="0"/>
            </a:br>
            <a:r>
              <a:rPr lang="el-GR" dirty="0" smtClean="0"/>
              <a:t/>
            </a:r>
            <a:br>
              <a:rPr lang="el-GR" dirty="0" smtClean="0"/>
            </a:br>
            <a:endParaRPr lang="el-GR" dirty="0"/>
          </a:p>
        </p:txBody>
      </p:sp>
      <p:sp>
        <p:nvSpPr>
          <p:cNvPr id="3" name="2 - Υπότιτλος"/>
          <p:cNvSpPr>
            <a:spLocks noGrp="1"/>
          </p:cNvSpPr>
          <p:nvPr>
            <p:ph type="subTitle" idx="1"/>
          </p:nvPr>
        </p:nvSpPr>
        <p:spPr/>
        <p:txBody>
          <a:bodyPr/>
          <a:lstStyle/>
          <a:p>
            <a:endParaRPr lang="el-GR" dirty="0"/>
          </a:p>
        </p:txBody>
      </p:sp>
      <p:pic>
        <p:nvPicPr>
          <p:cNvPr id="2050" name="Picture 2" descr="C:\Users\Dell\Desktop\αρχείο λήψης (1).jpg"/>
          <p:cNvPicPr>
            <a:picLocks noChangeAspect="1" noChangeArrowheads="1"/>
          </p:cNvPicPr>
          <p:nvPr/>
        </p:nvPicPr>
        <p:blipFill>
          <a:blip r:embed="rId2" cstate="print"/>
          <a:srcRect/>
          <a:stretch>
            <a:fillRect/>
          </a:stretch>
        </p:blipFill>
        <p:spPr bwMode="auto">
          <a:xfrm>
            <a:off x="611560" y="4005064"/>
            <a:ext cx="7776864" cy="216024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Αρχελών</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Οι προσπάθειες για την αποκατάσταση του αριθμού τους απαιτούν γενικότερη συνεργασία, δεδομένου ότι οι χελώνες περιφέρονται σε τεράστιες εκτάσεις του ωκεανού και οι παραλίες ωοτοκίας είναι διασκορπισμένες σε διάφορες χώρες. Σε αυτά τα πλαίσια, το 1983 συστάθηκε ο Σύλλογος για την Προστασία της Θαλάσσιας Χελώνας «</a:t>
            </a:r>
            <a:r>
              <a:rPr lang="el-GR" b="1" dirty="0" err="1" smtClean="0"/>
              <a:t>Αρχελών</a:t>
            </a:r>
            <a:r>
              <a:rPr lang="el-GR" dirty="0" smtClean="0"/>
              <a:t>» </a:t>
            </a:r>
            <a:r>
              <a:rPr lang="el-GR" b="1" dirty="0" smtClean="0"/>
              <a:t>ένα μη-κερδοσκοπικό σωματείο με αντικείμενο τη μελέτη, την προστασία και την περίθαλψη των χελωνών </a:t>
            </a:r>
            <a:r>
              <a:rPr lang="el-GR" b="1" dirty="0" err="1" smtClean="0"/>
              <a:t>Caretta</a:t>
            </a:r>
            <a:r>
              <a:rPr lang="el-GR" b="1" dirty="0" smtClean="0"/>
              <a:t>, καθώς και τη διαχείριση των οικοσυστημάτων στις σημαντικότερες ελληνικές παραλίες ωοτοκίας τους</a:t>
            </a:r>
            <a:r>
              <a:rPr lang="el-GR" dirty="0" smtClean="0"/>
              <a:t>.</a:t>
            </a:r>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Βάρος</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Η </a:t>
            </a:r>
            <a:r>
              <a:rPr lang="el-GR" i="1" dirty="0" smtClean="0"/>
              <a:t>C. caretta</a:t>
            </a:r>
            <a:r>
              <a:rPr lang="el-GR" dirty="0" smtClean="0"/>
              <a:t> είναι η 2η μεγαλύτερη χελώνα με σκληρό κέλυφος στον κόσμο. Οι ενήλικες έχουν μέσο βάρος από 100 έως 150 </a:t>
            </a:r>
            <a:r>
              <a:rPr lang="el-GR" dirty="0" err="1" smtClean="0"/>
              <a:t>kg</a:t>
            </a:r>
            <a:r>
              <a:rPr lang="el-GR" dirty="0" smtClean="0"/>
              <a:t> και μήκος </a:t>
            </a:r>
            <a:r>
              <a:rPr lang="el-GR" dirty="0" err="1" smtClean="0"/>
              <a:t>χελύου</a:t>
            </a:r>
            <a:r>
              <a:rPr lang="el-GR" dirty="0" smtClean="0"/>
              <a:t> (καβουκιού) μέχρι και 120 </a:t>
            </a:r>
            <a:r>
              <a:rPr lang="el-GR" dirty="0" err="1" smtClean="0"/>
              <a:t>cm</a:t>
            </a:r>
            <a:r>
              <a:rPr lang="el-GR" dirty="0" smtClean="0"/>
              <a:t>. Το μέγιστο βάρος που έχει καταμετρηθεί είναι 545 </a:t>
            </a:r>
            <a:r>
              <a:rPr lang="el-GR" dirty="0" err="1" smtClean="0"/>
              <a:t>kg</a:t>
            </a:r>
            <a:r>
              <a:rPr lang="el-GR" dirty="0" smtClean="0"/>
              <a:t> και το μέγιστο μήκος κελύφους είναι 213 </a:t>
            </a:r>
            <a:r>
              <a:rPr lang="el-GR" dirty="0" err="1" smtClean="0"/>
              <a:t>cm</a:t>
            </a:r>
            <a:r>
              <a:rPr lang="el-GR" dirty="0" smtClean="0"/>
              <a:t>. Το κεφάλι και το καβούκι κυμαίνονται από κίτρινο-πορτοκαλί προς κοκκινωπό-καφέ, ενώ το </a:t>
            </a:r>
            <a:r>
              <a:rPr lang="el-GR" dirty="0" err="1" smtClean="0"/>
              <a:t>πλάστρο</a:t>
            </a:r>
            <a:r>
              <a:rPr lang="el-GR" dirty="0" smtClean="0"/>
              <a:t> (κάτω) είναι συνήθως ωχρό κίτρινο. Ο λαιμός και οι πλευρές της χελώνας είναι καφέ πάνω και κίτρινες στο πλάι και στο κάτω μέρος.</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4" name="3 - Θέση περιεχομένου"/>
          <p:cNvSpPr>
            <a:spLocks noGrp="1"/>
          </p:cNvSpPr>
          <p:nvPr>
            <p:ph idx="1"/>
          </p:nvPr>
        </p:nvSpPr>
        <p:spPr/>
        <p:txBody>
          <a:bodyPr/>
          <a:lstStyle/>
          <a:p>
            <a:endParaRPr lang="el-GR"/>
          </a:p>
        </p:txBody>
      </p:sp>
      <p:pic>
        <p:nvPicPr>
          <p:cNvPr id="2050" name="Picture 2" descr="C:\Users\Dell\Desktop\9ee28f01f100eeeb1372f6866ddd0d3a_XL.jpg"/>
          <p:cNvPicPr>
            <a:picLocks noChangeAspect="1" noChangeArrowheads="1"/>
          </p:cNvPicPr>
          <p:nvPr/>
        </p:nvPicPr>
        <p:blipFill>
          <a:blip r:embed="rId2" cstate="print"/>
          <a:srcRect/>
          <a:stretch>
            <a:fillRect/>
          </a:stretch>
        </p:blipFill>
        <p:spPr bwMode="auto">
          <a:xfrm>
            <a:off x="285750" y="214312"/>
            <a:ext cx="8572500" cy="642937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Κέλυφος</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Το κέλυφος της χελώνας χωρίζεται σε δύο τμήματα: το καβούκι και το </a:t>
            </a:r>
            <a:r>
              <a:rPr lang="el-GR" dirty="0" err="1" smtClean="0"/>
              <a:t>πλάστρο</a:t>
            </a:r>
            <a:r>
              <a:rPr lang="el-GR" dirty="0" smtClean="0"/>
              <a:t>. Το καβούκι διαιρείται περαιτέρω σε μεγάλες πλάκες ή φολίδες. Συνήθως 11 ή 12 ζεύγη πλακών βρίσκονται στο χείλος του κελύφους. Πέντε σπονδυλικές πλάκες βρίσκονται κατά μήκος μέσης γραμμής του κελύφους, ενώ πέντε ζεύγη πλακών βρίσκονται πλάγια από αυτές. Η αυχενική φολίδα βρίσκεται στη βάση του κεφαλιού. Το καβούκι συνδέεται με το </a:t>
            </a:r>
            <a:r>
              <a:rPr lang="el-GR" dirty="0" err="1" smtClean="0"/>
              <a:t>πλάστρο</a:t>
            </a:r>
            <a:r>
              <a:rPr lang="el-GR" dirty="0" smtClean="0"/>
              <a:t> με τρία ζεύγη φολίδων που αποτελούν τη γέφυρα του κελύφους. Το κέλυφος χρησιμεύει ως εξωτερική θωράκιση, αν και οι θαλάσσιες χελώνες δεν μπορούν να κρύψουν το κεφάλι και τα πτερύγια τους μέσα στα κελύφη τους.</a:t>
            </a:r>
          </a:p>
          <a:p>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endParaRPr lang="el-GR"/>
          </a:p>
        </p:txBody>
      </p:sp>
      <p:pic>
        <p:nvPicPr>
          <p:cNvPr id="16386" name="Picture 2" descr="C:\Users\Dell\Desktop\cache_726x510_Crop_medium_422480_159530_1282017.jpg"/>
          <p:cNvPicPr>
            <a:picLocks noChangeAspect="1" noChangeArrowheads="1"/>
          </p:cNvPicPr>
          <p:nvPr/>
        </p:nvPicPr>
        <p:blipFill>
          <a:blip r:embed="rId2" cstate="print"/>
          <a:srcRect/>
          <a:stretch>
            <a:fillRect/>
          </a:stretch>
        </p:blipFill>
        <p:spPr bwMode="auto">
          <a:xfrm>
            <a:off x="467544" y="1000124"/>
            <a:ext cx="8208911" cy="559722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77500" lnSpcReduction="20000"/>
          </a:bodyPr>
          <a:lstStyle/>
          <a:p>
            <a:r>
              <a:rPr lang="el-GR" dirty="0" smtClean="0"/>
              <a:t>Ο </a:t>
            </a:r>
            <a:r>
              <a:rPr lang="el-GR" dirty="0" smtClean="0">
                <a:hlinkClick r:id="rId2" tooltip="Φυλετικός διμορφισμός"/>
              </a:rPr>
              <a:t>φυλετικός διμορφισμός</a:t>
            </a:r>
            <a:r>
              <a:rPr lang="el-GR" dirty="0" smtClean="0"/>
              <a:t> είναι ορατός μόνο σε ενήλικες χελώνες. Τα ενήλικα αρσενικά έχουν μακρύτερες ουρές και νύχια από τα θηλυκά. Το </a:t>
            </a:r>
            <a:r>
              <a:rPr lang="el-GR" dirty="0" err="1" smtClean="0"/>
              <a:t>πλάστρο</a:t>
            </a:r>
            <a:r>
              <a:rPr lang="el-GR" dirty="0" smtClean="0"/>
              <a:t> των αρσενικών είναι μικρότερο από ότι των θηλυκών, προφανώς για να χωρέσει τις μεγαλύτερες ουρές των αρσενικών. Τα κελύφη των αρσενικών είναι ευρύτερα και λιγότερο θολωτά σε σχέση με αυτά των θηλυκών και τα αρσενικά έχουν συνήθως ευρύτερα κεφάλια απ' ό,τι τα θηλυκά. Το φύλο των μικρών και ανήλικων ατόμων δεν μπορεί να προσδιοριστεί μέσω της εξωτερικής ανατομίας, αλλά μπορεί να παρατηρηθεί με την ανατομή, τη </a:t>
            </a:r>
            <a:r>
              <a:rPr lang="el-GR" dirty="0" smtClean="0">
                <a:hlinkClick r:id="rId3" tooltip="Λαπαροσκόπηση"/>
              </a:rPr>
              <a:t>λαπαροσκόπηση</a:t>
            </a:r>
            <a:r>
              <a:rPr lang="el-GR" dirty="0" smtClean="0"/>
              <a:t> (μια εγχείρηση που εκτελείται στην κοιλιά</a:t>
            </a:r>
            <a:r>
              <a:rPr lang="en-US" dirty="0" smtClean="0"/>
              <a:t>)</a:t>
            </a:r>
            <a:r>
              <a:rPr lang="el-GR" dirty="0" smtClean="0"/>
              <a:t> ιστολογική εξέταση (κυτταρική ανατομία) και </a:t>
            </a:r>
            <a:r>
              <a:rPr lang="el-GR" dirty="0" err="1" smtClean="0"/>
              <a:t>ραδιοανοσολογικές</a:t>
            </a:r>
            <a:r>
              <a:rPr lang="el-GR" dirty="0" smtClean="0"/>
              <a:t> δοκιμασίες (ανοσολογική μελέτη ασχολείται με τη χρήση </a:t>
            </a:r>
            <a:r>
              <a:rPr lang="el-GR" dirty="0" err="1" smtClean="0">
                <a:hlinkClick r:id="rId4" tooltip="Ραδιοεπισήμανση (δεν έχει γραφτεί ακόμα)"/>
              </a:rPr>
              <a:t>ραδιοεπισήμανσης</a:t>
            </a:r>
            <a:r>
              <a:rPr lang="el-GR" dirty="0" smtClean="0"/>
              <a:t>).</a:t>
            </a:r>
          </a:p>
          <a:p>
            <a:endParaRPr lang="el-GR" dirty="0" smtClean="0"/>
          </a:p>
          <a:p>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Οι </a:t>
            </a:r>
            <a:r>
              <a:rPr lang="el-GR" dirty="0" smtClean="0">
                <a:hlinkClick r:id="rId2" tooltip="Δακρυϊκοί αδένες (δεν έχει γραφτεί ακόμα)"/>
              </a:rPr>
              <a:t>δακρυϊκοί αδένες</a:t>
            </a:r>
            <a:r>
              <a:rPr lang="el-GR" dirty="0" smtClean="0"/>
              <a:t> που βρίσκονται πίσω από κάθε μάτι </a:t>
            </a:r>
            <a:r>
              <a:rPr lang="el-GR" dirty="0" smtClean="0"/>
              <a:t>επιτρέπουν </a:t>
            </a:r>
            <a:r>
              <a:rPr lang="el-GR" dirty="0" smtClean="0"/>
              <a:t>στη χελώνα να διατηρεί την ωσμωτική ισορροπία με την αποβολή της περίσσειας αλατιού που προέρχεται από την κατάποση θαλασσινού νερού. Στην ξηρά, η απέκκριση του άλατος δίνει την εσφαλμένη εντύπωση ότι η χελώνα κλαίει.</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5122" name="Picture 2" descr="C:\Users\Dell\Desktop\images.jpg"/>
          <p:cNvPicPr>
            <a:picLocks noGrp="1" noChangeAspect="1" noChangeArrowheads="1"/>
          </p:cNvPicPr>
          <p:nvPr>
            <p:ph idx="1"/>
          </p:nvPr>
        </p:nvPicPr>
        <p:blipFill>
          <a:blip r:embed="rId2" cstate="print"/>
          <a:srcRect/>
          <a:stretch>
            <a:fillRect/>
          </a:stretch>
        </p:blipFill>
        <p:spPr bwMode="auto">
          <a:xfrm>
            <a:off x="539552" y="1268760"/>
            <a:ext cx="8136904" cy="511256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Που  </a:t>
            </a:r>
            <a:r>
              <a:rPr lang="el-GR" dirty="0" err="1" smtClean="0"/>
              <a:t>ζούν</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Οι θαλάσσιες χελώνες περνούν το μεγαλύτερο μέρος της ζωής τους στον ανοιχτό ωκεανό και σε ρηχά παράκτια ύδατα. Σπάνια βγαίνουν στην ξηρά, εκτός από τις σύντομες επισκέψεις των θηλυκών για την κατασκευή φωλιών και την απόθεση των αυγών. Οι μικρές χελώνες ζουν σε επιπλέοντα στρώματα από </a:t>
            </a:r>
            <a:r>
              <a:rPr lang="el-GR" dirty="0" err="1" smtClean="0"/>
              <a:t>χιζίκια</a:t>
            </a:r>
            <a:r>
              <a:rPr lang="el-GR" dirty="0" smtClean="0"/>
              <a:t> (</a:t>
            </a:r>
            <a:r>
              <a:rPr lang="el-GR" i="1" dirty="0" err="1" smtClean="0"/>
              <a:t>Sargassum</a:t>
            </a:r>
            <a:r>
              <a:rPr lang="el-GR" dirty="0" smtClean="0"/>
              <a:t>). Τα ενήλικα και νεαρά άτομα ζουν κατά μήκος της </a:t>
            </a:r>
            <a:r>
              <a:rPr lang="el-GR" dirty="0" smtClean="0">
                <a:hlinkClick r:id="rId2" tooltip="Υφαλοκρηπίδα"/>
              </a:rPr>
              <a:t>υφαλοκρηπίδας</a:t>
            </a:r>
            <a:r>
              <a:rPr lang="el-GR" dirty="0" smtClean="0"/>
              <a:t>, καθώς και σε </a:t>
            </a:r>
            <a:r>
              <a:rPr lang="el-GR" dirty="0" smtClean="0"/>
              <a:t>ρηχές παράκτιες </a:t>
            </a:r>
            <a:r>
              <a:rPr lang="el-GR" dirty="0" smtClean="0"/>
              <a:t>εκβολές. Στο βορειοδυτικό Ατλαντικό Ωκεανό, η ηλικία αποτελεί παράγοντα στην προτίμηση των </a:t>
            </a:r>
            <a:r>
              <a:rPr lang="el-GR" dirty="0" err="1" smtClean="0"/>
              <a:t>οικοτόπων</a:t>
            </a:r>
            <a:r>
              <a:rPr lang="el-GR" dirty="0" smtClean="0"/>
              <a:t>. </a:t>
            </a:r>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r>
              <a:rPr lang="el-GR" dirty="0" smtClean="0"/>
              <a:t>Οι νεαρές βρίσκονται πιο συχνά σε ρηχές </a:t>
            </a:r>
            <a:r>
              <a:rPr lang="el-GR" dirty="0" smtClean="0">
                <a:hlinkClick r:id="rId2" tooltip="Εκβολή"/>
              </a:rPr>
              <a:t>εκβολές</a:t>
            </a:r>
            <a:r>
              <a:rPr lang="el-GR" dirty="0" smtClean="0"/>
              <a:t> ποταμών, και πηγαίνουν λιγότερο στον ωκεανό σε σύγκριση με τις ενήλικες που δεν ωοτοκούν. Ζουν σε νερά με θερμοκρασίες επιφάνειας που κυμαίνονται από 13,3 έως 28,0°C κατά τη διάρκεια της περιόδου μη ωοτοκίας. Οι θερμοκρασίες 27-28 ° C είναι οι πλέον κατάλληλες για τις ενήλικες θηλυκές.</a:t>
            </a: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836712"/>
            <a:ext cx="8229600" cy="2448272"/>
          </a:xfrm>
        </p:spPr>
        <p:txBody>
          <a:bodyPr>
            <a:normAutofit fontScale="90000"/>
          </a:bodyPr>
          <a:lstStyle/>
          <a:p>
            <a:r>
              <a:rPr lang="el-GR" sz="2200" dirty="0" smtClean="0"/>
              <a:t>Η χελώνα </a:t>
            </a:r>
            <a:r>
              <a:rPr lang="el-GR" sz="2200" dirty="0" err="1" smtClean="0"/>
              <a:t>Caretta</a:t>
            </a:r>
            <a:r>
              <a:rPr lang="el-GR" sz="2200" dirty="0" smtClean="0"/>
              <a:t>, </a:t>
            </a:r>
            <a:r>
              <a:rPr lang="el-GR" sz="2200" i="1" dirty="0" err="1" smtClean="0"/>
              <a:t>Caretta</a:t>
            </a:r>
            <a:r>
              <a:rPr lang="el-GR" sz="2200" i="1" dirty="0" smtClean="0"/>
              <a:t> caretta</a:t>
            </a:r>
            <a:r>
              <a:rPr lang="el-GR" sz="2200" dirty="0" smtClean="0"/>
              <a:t> (</a:t>
            </a:r>
            <a:r>
              <a:rPr lang="el-GR" sz="2200" dirty="0" err="1" smtClean="0"/>
              <a:t>Linnaeus</a:t>
            </a:r>
            <a:r>
              <a:rPr lang="el-GR" sz="2200" dirty="0" smtClean="0"/>
              <a:t>, 1758) είναι είδος θαλάσσιας χελώνας με παγκόσμια κατανομή. Ανήκει στην οικογένεια </a:t>
            </a:r>
            <a:r>
              <a:rPr lang="el-GR" sz="2200" dirty="0" err="1" smtClean="0"/>
              <a:t>Cheloniidae</a:t>
            </a:r>
            <a:r>
              <a:rPr lang="el-GR" sz="2200" dirty="0" smtClean="0"/>
              <a:t>. Οι χελώνες αυτές έχουν, κατά μέσο όρο, τελικό μήκος </a:t>
            </a:r>
            <a:r>
              <a:rPr lang="el-GR" sz="2200" dirty="0" err="1" smtClean="0"/>
              <a:t>χελύου</a:t>
            </a:r>
            <a:r>
              <a:rPr lang="el-GR" sz="2200" dirty="0" smtClean="0"/>
              <a:t> 90 cm, αν και έχουν καταγραφεί άτομα με μήκος έως και 280 </a:t>
            </a:r>
            <a:r>
              <a:rPr lang="el-GR" sz="2200" dirty="0" err="1" smtClean="0"/>
              <a:t>cm</a:t>
            </a:r>
            <a:r>
              <a:rPr lang="el-GR" sz="2200" dirty="0" smtClean="0"/>
              <a:t>. Μια ενήλικη χελώνα ζυγίζει περίπου 135 </a:t>
            </a:r>
            <a:r>
              <a:rPr lang="el-GR" sz="2200" dirty="0" err="1" smtClean="0"/>
              <a:t>kg</a:t>
            </a:r>
            <a:r>
              <a:rPr lang="el-GR" sz="2200" dirty="0" smtClean="0"/>
              <a:t>, ενώ υπάρχουν καταγραφές που ξεπερνούν τα 450 </a:t>
            </a:r>
            <a:r>
              <a:rPr lang="el-GR" sz="2200" dirty="0" err="1" smtClean="0"/>
              <a:t>kg</a:t>
            </a:r>
            <a:r>
              <a:rPr lang="el-GR" sz="2200" dirty="0" smtClean="0"/>
              <a:t>. Το χρώμα του δέρματος κυμαίνεται από κίτρινο έως καστανό και το </a:t>
            </a:r>
            <a:r>
              <a:rPr lang="el-GR" sz="2200" dirty="0" err="1" smtClean="0"/>
              <a:t>χέλυο</a:t>
            </a:r>
            <a:r>
              <a:rPr lang="el-GR" sz="2200" dirty="0" smtClean="0"/>
              <a:t> είναι συνήθως κοκκινωπό-καφέ. Μέχρι να ενηλικιωθεί η χελώνα δεν είναι ορατές οι </a:t>
            </a:r>
            <a:r>
              <a:rPr lang="el-GR" sz="2200" dirty="0" smtClean="0">
                <a:solidFill>
                  <a:srgbClr val="FF0000"/>
                </a:solidFill>
              </a:rPr>
              <a:t>φυλετικές διαφορές</a:t>
            </a:r>
            <a:r>
              <a:rPr lang="el-GR" dirty="0" smtClean="0"/>
              <a:t>.</a:t>
            </a:r>
            <a:endParaRPr lang="el-GR" dirty="0"/>
          </a:p>
        </p:txBody>
      </p:sp>
      <p:pic>
        <p:nvPicPr>
          <p:cNvPr id="1026" name="Picture 2" descr="C:\Users\Dell\Desktop\αρχείο λήψης.jpg"/>
          <p:cNvPicPr>
            <a:picLocks noGrp="1" noChangeAspect="1" noChangeArrowheads="1"/>
          </p:cNvPicPr>
          <p:nvPr>
            <p:ph idx="1"/>
          </p:nvPr>
        </p:nvPicPr>
        <p:blipFill>
          <a:blip r:embed="rId2" cstate="print"/>
          <a:srcRect/>
          <a:stretch>
            <a:fillRect/>
          </a:stretch>
        </p:blipFill>
        <p:spPr bwMode="auto">
          <a:xfrm>
            <a:off x="683568" y="3501008"/>
            <a:ext cx="7632848" cy="295232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οικότοπος</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Οι μικρές χελώνες μοιράζονται τον </a:t>
            </a:r>
            <a:r>
              <a:rPr lang="el-GR" dirty="0" err="1" smtClean="0"/>
              <a:t>οικότοπο</a:t>
            </a:r>
            <a:r>
              <a:rPr lang="el-GR" dirty="0" smtClean="0"/>
              <a:t> του </a:t>
            </a:r>
            <a:r>
              <a:rPr lang="el-GR" dirty="0" err="1" smtClean="0"/>
              <a:t>χιζικιού</a:t>
            </a:r>
            <a:r>
              <a:rPr lang="el-GR" dirty="0" smtClean="0"/>
              <a:t> με μια ποικιλία από άλλους οργανισμούς. Τα επιπλέοντα στρώματα </a:t>
            </a:r>
            <a:r>
              <a:rPr lang="el-GR" dirty="0" err="1" smtClean="0"/>
              <a:t>χιζικιού</a:t>
            </a:r>
            <a:r>
              <a:rPr lang="el-GR" dirty="0" smtClean="0"/>
              <a:t> φιλοξενούν μέχρι και 100 διαφορετικά είδη ζώων με τα οποία τρέφονται τα νεαρά. Μερικά από τα θηράματα, όπως τα </a:t>
            </a:r>
            <a:r>
              <a:rPr lang="el-GR" u="sng" dirty="0" smtClean="0">
                <a:hlinkClick r:id="rId2"/>
              </a:rPr>
              <a:t>μυρμήγκια</a:t>
            </a:r>
            <a:r>
              <a:rPr lang="el-GR" dirty="0" smtClean="0"/>
              <a:t>, οι μύγες, οι </a:t>
            </a:r>
            <a:r>
              <a:rPr lang="el-GR" dirty="0" err="1" smtClean="0">
                <a:hlinkClick r:id="rId3" tooltip="Αφίδα"/>
              </a:rPr>
              <a:t>αφίδες</a:t>
            </a:r>
            <a:r>
              <a:rPr lang="el-GR" dirty="0" smtClean="0"/>
              <a:t>, τα </a:t>
            </a:r>
            <a:r>
              <a:rPr lang="el-GR" dirty="0" smtClean="0">
                <a:hlinkClick r:id="rId4" tooltip="Τζιτζίκι"/>
              </a:rPr>
              <a:t>τζιτζίκια</a:t>
            </a:r>
            <a:r>
              <a:rPr lang="el-GR" dirty="0" smtClean="0"/>
              <a:t> και τα </a:t>
            </a:r>
            <a:r>
              <a:rPr lang="el-GR" dirty="0" smtClean="0">
                <a:hlinkClick r:id="rId5" tooltip="Κολεόπτερα"/>
              </a:rPr>
              <a:t>σκαθάρια</a:t>
            </a:r>
            <a:r>
              <a:rPr lang="el-GR" dirty="0" smtClean="0"/>
              <a:t>, μεταφέρονται από τον άνεμο σε αυτές τις περιοχές. Ενδημικά θηράματα αποτελούν οι </a:t>
            </a:r>
            <a:r>
              <a:rPr lang="el-GR" dirty="0" smtClean="0">
                <a:hlinkClick r:id="rId6" tooltip="Πεταλίδα"/>
              </a:rPr>
              <a:t>πεταλίδες</a:t>
            </a:r>
            <a:r>
              <a:rPr lang="el-GR" dirty="0" smtClean="0"/>
              <a:t>, οι μικρές προνύμφες </a:t>
            </a:r>
            <a:r>
              <a:rPr lang="el-GR" dirty="0" smtClean="0">
                <a:hlinkClick r:id="rId7" tooltip="Καβούρι"/>
              </a:rPr>
              <a:t>καβουριών</a:t>
            </a:r>
            <a:r>
              <a:rPr lang="el-GR" dirty="0" smtClean="0"/>
              <a:t>, τα αυγά ψαριών και οι αποικίες </a:t>
            </a:r>
            <a:r>
              <a:rPr lang="el-GR" dirty="0" smtClean="0">
                <a:hlinkClick r:id="rId8" tooltip="Υδρόζωα"/>
              </a:rPr>
              <a:t>υδροζώων</a:t>
            </a:r>
            <a:r>
              <a:rPr lang="el-GR" dirty="0" smtClean="0"/>
              <a:t>. Τα θαλάσσια θηλαστικά και εμπορικά ψάρια, όπως ο </a:t>
            </a:r>
            <a:r>
              <a:rPr lang="el-GR" dirty="0" smtClean="0">
                <a:hlinkClick r:id="rId9" tooltip="Τόνος (ψάρι)"/>
              </a:rPr>
              <a:t>τόνος</a:t>
            </a:r>
            <a:r>
              <a:rPr lang="el-GR" dirty="0" smtClean="0"/>
              <a:t>, o </a:t>
            </a:r>
            <a:r>
              <a:rPr lang="el-GR" dirty="0" smtClean="0">
                <a:hlinkClick r:id="rId10" tooltip="Κυνηγός (ψάρι) (δεν έχει γραφτεί ακόμα)"/>
              </a:rPr>
              <a:t>κυνηγός</a:t>
            </a:r>
            <a:r>
              <a:rPr lang="el-GR" dirty="0" smtClean="0"/>
              <a:t> και το </a:t>
            </a:r>
            <a:r>
              <a:rPr lang="el-GR" dirty="0" smtClean="0">
                <a:hlinkClick r:id="rId11" tooltip="Μαγιάτικο"/>
              </a:rPr>
              <a:t>μαγιάτικο</a:t>
            </a:r>
            <a:r>
              <a:rPr lang="el-GR" dirty="0" smtClean="0"/>
              <a:t>, κατοικούν επίσης σε αυτά τα στρώματα φυκιών.</a:t>
            </a:r>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3074" name="Picture 2" descr="C:\Users\Dell\Desktop\1200px-Caretta_caretta_060417w2.jpg"/>
          <p:cNvPicPr>
            <a:picLocks noChangeAspect="1" noChangeArrowheads="1"/>
          </p:cNvPicPr>
          <p:nvPr/>
        </p:nvPicPr>
        <p:blipFill>
          <a:blip r:embed="rId2" cstate="print"/>
          <a:srcRect/>
          <a:stretch>
            <a:fillRect/>
          </a:stretch>
        </p:blipFill>
        <p:spPr bwMode="auto">
          <a:xfrm>
            <a:off x="0" y="381000"/>
            <a:ext cx="9144000" cy="6477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Οικολογία και συμπεριφορά</a:t>
            </a:r>
            <a:br>
              <a:rPr lang="el-GR" dirty="0" smtClean="0"/>
            </a:b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Σε αιχμαλωσία, η ημέρα των χελωνών μοιράζεται ανάμεσα σε κολύμβηση και ξεκούραση στο πυθμένα. Όσο αναπαύονται, απλώνουν τα πρόσθια πτερύγιά τους περίπου στο μέσο της απόστασης από τη θέση κολύμβησης. Παραμένουν ακίνητες με τα μάτια ανοιχτά ή μισάνοιχτα και κατά τη διάρκεια αυτής της κατάστασης μπορούν εύκολα να βρεθούν σε κατάσταση εγρήγορσης. Τη νύχτα, οι χελώνες σε αιχμαλωσία κοιμούνται στην ίδια θέση με τα μάτια τους ερμητικά κλειστά και αργούν να αντιδράσουν. Περνούν μέχρι και το 85 % της ημέρας τους κάτω από το νερό, με τα αρσενικά να είναι πιο δραστήριοι δύτες από τα θηλυκά</a:t>
            </a:r>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νεαρές χελώνες</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Η μέση διάρκεια των καταδύσεων είναι 15-30 λεπτά, αλλά μπορούν να παραμείνουν κάτω από το νερό </a:t>
            </a:r>
            <a:r>
              <a:rPr lang="el-GR" dirty="0" smtClean="0"/>
              <a:t>έως </a:t>
            </a:r>
            <a:r>
              <a:rPr lang="el-GR" dirty="0" smtClean="0"/>
              <a:t>και τέσσερις ώρες. Οι νεαρές χελώνες διαφέρουν από τις ενήλικες </a:t>
            </a:r>
            <a:r>
              <a:rPr lang="el-GR" dirty="0" smtClean="0"/>
              <a:t>στον </a:t>
            </a:r>
            <a:r>
              <a:rPr lang="el-GR" dirty="0" smtClean="0"/>
              <a:t>τρόπο κολύμβησης. Ένα μικρό κρατά τα πρόσθια πτερύγια στο πλάι του κελύφους του, και ωθείται με το λάκτισμα </a:t>
            </a:r>
            <a:r>
              <a:rPr lang="el-GR" dirty="0" smtClean="0"/>
              <a:t>των </a:t>
            </a:r>
            <a:r>
              <a:rPr lang="el-GR" dirty="0" smtClean="0"/>
              <a:t>οπίσθιων πτερυγίων του. Καθώς ωριμάζουν, ο τρόπος κολύμβησης προσαρμόζεται προοδευτικά στη μέθοδο εναλλασσόμενου σκέλους των ενηλίκων. Αυτό το τρόπο θα τον υιοθετήσει πλήρως μία </a:t>
            </a:r>
            <a:r>
              <a:rPr lang="el-GR" i="1" dirty="0" smtClean="0"/>
              <a:t>C. caretta</a:t>
            </a:r>
            <a:r>
              <a:rPr lang="el-GR" dirty="0" smtClean="0"/>
              <a:t> όταν γίνει ενός έτους.</a:t>
            </a:r>
          </a:p>
          <a:p>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endParaRPr lang="el-GR"/>
          </a:p>
        </p:txBody>
      </p:sp>
      <p:pic>
        <p:nvPicPr>
          <p:cNvPr id="14338" name="Picture 2" descr="C:\Users\Dell\Desktop\images (1).jpg"/>
          <p:cNvPicPr>
            <a:picLocks noChangeAspect="1" noChangeArrowheads="1"/>
          </p:cNvPicPr>
          <p:nvPr/>
        </p:nvPicPr>
        <p:blipFill>
          <a:blip r:embed="rId2" cstate="print"/>
          <a:srcRect/>
          <a:stretch>
            <a:fillRect/>
          </a:stretch>
        </p:blipFill>
        <p:spPr bwMode="auto">
          <a:xfrm>
            <a:off x="467544" y="1124744"/>
            <a:ext cx="8208911" cy="547260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Λήθαργος -μετανάστευση</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Η θερμοκρασία του νερού επηρεάζει το μεταβολικό ρυθμό της θαλάσσιας χελώνας. O </a:t>
            </a:r>
            <a:r>
              <a:rPr lang="el-GR" dirty="0" smtClean="0">
                <a:hlinkClick r:id="rId2" tooltip="Λήθαργος (δεν έχει γραφτεί ακόμα)"/>
              </a:rPr>
              <a:t>λήθαργος</a:t>
            </a:r>
            <a:r>
              <a:rPr lang="el-GR" dirty="0" smtClean="0"/>
              <a:t> επάγεται σε θερμοκρασίες μεταξύ 13 και 15° C. Η </a:t>
            </a:r>
            <a:r>
              <a:rPr lang="el-GR" i="1" dirty="0" smtClean="0"/>
              <a:t>C. caretta</a:t>
            </a:r>
            <a:r>
              <a:rPr lang="el-GR" dirty="0" smtClean="0"/>
              <a:t> παίρνει μια ακίνητη επιπλέουσα στάση όταν η θερμοκρασία πέσει περίπου στους 10° C. Ωστόσο, οι νεώτερες χελώνες είναι πιο ανθεκτικές στο κρύο και δεν ακινητοποιούνται μέχρι η θερμοκρασία να πέσει κάτω από το 9° C. Η </a:t>
            </a:r>
            <a:r>
              <a:rPr lang="el-GR" dirty="0" smtClean="0">
                <a:hlinkClick r:id="rId3" tooltip="Μετανάστευση (ζωολογία)"/>
              </a:rPr>
              <a:t>μετανάστευση</a:t>
            </a:r>
            <a:r>
              <a:rPr lang="el-GR" dirty="0" smtClean="0"/>
              <a:t> των χελωνών βοηθά να αποφεύγουν το έντονο κρύο. Οι υψηλότερες θερμοκρασίες του νερού προκαλούν αύξηση του μεταβολισμού και του καρδιακού ρυθμού. Η θερμοκρασία του σώματος μιας χελώνας αυξάνεται ταχύτερα στα θερμότερα νερά απ' ό,τι μειώνεται σε πιο κρύο νερό.</a:t>
            </a:r>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Φιλονικία</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Η επιθετικότητα ανάμεσα σε θηλυκά, η οποία είναι ιδιαίτερα ασυνήθιστη σε θαλάσσια σπονδυλωτά, είναι κοινή στις θαλάσσιες χελώνες. Η τελετουργική επιθετικότητα κλιμακώνεται από παθητικές απειλές στην διαμάχη. Η διαμάχη αυτή εμφανίζεται κυρίως για την πρόσβαση σε βοσκοτόπια. </a:t>
            </a:r>
            <a:r>
              <a:rPr lang="el-GR" dirty="0" smtClean="0"/>
              <a:t>Η κλιμάκωση </a:t>
            </a:r>
            <a:r>
              <a:rPr lang="el-GR" dirty="0" smtClean="0"/>
              <a:t>ακολουθεί συνήθως τέσσερα στάδια. Κατ 'αρχάς, η πρώτη επαφή παρακινείται από οπτικές ή απτικές ενδείξεις. </a:t>
            </a:r>
            <a:endParaRPr lang="en-US" dirty="0" smtClean="0"/>
          </a:p>
          <a:p>
            <a:r>
              <a:rPr lang="el-GR" dirty="0" smtClean="0"/>
              <a:t>Δεύτερον, η αντιπαράθεση λαμβάνει χώρα αρχίζοντας με παθητική αντιπαράθεση που χαρακτηρίζεται από μεγάλες κυκλικές κινήσεις κεφαλιού - ουράς. Αρχίζουν την επιθετική αντιπαράθεση όταν η μία χελώνα παύει να κινείται κυκλικά και αντιμετωπίζει άμεσα την άλλη. Τρίτον, η φιλονικία συμβαίνει με τις χελώνες να αρπάζουν τα σαγόνια της άλλης. </a:t>
            </a:r>
            <a:endParaRPr lang="el-G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098" name="Picture 2" descr="C:\Users\Dell\Desktop\photo-1517070176314-60760a0f2d5e-755x350.jpg"/>
          <p:cNvPicPr>
            <a:picLocks noGrp="1" noChangeAspect="1" noChangeArrowheads="1"/>
          </p:cNvPicPr>
          <p:nvPr>
            <p:ph idx="1"/>
          </p:nvPr>
        </p:nvPicPr>
        <p:blipFill>
          <a:blip r:embed="rId2" cstate="print"/>
          <a:srcRect/>
          <a:stretch>
            <a:fillRect/>
          </a:stretch>
        </p:blipFill>
        <p:spPr bwMode="auto">
          <a:xfrm>
            <a:off x="457200" y="1196752"/>
            <a:ext cx="8229600" cy="512243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επιθετικότητα</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Στο τελικό στάδιο, την απεμπλοκή, είτε είναι αμοιβαία, με τις δύο χελώνες να κολυμπούν μακριά σε αντίθετες κατευθύνσεις, ή </a:t>
            </a:r>
            <a:r>
              <a:rPr lang="el-GR" dirty="0" smtClean="0"/>
              <a:t> η μια </a:t>
            </a:r>
            <a:r>
              <a:rPr lang="el-GR" dirty="0" smtClean="0"/>
              <a:t>κυνηγάει την άλλη έξω από την πέριξ περιοχή. Η κλιμάκωση καθορίζεται από διάφορους παράγοντες, συμπεριλαμβανομένων των επιπέδων των </a:t>
            </a:r>
            <a:r>
              <a:rPr lang="el-GR" dirty="0" smtClean="0">
                <a:hlinkClick r:id="rId2" tooltip="Ορμόνη"/>
              </a:rPr>
              <a:t>ορμονών</a:t>
            </a:r>
            <a:r>
              <a:rPr lang="el-GR" dirty="0" smtClean="0"/>
              <a:t>, την κατανάλωση ενέργειας, το αναμενόμενο αποτέλεσμα και τη σημασία της τοποθεσίας. Σε όλα τα στάδια, μια όρθια ουρά δείχνει την προθυμία για κλιμάκωση, ενώ μια κουλουριασμένη ουρά δείχνει προθυμία υποταγής</a:t>
            </a:r>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lnSpcReduction="10000"/>
          </a:bodyPr>
          <a:lstStyle/>
          <a:p>
            <a:r>
              <a:rPr lang="el-GR" dirty="0" smtClean="0"/>
              <a:t>Επειδή </a:t>
            </a:r>
            <a:r>
              <a:rPr lang="el-GR" dirty="0" smtClean="0"/>
              <a:t>η υψηλότερη </a:t>
            </a:r>
            <a:r>
              <a:rPr lang="el-GR" dirty="0" smtClean="0"/>
              <a:t>επιθετικότητα είναι μεταβολικά δαπανηρή και δυνητικά εξουθενωτική, η επαφή είναι πολύ πιο πιθανό να κλιμακωθεί όταν η σύγκρουση είναι πάνω από την πρόσβαση σε καλές περιοχές αναζήτησης τροφής. Περαιτέρω επιθετικότητα έχει επίσης αναφερθεί </a:t>
            </a:r>
            <a:r>
              <a:rPr lang="el-GR" dirty="0" smtClean="0"/>
              <a:t>με διαμάχες </a:t>
            </a:r>
            <a:r>
              <a:rPr lang="el-GR" dirty="0" smtClean="0"/>
              <a:t>σε συνθήκες αιχμαλωσίας. Οι χελώνες είναι φαινομενικά εδαφικές, και θα παλέψουν με άλλες θαλάσσιες χελώνες διαφόρων ειδών.</a:t>
            </a:r>
          </a:p>
          <a:p>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Η θαλάσσια χελώνα απαντά στον </a:t>
            </a:r>
            <a:r>
              <a:rPr lang="el-GR" dirty="0" smtClean="0">
                <a:hlinkClick r:id="rId2" tooltip="Ατλαντικός"/>
              </a:rPr>
              <a:t>Ατλαντικό</a:t>
            </a:r>
            <a:r>
              <a:rPr lang="el-GR" dirty="0" smtClean="0"/>
              <a:t>, τον </a:t>
            </a:r>
            <a:r>
              <a:rPr lang="el-GR" dirty="0" smtClean="0">
                <a:hlinkClick r:id="rId3" tooltip="Ειρηνικός Ωκεανός"/>
              </a:rPr>
              <a:t>Ειρηνικό</a:t>
            </a:r>
            <a:r>
              <a:rPr lang="el-GR" dirty="0" smtClean="0"/>
              <a:t> και τον </a:t>
            </a:r>
            <a:r>
              <a:rPr lang="el-GR" dirty="0" smtClean="0">
                <a:hlinkClick r:id="rId4" tooltip="Ινδικός Ωκεανός"/>
              </a:rPr>
              <a:t>Ινδικό Ωκεανό</a:t>
            </a:r>
            <a:r>
              <a:rPr lang="el-GR" dirty="0" smtClean="0"/>
              <a:t>, καθώς επίσης και στη </a:t>
            </a:r>
            <a:r>
              <a:rPr lang="el-GR" dirty="0" smtClean="0">
                <a:hlinkClick r:id="rId5" tooltip="Μεσόγειος"/>
              </a:rPr>
              <a:t>Μεσόγειο Θάλασσα</a:t>
            </a:r>
            <a:r>
              <a:rPr lang="el-GR" dirty="0" smtClean="0"/>
              <a:t>. Η Ελλάδα (ιδίως οι ακτές της </a:t>
            </a:r>
            <a:r>
              <a:rPr lang="el-GR" dirty="0" smtClean="0">
                <a:hlinkClick r:id="rId6" tooltip="Ζάκυνθος"/>
              </a:rPr>
              <a:t>Ζακύνθου</a:t>
            </a:r>
            <a:r>
              <a:rPr lang="el-GR" dirty="0" smtClean="0"/>
              <a:t> - </a:t>
            </a:r>
            <a:r>
              <a:rPr lang="el-GR" dirty="0" smtClean="0">
                <a:hlinkClick r:id="rId7" tooltip="Θαλάσσιο Πάρκο Ζακύνθου"/>
              </a:rPr>
              <a:t>Εθνικό Θαλάσσιο Πάρκο Ζακύνθου</a:t>
            </a:r>
            <a:r>
              <a:rPr lang="el-GR" dirty="0" smtClean="0"/>
              <a:t> και της </a:t>
            </a:r>
            <a:r>
              <a:rPr lang="el-GR" dirty="0" smtClean="0">
                <a:hlinkClick r:id="rId8" tooltip="Κυπαρισσία"/>
              </a:rPr>
              <a:t>Κυπαρισσίας</a:t>
            </a:r>
            <a:r>
              <a:rPr lang="el-GR" dirty="0" smtClean="0"/>
              <a:t>) είναι η πιο δημοφιλής περιοχή φωλιάσματος κατά μήκος της Μεσογείου, με περισσότερες από 3.000 φωλιές ετησίως. Η χελώνα </a:t>
            </a:r>
            <a:r>
              <a:rPr lang="el-GR" dirty="0" err="1" smtClean="0"/>
              <a:t>Caretta</a:t>
            </a:r>
            <a:r>
              <a:rPr lang="el-GR" dirty="0" smtClean="0"/>
              <a:t> περνάει το μεγαλύτερο μέρος της ζωής της στη θάλασσα και σε εκβολές ποταμών, με τα θηλυκά να βγαίνουν για λίγο στην ξηρά για να γεννήσουν τα αυγά. </a:t>
            </a:r>
            <a:endParaRPr lang="el-GR" dirty="0"/>
          </a:p>
        </p:txBody>
      </p:sp>
      <p:pic>
        <p:nvPicPr>
          <p:cNvPr id="3074" name="Picture 2" descr="C:\Users\Dell\Desktop\images.jpg"/>
          <p:cNvPicPr>
            <a:picLocks noChangeAspect="1" noChangeArrowheads="1"/>
          </p:cNvPicPr>
          <p:nvPr/>
        </p:nvPicPr>
        <p:blipFill>
          <a:blip r:embed="rId9" cstate="print"/>
          <a:srcRect/>
          <a:stretch>
            <a:fillRect/>
          </a:stretch>
        </p:blipFill>
        <p:spPr bwMode="auto">
          <a:xfrm>
            <a:off x="467544" y="548681"/>
            <a:ext cx="8280920" cy="172819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Διατροφή</a:t>
            </a:r>
            <a:br>
              <a:rPr lang="el-GR" dirty="0" smtClean="0"/>
            </a:b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Η θαλάσσια χελώνα είναι παμφάγα. </a:t>
            </a:r>
            <a:r>
              <a:rPr lang="el-GR" dirty="0" smtClean="0"/>
              <a:t>Τρέφεται </a:t>
            </a:r>
            <a:r>
              <a:rPr lang="el-GR" dirty="0" smtClean="0"/>
              <a:t>κυρίως με </a:t>
            </a:r>
            <a:r>
              <a:rPr lang="el-GR" dirty="0" smtClean="0">
                <a:hlinkClick r:id="rId2" tooltip="Ασπόνδυλα"/>
              </a:rPr>
              <a:t>ασπόνδυλα</a:t>
            </a:r>
            <a:r>
              <a:rPr lang="el-GR" dirty="0" smtClean="0"/>
              <a:t> του πυθμένα, όπως </a:t>
            </a:r>
            <a:r>
              <a:rPr lang="el-GR" dirty="0" smtClean="0">
                <a:hlinkClick r:id="rId3" tooltip="Γαστερόποδα"/>
              </a:rPr>
              <a:t>γαστερόποδα</a:t>
            </a:r>
            <a:r>
              <a:rPr lang="el-GR" dirty="0" smtClean="0"/>
              <a:t>, </a:t>
            </a:r>
            <a:r>
              <a:rPr lang="el-GR" dirty="0" smtClean="0">
                <a:hlinkClick r:id="rId4" tooltip="Δίθυρα"/>
              </a:rPr>
              <a:t>δίθυρα</a:t>
            </a:r>
            <a:r>
              <a:rPr lang="el-GR" dirty="0" smtClean="0"/>
              <a:t> </a:t>
            </a:r>
            <a:r>
              <a:rPr lang="el-GR" dirty="0" smtClean="0">
                <a:hlinkClick r:id="rId5" tooltip="Μαλάκια"/>
              </a:rPr>
              <a:t>μαλάκια</a:t>
            </a:r>
            <a:r>
              <a:rPr lang="el-GR" dirty="0" smtClean="0"/>
              <a:t> και </a:t>
            </a:r>
            <a:r>
              <a:rPr lang="el-GR" dirty="0" err="1" smtClean="0">
                <a:hlinkClick r:id="rId6" tooltip="Δεκάποδα"/>
              </a:rPr>
              <a:t>δεκάποδα</a:t>
            </a:r>
            <a:r>
              <a:rPr lang="el-GR" dirty="0" smtClean="0"/>
              <a:t>. Έχει μεγαλύτερο εύρος θηραμάτων από οποιαδήποτε άλλη θαλάσσια χελώνα. Άλλα είδη θηραμάτων περιλαμβάνουν τα </a:t>
            </a:r>
            <a:r>
              <a:rPr lang="el-GR" dirty="0" smtClean="0">
                <a:hlinkClick r:id="rId7" tooltip="Σφουγγάρι"/>
              </a:rPr>
              <a:t>σφουγγάρια</a:t>
            </a:r>
            <a:r>
              <a:rPr lang="el-GR" dirty="0" smtClean="0"/>
              <a:t>, </a:t>
            </a:r>
            <a:r>
              <a:rPr lang="el-GR" dirty="0" smtClean="0">
                <a:hlinkClick r:id="rId8" tooltip="Κοράλλι"/>
              </a:rPr>
              <a:t>κοράλλια</a:t>
            </a:r>
            <a:r>
              <a:rPr lang="el-GR" dirty="0" smtClean="0"/>
              <a:t>, οι </a:t>
            </a:r>
            <a:r>
              <a:rPr lang="el-GR" dirty="0" err="1" smtClean="0">
                <a:hlinkClick r:id="rId9" tooltip="Πολύχαιτοι (δεν έχει γραφτεί ακόμα)"/>
              </a:rPr>
              <a:t>πολύχαιτοι</a:t>
            </a:r>
            <a:r>
              <a:rPr lang="el-GR" dirty="0" smtClean="0"/>
              <a:t>, </a:t>
            </a:r>
            <a:r>
              <a:rPr lang="el-GR" dirty="0" smtClean="0">
                <a:hlinkClick r:id="rId10" tooltip="Θαλάσσιες ανεμώνες"/>
              </a:rPr>
              <a:t>θαλάσσιες ανεμώνες</a:t>
            </a:r>
            <a:r>
              <a:rPr lang="el-GR" dirty="0" smtClean="0"/>
              <a:t>, </a:t>
            </a:r>
            <a:r>
              <a:rPr lang="el-GR" dirty="0" smtClean="0">
                <a:hlinkClick r:id="rId11" tooltip="Κεφαλόποδα"/>
              </a:rPr>
              <a:t>κεφαλόποδα</a:t>
            </a:r>
            <a:r>
              <a:rPr lang="el-GR" dirty="0" smtClean="0"/>
              <a:t>, </a:t>
            </a:r>
            <a:r>
              <a:rPr lang="el-GR" dirty="0" smtClean="0">
                <a:hlinkClick r:id="rId12" tooltip="Καρκινοειδή"/>
              </a:rPr>
              <a:t>καρκινοειδή</a:t>
            </a:r>
            <a:r>
              <a:rPr lang="el-GR" dirty="0" smtClean="0"/>
              <a:t>, </a:t>
            </a:r>
            <a:r>
              <a:rPr lang="el-GR" dirty="0" err="1" smtClean="0">
                <a:hlinkClick r:id="rId13" tooltip="Βραχιόποδα"/>
              </a:rPr>
              <a:t>βραχιόποδα</a:t>
            </a:r>
            <a:r>
              <a:rPr lang="el-GR" dirty="0" smtClean="0"/>
              <a:t>, </a:t>
            </a:r>
            <a:r>
              <a:rPr lang="el-GR" dirty="0" smtClean="0">
                <a:hlinkClick r:id="rId14" tooltip="Ισόποδα (δεν έχει γραφτεί ακόμα)"/>
              </a:rPr>
              <a:t>ισόποδα</a:t>
            </a:r>
            <a:r>
              <a:rPr lang="el-GR" dirty="0" smtClean="0"/>
              <a:t>, </a:t>
            </a:r>
            <a:r>
              <a:rPr lang="el-GR" dirty="0" smtClean="0">
                <a:hlinkClick r:id="rId15" tooltip="Έντομα"/>
              </a:rPr>
              <a:t>έντομα</a:t>
            </a:r>
            <a:r>
              <a:rPr lang="el-GR" dirty="0" smtClean="0"/>
              <a:t>, </a:t>
            </a:r>
            <a:r>
              <a:rPr lang="el-GR" dirty="0" smtClean="0">
                <a:hlinkClick r:id="rId16" tooltip="Βρυόζωα (δεν έχει γραφτεί ακόμα)"/>
              </a:rPr>
              <a:t>βρυόζωα</a:t>
            </a:r>
            <a:r>
              <a:rPr lang="el-GR" dirty="0" smtClean="0"/>
              <a:t>, </a:t>
            </a:r>
            <a:r>
              <a:rPr lang="el-GR" dirty="0" smtClean="0">
                <a:hlinkClick r:id="rId17" tooltip="Αχινός"/>
              </a:rPr>
              <a:t>αχινοί</a:t>
            </a:r>
            <a:r>
              <a:rPr lang="el-GR" dirty="0" smtClean="0"/>
              <a:t>, </a:t>
            </a:r>
            <a:r>
              <a:rPr lang="el-GR" dirty="0" err="1" smtClean="0"/>
              <a:t>αμμοδόλαρα</a:t>
            </a:r>
            <a:r>
              <a:rPr lang="el-GR" dirty="0" smtClean="0"/>
              <a:t>, τα </a:t>
            </a:r>
            <a:r>
              <a:rPr lang="el-GR" dirty="0" err="1" smtClean="0">
                <a:hlinkClick r:id="rId18" tooltip="Ολοθουροειδή"/>
              </a:rPr>
              <a:t>θάλασσια</a:t>
            </a:r>
            <a:r>
              <a:rPr lang="el-GR" dirty="0" smtClean="0">
                <a:hlinkClick r:id="rId18" tooltip="Ολοθουροειδή"/>
              </a:rPr>
              <a:t> αγγούρια</a:t>
            </a:r>
            <a:r>
              <a:rPr lang="el-GR" dirty="0" smtClean="0"/>
              <a:t>, </a:t>
            </a:r>
            <a:r>
              <a:rPr lang="el-GR" dirty="0" smtClean="0">
                <a:hlinkClick r:id="rId19" tooltip="Αστερίας"/>
              </a:rPr>
              <a:t>αστερίες</a:t>
            </a:r>
            <a:r>
              <a:rPr lang="el-GR" dirty="0" smtClean="0"/>
              <a:t>, </a:t>
            </a:r>
            <a:r>
              <a:rPr lang="el-GR" dirty="0" smtClean="0">
                <a:hlinkClick r:id="rId20" tooltip="Ψάρι"/>
              </a:rPr>
              <a:t>ψάρια</a:t>
            </a:r>
            <a:r>
              <a:rPr lang="el-GR" dirty="0" smtClean="0"/>
              <a:t> (αυγά, νεαρά και ενήλικα), χελωνάκια (συμπεριλαμβανομένων και μελών του είδους τους), φύκια και </a:t>
            </a:r>
            <a:r>
              <a:rPr lang="el-GR" dirty="0" err="1" smtClean="0">
                <a:hlinkClick r:id="rId21" tooltip="Αγγειόφυτα (δεν έχει γραφτεί ακόμα)"/>
              </a:rPr>
              <a:t>αγγειόφυτα</a:t>
            </a:r>
            <a:r>
              <a:rPr lang="el-GR" dirty="0" smtClean="0"/>
              <a:t>. Κατά τη διάρκεια της μετανάστευσης στην ανοιχτή θάλασσα τρώνε </a:t>
            </a:r>
            <a:r>
              <a:rPr lang="el-GR" dirty="0" smtClean="0">
                <a:hlinkClick r:id="rId22" tooltip="Μέδουσα"/>
              </a:rPr>
              <a:t>μέδουσες</a:t>
            </a:r>
            <a:r>
              <a:rPr lang="el-GR" dirty="0" smtClean="0"/>
              <a:t>, επιπλέοντα μαλάκια, πλωτά συμπλέγματα αυγών, </a:t>
            </a:r>
            <a:r>
              <a:rPr lang="el-GR" dirty="0" smtClean="0">
                <a:hlinkClick r:id="rId23" tooltip="Καλαμάρι"/>
              </a:rPr>
              <a:t>καλαμάρια</a:t>
            </a:r>
            <a:r>
              <a:rPr lang="el-GR" dirty="0" smtClean="0"/>
              <a:t> και </a:t>
            </a:r>
            <a:r>
              <a:rPr lang="el-GR" dirty="0" smtClean="0">
                <a:hlinkClick r:id="rId24" tooltip="Χελιδονόψαρο"/>
              </a:rPr>
              <a:t>χελιδονόψαρα</a:t>
            </a:r>
            <a:r>
              <a:rPr lang="el-GR" dirty="0" smtClean="0"/>
              <a:t>.</a:t>
            </a:r>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5122" name="Picture 2" descr="C:\Users\Dell\Desktop\Female_loggerhead_sea_turtle_caretta_caretta.jpg"/>
          <p:cNvPicPr>
            <a:picLocks noGrp="1" noChangeAspect="1" noChangeArrowheads="1"/>
          </p:cNvPicPr>
          <p:nvPr>
            <p:ph idx="1"/>
          </p:nvPr>
        </p:nvPicPr>
        <p:blipFill>
          <a:blip r:embed="rId2" cstate="print"/>
          <a:srcRect/>
          <a:stretch>
            <a:fillRect/>
          </a:stretch>
        </p:blipFill>
        <p:spPr bwMode="auto">
          <a:xfrm>
            <a:off x="323529" y="1196752"/>
            <a:ext cx="8352928" cy="5377086"/>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lnSpcReduction="10000"/>
          </a:bodyPr>
          <a:lstStyle/>
          <a:p>
            <a:r>
              <a:rPr lang="el-GR" dirty="0" smtClean="0"/>
              <a:t>Οι χελώνες συντρίβουν τα θηράματά τους με τα μεγάλα και ισχυρά σαγόνια τους. Φολίδες που προβάλλουν προς τα εμπρός στο πρόσθιο όριο των πρόσθιων πτερυγίων επιτρέπουν τον χειρισμό της τροφής. Τα σημεία αυτά μπορούν να χρησιμοποιηθούν ως «</a:t>
            </a:r>
            <a:r>
              <a:rPr lang="el-GR" dirty="0" err="1" smtClean="0"/>
              <a:t>ψευδονύχια</a:t>
            </a:r>
            <a:r>
              <a:rPr lang="el-GR" dirty="0" smtClean="0"/>
              <a:t>» για να σχίσουν μεγάλα κομμάτια τροφής στο στόμα της χελώνας. Η χελώνα θα στρέψει το λαιμό της προς τα πλάγια για να καταναλώσει το σχισμένο τρόφιμο στις φολίδες..</a:t>
            </a:r>
            <a:endParaRPr lang="el-G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Θηλές καλυμμένες με </a:t>
            </a:r>
            <a:r>
              <a:rPr lang="el-GR" dirty="0" smtClean="0">
                <a:hlinkClick r:id="rId2" tooltip="Βλέννα"/>
              </a:rPr>
              <a:t>βλέννα</a:t>
            </a:r>
            <a:r>
              <a:rPr lang="el-GR" dirty="0" smtClean="0"/>
              <a:t> με την άκρη προς τα μέσα βρίσκονται στην αρχή του </a:t>
            </a:r>
            <a:r>
              <a:rPr lang="el-GR" dirty="0" smtClean="0">
                <a:hlinkClick r:id="rId3" tooltip="Οισοφάγος"/>
              </a:rPr>
              <a:t>οισοφάγου</a:t>
            </a:r>
            <a:r>
              <a:rPr lang="el-GR" dirty="0" smtClean="0"/>
              <a:t> ώστε να φιλτράρουν προς τα έξω ξένα σώματα, όπως αγκίστρια. Η επόμενη περιοχή του οισοφάγου δεν έχει θηλές, αλλά βλεννογόνο με πολλές πτυχώσεις. Ο ρυθμός της </a:t>
            </a:r>
            <a:r>
              <a:rPr lang="el-GR" dirty="0" smtClean="0">
                <a:hlinkClick r:id="rId4" tooltip="Πέψη"/>
              </a:rPr>
              <a:t>πέψης</a:t>
            </a:r>
            <a:r>
              <a:rPr lang="el-GR" dirty="0" smtClean="0"/>
              <a:t> εξαρτάται από τη θερμοκρασία· αυξάνει καθώς αυξάνεται η θερμοκρασία</a:t>
            </a:r>
            <a:endParaRPr lang="el-G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2290" name="Picture 2" descr="C:\Users\Dell\Desktop\loggerhead-turtle-caretta-caretta-is-endangered-a-nest-contains-about-ARNEM5.jpg"/>
          <p:cNvPicPr>
            <a:picLocks noGrp="1" noChangeAspect="1" noChangeArrowheads="1"/>
          </p:cNvPicPr>
          <p:nvPr>
            <p:ph idx="1"/>
          </p:nvPr>
        </p:nvPicPr>
        <p:blipFill>
          <a:blip r:embed="rId2" cstate="print"/>
          <a:srcRect/>
          <a:stretch>
            <a:fillRect/>
          </a:stretch>
        </p:blipFill>
        <p:spPr bwMode="auto">
          <a:xfrm>
            <a:off x="467544" y="1052736"/>
            <a:ext cx="8352928" cy="5521102"/>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Θηρευτές</a:t>
            </a:r>
            <a:br>
              <a:rPr lang="el-GR" dirty="0" smtClean="0"/>
            </a:b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Η </a:t>
            </a:r>
            <a:r>
              <a:rPr lang="el-GR" i="1" dirty="0" smtClean="0"/>
              <a:t>C. caretta</a:t>
            </a:r>
            <a:r>
              <a:rPr lang="el-GR" dirty="0" smtClean="0"/>
              <a:t> έχει πολλούς εχθρούς, κυρίως νωρίς στη ζωή της. Θηρευτές των αυγών και των νεοσσών περιλαμβάνουν καβούρια, </a:t>
            </a:r>
            <a:r>
              <a:rPr lang="el-GR" dirty="0" err="1" smtClean="0"/>
              <a:t>ολιχόχαιτους</a:t>
            </a:r>
            <a:r>
              <a:rPr lang="el-GR" dirty="0" smtClean="0"/>
              <a:t> σκώληκες, σκαθάρια, προνύμφες μυγών και σφηκών, μυρμήγκια, φίδια, γλάρους, κορακοειδή, </a:t>
            </a:r>
            <a:r>
              <a:rPr lang="el-GR" dirty="0" err="1" smtClean="0">
                <a:hlinkClick r:id="rId2" tooltip="Οπόσουμ"/>
              </a:rPr>
              <a:t>οπόσουμ</a:t>
            </a:r>
            <a:r>
              <a:rPr lang="el-GR" dirty="0" smtClean="0"/>
              <a:t>, αρκούδες, αρουραίους, </a:t>
            </a:r>
            <a:r>
              <a:rPr lang="el-GR" dirty="0" err="1" smtClean="0">
                <a:hlinkClick r:id="rId3" tooltip="Αρμαντίλο"/>
              </a:rPr>
              <a:t>αρμαδίλους</a:t>
            </a:r>
            <a:r>
              <a:rPr lang="el-GR" dirty="0" smtClean="0"/>
              <a:t>, </a:t>
            </a:r>
            <a:r>
              <a:rPr lang="el-GR" dirty="0" smtClean="0">
                <a:hlinkClick r:id="rId4" tooltip="Νυφίτσα"/>
              </a:rPr>
              <a:t>νυφίτσες</a:t>
            </a:r>
            <a:r>
              <a:rPr lang="el-GR" dirty="0" smtClean="0"/>
              <a:t>, </a:t>
            </a:r>
            <a:r>
              <a:rPr lang="el-GR" dirty="0" err="1" smtClean="0">
                <a:hlinkClick r:id="rId5" tooltip="Μεφίτης"/>
              </a:rPr>
              <a:t>μεφίτες</a:t>
            </a:r>
            <a:r>
              <a:rPr lang="el-GR" dirty="0" smtClean="0"/>
              <a:t>, σκύλους, γάτες, γουρούνια και ανθρώπους. Κατά τη διάρκεια της μετανάστευσής τους από τις φωλιές τους προς τη θάλασσα, οι νεοσσοί γίνονται θηράματα προνυμφών </a:t>
            </a:r>
            <a:r>
              <a:rPr lang="el-GR" dirty="0" smtClean="0">
                <a:hlinkClick r:id="rId6" tooltip="Δίπτερα"/>
              </a:rPr>
              <a:t>δίπτερων</a:t>
            </a:r>
            <a:r>
              <a:rPr lang="el-GR" dirty="0" smtClean="0"/>
              <a:t>, </a:t>
            </a:r>
            <a:r>
              <a:rPr lang="el-GR" dirty="0" smtClean="0">
                <a:hlinkClick r:id="rId7" tooltip="Καβούρι"/>
              </a:rPr>
              <a:t>καβουριών</a:t>
            </a:r>
            <a:r>
              <a:rPr lang="el-GR" dirty="0" smtClean="0"/>
              <a:t>, βατραχιών, σαυρών, φιδιών, θαλασσοπουλιών και άλλων πτηνών και θηλαστικών. Στον ωκεανό, θηρευτές των μικρών περιλαμβάνουν ψάρια, όπως το </a:t>
            </a:r>
            <a:r>
              <a:rPr lang="el-GR" dirty="0" err="1" smtClean="0">
                <a:hlinkClick r:id="rId8" tooltip="Παπαγαλόψαρο (δεν έχει γραφτεί ακόμα)"/>
              </a:rPr>
              <a:t>παπαγαλόψαρο</a:t>
            </a:r>
            <a:r>
              <a:rPr lang="el-GR" dirty="0" smtClean="0"/>
              <a:t> και η </a:t>
            </a:r>
            <a:r>
              <a:rPr lang="el-GR" dirty="0" smtClean="0">
                <a:hlinkClick r:id="rId9" tooltip="Σμέρνα"/>
              </a:rPr>
              <a:t>σμέρνα</a:t>
            </a:r>
            <a:r>
              <a:rPr lang="el-GR" dirty="0" smtClean="0"/>
              <a:t>. </a:t>
            </a:r>
            <a:endParaRPr lang="el-G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Οι επιθέσεις σε ενήλικες είναι πιο σπάνιες λόγω του μεγάλου μεγέθους τους, αλλά μπορεί να κυνηγηθούν από μεγάλους </a:t>
            </a:r>
            <a:r>
              <a:rPr lang="el-GR" dirty="0" smtClean="0">
                <a:hlinkClick r:id="rId2" tooltip="Καρχαρίας"/>
              </a:rPr>
              <a:t>καρχαρίες</a:t>
            </a:r>
            <a:r>
              <a:rPr lang="el-GR" dirty="0" smtClean="0"/>
              <a:t>, </a:t>
            </a:r>
            <a:r>
              <a:rPr lang="el-GR" dirty="0" smtClean="0">
                <a:hlinkClick r:id="rId3" tooltip="Φώκια"/>
              </a:rPr>
              <a:t>φώκιες</a:t>
            </a:r>
            <a:r>
              <a:rPr lang="el-GR" dirty="0" smtClean="0"/>
              <a:t> και </a:t>
            </a:r>
            <a:r>
              <a:rPr lang="el-GR" dirty="0" err="1" smtClean="0">
                <a:hlinkClick r:id="rId4" tooltip="Όρκα"/>
              </a:rPr>
              <a:t>όρκες</a:t>
            </a:r>
            <a:r>
              <a:rPr lang="el-GR" dirty="0" smtClean="0"/>
              <a:t>. Οι θηλυκές που φωλιάζουν μπορεί να δεχθούν επίθεση από άγριους σκύλους και ανθρώπους. Τα κουνούπια και οι μύγες μπορούν επίσης να ταλαιπωρήσουν τις θηλυκές χελώνες.</a:t>
            </a:r>
            <a:endParaRPr lang="el-G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6146" name="Picture 2" descr="C:\Users\Dell\Desktop\nesting.jpg"/>
          <p:cNvPicPr>
            <a:picLocks noGrp="1" noChangeAspect="1" noChangeArrowheads="1"/>
          </p:cNvPicPr>
          <p:nvPr>
            <p:ph idx="1"/>
          </p:nvPr>
        </p:nvPicPr>
        <p:blipFill>
          <a:blip r:embed="rId2" cstate="print"/>
          <a:srcRect/>
          <a:stretch>
            <a:fillRect/>
          </a:stretch>
        </p:blipFill>
        <p:spPr bwMode="auto">
          <a:xfrm>
            <a:off x="395536" y="1052736"/>
            <a:ext cx="8352928" cy="5202709"/>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lnSpcReduction="10000"/>
          </a:bodyPr>
          <a:lstStyle/>
          <a:p>
            <a:r>
              <a:rPr lang="el-GR" dirty="0" smtClean="0"/>
              <a:t>Στην Αυστραλία, η εισαγωγή της </a:t>
            </a:r>
            <a:r>
              <a:rPr lang="el-GR" dirty="0" smtClean="0">
                <a:hlinkClick r:id="rId2" tooltip="Κόκκινη αλεπού"/>
              </a:rPr>
              <a:t>κόκκινης αλεπούς</a:t>
            </a:r>
            <a:r>
              <a:rPr lang="el-GR" dirty="0" smtClean="0"/>
              <a:t> από τους Βρετανούς αποίκους τον 19ο αιώνα οδήγησε σε σημαντικές μειώσεις των πληθυσμών της θαλάσσιας χελώνας. Σε ένα τμήμα της παραλίας στην ανατολική Αυστραλία κατά τη διάρκεια της δεκαετίας του 1970 η θήρευση των αυγών από τις αλεπούδες κατέστρεψε περίπου το 95 % του συνόλου των φωλιών. Η προσπάθεια να εξοντωθούν οι αλεπούδες στη δεκαετία του 1980 και του 1990 μείωσε τον αντίκτυπο τους. </a:t>
            </a:r>
            <a:endParaRPr lang="el-G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85000" lnSpcReduction="20000"/>
          </a:bodyPr>
          <a:lstStyle/>
          <a:p>
            <a:r>
              <a:rPr lang="el-GR" dirty="0" smtClean="0"/>
              <a:t>Κατά μήκος της νοτιοανατολικής ακτής των Ηνωμένων Πολιτειών, το </a:t>
            </a:r>
            <a:r>
              <a:rPr lang="el-GR" dirty="0" smtClean="0">
                <a:hlinkClick r:id="rId2" tooltip="Ρακούν"/>
              </a:rPr>
              <a:t>ρακούν</a:t>
            </a:r>
            <a:r>
              <a:rPr lang="el-GR" dirty="0" smtClean="0"/>
              <a:t> είναι το πιο καταστροφικό αρπακτικό των τόπων ωοτοκίας. Ποσοστά θνησιμότητας έφτασε σχεδόν το 100% των φωλιών σε μια σεζόν σε κάποιες παραλίες της </a:t>
            </a:r>
            <a:r>
              <a:rPr lang="el-GR" dirty="0" err="1" smtClean="0">
                <a:hlinkClick r:id="rId3" tooltip="Φλόριντα"/>
              </a:rPr>
              <a:t>Φλώριδας</a:t>
            </a:r>
            <a:r>
              <a:rPr lang="el-GR" dirty="0" smtClean="0"/>
              <a:t>. Αυτό οφείλεται στην αύξηση του πληθυσμού των ρακούν, τα οποία πληθαίνουν σε </a:t>
            </a:r>
            <a:r>
              <a:rPr lang="el-GR" dirty="0" err="1" smtClean="0"/>
              <a:t>περιαστικά</a:t>
            </a:r>
            <a:r>
              <a:rPr lang="el-GR" dirty="0" smtClean="0"/>
              <a:t> περιβάλλοντα. Επιθετικές προσπάθειες για την προστασία των τόπων ωοτοκίας με την κάλυψη τους με συρματόπλεγμα έχει μειώσει σημαντικά τις επιπτώσεις των επιθέσεων από ρακούν.</a:t>
            </a:r>
          </a:p>
          <a:p>
            <a:r>
              <a:rPr lang="el-GR" dirty="0" smtClean="0"/>
              <a:t>Έως 40 % των θηλυκών που φωλιάζουν σε όλο τον κόσμο έχουν πληγές που πιστεύεται ότι προέρχονται από επιθέσεις καρχαριών.</a:t>
            </a:r>
          </a:p>
          <a:p>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r>
              <a:rPr lang="el-GR" dirty="0" smtClean="0"/>
              <a:t>Έχει χαμηλό ρυθμό αναπαραγωγής: τα θηλυκά γεννούν κατά μέσο όρο τέσσερις ομάδες αυγών και στη συνέχεια μένουν ανενεργές και δεν ξανά-ωοτοκούν για δύο έως τρία έτη. Φθάνει στη σεξουαλική ωριμότητα σε ηλικία 17-33 ετών και έχει διάρκεια ζωής 47-67 χρόνια.</a:t>
            </a:r>
            <a:r>
              <a:rPr lang="el-GR" baseline="30000" dirty="0" smtClean="0">
                <a:hlinkClick r:id="rId2"/>
              </a:rPr>
              <a:t>[2]</a:t>
            </a:r>
            <a:endParaRPr lang="el-GR" dirty="0" smtClean="0"/>
          </a:p>
          <a:p>
            <a:endParaRPr lang="el-GR" dirty="0"/>
          </a:p>
        </p:txBody>
      </p:sp>
      <p:pic>
        <p:nvPicPr>
          <p:cNvPr id="4098" name="Picture 2" descr="C:\Users\Dell\Desktop\caretta_caretta-1024x576.jpg"/>
          <p:cNvPicPr>
            <a:picLocks noChangeAspect="1" noChangeArrowheads="1"/>
          </p:cNvPicPr>
          <p:nvPr/>
        </p:nvPicPr>
        <p:blipFill>
          <a:blip r:embed="rId3" cstate="print"/>
          <a:srcRect/>
          <a:stretch>
            <a:fillRect/>
          </a:stretch>
        </p:blipFill>
        <p:spPr bwMode="auto">
          <a:xfrm>
            <a:off x="0" y="857250"/>
            <a:ext cx="9144000" cy="51435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1266" name="Picture 2" descr="C:\Users\Dell\Desktop\caretta_04.png"/>
          <p:cNvPicPr>
            <a:picLocks noGrp="1" noChangeAspect="1" noChangeArrowheads="1"/>
          </p:cNvPicPr>
          <p:nvPr>
            <p:ph idx="1"/>
          </p:nvPr>
        </p:nvPicPr>
        <p:blipFill>
          <a:blip r:embed="rId2" cstate="print"/>
          <a:srcRect/>
          <a:stretch>
            <a:fillRect/>
          </a:stretch>
        </p:blipFill>
        <p:spPr bwMode="auto">
          <a:xfrm>
            <a:off x="251520" y="1196752"/>
            <a:ext cx="8568952" cy="5119911"/>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Κύκλος ζωής</a:t>
            </a:r>
            <a:br>
              <a:rPr lang="el-GR" dirty="0" smtClean="0"/>
            </a:b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b="1" dirty="0" smtClean="0"/>
              <a:t>Πρώτα στάδια</a:t>
            </a:r>
            <a:r>
              <a:rPr lang="el-GR" dirty="0" smtClean="0"/>
              <a:t>[</a:t>
            </a:r>
            <a:r>
              <a:rPr lang="el-GR" dirty="0" smtClean="0">
                <a:hlinkClick r:id="rId2" tooltip="Επεξεργασία ενότητας: Πρώτα στάδια"/>
              </a:rPr>
              <a:t>Επεξεργασία</a:t>
            </a:r>
            <a:r>
              <a:rPr lang="el-GR" dirty="0" smtClean="0"/>
              <a:t> | </a:t>
            </a:r>
            <a:r>
              <a:rPr lang="el-GR" dirty="0" smtClean="0">
                <a:hlinkClick r:id="rId3" tooltip="Επεξεργασία ενότητας: Πρώτα στάδια"/>
              </a:rPr>
              <a:t>επεξεργασία κώδικα</a:t>
            </a:r>
            <a:r>
              <a:rPr lang="el-GR" dirty="0" smtClean="0"/>
              <a:t>]</a:t>
            </a:r>
            <a:endParaRPr lang="el-GR" b="1" dirty="0" smtClean="0"/>
          </a:p>
          <a:p>
            <a:r>
              <a:rPr lang="el-GR" dirty="0" smtClean="0"/>
              <a:t>Χελωνάκι στη διαδρομή του μέχρι τη θάλασσα</a:t>
            </a:r>
          </a:p>
          <a:p>
            <a:r>
              <a:rPr lang="el-GR" dirty="0" smtClean="0"/>
              <a:t>Τα χελωνάκια όταν εκκολάπτονται έχουν χρώμα που ποικίλει από ανοικτό καφέ μέχρι τελείως μαύρο, χωρίς το χαρακτηριστικό κίτρινο και κόκκινο των ενηλίκων. Κατά την εκκόλαψη έχουν μήκος 4,6 εκατοστά και 20 γραμμάρια βάρος. Τα αυγά συνήθως θάβονται στην παραλία, σε περιοχή ψηλότερα από την υψηλή </a:t>
            </a:r>
            <a:r>
              <a:rPr lang="el-GR" dirty="0" smtClean="0">
                <a:hlinkClick r:id="rId4" tooltip="Παλίρροια"/>
              </a:rPr>
              <a:t>παλίρροια</a:t>
            </a:r>
            <a:r>
              <a:rPr lang="el-GR" dirty="0" smtClean="0"/>
              <a:t>, αλλά κοντά στο νερό, ώστε τα χελωνάκια να μπορούν να επιστρέψουν στη θάλασσα. Το φύλο της χελώνας καθορίζεται από τη θερμοκρασία της υπόγειας φωλιάς. Οι θερμοκρασίες επώασης ποικίλουν από τους 26 μέχρι τους 32°C. </a:t>
            </a:r>
            <a:endParaRPr lang="el-G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Τα αυγά τους</a:t>
            </a:r>
            <a:endParaRPr lang="el-GR" dirty="0"/>
          </a:p>
        </p:txBody>
      </p:sp>
      <p:sp>
        <p:nvSpPr>
          <p:cNvPr id="3" name="2 - Θέση περιεχομένου"/>
          <p:cNvSpPr>
            <a:spLocks noGrp="1"/>
          </p:cNvSpPr>
          <p:nvPr>
            <p:ph idx="1"/>
          </p:nvPr>
        </p:nvSpPr>
        <p:spPr/>
        <p:txBody>
          <a:bodyPr/>
          <a:lstStyle/>
          <a:p>
            <a:r>
              <a:rPr lang="el-GR" dirty="0" smtClean="0"/>
              <a:t>Τα αυγά που διατηρούνται σε σταθερή θερμοκρασία 32°C γίνονται θηλυκά, ενώ αυτά που επωάζονται σε θερμοκρασία 28°C γίνονται αρσενικά. Σε θερμοκρασία 30°C ο αριθμός θηλυκών και αρσενικών είναι ίσος. Τα χελωνάκια από τα αυγά που βρίσκονταν στο κέντρο τείνουν να είναι μεγαλύτερα, να αναπτύσσονται ταχύτερα και να είναι πιο ενεργά τις πρώτες μέρες της ζωής τους.</a:t>
            </a:r>
          </a:p>
          <a:p>
            <a:endParaRPr lang="el-G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7170" name="Picture 2" descr="C:\Users\Dell\Desktop\57309372-turtle-caretta-caretta-made-of-sand-on-beach-laganas-zakynthos-greece.jpg"/>
          <p:cNvPicPr>
            <a:picLocks noGrp="1" noChangeAspect="1" noChangeArrowheads="1"/>
          </p:cNvPicPr>
          <p:nvPr>
            <p:ph idx="1"/>
          </p:nvPr>
        </p:nvPicPr>
        <p:blipFill>
          <a:blip r:embed="rId2" cstate="print"/>
          <a:srcRect/>
          <a:stretch>
            <a:fillRect/>
          </a:stretch>
        </p:blipFill>
        <p:spPr bwMode="auto">
          <a:xfrm>
            <a:off x="0" y="188640"/>
            <a:ext cx="9144000" cy="666936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20000"/>
          </a:bodyPr>
          <a:lstStyle/>
          <a:p>
            <a:r>
              <a:rPr lang="el-GR" dirty="0" smtClean="0"/>
              <a:t>Μετά από επώαση περίπου 80 ημερών, τα χελωνάκια σκάβουν την άμμο για να φτάσουν στην επιφάνεια, κυρίως τη νύχτα, όταν το σκοτάδι αυξάνει την πιθανότητα να ξεφύγουν από τους θηρευτές η να τραυματιστούν από τις υψηλές θερμοκρασίες της άμμου. Τα χελωνάκια μπαίνουν στη θάλασσα χρησιμοποιώντας ως οδηγό σημείο την αντανάκλαση του φεγγαριού ή των αστεριών στην επιφάνεια του νερού. Τα χελωνάκια μπορεί να χάσουν μέχρι το 20% του σωματικού τους βάρους, λόγω της εξάτμισης του νερού κατά τη διαδρομή από τη φωλιά μέχρι τη θάλασσα</a:t>
            </a:r>
            <a:endParaRPr lang="el-G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7410" name="Picture 2" descr="C:\Users\Dell\Desktop\maxresdefault4.jpg"/>
          <p:cNvPicPr>
            <a:picLocks noGrp="1" noChangeAspect="1" noChangeArrowheads="1"/>
          </p:cNvPicPr>
          <p:nvPr>
            <p:ph idx="1"/>
          </p:nvPr>
        </p:nvPicPr>
        <p:blipFill>
          <a:blip r:embed="rId2" cstate="print"/>
          <a:srcRect/>
          <a:stretch>
            <a:fillRect/>
          </a:stretch>
        </p:blipFill>
        <p:spPr bwMode="auto">
          <a:xfrm>
            <a:off x="728133" y="1124744"/>
            <a:ext cx="7687733" cy="5449094"/>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Επώαση</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Αρχικά </a:t>
            </a:r>
            <a:r>
              <a:rPr lang="el-GR" dirty="0" smtClean="0"/>
              <a:t>σπρώχνουν με τα πτερύγιά τους μέχρι να φτάσουν στην θάλασσα και στη συνέχεια, μόλις φτάσουν στο νερό κολυμπούν για περίπου 20 ώρες μέχρι να φτάσουν στα ανοικτά. Ένα μεταλλικό στοιχείο, ο </a:t>
            </a:r>
            <a:r>
              <a:rPr lang="el-GR" dirty="0" smtClean="0">
                <a:hlinkClick r:id="rId2" tooltip="Μαγνητίτης"/>
              </a:rPr>
              <a:t>μαγνητίτης</a:t>
            </a:r>
            <a:r>
              <a:rPr lang="el-GR" dirty="0" smtClean="0"/>
              <a:t>, στον εγκέφαλό τους, βοηθά τις χελώνες να αντιλαμβάνονται το μαγνητικό πεδίο της γης. Πολλά χελωνάκια χρησιμοποιούν τα φύκια για την προστασία τους μέχρι να φτάσουν τα 45 εκατοστά σε μήκους. Τα χελωνάκια ζουν στο πέλαγος μέχρι την εφηβεία και στη συνέχεια επιστρέφουν κοντά στις ακτές.</a:t>
            </a:r>
            <a:endParaRPr lang="el-G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42" name="Picture 2" descr="C:\Users\Dell\Desktop\unnamed.jpg"/>
          <p:cNvPicPr>
            <a:picLocks noGrp="1" noChangeAspect="1" noChangeArrowheads="1"/>
          </p:cNvPicPr>
          <p:nvPr>
            <p:ph idx="1"/>
          </p:nvPr>
        </p:nvPicPr>
        <p:blipFill>
          <a:blip r:embed="rId2" cstate="print"/>
          <a:srcRect/>
          <a:stretch>
            <a:fillRect/>
          </a:stretch>
        </p:blipFill>
        <p:spPr bwMode="auto">
          <a:xfrm>
            <a:off x="395536" y="1052736"/>
            <a:ext cx="8280920" cy="5400599"/>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Ενηλικίωση</a:t>
            </a:r>
            <a:br>
              <a:rPr lang="el-GR" b="1" dirty="0" smtClean="0"/>
            </a:b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Όταν η θερμοκρασία του νερού πέφτει, οι θαλάσσιες χελώνες μεταναστεύουν σε θερμότερα νερά ή πέφτουν σε μία μορφή χειμερίας νάρκης έως έναν βαθμό. Κατά τους ψυχρότερους μήνες καταδύονται μέχρι και εφτά ώρες τη φορά και αναδύονται μόνο για εφτά λεπτά για να αναπνεύσουν. Αν και οι υδρόβιες χελώνες τις ξεπερνούν, αυτές είναι οι μεγαλύτερες καταγεγραμμένες καταδύσεις για οποιοδήποτε θαλάσσιο σπονδυλωτό που αναπνέει αέρα. Κατά τη διάρκεια των εποχιακών μεταναστεύσεων, οι νεαρές χελώνες έχουν την ικανότητα να χρησιμοποιούν τόσο μαγνητικά όσο και οπτικά σημεία οδήγησης, αν και το κάθε ένα από μόνο του αρκεί. Οι χελώνες κολυμπούν με ταχύτητα περίπου 1,6 χιλιομέτρων την ώρα όταν μεταναστεύουν.</a:t>
            </a:r>
            <a:endParaRPr lang="el-G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Μετανάστευση</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Όπως και όλες οι θαλάσσιες χελώνες, </a:t>
            </a:r>
            <a:r>
              <a:rPr lang="el-GR" dirty="0" smtClean="0"/>
              <a:t>η</a:t>
            </a:r>
            <a:r>
              <a:rPr lang="el-GR" dirty="0" smtClean="0"/>
              <a:t> </a:t>
            </a:r>
            <a:r>
              <a:rPr lang="el-GR" i="1" dirty="0" smtClean="0"/>
              <a:t>C. caretta</a:t>
            </a:r>
            <a:r>
              <a:rPr lang="el-GR" dirty="0" smtClean="0"/>
              <a:t> προετοιμάζεται για την αναπαραγωγή στην περιοχή όπου ζει. Αυτή η διαδικασία αρχίζει αρκετά χρόνια πριν οι χελώνες μεταναστεύσουν στις περιοχές αναπαραγωγής. Τα θηλυκά φτάνουν σε ηλικία αναπαραγωγής σε 28 με 33 χρόνια στις νοτιοανατολικές ΗΠΑ και στην Αυστραλία και σε ηλικία 17-30 ετών στη Νότια Αφρική, ενώ η ηλικία αναπαραγωγής είναι άγνωστη στις άλλες περιοχές. Οι χελώνες σε αναπαραγωγική ηλικία έχουν μήκος καύκαλου 70 με 110 εκατοστά. Εξαιτίας της ευρείας κατανομής, το μήκος του καύκαλου δεν είναι αξιόπιστος δείκτης σεξουαλικής ωριμότητας. Το προσδόκιμο ζωής των χελωνών στη φύση είναι 46 με 67 χρόνια.</a:t>
            </a: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Αναπαραγωγή</a:t>
            </a:r>
            <a:endParaRPr lang="el-GR" dirty="0"/>
          </a:p>
        </p:txBody>
      </p:sp>
      <p:sp>
        <p:nvSpPr>
          <p:cNvPr id="3" name="2 - Θέση περιεχομένου"/>
          <p:cNvSpPr>
            <a:spLocks noGrp="1"/>
          </p:cNvSpPr>
          <p:nvPr>
            <p:ph idx="1"/>
          </p:nvPr>
        </p:nvSpPr>
        <p:spPr/>
        <p:txBody>
          <a:bodyPr/>
          <a:lstStyle/>
          <a:p>
            <a:r>
              <a:rPr lang="el-GR" dirty="0" smtClean="0"/>
              <a:t>Έχει χαμηλό ρυθμό αναπαραγωγής: τα θηλυκά γεννούν κατά μέσο όρο τέσσερις ομάδες αυγών και στη συνέχεια μένουν ανενεργές και δεν ξανά-ωοτοκούν για δύο έως τρία έτη. Φθάνει στη σεξουαλική ωριμότητα σε ηλικία 17-33 ετών και έχει διάρκεια ζωής 47-67 </a:t>
            </a:r>
            <a:r>
              <a:rPr lang="el-GR" smtClean="0"/>
              <a:t>χρόνια.</a:t>
            </a:r>
            <a:endParaRPr lang="el-GR" dirty="0" smtClean="0"/>
          </a:p>
          <a:p>
            <a:endParaRPr lang="el-G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8194" name="Picture 2" descr="C:\Users\Dell\Desktop\fc05c456e55c4a656570a499dfc9a380.jpg"/>
          <p:cNvPicPr>
            <a:picLocks noGrp="1" noChangeAspect="1" noChangeArrowheads="1"/>
          </p:cNvPicPr>
          <p:nvPr>
            <p:ph idx="1"/>
          </p:nvPr>
        </p:nvPicPr>
        <p:blipFill>
          <a:blip r:embed="rId2" cstate="print"/>
          <a:srcRect/>
          <a:stretch>
            <a:fillRect/>
          </a:stretch>
        </p:blipFill>
        <p:spPr bwMode="auto">
          <a:xfrm>
            <a:off x="179512" y="692696"/>
            <a:ext cx="8784976" cy="5881142"/>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Αναπαραγωγή</a:t>
            </a:r>
            <a:br>
              <a:rPr lang="el-GR" b="1" dirty="0" smtClean="0"/>
            </a:b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Οι ενήλικες θηλυκές αναπαράγονται για πρώτη φορά σε ηλικίες από 17 μέχρι 33 ετών, και η περίοδος ζευγαρώματος διαρκεί περισσότερες από έξι εβδομάδες. Ερωτοτροπούν με τους συντρόφους τους, αλλά αυτές οι συμπεριφορές δεν έχουν εξεταστεί διεξοδικά. Η ερωτοτροπία από την πλευρά του αρσενικού λαμβάνει τη μορφή δαγκώματος και κινήσεων πτερυγίων και κεφαλής. Μελέτες δείχνουν ότι τα θηλυκά παράγουν </a:t>
            </a:r>
            <a:r>
              <a:rPr lang="el-GR" dirty="0" err="1" smtClean="0"/>
              <a:t>κλοακικές</a:t>
            </a:r>
            <a:r>
              <a:rPr lang="el-GR" dirty="0" smtClean="0"/>
              <a:t> </a:t>
            </a:r>
            <a:r>
              <a:rPr lang="el-GR" dirty="0" err="1" smtClean="0">
                <a:hlinkClick r:id="rId2" tooltip="Φερομόνες (δεν έχει γραφτεί ακόμα)"/>
              </a:rPr>
              <a:t>φερομόνες</a:t>
            </a:r>
            <a:r>
              <a:rPr lang="el-GR" dirty="0" smtClean="0"/>
              <a:t> ώστε να δείξουν την ικανότητα αναπαραγωγής. Πριν το ζευγάρωμα, το αρσενικό πλησιάζει το θηλυκό και επιχειρεί να ανέβει πάνω του, ενώ το θηλυκό αντιστέκεται.</a:t>
            </a:r>
            <a:endParaRPr lang="el-G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3314" name="Picture 2" descr="C:\Users\Dell\Desktop\loggerhead-turtle-and-green-sea-turtle-hatchling-caretta-caretta-and-A04MEY.jpg"/>
          <p:cNvPicPr>
            <a:picLocks noGrp="1" noChangeAspect="1" noChangeArrowheads="1"/>
          </p:cNvPicPr>
          <p:nvPr>
            <p:ph idx="1"/>
          </p:nvPr>
        </p:nvPicPr>
        <p:blipFill>
          <a:blip r:embed="rId2" cstate="print"/>
          <a:srcRect/>
          <a:stretch>
            <a:fillRect/>
          </a:stretch>
        </p:blipFill>
        <p:spPr bwMode="auto">
          <a:xfrm>
            <a:off x="251520" y="1196752"/>
            <a:ext cx="8568952" cy="5377086"/>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20000"/>
          </a:bodyPr>
          <a:lstStyle/>
          <a:p>
            <a:r>
              <a:rPr lang="el-GR" dirty="0" smtClean="0"/>
              <a:t>Στη συνέχεια, το αρσενικό και το θηλυκό ξεκινούν να γυρίζουν το ένα γύρω από το άλλο. Εάν το αρσενικό έχει ανταγωνιστές, το θηλυκό μπορεί να αφήσει τα αρσενικά να παλέψουν μεταξύ τους. Ο νικητής στη συνέχεια μπορεί να ανέβει στο θηλυκό, ενώ άλλα αρσενικά μπορεί να τους επιτεθούν, τραυματίζοντάς το στα πτερύγια και την ουρά, αναγκάζοντάς το να εγκαταλείψει την προσπάθεια. Σε αντίθεση με άλλες θαλάσσιες χελώνες, το ζευγάρωμα δεν λαμβάνει χώρα κοντά στις περιοχές αναπαραγωγής, αλλά κατά τη διάρκεια </a:t>
            </a:r>
            <a:r>
              <a:rPr lang="el-GR" dirty="0" smtClean="0"/>
              <a:t>της </a:t>
            </a:r>
            <a:r>
              <a:rPr lang="el-GR" dirty="0" err="1" smtClean="0"/>
              <a:t>μεταναστεύσης</a:t>
            </a:r>
            <a:r>
              <a:rPr lang="el-GR" dirty="0" smtClean="0"/>
              <a:t> </a:t>
            </a:r>
            <a:r>
              <a:rPr lang="el-GR" dirty="0" smtClean="0"/>
              <a:t>προς τους τόπους αναπαραγωγής. </a:t>
            </a:r>
          </a:p>
          <a:p>
            <a:endParaRPr lang="el-G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20000"/>
          </a:bodyPr>
          <a:lstStyle/>
          <a:p>
            <a:r>
              <a:rPr lang="el-GR" dirty="0" smtClean="0"/>
              <a:t>Το θηλυκό παράγει κατά μέσο όρο 3,9 φωλιές με αυγά, η κάθε μία με περίπου 100 αυγά, και στη συνέχεια είναι σεξουαλικώς ανενεργό για 2 με 3 χρόνια. Τα θηλυκά γεννούν τα αυγά τους με διαστήματα 12-17 ημερών, </a:t>
            </a:r>
            <a:r>
              <a:rPr lang="el-GR" dirty="0" smtClean="0"/>
              <a:t>κοντά </a:t>
            </a:r>
            <a:r>
              <a:rPr lang="el-GR" dirty="0" smtClean="0"/>
              <a:t>στην παραλία όπου εκκολάφτηκαν. Βγαίνουν από το νερό, ανεβαίνουν στην παραλία και σκάβουν την επιφάνεια της άμμου με το σώμα τους. Στη συνέχεια με τα οπίσθια πτερύγιά </a:t>
            </a:r>
            <a:r>
              <a:rPr lang="el-GR" dirty="0" smtClean="0"/>
              <a:t>τους </a:t>
            </a:r>
            <a:r>
              <a:rPr lang="el-GR" dirty="0" smtClean="0"/>
              <a:t>δημιουργούν ένα θάλαμο όπου αποθέτουν τα αυγά τους. Στη συνέχεια τα θηλυκά καλύπτουν τον θάλαμο με άμμο και επιστρέφουν στη θάλασσα. Αυτή η διαδικασία μπορεί να διαρκέσει μια με δύο ώρες.</a:t>
            </a:r>
            <a:endParaRPr lang="el-G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9218" name="Picture 2" descr="C:\Users\Dell\Desktop\turtles_web-thumb-large-thumb-large.jpg"/>
          <p:cNvPicPr>
            <a:picLocks noGrp="1" noChangeAspect="1" noChangeArrowheads="1"/>
          </p:cNvPicPr>
          <p:nvPr>
            <p:ph idx="1"/>
          </p:nvPr>
        </p:nvPicPr>
        <p:blipFill>
          <a:blip r:embed="rId2" cstate="print"/>
          <a:srcRect/>
          <a:stretch>
            <a:fillRect/>
          </a:stretch>
        </p:blipFill>
        <p:spPr bwMode="auto">
          <a:xfrm>
            <a:off x="251520" y="908720"/>
            <a:ext cx="8496943" cy="5665118"/>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ΠΗΓΕΣ</a:t>
            </a:r>
            <a:endParaRPr lang="el-GR" dirty="0"/>
          </a:p>
        </p:txBody>
      </p:sp>
      <p:sp>
        <p:nvSpPr>
          <p:cNvPr id="3" name="2 - Θέση περιεχομένου"/>
          <p:cNvSpPr>
            <a:spLocks noGrp="1"/>
          </p:cNvSpPr>
          <p:nvPr>
            <p:ph idx="1"/>
          </p:nvPr>
        </p:nvSpPr>
        <p:spPr/>
        <p:txBody>
          <a:bodyPr/>
          <a:lstStyle/>
          <a:p>
            <a:r>
              <a:rPr lang="en-US" dirty="0" smtClean="0">
                <a:hlinkClick r:id="rId2"/>
              </a:rPr>
              <a:t>https://</a:t>
            </a:r>
            <a:r>
              <a:rPr lang="en-US" dirty="0" smtClean="0">
                <a:hlinkClick r:id="rId2"/>
              </a:rPr>
              <a:t>el.wikipedia.org/wiki/Caretta_caretta</a:t>
            </a:r>
            <a:endParaRPr lang="el-GR" dirty="0" smtClean="0"/>
          </a:p>
          <a:p>
            <a:endParaRPr lang="el-GR" dirty="0" smtClean="0"/>
          </a:p>
          <a:p>
            <a:r>
              <a:rPr lang="en-US" dirty="0" smtClean="0">
                <a:hlinkClick r:id="rId3"/>
              </a:rPr>
              <a:t>https</a:t>
            </a:r>
            <a:r>
              <a:rPr lang="en-US" dirty="0" smtClean="0">
                <a:hlinkClick r:id="rId3"/>
              </a:rPr>
              <a:t>://</a:t>
            </a:r>
            <a:r>
              <a:rPr lang="en-US" dirty="0" smtClean="0">
                <a:hlinkClick r:id="rId3"/>
              </a:rPr>
              <a:t>www.zanteisland.com/el/xelones-zakynthos.php</a:t>
            </a:r>
            <a:endParaRPr lang="el-GR" dirty="0" smtClean="0"/>
          </a:p>
          <a:p>
            <a:endParaRPr lang="el-GR" dirty="0" smtClean="0"/>
          </a:p>
          <a:p>
            <a:r>
              <a:rPr lang="en-US" dirty="0" smtClean="0">
                <a:hlinkClick r:id="rId4"/>
              </a:rPr>
              <a:t>https</a:t>
            </a:r>
            <a:r>
              <a:rPr lang="en-US" dirty="0" smtClean="0">
                <a:hlinkClick r:id="rId4"/>
              </a:rPr>
              <a:t>://</a:t>
            </a:r>
            <a:r>
              <a:rPr lang="en-US" dirty="0" smtClean="0">
                <a:hlinkClick r:id="rId4"/>
              </a:rPr>
              <a:t>www.wwf.gr/ti_kanoume/fysh/prostaeuomenes_perioxes/sekania/</a:t>
            </a:r>
            <a:endParaRPr lang="el-GR" dirty="0" smtClean="0"/>
          </a:p>
          <a:p>
            <a:endParaRPr lang="el-GR" dirty="0" smtClean="0"/>
          </a:p>
          <a:p>
            <a:r>
              <a:rPr lang="en-US" dirty="0" smtClean="0">
                <a:hlinkClick r:id="rId5"/>
              </a:rPr>
              <a:t>http</a:t>
            </a:r>
            <a:r>
              <a:rPr lang="en-US" dirty="0" smtClean="0">
                <a:hlinkClick r:id="rId5"/>
              </a:rPr>
              <a:t>://carettacaretta.weebly.com</a:t>
            </a:r>
            <a:r>
              <a:rPr lang="en-US" dirty="0" smtClean="0">
                <a:hlinkClick r:id="rId5"/>
              </a:rPr>
              <a:t>/</a:t>
            </a:r>
            <a:endParaRPr lang="el-GR" smtClean="0"/>
          </a:p>
          <a:p>
            <a:endParaRPr lang="el-GR" dirty="0" smtClean="0"/>
          </a:p>
          <a:p>
            <a:endParaRPr lang="el-GR" dirty="0" smtClean="0"/>
          </a:p>
          <a:p>
            <a:endParaRPr lang="el-GR" dirty="0" smtClean="0"/>
          </a:p>
          <a:p>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Τροφή</a:t>
            </a:r>
            <a:endParaRPr lang="el-GR" dirty="0"/>
          </a:p>
        </p:txBody>
      </p:sp>
      <p:sp>
        <p:nvSpPr>
          <p:cNvPr id="3" name="2 - Θέση περιεχομένου"/>
          <p:cNvSpPr>
            <a:spLocks noGrp="1"/>
          </p:cNvSpPr>
          <p:nvPr>
            <p:ph idx="1"/>
          </p:nvPr>
        </p:nvSpPr>
        <p:spPr/>
        <p:txBody>
          <a:bodyPr/>
          <a:lstStyle/>
          <a:p>
            <a:r>
              <a:rPr lang="el-GR" dirty="0" smtClean="0"/>
              <a:t>Είναι παμφάγο ζώο και τρέφεται κυρίως με </a:t>
            </a:r>
            <a:r>
              <a:rPr lang="el-GR" dirty="0" smtClean="0">
                <a:hlinkClick r:id="rId2" tooltip="Ασπόνδυλα"/>
              </a:rPr>
              <a:t>ασπόνδυλα</a:t>
            </a:r>
            <a:r>
              <a:rPr lang="el-GR" dirty="0" smtClean="0"/>
              <a:t> του βένθους. Τα μεγάλα και ισχυρά σαγόνια της χρησιμεύουν ως ένα αποτελεσματικό εργαλείο για να κομματιάσει το θήραμά του. Τα αυγά είναι ιδιαίτερα ευάλωτα σε χερσαίους θηρευτές. Μόλις οι χελώνες ενηλικιωθούν, το μεγάλο μέγεθός τους προσφέρει προστασία από τους περισσότερους θηρευτές, με εξαίρεση ορισμένους καρχαρίες.</a:t>
            </a: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endParaRPr lang="el-GR"/>
          </a:p>
        </p:txBody>
      </p:sp>
      <p:pic>
        <p:nvPicPr>
          <p:cNvPr id="15362" name="Picture 2" descr="C:\Users\Dell\Desktop\αδελφοποιησηΝέος φάκελος\kareta_karetakia.jpg"/>
          <p:cNvPicPr>
            <a:picLocks noChangeAspect="1" noChangeArrowheads="1"/>
          </p:cNvPicPr>
          <p:nvPr/>
        </p:nvPicPr>
        <p:blipFill>
          <a:blip r:embed="rId2" cstate="print"/>
          <a:srcRect/>
          <a:stretch>
            <a:fillRect/>
          </a:stretch>
        </p:blipFill>
        <p:spPr bwMode="auto">
          <a:xfrm>
            <a:off x="476250" y="1376362"/>
            <a:ext cx="8191500" cy="514898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Είδος προς εξαφάνιση</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Οι θαλάσσιες χελώνες θεωρούνται </a:t>
            </a:r>
            <a:r>
              <a:rPr lang="el-GR" dirty="0" smtClean="0">
                <a:hlinkClick r:id="rId2" tooltip="Απειλούμενα είδη"/>
              </a:rPr>
              <a:t>είδος υπό εξαφάνιση</a:t>
            </a:r>
            <a:r>
              <a:rPr lang="el-GR" dirty="0" smtClean="0"/>
              <a:t> και προστατεύονται από τη </a:t>
            </a:r>
            <a:r>
              <a:rPr lang="el-GR" dirty="0" smtClean="0">
                <a:hlinkClick r:id="rId3" tooltip="IUCN"/>
              </a:rPr>
              <a:t>Διεθνή Ένωση για τη Διατήρηση της Φύσης</a:t>
            </a:r>
            <a:r>
              <a:rPr lang="el-GR" dirty="0" smtClean="0"/>
              <a:t>. Ο παρατημένος και εν χρήσει αλιευτικός εξοπλισμός είναι υπεύθυνος για πολλούς θανάτους χελωνών. Ειδικές συσκευές έχουν τοποθετηθεί στα δίχτυα στο πλαίσιο προσπαθειών για τη μείωση της θνησιμότητας, παρέχοντας μια οδό διαφυγής για τις χελώνες. Η απώλεια των κατάλληλων παραλιών ωοτοκίας και η εισαγωγή νέων αρπακτικών έχουν επίσης επηρεάσει τον πληθυσμό των χελωνών</a:t>
            </a:r>
            <a:r>
              <a:rPr lang="en-US" dirty="0" smtClean="0"/>
              <a:t>.</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descr="C:\Users\Dell\Desktop\caretta.jpg"/>
          <p:cNvPicPr>
            <a:picLocks noGrp="1" noChangeAspect="1" noChangeArrowheads="1"/>
          </p:cNvPicPr>
          <p:nvPr>
            <p:ph idx="1"/>
          </p:nvPr>
        </p:nvPicPr>
        <p:blipFill>
          <a:blip r:embed="rId2" cstate="print"/>
          <a:srcRect/>
          <a:stretch>
            <a:fillRect/>
          </a:stretch>
        </p:blipFill>
        <p:spPr bwMode="auto">
          <a:xfrm>
            <a:off x="251520" y="764704"/>
            <a:ext cx="8424936" cy="547260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119</TotalTime>
  <Words>1557</Words>
  <Application>Microsoft Office PowerPoint</Application>
  <PresentationFormat>Προβολή στην οθόνη (4:3)</PresentationFormat>
  <Paragraphs>72</Paragraphs>
  <Slides>56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56</vt:i4>
      </vt:variant>
    </vt:vector>
  </HeadingPairs>
  <TitlesOfParts>
    <vt:vector size="57" baseType="lpstr">
      <vt:lpstr>Αστικό</vt:lpstr>
      <vt:lpstr>Η χελώνα caretta-caretta  </vt:lpstr>
      <vt:lpstr>Η χελώνα Caretta, Caretta caretta (Linnaeus, 1758) είναι είδος θαλάσσιας χελώνας με παγκόσμια κατανομή. Ανήκει στην οικογένεια Cheloniidae. Οι χελώνες αυτές έχουν, κατά μέσο όρο, τελικό μήκος χελύου 90 cm, αν και έχουν καταγραφεί άτομα με μήκος έως και 280 cm. Μια ενήλικη χελώνα ζυγίζει περίπου 135 kg, ενώ υπάρχουν καταγραφές που ξεπερνούν τα 450 kg. Το χρώμα του δέρματος κυμαίνεται από κίτρινο έως καστανό και το χέλυο είναι συνήθως κοκκινωπό-καφέ. Μέχρι να ενηλικιωθεί η χελώνα δεν είναι ορατές οι φυλετικές διαφορές.</vt:lpstr>
      <vt:lpstr>Διαφάνεια 3</vt:lpstr>
      <vt:lpstr>Διαφάνεια 4</vt:lpstr>
      <vt:lpstr>Αναπαραγωγή</vt:lpstr>
      <vt:lpstr>Τροφή</vt:lpstr>
      <vt:lpstr>Διαφάνεια 7</vt:lpstr>
      <vt:lpstr>Είδος προς εξαφάνιση</vt:lpstr>
      <vt:lpstr>Διαφάνεια 9</vt:lpstr>
      <vt:lpstr>Αρχελών</vt:lpstr>
      <vt:lpstr>Βάρος</vt:lpstr>
      <vt:lpstr>Διαφάνεια 12</vt:lpstr>
      <vt:lpstr>Κέλυφος</vt:lpstr>
      <vt:lpstr>Διαφάνεια 14</vt:lpstr>
      <vt:lpstr>Διαφάνεια 15</vt:lpstr>
      <vt:lpstr>Διαφάνεια 16</vt:lpstr>
      <vt:lpstr>Διαφάνεια 17</vt:lpstr>
      <vt:lpstr>Που  ζούν</vt:lpstr>
      <vt:lpstr>Διαφάνεια 19</vt:lpstr>
      <vt:lpstr>οικότοπος</vt:lpstr>
      <vt:lpstr>Διαφάνεια 21</vt:lpstr>
      <vt:lpstr>Οικολογία και συμπεριφορά </vt:lpstr>
      <vt:lpstr>νεαρές χελώνες</vt:lpstr>
      <vt:lpstr>Διαφάνεια 24</vt:lpstr>
      <vt:lpstr>Λήθαργος -μετανάστευση</vt:lpstr>
      <vt:lpstr>Φιλονικία</vt:lpstr>
      <vt:lpstr>Διαφάνεια 27</vt:lpstr>
      <vt:lpstr>επιθετικότητα</vt:lpstr>
      <vt:lpstr>Διαφάνεια 29</vt:lpstr>
      <vt:lpstr>Διατροφή </vt:lpstr>
      <vt:lpstr>Διαφάνεια 31</vt:lpstr>
      <vt:lpstr>Διαφάνεια 32</vt:lpstr>
      <vt:lpstr>Διαφάνεια 33</vt:lpstr>
      <vt:lpstr>Διαφάνεια 34</vt:lpstr>
      <vt:lpstr>Θηρευτές </vt:lpstr>
      <vt:lpstr>Διαφάνεια 36</vt:lpstr>
      <vt:lpstr>Διαφάνεια 37</vt:lpstr>
      <vt:lpstr>Διαφάνεια 38</vt:lpstr>
      <vt:lpstr>Διαφάνεια 39</vt:lpstr>
      <vt:lpstr>Διαφάνεια 40</vt:lpstr>
      <vt:lpstr>Κύκλος ζωής </vt:lpstr>
      <vt:lpstr>Τα αυγά τους</vt:lpstr>
      <vt:lpstr>Διαφάνεια 43</vt:lpstr>
      <vt:lpstr>Διαφάνεια 44</vt:lpstr>
      <vt:lpstr>Διαφάνεια 45</vt:lpstr>
      <vt:lpstr>Επώαση</vt:lpstr>
      <vt:lpstr>Διαφάνεια 47</vt:lpstr>
      <vt:lpstr>Ενηλικίωση </vt:lpstr>
      <vt:lpstr>Μετανάστευση</vt:lpstr>
      <vt:lpstr>Διαφάνεια 50</vt:lpstr>
      <vt:lpstr>Αναπαραγωγή </vt:lpstr>
      <vt:lpstr>Διαφάνεια 52</vt:lpstr>
      <vt:lpstr>Διαφάνεια 53</vt:lpstr>
      <vt:lpstr>Διαφάνεια 54</vt:lpstr>
      <vt:lpstr>Διαφάνεια 55</vt:lpstr>
      <vt:lpstr>ΠΗΓΕΣ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χελώνα caretta-caretta</dc:title>
  <dc:creator>Dell</dc:creator>
  <cp:lastModifiedBy>Dell</cp:lastModifiedBy>
  <cp:revision>9</cp:revision>
  <dcterms:created xsi:type="dcterms:W3CDTF">2020-11-22T16:31:07Z</dcterms:created>
  <dcterms:modified xsi:type="dcterms:W3CDTF">2020-12-05T21:41:44Z</dcterms:modified>
</cp:coreProperties>
</file>